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6.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notesSlides/notesSlide37.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drawings/drawing1.xml" ContentType="application/vnd.openxmlformats-officedocument.drawingml.chartshapes+xml"/>
  <Override PartName="/ppt/notesSlides/notesSlide38.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drawings/drawing2.xml" ContentType="application/vnd.openxmlformats-officedocument.drawingml.chartshapes+xml"/>
  <Override PartName="/ppt/notesSlides/notesSlide39.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drawings/drawing3.xml" ContentType="application/vnd.openxmlformats-officedocument.drawingml.chartshapes+xml"/>
  <Override PartName="/ppt/charts/chart6.xml" ContentType="application/vnd.openxmlformats-officedocument.drawingml.chart+xml"/>
  <Override PartName="/ppt/theme/themeOverride6.xml" ContentType="application/vnd.openxmlformats-officedocument.themeOverride+xml"/>
  <Override PartName="/ppt/notesSlides/notesSlide40.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7.xml" ContentType="application/vnd.openxmlformats-officedocument.themeOverr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drawings/drawing4.xml" ContentType="application/vnd.openxmlformats-officedocument.drawingml.chartshapes+xml"/>
  <Override PartName="/ppt/notesSlides/notesSlide46.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drawings/drawing5.xml" ContentType="application/vnd.openxmlformats-officedocument.drawingml.chartshapes+xml"/>
  <Override PartName="/ppt/notesSlides/notesSlide47.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notesSlides/notesSlide48.xml" ContentType="application/vnd.openxmlformats-officedocument.presentationml.notesSlide+xml"/>
  <Override PartName="/ppt/charts/chart11.xml" ContentType="application/vnd.openxmlformats-officedocument.drawingml.chart+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84" r:id="rId3"/>
    <p:sldMasterId id="2147483699" r:id="rId4"/>
  </p:sldMasterIdLst>
  <p:notesMasterIdLst>
    <p:notesMasterId r:id="rId68"/>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7" autoAdjust="0"/>
  </p:normalViewPr>
  <p:slideViewPr>
    <p:cSldViewPr snapToGrid="0">
      <p:cViewPr varScale="1">
        <p:scale>
          <a:sx n="109" d="100"/>
          <a:sy n="109" d="100"/>
        </p:scale>
        <p:origin x="67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2.xml"/><Relationship Id="rId4"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NULL"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NULL" TargetMode="Externa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1.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a:pPr>
            <a:r>
              <a:rPr lang="en-US" sz="2000" dirty="0"/>
              <a:t>Number of people in State-Operated Facilities </a:t>
            </a:r>
            <a:endParaRPr lang="en-US" sz="2000" dirty="0" smtClean="0"/>
          </a:p>
          <a:p>
            <a:pPr>
              <a:defRPr sz="2000"/>
            </a:pPr>
            <a:r>
              <a:rPr lang="en-US" sz="2000" dirty="0" smtClean="0"/>
              <a:t>with </a:t>
            </a:r>
            <a:r>
              <a:rPr lang="en-US" sz="2000" dirty="0"/>
              <a:t>16 or more </a:t>
            </a:r>
            <a:r>
              <a:rPr lang="en-US" sz="2000" dirty="0" smtClean="0"/>
              <a:t>people with IDD</a:t>
            </a:r>
            <a:endParaRPr lang="en-US" sz="2000" dirty="0"/>
          </a:p>
        </c:rich>
      </c:tx>
      <c:layout>
        <c:manualLayout>
          <c:xMode val="edge"/>
          <c:yMode val="edge"/>
          <c:x val="0.11468102201510526"/>
          <c:y val="1.5048905387650323E-2"/>
        </c:manualLayout>
      </c:layout>
      <c:overlay val="0"/>
    </c:title>
    <c:autoTitleDeleted val="0"/>
    <c:plotArea>
      <c:layout>
        <c:manualLayout>
          <c:layoutTarget val="inner"/>
          <c:xMode val="edge"/>
          <c:yMode val="edge"/>
          <c:x val="0.11832802982993211"/>
          <c:y val="0.12593018824640201"/>
          <c:w val="0.85422293998615206"/>
          <c:h val="0.76192418385164762"/>
        </c:manualLayout>
      </c:layout>
      <c:areaChart>
        <c:grouping val="standard"/>
        <c:varyColors val="0"/>
        <c:ser>
          <c:idx val="0"/>
          <c:order val="0"/>
          <c:tx>
            <c:strRef>
              <c:f>'Fg4.6a 4.6b Ave Daily IDD Psych'!$L$2</c:f>
              <c:strCache>
                <c:ptCount val="1"/>
                <c:pt idx="0">
                  <c:v>PRF</c:v>
                </c:pt>
              </c:strCache>
            </c:strRef>
          </c:tx>
          <c:spPr>
            <a:solidFill>
              <a:schemeClr val="accent6">
                <a:lumMod val="50000"/>
              </a:schemeClr>
            </a:solidFill>
            <a:ln>
              <a:noFill/>
            </a:ln>
            <a:effectLst/>
          </c:spPr>
          <c:dLbls>
            <c:dLbl>
              <c:idx val="0"/>
              <c:layout>
                <c:manualLayout>
                  <c:x val="1.5306135380937756E-2"/>
                  <c:y val="-5.596494633279895E-2"/>
                </c:manualLayout>
              </c:layout>
              <c:showLegendKey val="0"/>
              <c:showVal val="1"/>
              <c:showCatName val="1"/>
              <c:showSerName val="0"/>
              <c:showPercent val="0"/>
              <c:showBubbleSize val="0"/>
              <c:extLst>
                <c:ext xmlns:c15="http://schemas.microsoft.com/office/drawing/2012/chart" uri="{CE6537A1-D6FC-4f65-9D91-7224C49458BB}">
                  <c15:layout>
                    <c:manualLayout>
                      <c:w val="7.4506828585004778E-2"/>
                      <c:h val="0.12645993607548889"/>
                    </c:manualLayout>
                  </c15:layout>
                </c:ext>
                <c:ext xmlns:c16="http://schemas.microsoft.com/office/drawing/2014/chart" uri="{C3380CC4-5D6E-409C-BE32-E72D297353CC}">
                  <c16:uniqueId val="{00000000-A296-4DB6-80EA-2F25E13FD5FE}"/>
                </c:ext>
              </c:extLst>
            </c:dLbl>
            <c:dLbl>
              <c:idx val="30"/>
              <c:layout>
                <c:manualLayout>
                  <c:x val="-1.3605442176870779E-2"/>
                  <c:y val="-9.6312875985644059E-2"/>
                </c:manualLayout>
              </c:layout>
              <c:showLegendKey val="0"/>
              <c:showVal val="1"/>
              <c:showCatName val="1"/>
              <c:showSerName val="0"/>
              <c:showPercent val="0"/>
              <c:showBubbleSize val="0"/>
              <c:extLst>
                <c:ext xmlns:c15="http://schemas.microsoft.com/office/drawing/2012/chart" uri="{CE6537A1-D6FC-4f65-9D91-7224C49458BB}">
                  <c15:layout>
                    <c:manualLayout>
                      <c:w val="8.3129251700680279E-2"/>
                      <c:h val="9.9939899174703792E-2"/>
                    </c:manualLayout>
                  </c15:layout>
                </c:ext>
                <c:ext xmlns:c16="http://schemas.microsoft.com/office/drawing/2014/chart" uri="{C3380CC4-5D6E-409C-BE32-E72D297353CC}">
                  <c16:uniqueId val="{00000001-A296-4DB6-80EA-2F25E13FD5FE}"/>
                </c:ext>
              </c:extLst>
            </c:dLbl>
            <c:dLbl>
              <c:idx val="58"/>
              <c:layout>
                <c:manualLayout>
                  <c:x val="-1.1904761904761967E-2"/>
                  <c:y val="-0.29495854559794632"/>
                </c:manualLayout>
              </c:layout>
              <c:showLegendKey val="0"/>
              <c:showVal val="1"/>
              <c:showCatName val="1"/>
              <c:showSerName val="0"/>
              <c:showPercent val="0"/>
              <c:showBubbleSize val="0"/>
              <c:extLst>
                <c:ext xmlns:c15="http://schemas.microsoft.com/office/drawing/2012/chart" uri="{CE6537A1-D6FC-4f65-9D91-7224C49458BB}">
                  <c15:layout>
                    <c:manualLayout>
                      <c:w val="8.494897959183674E-2"/>
                      <c:h val="9.3920337019643682E-2"/>
                    </c:manualLayout>
                  </c15:layout>
                </c:ext>
                <c:ext xmlns:c16="http://schemas.microsoft.com/office/drawing/2014/chart" uri="{C3380CC4-5D6E-409C-BE32-E72D297353CC}">
                  <c16:uniqueId val="{00000002-A296-4DB6-80EA-2F25E13FD5FE}"/>
                </c:ext>
              </c:extLst>
            </c:dLbl>
            <c:dLbl>
              <c:idx val="86"/>
              <c:layout>
                <c:manualLayout>
                  <c:x val="1.7006802721088435E-3"/>
                  <c:y val="-0.4153497886991489"/>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296-4DB6-80EA-2F25E13FD5FE}"/>
                </c:ext>
              </c:extLst>
            </c:dLbl>
            <c:dLbl>
              <c:idx val="106"/>
              <c:layout>
                <c:manualLayout>
                  <c:x val="2.2959250629385614E-2"/>
                  <c:y val="-0.28141441225374303"/>
                </c:manualLayout>
              </c:layout>
              <c:showLegendKey val="0"/>
              <c:showVal val="1"/>
              <c:showCatName val="1"/>
              <c:showSerName val="0"/>
              <c:showPercent val="0"/>
              <c:showBubbleSize val="0"/>
              <c:extLst>
                <c:ext xmlns:c15="http://schemas.microsoft.com/office/drawing/2012/chart" uri="{CE6537A1-D6FC-4f65-9D91-7224C49458BB}">
                  <c15:layout>
                    <c:manualLayout>
                      <c:w val="7.1224489795918347E-2"/>
                      <c:h val="0.10896924240729397"/>
                    </c:manualLayout>
                  </c15:layout>
                </c:ext>
                <c:ext xmlns:c16="http://schemas.microsoft.com/office/drawing/2014/chart" uri="{C3380CC4-5D6E-409C-BE32-E72D297353CC}">
                  <c16:uniqueId val="{00000004-A296-4DB6-80EA-2F25E13FD5FE}"/>
                </c:ext>
              </c:extLst>
            </c:dLbl>
            <c:dLbl>
              <c:idx val="135"/>
              <c:layout>
                <c:manualLayout>
                  <c:x val="-1.7006802721087188E-3"/>
                  <c:y val="-0.12641068676094469"/>
                </c:manualLayout>
              </c:layout>
              <c:showLegendKey val="0"/>
              <c:showVal val="1"/>
              <c:showCatName val="1"/>
              <c:showSerName val="0"/>
              <c:showPercent val="0"/>
              <c:showBubbleSize val="0"/>
              <c:extLst>
                <c:ext xmlns:c15="http://schemas.microsoft.com/office/drawing/2012/chart" uri="{CE6537A1-D6FC-4f65-9D91-7224C49458BB}">
                  <c15:layout>
                    <c:manualLayout>
                      <c:w val="8.0170068027210883E-2"/>
                      <c:h val="0.11197902348482405"/>
                    </c:manualLayout>
                  </c15:layout>
                </c:ext>
                <c:ext xmlns:c16="http://schemas.microsoft.com/office/drawing/2014/chart" uri="{C3380CC4-5D6E-409C-BE32-E72D297353CC}">
                  <c16:uniqueId val="{00000005-A296-4DB6-80EA-2F25E13FD5FE}"/>
                </c:ext>
              </c:extLst>
            </c:dLbl>
            <c:spPr>
              <a:noFill/>
              <a:ln>
                <a:noFill/>
              </a:ln>
              <a:effectLst/>
            </c:spPr>
            <c:txPr>
              <a:bodyPr rot="0" vert="horz"/>
              <a:lstStyle/>
              <a:p>
                <a:pPr>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'Fg4.6a 4.6b Ave Daily IDD Psych'!$K$3:$K$138</c:f>
              <c:numCache>
                <c:formatCode>General</c:formatCode>
                <c:ptCount val="136"/>
                <c:pt idx="0" formatCode="0">
                  <c:v>1880</c:v>
                </c:pt>
                <c:pt idx="10" formatCode="0">
                  <c:v>1890</c:v>
                </c:pt>
                <c:pt idx="20" formatCode="0">
                  <c:v>1900</c:v>
                </c:pt>
                <c:pt idx="30" formatCode="0">
                  <c:v>1910</c:v>
                </c:pt>
                <c:pt idx="39" formatCode="0">
                  <c:v>1920</c:v>
                </c:pt>
                <c:pt idx="49" formatCode="0">
                  <c:v>1930</c:v>
                </c:pt>
                <c:pt idx="58" formatCode="0">
                  <c:v>1939</c:v>
                </c:pt>
                <c:pt idx="69" formatCode="0">
                  <c:v>1950</c:v>
                </c:pt>
                <c:pt idx="79" formatCode="0">
                  <c:v>1960</c:v>
                </c:pt>
                <c:pt idx="86" formatCode="0">
                  <c:v>1967</c:v>
                </c:pt>
                <c:pt idx="99" formatCode="0">
                  <c:v>1980</c:v>
                </c:pt>
                <c:pt idx="106" formatCode="0">
                  <c:v>1987</c:v>
                </c:pt>
                <c:pt idx="119" formatCode="0">
                  <c:v>2000</c:v>
                </c:pt>
                <c:pt idx="129" formatCode="0">
                  <c:v>2010</c:v>
                </c:pt>
                <c:pt idx="135" formatCode="0">
                  <c:v>2016</c:v>
                </c:pt>
              </c:numCache>
            </c:numRef>
          </c:cat>
          <c:val>
            <c:numRef>
              <c:f>'Fg4.6a 4.6b Ave Daily IDD Psych'!$L$3:$L$138</c:f>
              <c:numCache>
                <c:formatCode>#,##0</c:formatCode>
                <c:ptCount val="136"/>
                <c:pt idx="0">
                  <c:v>2429</c:v>
                </c:pt>
                <c:pt idx="1">
                  <c:v>2696.4</c:v>
                </c:pt>
                <c:pt idx="2">
                  <c:v>2963.8</c:v>
                </c:pt>
                <c:pt idx="3">
                  <c:v>3231.2000000000003</c:v>
                </c:pt>
                <c:pt idx="4">
                  <c:v>3498.6000000000004</c:v>
                </c:pt>
                <c:pt idx="5">
                  <c:v>3766</c:v>
                </c:pt>
                <c:pt idx="6">
                  <c:v>4033.4</c:v>
                </c:pt>
                <c:pt idx="7">
                  <c:v>4300.8</c:v>
                </c:pt>
                <c:pt idx="8">
                  <c:v>4568.2</c:v>
                </c:pt>
                <c:pt idx="9">
                  <c:v>4835.5999999999995</c:v>
                </c:pt>
                <c:pt idx="10">
                  <c:v>5103</c:v>
                </c:pt>
                <c:pt idx="11">
                  <c:v>5981.1</c:v>
                </c:pt>
                <c:pt idx="12">
                  <c:v>6859.2000000000007</c:v>
                </c:pt>
                <c:pt idx="13">
                  <c:v>7737.3000000000011</c:v>
                </c:pt>
                <c:pt idx="14">
                  <c:v>8615.4000000000015</c:v>
                </c:pt>
                <c:pt idx="15">
                  <c:v>9493.5</c:v>
                </c:pt>
                <c:pt idx="16">
                  <c:v>9981.3333333333339</c:v>
                </c:pt>
                <c:pt idx="17">
                  <c:v>10469.166666666668</c:v>
                </c:pt>
                <c:pt idx="18">
                  <c:v>10957.000000000002</c:v>
                </c:pt>
                <c:pt idx="19">
                  <c:v>11444.833333333336</c:v>
                </c:pt>
                <c:pt idx="20">
                  <c:v>11932.66666666667</c:v>
                </c:pt>
                <c:pt idx="21">
                  <c:v>12420.500000000004</c:v>
                </c:pt>
                <c:pt idx="22">
                  <c:v>12908.333333333338</c:v>
                </c:pt>
                <c:pt idx="23">
                  <c:v>13396.166666666672</c:v>
                </c:pt>
                <c:pt idx="24">
                  <c:v>13884</c:v>
                </c:pt>
                <c:pt idx="25">
                  <c:v>14819.833333333334</c:v>
                </c:pt>
                <c:pt idx="26">
                  <c:v>15755.666666666668</c:v>
                </c:pt>
                <c:pt idx="27">
                  <c:v>16691.5</c:v>
                </c:pt>
                <c:pt idx="28">
                  <c:v>17627.333333333332</c:v>
                </c:pt>
                <c:pt idx="29">
                  <c:v>18563.166666666664</c:v>
                </c:pt>
                <c:pt idx="30">
                  <c:v>19499</c:v>
                </c:pt>
                <c:pt idx="31">
                  <c:v>20860</c:v>
                </c:pt>
                <c:pt idx="32">
                  <c:v>22221</c:v>
                </c:pt>
                <c:pt idx="33">
                  <c:v>23582</c:v>
                </c:pt>
                <c:pt idx="34">
                  <c:v>24943</c:v>
                </c:pt>
                <c:pt idx="35">
                  <c:v>26304</c:v>
                </c:pt>
                <c:pt idx="36">
                  <c:v>27665</c:v>
                </c:pt>
                <c:pt idx="37">
                  <c:v>31048</c:v>
                </c:pt>
                <c:pt idx="38">
                  <c:v>34431</c:v>
                </c:pt>
                <c:pt idx="39">
                  <c:v>37814</c:v>
                </c:pt>
                <c:pt idx="40">
                  <c:v>41197</c:v>
                </c:pt>
                <c:pt idx="41">
                  <c:v>44580</c:v>
                </c:pt>
                <c:pt idx="42">
                  <c:v>47963</c:v>
                </c:pt>
                <c:pt idx="43">
                  <c:v>50464</c:v>
                </c:pt>
                <c:pt idx="44">
                  <c:v>52965</c:v>
                </c:pt>
                <c:pt idx="45">
                  <c:v>55466</c:v>
                </c:pt>
                <c:pt idx="46">
                  <c:v>58954</c:v>
                </c:pt>
                <c:pt idx="47">
                  <c:v>60419</c:v>
                </c:pt>
                <c:pt idx="48">
                  <c:v>64417</c:v>
                </c:pt>
                <c:pt idx="49">
                  <c:v>68035</c:v>
                </c:pt>
                <c:pt idx="50">
                  <c:v>72565</c:v>
                </c:pt>
                <c:pt idx="51">
                  <c:v>76726</c:v>
                </c:pt>
                <c:pt idx="52">
                  <c:v>84131</c:v>
                </c:pt>
                <c:pt idx="53">
                  <c:v>87383</c:v>
                </c:pt>
                <c:pt idx="54">
                  <c:v>89760</c:v>
                </c:pt>
                <c:pt idx="55">
                  <c:v>91754</c:v>
                </c:pt>
                <c:pt idx="56">
                  <c:v>93772</c:v>
                </c:pt>
                <c:pt idx="57">
                  <c:v>97209</c:v>
                </c:pt>
                <c:pt idx="58">
                  <c:v>101396</c:v>
                </c:pt>
                <c:pt idx="59">
                  <c:v>106944</c:v>
                </c:pt>
                <c:pt idx="60">
                  <c:v>109537</c:v>
                </c:pt>
                <c:pt idx="61">
                  <c:v>110959</c:v>
                </c:pt>
                <c:pt idx="62">
                  <c:v>111713</c:v>
                </c:pt>
                <c:pt idx="63">
                  <c:v>113521</c:v>
                </c:pt>
                <c:pt idx="64">
                  <c:v>114018</c:v>
                </c:pt>
                <c:pt idx="65">
                  <c:v>115927</c:v>
                </c:pt>
                <c:pt idx="66">
                  <c:v>116278</c:v>
                </c:pt>
                <c:pt idx="67">
                  <c:v>118298</c:v>
                </c:pt>
                <c:pt idx="68">
                  <c:v>122492</c:v>
                </c:pt>
                <c:pt idx="69">
                  <c:v>124304</c:v>
                </c:pt>
                <c:pt idx="70">
                  <c:v>127534</c:v>
                </c:pt>
                <c:pt idx="71">
                  <c:v>131993</c:v>
                </c:pt>
                <c:pt idx="72">
                  <c:v>134053</c:v>
                </c:pt>
                <c:pt idx="73">
                  <c:v>135175</c:v>
                </c:pt>
                <c:pt idx="74">
                  <c:v>138831</c:v>
                </c:pt>
                <c:pt idx="75">
                  <c:v>145900</c:v>
                </c:pt>
                <c:pt idx="76">
                  <c:v>149705</c:v>
                </c:pt>
                <c:pt idx="77">
                  <c:v>153968</c:v>
                </c:pt>
                <c:pt idx="78">
                  <c:v>158561</c:v>
                </c:pt>
                <c:pt idx="79">
                  <c:v>163730</c:v>
                </c:pt>
                <c:pt idx="80">
                  <c:v>167291</c:v>
                </c:pt>
                <c:pt idx="81">
                  <c:v>173420</c:v>
                </c:pt>
                <c:pt idx="82">
                  <c:v>176516</c:v>
                </c:pt>
                <c:pt idx="83">
                  <c:v>179599</c:v>
                </c:pt>
                <c:pt idx="84">
                  <c:v>187305</c:v>
                </c:pt>
                <c:pt idx="85">
                  <c:v>191567</c:v>
                </c:pt>
                <c:pt idx="86">
                  <c:v>194650</c:v>
                </c:pt>
                <c:pt idx="87">
                  <c:v>192014.33333333334</c:v>
                </c:pt>
                <c:pt idx="88">
                  <c:v>189379</c:v>
                </c:pt>
                <c:pt idx="89">
                  <c:v>186743</c:v>
                </c:pt>
                <c:pt idx="90">
                  <c:v>182420.33333333334</c:v>
                </c:pt>
                <c:pt idx="91">
                  <c:v>178098</c:v>
                </c:pt>
                <c:pt idx="92">
                  <c:v>173775</c:v>
                </c:pt>
                <c:pt idx="93">
                  <c:v>168214.5</c:v>
                </c:pt>
                <c:pt idx="94">
                  <c:v>162654</c:v>
                </c:pt>
                <c:pt idx="95">
                  <c:v>157093</c:v>
                </c:pt>
                <c:pt idx="96">
                  <c:v>151532</c:v>
                </c:pt>
                <c:pt idx="97">
                  <c:v>144803</c:v>
                </c:pt>
                <c:pt idx="98">
                  <c:v>138074</c:v>
                </c:pt>
                <c:pt idx="99">
                  <c:v>131345</c:v>
                </c:pt>
                <c:pt idx="100">
                  <c:v>124252.5</c:v>
                </c:pt>
                <c:pt idx="101">
                  <c:v>117160</c:v>
                </c:pt>
                <c:pt idx="102">
                  <c:v>114246.5</c:v>
                </c:pt>
                <c:pt idx="103">
                  <c:v>111333</c:v>
                </c:pt>
                <c:pt idx="104">
                  <c:v>109614</c:v>
                </c:pt>
                <c:pt idx="105">
                  <c:v>100190</c:v>
                </c:pt>
                <c:pt idx="106">
                  <c:v>95886</c:v>
                </c:pt>
                <c:pt idx="107">
                  <c:v>91582</c:v>
                </c:pt>
                <c:pt idx="108">
                  <c:v>88691</c:v>
                </c:pt>
                <c:pt idx="109">
                  <c:v>84239</c:v>
                </c:pt>
                <c:pt idx="110">
                  <c:v>80269</c:v>
                </c:pt>
                <c:pt idx="111">
                  <c:v>75151</c:v>
                </c:pt>
                <c:pt idx="112">
                  <c:v>71477</c:v>
                </c:pt>
                <c:pt idx="113">
                  <c:v>67673</c:v>
                </c:pt>
                <c:pt idx="114">
                  <c:v>63762</c:v>
                </c:pt>
                <c:pt idx="115">
                  <c:v>59936</c:v>
                </c:pt>
                <c:pt idx="116">
                  <c:v>56161</c:v>
                </c:pt>
                <c:pt idx="117">
                  <c:v>52469</c:v>
                </c:pt>
                <c:pt idx="118">
                  <c:v>50094</c:v>
                </c:pt>
                <c:pt idx="119">
                  <c:v>47872</c:v>
                </c:pt>
                <c:pt idx="120">
                  <c:v>46236</c:v>
                </c:pt>
                <c:pt idx="121">
                  <c:v>44598</c:v>
                </c:pt>
                <c:pt idx="122">
                  <c:v>43289</c:v>
                </c:pt>
                <c:pt idx="123">
                  <c:v>42120</c:v>
                </c:pt>
                <c:pt idx="124">
                  <c:v>40532</c:v>
                </c:pt>
                <c:pt idx="125">
                  <c:v>38810</c:v>
                </c:pt>
                <c:pt idx="126">
                  <c:v>37172</c:v>
                </c:pt>
                <c:pt idx="127">
                  <c:v>35741</c:v>
                </c:pt>
                <c:pt idx="128">
                  <c:v>33682</c:v>
                </c:pt>
                <c:pt idx="129">
                  <c:v>31654</c:v>
                </c:pt>
                <c:pt idx="130">
                  <c:v>29809</c:v>
                </c:pt>
                <c:pt idx="131">
                  <c:v>28146</c:v>
                </c:pt>
                <c:pt idx="132">
                  <c:v>24778.63</c:v>
                </c:pt>
                <c:pt idx="133" formatCode="_(* #,##0_);_(* \(#,##0\);_(* &quot;-&quot;??_);_(@_)">
                  <c:v>22436.89</c:v>
                </c:pt>
                <c:pt idx="134" formatCode="_(* #,##0_);_(* \(#,##0\);_(* &quot;-&quot;??_);_(@_)">
                  <c:v>21084.04</c:v>
                </c:pt>
                <c:pt idx="135" formatCode="_(* #,##0_);_(* \(#,##0\);_(* &quot;-&quot;??_);_(@_)">
                  <c:v>19502.09</c:v>
                </c:pt>
              </c:numCache>
            </c:numRef>
          </c:val>
          <c:extLst>
            <c:ext xmlns:c16="http://schemas.microsoft.com/office/drawing/2014/chart" uri="{C3380CC4-5D6E-409C-BE32-E72D297353CC}">
              <c16:uniqueId val="{00000006-A296-4DB6-80EA-2F25E13FD5FE}"/>
            </c:ext>
          </c:extLst>
        </c:ser>
        <c:dLbls>
          <c:showLegendKey val="0"/>
          <c:showVal val="0"/>
          <c:showCatName val="0"/>
          <c:showSerName val="0"/>
          <c:showPercent val="0"/>
          <c:showBubbleSize val="0"/>
        </c:dLbls>
        <c:axId val="605528184"/>
        <c:axId val="605527400"/>
      </c:areaChart>
      <c:catAx>
        <c:axId val="605528184"/>
        <c:scaling>
          <c:orientation val="minMax"/>
        </c:scaling>
        <c:delete val="0"/>
        <c:axPos val="b"/>
        <c:title>
          <c:tx>
            <c:rich>
              <a:bodyPr rot="0" vert="horz"/>
              <a:lstStyle/>
              <a:p>
                <a:pPr>
                  <a:defRPr/>
                </a:pPr>
                <a:r>
                  <a:rPr lang="en-US" dirty="0"/>
                  <a:t>Year</a:t>
                </a:r>
              </a:p>
            </c:rich>
          </c:tx>
          <c:layout>
            <c:manualLayout>
              <c:xMode val="edge"/>
              <c:yMode val="edge"/>
              <c:x val="0.49457362472548072"/>
              <c:y val="0.93828456268291183"/>
            </c:manualLayout>
          </c:layout>
          <c:overlay val="0"/>
          <c:spPr>
            <a:noFill/>
            <a:ln>
              <a:noFill/>
            </a:ln>
            <a:effectLst/>
          </c:spPr>
        </c:title>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200"/>
            </a:pPr>
            <a:endParaRPr lang="en-US"/>
          </a:p>
        </c:txPr>
        <c:crossAx val="605527400"/>
        <c:crosses val="autoZero"/>
        <c:auto val="1"/>
        <c:lblAlgn val="ctr"/>
        <c:lblOffset val="100"/>
        <c:noMultiLvlLbl val="0"/>
      </c:catAx>
      <c:valAx>
        <c:axId val="605527400"/>
        <c:scaling>
          <c:orientation val="minMax"/>
          <c:max val="200000"/>
        </c:scaling>
        <c:delete val="0"/>
        <c:axPos val="l"/>
        <c:title>
          <c:tx>
            <c:rich>
              <a:bodyPr rot="-5400000" vert="horz"/>
              <a:lstStyle/>
              <a:p>
                <a:pPr>
                  <a:defRPr/>
                </a:pPr>
                <a:r>
                  <a:rPr lang="en-US" dirty="0"/>
                  <a:t>Average Daily Population</a:t>
                </a:r>
              </a:p>
            </c:rich>
          </c:tx>
          <c:layout>
            <c:manualLayout>
              <c:xMode val="edge"/>
              <c:yMode val="edge"/>
              <c:x val="1.31807214200106E-2"/>
              <c:y val="0.27268115068179499"/>
            </c:manualLayout>
          </c:layout>
          <c:overlay val="0"/>
          <c:spPr>
            <a:noFill/>
            <a:ln>
              <a:noFill/>
            </a:ln>
            <a:effectLst/>
          </c:spPr>
        </c:title>
        <c:numFmt formatCode="#,##0" sourceLinked="1"/>
        <c:majorTickMark val="cross"/>
        <c:minorTickMark val="cross"/>
        <c:tickLblPos val="nextTo"/>
        <c:spPr>
          <a:noFill/>
          <a:ln>
            <a:noFill/>
          </a:ln>
          <a:effectLst/>
        </c:spPr>
        <c:txPr>
          <a:bodyPr rot="-60000000" vert="horz"/>
          <a:lstStyle/>
          <a:p>
            <a:pPr>
              <a:defRPr/>
            </a:pPr>
            <a:endParaRPr lang="en-US"/>
          </a:p>
        </c:txPr>
        <c:crossAx val="605528184"/>
        <c:crosses val="autoZero"/>
        <c:crossBetween val="midCat"/>
      </c:valAx>
      <c:spPr>
        <a:noFill/>
        <a:ln>
          <a:noFill/>
        </a:ln>
        <a:effectLst/>
      </c:spPr>
    </c:plotArea>
    <c:plotVisOnly val="0"/>
    <c:dispBlanksAs val="zero"/>
    <c:showDLblsOverMax val="0"/>
  </c:chart>
  <c:spPr>
    <a:solidFill>
      <a:schemeClr val="bg1"/>
    </a:solidFill>
    <a:ln w="9525" cap="flat" cmpd="sng" algn="ctr">
      <a:noFill/>
      <a:round/>
    </a:ln>
    <a:effectLst/>
  </c:spPr>
  <c:txPr>
    <a:bodyPr/>
    <a:lstStyle/>
    <a:p>
      <a:pPr>
        <a:defRPr sz="16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
          <c:y val="5.7437526900777303E-2"/>
          <c:w val="0.85588235294117598"/>
          <c:h val="0.88665468263412495"/>
        </c:manualLayout>
      </c:layout>
      <c:barChart>
        <c:barDir val="col"/>
        <c:grouping val="clustered"/>
        <c:varyColors val="0"/>
        <c:ser>
          <c:idx val="0"/>
          <c:order val="0"/>
          <c:tx>
            <c:strRef>
              <c:f>Sheet1!$B$1</c:f>
              <c:strCache>
                <c:ptCount val="1"/>
                <c:pt idx="0">
                  <c:v>Employment Services</c:v>
                </c:pt>
              </c:strCache>
            </c:strRef>
          </c:tx>
          <c:spPr>
            <a:solidFill>
              <a:srgbClr val="3366FF"/>
            </a:solidFill>
            <a:ln>
              <a:solidFill>
                <a:schemeClr val="tx1"/>
              </a:solidFill>
            </a:ln>
          </c:spPr>
          <c:invertIfNegative val="0"/>
          <c:dPt>
            <c:idx val="12"/>
            <c:invertIfNegative val="0"/>
            <c:bubble3D val="0"/>
            <c:extLst>
              <c:ext xmlns:c16="http://schemas.microsoft.com/office/drawing/2014/chart" uri="{C3380CC4-5D6E-409C-BE32-E72D297353CC}">
                <c16:uniqueId val="{00000001-E438-4602-9375-6D8D12D6AF9F}"/>
              </c:ext>
            </c:extLst>
          </c:dPt>
          <c:dPt>
            <c:idx val="18"/>
            <c:invertIfNegative val="0"/>
            <c:bubble3D val="0"/>
            <c:spPr>
              <a:solidFill>
                <a:srgbClr val="3465FC"/>
              </a:solidFill>
              <a:ln>
                <a:solidFill>
                  <a:schemeClr val="tx1"/>
                </a:solidFill>
              </a:ln>
            </c:spPr>
            <c:extLst>
              <c:ext xmlns:c16="http://schemas.microsoft.com/office/drawing/2014/chart" uri="{C3380CC4-5D6E-409C-BE32-E72D297353CC}">
                <c16:uniqueId val="{00000002-2640-47D9-90AC-AE0C1BE58662}"/>
              </c:ext>
            </c:extLst>
          </c:dPt>
          <c:dPt>
            <c:idx val="27"/>
            <c:invertIfNegative val="0"/>
            <c:bubble3D val="0"/>
            <c:extLst>
              <c:ext xmlns:c16="http://schemas.microsoft.com/office/drawing/2014/chart" uri="{C3380CC4-5D6E-409C-BE32-E72D297353CC}">
                <c16:uniqueId val="{00000002-E438-4602-9375-6D8D12D6AF9F}"/>
              </c:ext>
            </c:extLst>
          </c:dPt>
          <c:dPt>
            <c:idx val="30"/>
            <c:invertIfNegative val="0"/>
            <c:bubble3D val="0"/>
            <c:spPr>
              <a:solidFill>
                <a:srgbClr val="3366FF"/>
              </a:solidFill>
              <a:ln>
                <a:solidFill>
                  <a:sysClr val="windowText" lastClr="000000"/>
                </a:solidFill>
              </a:ln>
            </c:spPr>
            <c:extLst>
              <c:ext xmlns:c16="http://schemas.microsoft.com/office/drawing/2014/chart" uri="{C3380CC4-5D6E-409C-BE32-E72D297353CC}">
                <c16:uniqueId val="{00000005-2640-47D9-90AC-AE0C1BE58662}"/>
              </c:ext>
            </c:extLst>
          </c:dPt>
          <c:dPt>
            <c:idx val="46"/>
            <c:invertIfNegative val="0"/>
            <c:bubble3D val="0"/>
            <c:spPr>
              <a:solidFill>
                <a:srgbClr val="3366FF"/>
              </a:solidFill>
              <a:ln>
                <a:solidFill>
                  <a:sysClr val="windowText" lastClr="000000"/>
                </a:solidFill>
              </a:ln>
            </c:spPr>
            <c:extLst>
              <c:ext xmlns:c16="http://schemas.microsoft.com/office/drawing/2014/chart" uri="{C3380CC4-5D6E-409C-BE32-E72D297353CC}">
                <c16:uniqueId val="{00000007-2640-47D9-90AC-AE0C1BE58662}"/>
              </c:ext>
            </c:extLst>
          </c:dPt>
          <c:cat>
            <c:strRef>
              <c:f>Sheet1!$A$2:$A$48</c:f>
              <c:strCache>
                <c:ptCount val="47"/>
                <c:pt idx="0">
                  <c:v>AL</c:v>
                </c:pt>
                <c:pt idx="1">
                  <c:v>NE</c:v>
                </c:pt>
                <c:pt idx="2">
                  <c:v>ID</c:v>
                </c:pt>
                <c:pt idx="3">
                  <c:v>IL</c:v>
                </c:pt>
                <c:pt idx="4">
                  <c:v>KY</c:v>
                </c:pt>
                <c:pt idx="5">
                  <c:v>MN</c:v>
                </c:pt>
                <c:pt idx="6">
                  <c:v>TX</c:v>
                </c:pt>
                <c:pt idx="7">
                  <c:v>CA</c:v>
                </c:pt>
                <c:pt idx="8">
                  <c:v>GA</c:v>
                </c:pt>
                <c:pt idx="9">
                  <c:v>MO</c:v>
                </c:pt>
                <c:pt idx="10">
                  <c:v>NY</c:v>
                </c:pt>
                <c:pt idx="11">
                  <c:v>FL</c:v>
                </c:pt>
                <c:pt idx="12">
                  <c:v>IN</c:v>
                </c:pt>
                <c:pt idx="13">
                  <c:v>KS</c:v>
                </c:pt>
                <c:pt idx="14">
                  <c:v>IA</c:v>
                </c:pt>
                <c:pt idx="15">
                  <c:v>DC</c:v>
                </c:pt>
                <c:pt idx="16">
                  <c:v>NV</c:v>
                </c:pt>
                <c:pt idx="17">
                  <c:v>WY</c:v>
                </c:pt>
                <c:pt idx="18">
                  <c:v>PA</c:v>
                </c:pt>
                <c:pt idx="19">
                  <c:v>WI</c:v>
                </c:pt>
                <c:pt idx="20">
                  <c:v>TN</c:v>
                </c:pt>
                <c:pt idx="21">
                  <c:v>SD</c:v>
                </c:pt>
                <c:pt idx="22">
                  <c:v>MS</c:v>
                </c:pt>
                <c:pt idx="23">
                  <c:v>UT</c:v>
                </c:pt>
                <c:pt idx="24">
                  <c:v>AZ</c:v>
                </c:pt>
                <c:pt idx="25">
                  <c:v>NC</c:v>
                </c:pt>
                <c:pt idx="26">
                  <c:v>AK</c:v>
                </c:pt>
                <c:pt idx="27">
                  <c:v>MI</c:v>
                </c:pt>
                <c:pt idx="28">
                  <c:v>OH</c:v>
                </c:pt>
                <c:pt idx="29">
                  <c:v>MT</c:v>
                </c:pt>
                <c:pt idx="30">
                  <c:v>DE</c:v>
                </c:pt>
                <c:pt idx="31">
                  <c:v>VA</c:v>
                </c:pt>
                <c:pt idx="32">
                  <c:v>CO</c:v>
                </c:pt>
                <c:pt idx="33">
                  <c:v>ME</c:v>
                </c:pt>
                <c:pt idx="34">
                  <c:v>SC</c:v>
                </c:pt>
                <c:pt idx="35">
                  <c:v>LA</c:v>
                </c:pt>
                <c:pt idx="36">
                  <c:v>NM</c:v>
                </c:pt>
                <c:pt idx="37">
                  <c:v>OR</c:v>
                </c:pt>
                <c:pt idx="38">
                  <c:v>MA</c:v>
                </c:pt>
                <c:pt idx="39">
                  <c:v>VT</c:v>
                </c:pt>
                <c:pt idx="40">
                  <c:v>WV</c:v>
                </c:pt>
                <c:pt idx="41">
                  <c:v>MD</c:v>
                </c:pt>
                <c:pt idx="42">
                  <c:v>NH</c:v>
                </c:pt>
                <c:pt idx="43">
                  <c:v>RI</c:v>
                </c:pt>
                <c:pt idx="44">
                  <c:v>CT</c:v>
                </c:pt>
                <c:pt idx="45">
                  <c:v>OK</c:v>
                </c:pt>
                <c:pt idx="46">
                  <c:v>WA</c:v>
                </c:pt>
              </c:strCache>
            </c:strRef>
          </c:cat>
          <c:val>
            <c:numRef>
              <c:f>Sheet1!$B$2:$B$48</c:f>
              <c:numCache>
                <c:formatCode>0%</c:formatCode>
                <c:ptCount val="47"/>
                <c:pt idx="0">
                  <c:v>0.04</c:v>
                </c:pt>
                <c:pt idx="1">
                  <c:v>0.04</c:v>
                </c:pt>
                <c:pt idx="2">
                  <c:v>0.06</c:v>
                </c:pt>
                <c:pt idx="3">
                  <c:v>0.06</c:v>
                </c:pt>
                <c:pt idx="4">
                  <c:v>0.1</c:v>
                </c:pt>
                <c:pt idx="5">
                  <c:v>0.11</c:v>
                </c:pt>
                <c:pt idx="6">
                  <c:v>0.11</c:v>
                </c:pt>
                <c:pt idx="7">
                  <c:v>0.12</c:v>
                </c:pt>
                <c:pt idx="8">
                  <c:v>0.12</c:v>
                </c:pt>
                <c:pt idx="9">
                  <c:v>0.12</c:v>
                </c:pt>
                <c:pt idx="10">
                  <c:v>0.12</c:v>
                </c:pt>
                <c:pt idx="11">
                  <c:v>0.13</c:v>
                </c:pt>
                <c:pt idx="12">
                  <c:v>0.14000000000000001</c:v>
                </c:pt>
                <c:pt idx="13">
                  <c:v>0.14000000000000001</c:v>
                </c:pt>
                <c:pt idx="14">
                  <c:v>0.16</c:v>
                </c:pt>
                <c:pt idx="15">
                  <c:v>0.17</c:v>
                </c:pt>
                <c:pt idx="16">
                  <c:v>0.17</c:v>
                </c:pt>
                <c:pt idx="17">
                  <c:v>0.17</c:v>
                </c:pt>
                <c:pt idx="18">
                  <c:v>0.18</c:v>
                </c:pt>
                <c:pt idx="19">
                  <c:v>0.18</c:v>
                </c:pt>
                <c:pt idx="20">
                  <c:v>0.19</c:v>
                </c:pt>
                <c:pt idx="21">
                  <c:v>0.2</c:v>
                </c:pt>
                <c:pt idx="22">
                  <c:v>0.21</c:v>
                </c:pt>
                <c:pt idx="23">
                  <c:v>0.21</c:v>
                </c:pt>
                <c:pt idx="24">
                  <c:v>0.22</c:v>
                </c:pt>
                <c:pt idx="25">
                  <c:v>0.22</c:v>
                </c:pt>
                <c:pt idx="26">
                  <c:v>0.23</c:v>
                </c:pt>
                <c:pt idx="27">
                  <c:v>0.23</c:v>
                </c:pt>
                <c:pt idx="28">
                  <c:v>0.23</c:v>
                </c:pt>
                <c:pt idx="29">
                  <c:v>0.24</c:v>
                </c:pt>
                <c:pt idx="30">
                  <c:v>0.26</c:v>
                </c:pt>
                <c:pt idx="31">
                  <c:v>0.26</c:v>
                </c:pt>
                <c:pt idx="32">
                  <c:v>0.28000000000000003</c:v>
                </c:pt>
                <c:pt idx="33">
                  <c:v>0.28000000000000003</c:v>
                </c:pt>
                <c:pt idx="34">
                  <c:v>0.28999999999999998</c:v>
                </c:pt>
                <c:pt idx="35">
                  <c:v>0.32</c:v>
                </c:pt>
                <c:pt idx="36">
                  <c:v>0.32</c:v>
                </c:pt>
                <c:pt idx="37">
                  <c:v>0.33</c:v>
                </c:pt>
                <c:pt idx="38">
                  <c:v>0.37</c:v>
                </c:pt>
                <c:pt idx="39">
                  <c:v>0.38</c:v>
                </c:pt>
                <c:pt idx="40">
                  <c:v>0.38</c:v>
                </c:pt>
                <c:pt idx="41">
                  <c:v>0.39</c:v>
                </c:pt>
                <c:pt idx="42">
                  <c:v>0.44</c:v>
                </c:pt>
                <c:pt idx="43">
                  <c:v>0.44</c:v>
                </c:pt>
                <c:pt idx="44">
                  <c:v>0.47</c:v>
                </c:pt>
                <c:pt idx="45">
                  <c:v>0.6</c:v>
                </c:pt>
                <c:pt idx="46">
                  <c:v>0.86</c:v>
                </c:pt>
              </c:numCache>
            </c:numRef>
          </c:val>
          <c:extLst>
            <c:ext xmlns:c16="http://schemas.microsoft.com/office/drawing/2014/chart" uri="{C3380CC4-5D6E-409C-BE32-E72D297353CC}">
              <c16:uniqueId val="{00000003-E438-4602-9375-6D8D12D6AF9F}"/>
            </c:ext>
          </c:extLst>
        </c:ser>
        <c:dLbls>
          <c:showLegendKey val="0"/>
          <c:showVal val="0"/>
          <c:showCatName val="0"/>
          <c:showSerName val="0"/>
          <c:showPercent val="0"/>
          <c:showBubbleSize val="0"/>
        </c:dLbls>
        <c:gapWidth val="50"/>
        <c:axId val="616796944"/>
        <c:axId val="616788712"/>
      </c:barChart>
      <c:catAx>
        <c:axId val="616796944"/>
        <c:scaling>
          <c:orientation val="minMax"/>
        </c:scaling>
        <c:delete val="1"/>
        <c:axPos val="b"/>
        <c:numFmt formatCode="General" sourceLinked="0"/>
        <c:majorTickMark val="out"/>
        <c:minorTickMark val="none"/>
        <c:tickLblPos val="none"/>
        <c:crossAx val="616788712"/>
        <c:crosses val="autoZero"/>
        <c:auto val="1"/>
        <c:lblAlgn val="ctr"/>
        <c:lblOffset val="100"/>
        <c:noMultiLvlLbl val="0"/>
      </c:catAx>
      <c:valAx>
        <c:axId val="616788712"/>
        <c:scaling>
          <c:orientation val="minMax"/>
        </c:scaling>
        <c:delete val="0"/>
        <c:axPos val="l"/>
        <c:numFmt formatCode="0%" sourceLinked="1"/>
        <c:majorTickMark val="out"/>
        <c:minorTickMark val="none"/>
        <c:tickLblPos val="nextTo"/>
        <c:spPr>
          <a:ln w="19047">
            <a:solidFill>
              <a:schemeClr val="tx1"/>
            </a:solidFill>
          </a:ln>
        </c:spPr>
        <c:txPr>
          <a:bodyPr/>
          <a:lstStyle/>
          <a:p>
            <a:pPr>
              <a:defRPr sz="2400" b="1" i="0"/>
            </a:pPr>
            <a:endParaRPr lang="en-US"/>
          </a:p>
        </c:txPr>
        <c:crossAx val="616796944"/>
        <c:crosses val="autoZero"/>
        <c:crossBetween val="between"/>
        <c:majorUnit val="0.2"/>
      </c:valAx>
      <c:spPr>
        <a:noFill/>
        <a:ln w="25400">
          <a:noFill/>
        </a:ln>
      </c:spPr>
    </c:plotArea>
    <c:plotVisOnly val="1"/>
    <c:dispBlanksAs val="gap"/>
    <c:showDLblsOverMax val="0"/>
  </c:chart>
  <c:spPr>
    <a:ln>
      <a:noFill/>
    </a:ln>
  </c:spPr>
  <c:txPr>
    <a:bodyPr/>
    <a:lstStyle/>
    <a:p>
      <a:pPr>
        <a:defRPr sz="180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overlay val="0"/>
    </c:title>
    <c:autoTitleDeleted val="0"/>
    <c:plotArea>
      <c:layout/>
      <c:lineChart>
        <c:grouping val="standard"/>
        <c:varyColors val="0"/>
        <c:ser>
          <c:idx val="0"/>
          <c:order val="0"/>
          <c:tx>
            <c:strRef>
              <c:f>Sheet1!$A$2</c:f>
              <c:strCache>
                <c:ptCount val="1"/>
                <c:pt idx="0">
                  <c:v>Nation</c:v>
                </c:pt>
              </c:strCache>
            </c:strRef>
          </c:tx>
          <c:spPr>
            <a:ln w="69850"/>
          </c:spPr>
          <c:marker>
            <c:symbol val="none"/>
          </c:marker>
          <c:cat>
            <c:strRef>
              <c:f>Sheet1!$B$1:$O$1</c:f>
              <c:strCach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strCache>
            </c:strRef>
          </c:cat>
          <c:val>
            <c:numRef>
              <c:f>Sheet1!$B$2:$O$2</c:f>
              <c:numCache>
                <c:formatCode>#,##0</c:formatCode>
                <c:ptCount val="14"/>
                <c:pt idx="0">
                  <c:v>25878</c:v>
                </c:pt>
                <c:pt idx="1">
                  <c:v>22961</c:v>
                </c:pt>
                <c:pt idx="2">
                  <c:v>22634</c:v>
                </c:pt>
                <c:pt idx="3">
                  <c:v>22318</c:v>
                </c:pt>
                <c:pt idx="4">
                  <c:v>22361</c:v>
                </c:pt>
                <c:pt idx="5" formatCode="General">
                  <c:v>21591</c:v>
                </c:pt>
                <c:pt idx="6" formatCode="@">
                  <c:v>20939</c:v>
                </c:pt>
                <c:pt idx="7" formatCode="@">
                  <c:v>17326</c:v>
                </c:pt>
                <c:pt idx="8" formatCode="@">
                  <c:v>15583</c:v>
                </c:pt>
                <c:pt idx="9" formatCode="@">
                  <c:v>15908</c:v>
                </c:pt>
                <c:pt idx="10" formatCode="@">
                  <c:v>15898</c:v>
                </c:pt>
                <c:pt idx="11" formatCode="@">
                  <c:v>16367</c:v>
                </c:pt>
                <c:pt idx="12" formatCode="@">
                  <c:v>17000</c:v>
                </c:pt>
                <c:pt idx="13" formatCode="@">
                  <c:v>18116</c:v>
                </c:pt>
              </c:numCache>
            </c:numRef>
          </c:val>
          <c:smooth val="0"/>
          <c:extLst>
            <c:ext xmlns:c16="http://schemas.microsoft.com/office/drawing/2014/chart" uri="{C3380CC4-5D6E-409C-BE32-E72D297353CC}">
              <c16:uniqueId val="{00000000-1B7F-7A41-ABBC-90CA7FC8BF30}"/>
            </c:ext>
          </c:extLst>
        </c:ser>
        <c:dLbls>
          <c:showLegendKey val="0"/>
          <c:showVal val="0"/>
          <c:showCatName val="0"/>
          <c:showSerName val="0"/>
          <c:showPercent val="0"/>
          <c:showBubbleSize val="0"/>
        </c:dLbls>
        <c:smooth val="0"/>
        <c:axId val="616810272"/>
        <c:axId val="616805176"/>
      </c:lineChart>
      <c:catAx>
        <c:axId val="616810272"/>
        <c:scaling>
          <c:orientation val="minMax"/>
        </c:scaling>
        <c:delete val="0"/>
        <c:axPos val="b"/>
        <c:numFmt formatCode="General" sourceLinked="0"/>
        <c:majorTickMark val="out"/>
        <c:minorTickMark val="none"/>
        <c:tickLblPos val="nextTo"/>
        <c:txPr>
          <a:bodyPr/>
          <a:lstStyle/>
          <a:p>
            <a:pPr>
              <a:defRPr sz="1800" b="1"/>
            </a:pPr>
            <a:endParaRPr lang="en-US"/>
          </a:p>
        </c:txPr>
        <c:crossAx val="616805176"/>
        <c:crosses val="autoZero"/>
        <c:auto val="1"/>
        <c:lblAlgn val="ctr"/>
        <c:lblOffset val="100"/>
        <c:noMultiLvlLbl val="0"/>
      </c:catAx>
      <c:valAx>
        <c:axId val="616805176"/>
        <c:scaling>
          <c:orientation val="minMax"/>
          <c:max val="30000"/>
        </c:scaling>
        <c:delete val="0"/>
        <c:axPos val="l"/>
        <c:majorGridlines/>
        <c:numFmt formatCode="#,##0" sourceLinked="0"/>
        <c:majorTickMark val="out"/>
        <c:minorTickMark val="none"/>
        <c:tickLblPos val="nextTo"/>
        <c:crossAx val="616810272"/>
        <c:crosses val="autoZero"/>
        <c:crossBetween val="between"/>
      </c:valAx>
      <c:spPr>
        <a:noFill/>
        <a:ln>
          <a:noFill/>
        </a:ln>
        <a:effectLst/>
      </c:spPr>
    </c:plotArea>
    <c:plotVisOnly val="1"/>
    <c:dispBlanksAs val="gap"/>
    <c:showDLblsOverMax val="0"/>
  </c:chart>
  <c:spPr>
    <a:noFill/>
    <a:ln>
      <a:noFill/>
    </a:ln>
  </c:spPr>
  <c:txPr>
    <a:bodyPr/>
    <a:lstStyle/>
    <a:p>
      <a:pPr>
        <a:defRPr sz="2400">
          <a:latin typeface="Candara"/>
          <a:cs typeface="Candara"/>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8507126907644"/>
          <c:y val="1.2054359871682706E-2"/>
          <c:w val="0.7997487920544023"/>
          <c:h val="0.7769531785699656"/>
        </c:manualLayout>
      </c:layout>
      <c:barChart>
        <c:barDir val="col"/>
        <c:grouping val="stacked"/>
        <c:varyColors val="0"/>
        <c:ser>
          <c:idx val="3"/>
          <c:order val="0"/>
          <c:tx>
            <c:strRef>
              <c:f>'Fg3.1 Size and type by time'!$E$2</c:f>
              <c:strCache>
                <c:ptCount val="1"/>
                <c:pt idx="0">
                  <c:v>IDD 16+, NH, Psych</c:v>
                </c:pt>
              </c:strCache>
              <c:extLst xmlns:c15="http://schemas.microsoft.com/office/drawing/2012/chart"/>
            </c:strRef>
          </c:tx>
          <c:spPr>
            <a:solidFill>
              <a:schemeClr val="accent6">
                <a:lumMod val="50000"/>
              </a:schemeClr>
            </a:solidFill>
            <a:ln w="12700">
              <a:noFill/>
            </a:ln>
            <a:effectLst/>
          </c:spPr>
          <c:invertIfNegative val="0"/>
          <c:dLbls>
            <c:dLbl>
              <c:idx val="0"/>
              <c:tx>
                <c:rich>
                  <a:bodyPr/>
                  <a:lstStyle/>
                  <a:p>
                    <a:fld id="{ABA7F158-961E-4D0C-BB08-5D8936D74B6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C31E-4F8A-8B58-619058127E85}"/>
                </c:ext>
              </c:extLst>
            </c:dLbl>
            <c:dLbl>
              <c:idx val="1"/>
              <c:tx>
                <c:rich>
                  <a:bodyPr/>
                  <a:lstStyle/>
                  <a:p>
                    <a:fld id="{E24922E3-059B-436A-ADB3-573498944FE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31E-4F8A-8B58-619058127E85}"/>
                </c:ext>
              </c:extLst>
            </c:dLbl>
            <c:dLbl>
              <c:idx val="2"/>
              <c:tx>
                <c:rich>
                  <a:bodyPr/>
                  <a:lstStyle/>
                  <a:p>
                    <a:fld id="{5DBD254E-D0D1-48D9-B772-DE9B812674D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31E-4F8A-8B58-619058127E85}"/>
                </c:ext>
              </c:extLst>
            </c:dLbl>
            <c:dLbl>
              <c:idx val="3"/>
              <c:tx>
                <c:rich>
                  <a:bodyPr/>
                  <a:lstStyle/>
                  <a:p>
                    <a:fld id="{60A7A55E-2CE5-4504-B05F-E0F9D763012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C31E-4F8A-8B58-619058127E85}"/>
                </c:ext>
              </c:extLst>
            </c:dLbl>
            <c:dLbl>
              <c:idx val="4"/>
              <c:tx>
                <c:rich>
                  <a:bodyPr/>
                  <a:lstStyle/>
                  <a:p>
                    <a:fld id="{3F307391-FA37-4406-A7A0-EA629510807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31E-4F8A-8B58-619058127E85}"/>
                </c:ext>
              </c:extLst>
            </c:dLbl>
            <c:dLbl>
              <c:idx val="5"/>
              <c:tx>
                <c:rich>
                  <a:bodyPr/>
                  <a:lstStyle/>
                  <a:p>
                    <a:fld id="{1F7F9492-AB84-4F80-BF53-76A042F40AF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31E-4F8A-8B58-619058127E85}"/>
                </c:ext>
              </c:extLst>
            </c:dLbl>
            <c:dLbl>
              <c:idx val="6"/>
              <c:tx>
                <c:rich>
                  <a:bodyPr/>
                  <a:lstStyle/>
                  <a:p>
                    <a:fld id="{D8642FAE-6E66-4DF9-989F-06770621E66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C31E-4F8A-8B58-619058127E85}"/>
                </c:ext>
              </c:extLst>
            </c:dLbl>
            <c:dLbl>
              <c:idx val="7"/>
              <c:tx>
                <c:rich>
                  <a:bodyPr/>
                  <a:lstStyle/>
                  <a:p>
                    <a:fld id="{2157F1BE-8BF5-458D-AFF0-D0F45EC977F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C31E-4F8A-8B58-619058127E85}"/>
                </c:ext>
              </c:extLst>
            </c:dLbl>
            <c:dLbl>
              <c:idx val="8"/>
              <c:tx>
                <c:rich>
                  <a:bodyPr/>
                  <a:lstStyle/>
                  <a:p>
                    <a:fld id="{4B4FBDE3-46C4-45A2-BAC8-A68DAF9F914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C31E-4F8A-8B58-619058127E85}"/>
                </c:ext>
              </c:extLst>
            </c:dLbl>
            <c:dLbl>
              <c:idx val="9"/>
              <c:tx>
                <c:rich>
                  <a:bodyPr/>
                  <a:lstStyle/>
                  <a:p>
                    <a:fld id="{7702A380-9D9A-4E4A-8604-1B0DBDE5FAF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C31E-4F8A-8B58-619058127E85}"/>
                </c:ext>
              </c:extLst>
            </c:dLbl>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6350" cap="flat" cmpd="sng" algn="ctr">
                      <a:solidFill>
                        <a:schemeClr val="tx1"/>
                      </a:solidFill>
                      <a:prstDash val="solid"/>
                      <a:round/>
                    </a:ln>
                    <a:effectLst/>
                  </c:spPr>
                </c15:leaderLines>
              </c:ext>
            </c:extLst>
          </c:dLbls>
          <c:cat>
            <c:numRef>
              <c:f>'Fg3.1 Size and type by time'!$D$3:$D$21</c:f>
              <c:numCache>
                <c:formatCode>General</c:formatCode>
                <c:ptCount val="10"/>
                <c:pt idx="0">
                  <c:v>1998</c:v>
                </c:pt>
                <c:pt idx="1">
                  <c:v>2000</c:v>
                </c:pt>
                <c:pt idx="2">
                  <c:v>2002</c:v>
                </c:pt>
                <c:pt idx="3">
                  <c:v>2004</c:v>
                </c:pt>
                <c:pt idx="4">
                  <c:v>2006</c:v>
                </c:pt>
                <c:pt idx="5">
                  <c:v>2008</c:v>
                </c:pt>
                <c:pt idx="6">
                  <c:v>2010</c:v>
                </c:pt>
                <c:pt idx="7">
                  <c:v>2012</c:v>
                </c:pt>
                <c:pt idx="8">
                  <c:v>2014</c:v>
                </c:pt>
                <c:pt idx="9">
                  <c:v>2016</c:v>
                </c:pt>
              </c:numCache>
              <c:extLst/>
            </c:numRef>
          </c:cat>
          <c:val>
            <c:numRef>
              <c:f>'Fg3.1 Size and type by time'!$E$3:$E$21</c:f>
              <c:numCache>
                <c:formatCode>_(* #,##0_);_(* \(#,##0\);_(* "-"??_);_(@_)</c:formatCode>
                <c:ptCount val="10"/>
                <c:pt idx="0">
                  <c:v>114495</c:v>
                </c:pt>
                <c:pt idx="1">
                  <c:v>115265</c:v>
                </c:pt>
                <c:pt idx="2">
                  <c:v>107829</c:v>
                </c:pt>
                <c:pt idx="3">
                  <c:v>102441</c:v>
                </c:pt>
                <c:pt idx="4">
                  <c:v>94692</c:v>
                </c:pt>
                <c:pt idx="5">
                  <c:v>86294</c:v>
                </c:pt>
                <c:pt idx="6">
                  <c:v>89746</c:v>
                </c:pt>
                <c:pt idx="7">
                  <c:v>80352.208179794427</c:v>
                </c:pt>
                <c:pt idx="8">
                  <c:v>66437.002526905635</c:v>
                </c:pt>
                <c:pt idx="9">
                  <c:v>69801.083327590706</c:v>
                </c:pt>
              </c:numCache>
              <c:extLst/>
            </c:numRef>
          </c:val>
          <c:extLst xmlns:c15="http://schemas.microsoft.com/office/drawing/2012/chart">
            <c:ext xmlns:c15="http://schemas.microsoft.com/office/drawing/2012/chart" uri="{02D57815-91ED-43cb-92C2-25804820EDAC}">
              <c15:datalabelsRange>
                <c15:f>'Fg3.1 Size and type by time'!$E$36:$E$54</c15:f>
                <c15:dlblRangeCache>
                  <c:ptCount val="19"/>
                  <c:pt idx="0">
                    <c:v>17%</c:v>
                  </c:pt>
                  <c:pt idx="1">
                    <c:v>15%</c:v>
                  </c:pt>
                  <c:pt idx="2">
                    <c:v>15%</c:v>
                  </c:pt>
                  <c:pt idx="3">
                    <c:v>13%</c:v>
                  </c:pt>
                  <c:pt idx="4">
                    <c:v>12%</c:v>
                  </c:pt>
                  <c:pt idx="5">
                    <c:v>12%</c:v>
                  </c:pt>
                  <c:pt idx="6">
                    <c:v>11%</c:v>
                  </c:pt>
                  <c:pt idx="7">
                    <c:v>10%</c:v>
                  </c:pt>
                  <c:pt idx="8">
                    <c:v>9%</c:v>
                  </c:pt>
                  <c:pt idx="9">
                    <c:v>9%</c:v>
                  </c:pt>
                  <c:pt idx="10">
                    <c:v>8%</c:v>
                  </c:pt>
                  <c:pt idx="11">
                    <c:v>8%</c:v>
                  </c:pt>
                  <c:pt idx="12">
                    <c:v>8%</c:v>
                  </c:pt>
                  <c:pt idx="13">
                    <c:v>8%</c:v>
                  </c:pt>
                  <c:pt idx="14">
                    <c:v>7%</c:v>
                  </c:pt>
                  <c:pt idx="15">
                    <c:v>7%</c:v>
                  </c:pt>
                  <c:pt idx="16">
                    <c:v>6%</c:v>
                  </c:pt>
                  <c:pt idx="17">
                    <c:v>6%</c:v>
                  </c:pt>
                  <c:pt idx="18">
                    <c:v>6%</c:v>
                  </c:pt>
                </c15:dlblRangeCache>
              </c15:datalabelsRange>
            </c:ext>
            <c:ext xmlns:c16="http://schemas.microsoft.com/office/drawing/2014/chart" uri="{C3380CC4-5D6E-409C-BE32-E72D297353CC}">
              <c16:uniqueId val="{0000000A-21B0-4432-A675-3E4055EA8F16}"/>
            </c:ext>
          </c:extLst>
        </c:ser>
        <c:ser>
          <c:idx val="4"/>
          <c:order val="1"/>
          <c:tx>
            <c:strRef>
              <c:f>'Fg3.1 Size and type by time'!$F$2</c:f>
              <c:strCache>
                <c:ptCount val="1"/>
                <c:pt idx="0">
                  <c:v>IDD 7 to 15</c:v>
                </c:pt>
              </c:strCache>
              <c:extLst xmlns:c15="http://schemas.microsoft.com/office/drawing/2012/chart"/>
            </c:strRef>
          </c:tx>
          <c:spPr>
            <a:solidFill>
              <a:schemeClr val="accent6"/>
            </a:solidFill>
            <a:ln w="12700">
              <a:noFill/>
            </a:ln>
            <a:effectLst/>
          </c:spPr>
          <c:invertIfNegative val="0"/>
          <c:dLbls>
            <c:dLbl>
              <c:idx val="0"/>
              <c:tx>
                <c:rich>
                  <a:bodyPr/>
                  <a:lstStyle/>
                  <a:p>
                    <a:fld id="{182F61DC-7706-4C4A-B9CB-63C3B2EA905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C31E-4F8A-8B58-619058127E85}"/>
                </c:ext>
              </c:extLst>
            </c:dLbl>
            <c:dLbl>
              <c:idx val="1"/>
              <c:tx>
                <c:rich>
                  <a:bodyPr/>
                  <a:lstStyle/>
                  <a:p>
                    <a:fld id="{965C667E-5AE3-4A56-88D7-ADB5D6589DB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C31E-4F8A-8B58-619058127E85}"/>
                </c:ext>
              </c:extLst>
            </c:dLbl>
            <c:dLbl>
              <c:idx val="2"/>
              <c:tx>
                <c:rich>
                  <a:bodyPr/>
                  <a:lstStyle/>
                  <a:p>
                    <a:fld id="{11CCF605-9DF5-4760-825C-E2D4C825A1B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C31E-4F8A-8B58-619058127E85}"/>
                </c:ext>
              </c:extLst>
            </c:dLbl>
            <c:dLbl>
              <c:idx val="3"/>
              <c:tx>
                <c:rich>
                  <a:bodyPr/>
                  <a:lstStyle/>
                  <a:p>
                    <a:fld id="{7F8BD886-69D0-4009-984E-8D87FA38B6C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C31E-4F8A-8B58-619058127E85}"/>
                </c:ext>
              </c:extLst>
            </c:dLbl>
            <c:dLbl>
              <c:idx val="4"/>
              <c:tx>
                <c:rich>
                  <a:bodyPr/>
                  <a:lstStyle/>
                  <a:p>
                    <a:fld id="{8D0AD315-B7A5-4CC4-9F21-4328273BA14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C31E-4F8A-8B58-619058127E85}"/>
                </c:ext>
              </c:extLst>
            </c:dLbl>
            <c:dLbl>
              <c:idx val="5"/>
              <c:tx>
                <c:rich>
                  <a:bodyPr/>
                  <a:lstStyle/>
                  <a:p>
                    <a:fld id="{2E9575EA-673B-4FE1-A767-A30797740CA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C31E-4F8A-8B58-619058127E85}"/>
                </c:ext>
              </c:extLst>
            </c:dLbl>
            <c:dLbl>
              <c:idx val="6"/>
              <c:tx>
                <c:rich>
                  <a:bodyPr/>
                  <a:lstStyle/>
                  <a:p>
                    <a:fld id="{16C3EAB5-8FEF-4FF3-B57E-FB55DA83AD7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C31E-4F8A-8B58-619058127E85}"/>
                </c:ext>
              </c:extLst>
            </c:dLbl>
            <c:dLbl>
              <c:idx val="7"/>
              <c:tx>
                <c:rich>
                  <a:bodyPr/>
                  <a:lstStyle/>
                  <a:p>
                    <a:fld id="{9A515985-5F98-4BD6-BE31-F1AE2D9D22E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C31E-4F8A-8B58-619058127E85}"/>
                </c:ext>
              </c:extLst>
            </c:dLbl>
            <c:dLbl>
              <c:idx val="8"/>
              <c:tx>
                <c:rich>
                  <a:bodyPr/>
                  <a:lstStyle/>
                  <a:p>
                    <a:fld id="{1E33C2EA-8AAC-47FA-A6D2-A957A418AF5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C31E-4F8A-8B58-619058127E85}"/>
                </c:ext>
              </c:extLst>
            </c:dLbl>
            <c:dLbl>
              <c:idx val="9"/>
              <c:layout>
                <c:manualLayout>
                  <c:x val="-1.4245014245014246E-3"/>
                  <c:y val="0"/>
                </c:manualLayout>
              </c:layout>
              <c:tx>
                <c:rich>
                  <a:bodyPr/>
                  <a:lstStyle/>
                  <a:p>
                    <a:fld id="{29AAB64F-6AC8-47A7-ACA3-6D5E4145E964}" type="CELLRANGE">
                      <a:rPr lang="en-US" dirty="0"/>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21B0-4432-A675-3E4055EA8F16}"/>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6350" cap="flat" cmpd="sng" algn="ctr">
                      <a:solidFill>
                        <a:schemeClr val="tx1"/>
                      </a:solidFill>
                      <a:prstDash val="solid"/>
                      <a:round/>
                    </a:ln>
                    <a:effectLst/>
                  </c:spPr>
                </c15:leaderLines>
              </c:ext>
            </c:extLst>
          </c:dLbls>
          <c:cat>
            <c:numRef>
              <c:f>'Fg3.1 Size and type by time'!$D$3:$D$21</c:f>
              <c:numCache>
                <c:formatCode>General</c:formatCode>
                <c:ptCount val="10"/>
                <c:pt idx="0">
                  <c:v>1998</c:v>
                </c:pt>
                <c:pt idx="1">
                  <c:v>2000</c:v>
                </c:pt>
                <c:pt idx="2">
                  <c:v>2002</c:v>
                </c:pt>
                <c:pt idx="3">
                  <c:v>2004</c:v>
                </c:pt>
                <c:pt idx="4">
                  <c:v>2006</c:v>
                </c:pt>
                <c:pt idx="5">
                  <c:v>2008</c:v>
                </c:pt>
                <c:pt idx="6">
                  <c:v>2010</c:v>
                </c:pt>
                <c:pt idx="7">
                  <c:v>2012</c:v>
                </c:pt>
                <c:pt idx="8">
                  <c:v>2014</c:v>
                </c:pt>
                <c:pt idx="9">
                  <c:v>2016</c:v>
                </c:pt>
              </c:numCache>
              <c:extLst/>
            </c:numRef>
          </c:cat>
          <c:val>
            <c:numRef>
              <c:f>'Fg3.1 Size and type by time'!$F$3:$F$21</c:f>
              <c:numCache>
                <c:formatCode>_(* #,##0_);_(* \(#,##0\);_(* "-"??_);_(@_)</c:formatCode>
                <c:ptCount val="10"/>
                <c:pt idx="0">
                  <c:v>53940</c:v>
                </c:pt>
                <c:pt idx="1">
                  <c:v>52818</c:v>
                </c:pt>
                <c:pt idx="2">
                  <c:v>54031</c:v>
                </c:pt>
                <c:pt idx="3">
                  <c:v>58503</c:v>
                </c:pt>
                <c:pt idx="4">
                  <c:v>56572</c:v>
                </c:pt>
                <c:pt idx="5">
                  <c:v>53198</c:v>
                </c:pt>
                <c:pt idx="6">
                  <c:v>55682</c:v>
                </c:pt>
                <c:pt idx="7">
                  <c:v>56462.732505358363</c:v>
                </c:pt>
                <c:pt idx="8">
                  <c:v>56170.146755199683</c:v>
                </c:pt>
                <c:pt idx="9">
                  <c:v>53403.960916450756</c:v>
                </c:pt>
              </c:numCache>
              <c:extLst/>
            </c:numRef>
          </c:val>
          <c:extLst xmlns:c15="http://schemas.microsoft.com/office/drawing/2012/chart">
            <c:ext xmlns:c15="http://schemas.microsoft.com/office/drawing/2012/chart" uri="{02D57815-91ED-43cb-92C2-25804820EDAC}">
              <c15:datalabelsRange>
                <c15:f>'Fg3.1 Size and type by time'!$F$36:$F$54</c15:f>
                <c15:dlblRangeCache>
                  <c:ptCount val="19"/>
                  <c:pt idx="0">
                    <c:v>8%</c:v>
                  </c:pt>
                  <c:pt idx="1">
                    <c:v>7%</c:v>
                  </c:pt>
                  <c:pt idx="2">
                    <c:v>7%</c:v>
                  </c:pt>
                  <c:pt idx="3">
                    <c:v>6%</c:v>
                  </c:pt>
                  <c:pt idx="4">
                    <c:v>6%</c:v>
                  </c:pt>
                  <c:pt idx="5">
                    <c:v>6%</c:v>
                  </c:pt>
                  <c:pt idx="6">
                    <c:v>6%</c:v>
                  </c:pt>
                  <c:pt idx="7">
                    <c:v>5%</c:v>
                  </c:pt>
                  <c:pt idx="8">
                    <c:v>6%</c:v>
                  </c:pt>
                  <c:pt idx="9">
                    <c:v>6%</c:v>
                  </c:pt>
                  <c:pt idx="10">
                    <c:v>5%</c:v>
                  </c:pt>
                  <c:pt idx="11">
                    <c:v>5%</c:v>
                  </c:pt>
                  <c:pt idx="12">
                    <c:v>5%</c:v>
                  </c:pt>
                  <c:pt idx="13">
                    <c:v>5%</c:v>
                  </c:pt>
                  <c:pt idx="14">
                    <c:v>5%</c:v>
                  </c:pt>
                  <c:pt idx="15">
                    <c:v>5%</c:v>
                  </c:pt>
                  <c:pt idx="16">
                    <c:v>5%</c:v>
                  </c:pt>
                  <c:pt idx="17">
                    <c:v>4%</c:v>
                  </c:pt>
                  <c:pt idx="18">
                    <c:v>4%</c:v>
                  </c:pt>
                </c15:dlblRangeCache>
              </c15:datalabelsRange>
            </c:ext>
            <c:ext xmlns:c16="http://schemas.microsoft.com/office/drawing/2014/chart" uri="{C3380CC4-5D6E-409C-BE32-E72D297353CC}">
              <c16:uniqueId val="{00000015-21B0-4432-A675-3E4055EA8F16}"/>
            </c:ext>
          </c:extLst>
        </c:ser>
        <c:ser>
          <c:idx val="7"/>
          <c:order val="2"/>
          <c:tx>
            <c:strRef>
              <c:f>'Fg3.1 Size and type by time'!$G$2</c:f>
              <c:strCache>
                <c:ptCount val="1"/>
                <c:pt idx="0">
                  <c:v>IDD 4 to 6</c:v>
                </c:pt>
              </c:strCache>
              <c:extLst xmlns:c15="http://schemas.microsoft.com/office/drawing/2012/chart"/>
            </c:strRef>
          </c:tx>
          <c:spPr>
            <a:solidFill>
              <a:schemeClr val="accent6">
                <a:lumMod val="40000"/>
                <a:lumOff val="60000"/>
              </a:schemeClr>
            </a:solidFill>
            <a:ln w="12700">
              <a:noFill/>
            </a:ln>
            <a:effectLst/>
          </c:spPr>
          <c:invertIfNegative val="0"/>
          <c:dLbls>
            <c:dLbl>
              <c:idx val="0"/>
              <c:tx>
                <c:rich>
                  <a:bodyPr/>
                  <a:lstStyle/>
                  <a:p>
                    <a:fld id="{34B2CC3E-E9E1-4DBF-9544-A289BBD87DD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C31E-4F8A-8B58-619058127E85}"/>
                </c:ext>
              </c:extLst>
            </c:dLbl>
            <c:dLbl>
              <c:idx val="1"/>
              <c:tx>
                <c:rich>
                  <a:bodyPr/>
                  <a:lstStyle/>
                  <a:p>
                    <a:fld id="{2E8013DB-DC0F-4C84-A0FB-651D7F14F4E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C31E-4F8A-8B58-619058127E85}"/>
                </c:ext>
              </c:extLst>
            </c:dLbl>
            <c:dLbl>
              <c:idx val="2"/>
              <c:tx>
                <c:rich>
                  <a:bodyPr/>
                  <a:lstStyle/>
                  <a:p>
                    <a:fld id="{B32EEC46-5233-4718-8AF3-DD9EEAABC19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C31E-4F8A-8B58-619058127E85}"/>
                </c:ext>
              </c:extLst>
            </c:dLbl>
            <c:dLbl>
              <c:idx val="3"/>
              <c:tx>
                <c:rich>
                  <a:bodyPr/>
                  <a:lstStyle/>
                  <a:p>
                    <a:fld id="{16B76F87-03C1-4174-99B1-2268BC775CD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C31E-4F8A-8B58-619058127E85}"/>
                </c:ext>
              </c:extLst>
            </c:dLbl>
            <c:dLbl>
              <c:idx val="4"/>
              <c:tx>
                <c:rich>
                  <a:bodyPr/>
                  <a:lstStyle/>
                  <a:p>
                    <a:fld id="{4E92B8D8-C0DA-44AF-9B5B-673CB89FB8A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C31E-4F8A-8B58-619058127E85}"/>
                </c:ext>
              </c:extLst>
            </c:dLbl>
            <c:dLbl>
              <c:idx val="5"/>
              <c:tx>
                <c:rich>
                  <a:bodyPr/>
                  <a:lstStyle/>
                  <a:p>
                    <a:fld id="{D65D06F9-ED9E-4218-A7C5-DA5209ECEEA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C31E-4F8A-8B58-619058127E85}"/>
                </c:ext>
              </c:extLst>
            </c:dLbl>
            <c:dLbl>
              <c:idx val="6"/>
              <c:tx>
                <c:rich>
                  <a:bodyPr/>
                  <a:lstStyle/>
                  <a:p>
                    <a:fld id="{07488098-A700-40C0-92EC-BD6668EE434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C31E-4F8A-8B58-619058127E85}"/>
                </c:ext>
              </c:extLst>
            </c:dLbl>
            <c:dLbl>
              <c:idx val="7"/>
              <c:tx>
                <c:rich>
                  <a:bodyPr/>
                  <a:lstStyle/>
                  <a:p>
                    <a:fld id="{81753285-87C0-42D9-98C7-169C0B438C1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C31E-4F8A-8B58-619058127E85}"/>
                </c:ext>
              </c:extLst>
            </c:dLbl>
            <c:dLbl>
              <c:idx val="8"/>
              <c:tx>
                <c:rich>
                  <a:bodyPr/>
                  <a:lstStyle/>
                  <a:p>
                    <a:fld id="{CFF0A337-0EEC-41F6-BBE6-07533813208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C31E-4F8A-8B58-619058127E85}"/>
                </c:ext>
              </c:extLst>
            </c:dLbl>
            <c:dLbl>
              <c:idx val="9"/>
              <c:tx>
                <c:rich>
                  <a:bodyPr/>
                  <a:lstStyle/>
                  <a:p>
                    <a:fld id="{266EFE4A-33E3-496A-933E-0FF933DB8F5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C31E-4F8A-8B58-619058127E85}"/>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6350" cap="flat" cmpd="sng" algn="ctr">
                      <a:solidFill>
                        <a:schemeClr val="tx1"/>
                      </a:solidFill>
                      <a:prstDash val="solid"/>
                      <a:round/>
                    </a:ln>
                    <a:effectLst/>
                  </c:spPr>
                </c15:leaderLines>
              </c:ext>
            </c:extLst>
          </c:dLbls>
          <c:cat>
            <c:numRef>
              <c:f>'Fg3.1 Size and type by time'!$D$3:$D$21</c:f>
              <c:numCache>
                <c:formatCode>General</c:formatCode>
                <c:ptCount val="10"/>
                <c:pt idx="0">
                  <c:v>1998</c:v>
                </c:pt>
                <c:pt idx="1">
                  <c:v>2000</c:v>
                </c:pt>
                <c:pt idx="2">
                  <c:v>2002</c:v>
                </c:pt>
                <c:pt idx="3">
                  <c:v>2004</c:v>
                </c:pt>
                <c:pt idx="4">
                  <c:v>2006</c:v>
                </c:pt>
                <c:pt idx="5">
                  <c:v>2008</c:v>
                </c:pt>
                <c:pt idx="6">
                  <c:v>2010</c:v>
                </c:pt>
                <c:pt idx="7">
                  <c:v>2012</c:v>
                </c:pt>
                <c:pt idx="8">
                  <c:v>2014</c:v>
                </c:pt>
                <c:pt idx="9">
                  <c:v>2016</c:v>
                </c:pt>
              </c:numCache>
              <c:extLst/>
            </c:numRef>
          </c:cat>
          <c:val>
            <c:numRef>
              <c:f>'Fg3.1 Size and type by time'!$G$3:$G$21</c:f>
              <c:numCache>
                <c:formatCode>_(* #,##0_);_(* \(#,##0\);_(* "-"??_);_(@_)</c:formatCode>
                <c:ptCount val="10"/>
                <c:pt idx="0">
                  <c:v>73658</c:v>
                </c:pt>
                <c:pt idx="1">
                  <c:v>83156</c:v>
                </c:pt>
                <c:pt idx="2">
                  <c:v>86874</c:v>
                </c:pt>
                <c:pt idx="3">
                  <c:v>92324</c:v>
                </c:pt>
                <c:pt idx="4">
                  <c:v>106821</c:v>
                </c:pt>
                <c:pt idx="5">
                  <c:v>111658</c:v>
                </c:pt>
                <c:pt idx="6">
                  <c:v>105290</c:v>
                </c:pt>
                <c:pt idx="7">
                  <c:v>119989.30531546666</c:v>
                </c:pt>
                <c:pt idx="8">
                  <c:v>129224.41163952401</c:v>
                </c:pt>
                <c:pt idx="9">
                  <c:v>132667.48773333087</c:v>
                </c:pt>
              </c:numCache>
              <c:extLst/>
            </c:numRef>
          </c:val>
          <c:extLst xmlns:c15="http://schemas.microsoft.com/office/drawing/2012/chart">
            <c:ext xmlns:c15="http://schemas.microsoft.com/office/drawing/2012/chart" uri="{02D57815-91ED-43cb-92C2-25804820EDAC}">
              <c15:datalabelsRange>
                <c15:f>'Fg3.1 Size and type by time'!$G$36:$G$54</c15:f>
                <c15:dlblRangeCache>
                  <c:ptCount val="19"/>
                  <c:pt idx="0">
                    <c:v>11%</c:v>
                  </c:pt>
                  <c:pt idx="1">
                    <c:v>11%</c:v>
                  </c:pt>
                  <c:pt idx="2">
                    <c:v>10%</c:v>
                  </c:pt>
                  <c:pt idx="3">
                    <c:v>10%</c:v>
                  </c:pt>
                  <c:pt idx="4">
                    <c:v>10%</c:v>
                  </c:pt>
                  <c:pt idx="5">
                    <c:v>10%</c:v>
                  </c:pt>
                  <c:pt idx="6">
                    <c:v>10%</c:v>
                  </c:pt>
                  <c:pt idx="7">
                    <c:v>11%</c:v>
                  </c:pt>
                  <c:pt idx="8">
                    <c:v>11%</c:v>
                  </c:pt>
                  <c:pt idx="9">
                    <c:v>10%</c:v>
                  </c:pt>
                  <c:pt idx="10">
                    <c:v>11%</c:v>
                  </c:pt>
                  <c:pt idx="11">
                    <c:v>11%</c:v>
                  </c:pt>
                  <c:pt idx="12">
                    <c:v>10%</c:v>
                  </c:pt>
                  <c:pt idx="13">
                    <c:v>11%</c:v>
                  </c:pt>
                  <c:pt idx="14">
                    <c:v>11%</c:v>
                  </c:pt>
                  <c:pt idx="15">
                    <c:v>11%</c:v>
                  </c:pt>
                  <c:pt idx="16">
                    <c:v>11%</c:v>
                  </c:pt>
                  <c:pt idx="17">
                    <c:v>11%</c:v>
                  </c:pt>
                  <c:pt idx="18">
                    <c:v>11%</c:v>
                  </c:pt>
                </c15:dlblRangeCache>
              </c15:datalabelsRange>
            </c:ext>
            <c:ext xmlns:c16="http://schemas.microsoft.com/office/drawing/2014/chart" uri="{C3380CC4-5D6E-409C-BE32-E72D297353CC}">
              <c16:uniqueId val="{00000020-21B0-4432-A675-3E4055EA8F16}"/>
            </c:ext>
          </c:extLst>
        </c:ser>
        <c:ser>
          <c:idx val="6"/>
          <c:order val="3"/>
          <c:tx>
            <c:strRef>
              <c:f>'Fg3.1 Size and type by time'!$H$2</c:f>
              <c:strCache>
                <c:ptCount val="1"/>
                <c:pt idx="0">
                  <c:v>Host/Foster, IDD 1 to 3 </c:v>
                </c:pt>
              </c:strCache>
              <c:extLst xmlns:c15="http://schemas.microsoft.com/office/drawing/2012/chart"/>
            </c:strRef>
          </c:tx>
          <c:spPr>
            <a:solidFill>
              <a:schemeClr val="accent4"/>
            </a:solidFill>
            <a:ln>
              <a:noFill/>
            </a:ln>
            <a:effectLst/>
          </c:spPr>
          <c:invertIfNegative val="0"/>
          <c:dLbls>
            <c:dLbl>
              <c:idx val="0"/>
              <c:tx>
                <c:rich>
                  <a:bodyPr/>
                  <a:lstStyle/>
                  <a:p>
                    <a:fld id="{F0C79D0A-1636-40C1-920F-5D7FD57CB66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C31E-4F8A-8B58-619058127E85}"/>
                </c:ext>
              </c:extLst>
            </c:dLbl>
            <c:dLbl>
              <c:idx val="1"/>
              <c:tx>
                <c:rich>
                  <a:bodyPr/>
                  <a:lstStyle/>
                  <a:p>
                    <a:fld id="{664BBF84-ED8A-4086-96C5-C5D82A7DD3D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C31E-4F8A-8B58-619058127E85}"/>
                </c:ext>
              </c:extLst>
            </c:dLbl>
            <c:dLbl>
              <c:idx val="2"/>
              <c:tx>
                <c:rich>
                  <a:bodyPr/>
                  <a:lstStyle/>
                  <a:p>
                    <a:fld id="{056BFC74-758C-450A-9BC5-42F727ED5E5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C31E-4F8A-8B58-619058127E85}"/>
                </c:ext>
              </c:extLst>
            </c:dLbl>
            <c:dLbl>
              <c:idx val="3"/>
              <c:tx>
                <c:rich>
                  <a:bodyPr/>
                  <a:lstStyle/>
                  <a:p>
                    <a:fld id="{95CDF92B-695B-4802-9178-F18A2AAAC2C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C31E-4F8A-8B58-619058127E85}"/>
                </c:ext>
              </c:extLst>
            </c:dLbl>
            <c:dLbl>
              <c:idx val="4"/>
              <c:tx>
                <c:rich>
                  <a:bodyPr/>
                  <a:lstStyle/>
                  <a:p>
                    <a:fld id="{1209D624-BEBE-49F6-9FA1-2EBFF5C7CEA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C31E-4F8A-8B58-619058127E85}"/>
                </c:ext>
              </c:extLst>
            </c:dLbl>
            <c:dLbl>
              <c:idx val="5"/>
              <c:tx>
                <c:rich>
                  <a:bodyPr/>
                  <a:lstStyle/>
                  <a:p>
                    <a:fld id="{A3A4896C-0F8C-4B9E-931D-AC56137ACB2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C31E-4F8A-8B58-619058127E85}"/>
                </c:ext>
              </c:extLst>
            </c:dLbl>
            <c:dLbl>
              <c:idx val="6"/>
              <c:tx>
                <c:rich>
                  <a:bodyPr/>
                  <a:lstStyle/>
                  <a:p>
                    <a:fld id="{E880D061-BC60-4D01-8FF7-1AF0DE94E22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3-C31E-4F8A-8B58-619058127E85}"/>
                </c:ext>
              </c:extLst>
            </c:dLbl>
            <c:dLbl>
              <c:idx val="7"/>
              <c:tx>
                <c:rich>
                  <a:bodyPr/>
                  <a:lstStyle/>
                  <a:p>
                    <a:fld id="{3C813E40-63E7-4CA7-ADED-61E038582FF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C31E-4F8A-8B58-619058127E85}"/>
                </c:ext>
              </c:extLst>
            </c:dLbl>
            <c:dLbl>
              <c:idx val="8"/>
              <c:tx>
                <c:rich>
                  <a:bodyPr/>
                  <a:lstStyle/>
                  <a:p>
                    <a:fld id="{18D808CE-E278-4F2D-AB15-7BB78918683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C31E-4F8A-8B58-619058127E85}"/>
                </c:ext>
              </c:extLst>
            </c:dLbl>
            <c:dLbl>
              <c:idx val="9"/>
              <c:tx>
                <c:rich>
                  <a:bodyPr/>
                  <a:lstStyle/>
                  <a:p>
                    <a:fld id="{F602E886-003B-46DE-92C6-F60C3141BEA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C31E-4F8A-8B58-619058127E85}"/>
                </c:ext>
              </c:extLst>
            </c:dLbl>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6350" cap="flat" cmpd="sng" algn="ctr">
                      <a:solidFill>
                        <a:schemeClr val="tx1"/>
                      </a:solidFill>
                      <a:prstDash val="solid"/>
                      <a:round/>
                    </a:ln>
                    <a:effectLst/>
                  </c:spPr>
                </c15:leaderLines>
              </c:ext>
            </c:extLst>
          </c:dLbls>
          <c:cat>
            <c:numRef>
              <c:f>'Fg3.1 Size and type by time'!$D$3:$D$21</c:f>
              <c:numCache>
                <c:formatCode>General</c:formatCode>
                <c:ptCount val="10"/>
                <c:pt idx="0">
                  <c:v>1998</c:v>
                </c:pt>
                <c:pt idx="1">
                  <c:v>2000</c:v>
                </c:pt>
                <c:pt idx="2">
                  <c:v>2002</c:v>
                </c:pt>
                <c:pt idx="3">
                  <c:v>2004</c:v>
                </c:pt>
                <c:pt idx="4">
                  <c:v>2006</c:v>
                </c:pt>
                <c:pt idx="5">
                  <c:v>2008</c:v>
                </c:pt>
                <c:pt idx="6">
                  <c:v>2010</c:v>
                </c:pt>
                <c:pt idx="7">
                  <c:v>2012</c:v>
                </c:pt>
                <c:pt idx="8">
                  <c:v>2014</c:v>
                </c:pt>
                <c:pt idx="9">
                  <c:v>2016</c:v>
                </c:pt>
              </c:numCache>
              <c:extLst/>
            </c:numRef>
          </c:cat>
          <c:val>
            <c:numRef>
              <c:f>'Fg3.1 Size and type by time'!$H$3:$H$21</c:f>
              <c:numCache>
                <c:formatCode>_(* #,##0_);_(* \(#,##0\);_(* "-"??_);_(@_)</c:formatCode>
                <c:ptCount val="10"/>
                <c:pt idx="0">
                  <c:v>63279</c:v>
                </c:pt>
                <c:pt idx="1">
                  <c:v>78680</c:v>
                </c:pt>
                <c:pt idx="2">
                  <c:v>90969</c:v>
                </c:pt>
                <c:pt idx="3">
                  <c:v>90451</c:v>
                </c:pt>
                <c:pt idx="4">
                  <c:v>85563</c:v>
                </c:pt>
                <c:pt idx="5">
                  <c:v>87081</c:v>
                </c:pt>
                <c:pt idx="6">
                  <c:v>102644</c:v>
                </c:pt>
                <c:pt idx="7">
                  <c:v>123536.43381004222</c:v>
                </c:pt>
                <c:pt idx="8">
                  <c:v>126021.32186228012</c:v>
                </c:pt>
                <c:pt idx="9">
                  <c:v>146625.18330272578</c:v>
                </c:pt>
              </c:numCache>
              <c:extLst/>
            </c:numRef>
          </c:val>
          <c:extLst xmlns:c15="http://schemas.microsoft.com/office/drawing/2012/chart">
            <c:ext xmlns:c15="http://schemas.microsoft.com/office/drawing/2012/chart" uri="{02D57815-91ED-43cb-92C2-25804820EDAC}">
              <c15:datalabelsRange>
                <c15:f>'Fg3.1 Size and type by time'!$H$36:$H$54</c15:f>
                <c15:dlblRangeCache>
                  <c:ptCount val="19"/>
                  <c:pt idx="0">
                    <c:v>9%</c:v>
                  </c:pt>
                  <c:pt idx="1">
                    <c:v>9%</c:v>
                  </c:pt>
                  <c:pt idx="2">
                    <c:v>10%</c:v>
                  </c:pt>
                  <c:pt idx="3">
                    <c:v>10%</c:v>
                  </c:pt>
                  <c:pt idx="4">
                    <c:v>10%</c:v>
                  </c:pt>
                  <c:pt idx="5">
                    <c:v>10%</c:v>
                  </c:pt>
                  <c:pt idx="6">
                    <c:v>9%</c:v>
                  </c:pt>
                  <c:pt idx="7">
                    <c:v>9%</c:v>
                  </c:pt>
                  <c:pt idx="8">
                    <c:v>8%</c:v>
                  </c:pt>
                  <c:pt idx="9">
                    <c:v>8%</c:v>
                  </c:pt>
                  <c:pt idx="10">
                    <c:v>8%</c:v>
                  </c:pt>
                  <c:pt idx="11">
                    <c:v>8%</c:v>
                  </c:pt>
                  <c:pt idx="12">
                    <c:v>10%</c:v>
                  </c:pt>
                  <c:pt idx="13">
                    <c:v>9%</c:v>
                  </c:pt>
                  <c:pt idx="14">
                    <c:v>11%</c:v>
                  </c:pt>
                  <c:pt idx="15">
                    <c:v>11%</c:v>
                  </c:pt>
                  <c:pt idx="16">
                    <c:v>11%</c:v>
                  </c:pt>
                  <c:pt idx="17">
                    <c:v>12%</c:v>
                  </c:pt>
                  <c:pt idx="18">
                    <c:v>12%</c:v>
                  </c:pt>
                </c15:dlblRangeCache>
              </c15:datalabelsRange>
            </c:ext>
            <c:ext xmlns:c16="http://schemas.microsoft.com/office/drawing/2014/chart" uri="{C3380CC4-5D6E-409C-BE32-E72D297353CC}">
              <c16:uniqueId val="{0000002B-21B0-4432-A675-3E4055EA8F16}"/>
            </c:ext>
          </c:extLst>
        </c:ser>
        <c:ser>
          <c:idx val="1"/>
          <c:order val="4"/>
          <c:tx>
            <c:strRef>
              <c:f>'Fg3.1 Size and type by time'!$K$2</c:f>
              <c:strCache>
                <c:ptCount val="1"/>
                <c:pt idx="0">
                  <c:v>Own Home</c:v>
                </c:pt>
              </c:strCache>
            </c:strRef>
          </c:tx>
          <c:spPr>
            <a:solidFill>
              <a:schemeClr val="accent3">
                <a:lumMod val="40000"/>
                <a:lumOff val="60000"/>
              </a:schemeClr>
            </a:solidFill>
            <a:ln>
              <a:noFill/>
            </a:ln>
            <a:effectLst/>
          </c:spPr>
          <c:invertIfNegative val="0"/>
          <c:dLbls>
            <c:dLbl>
              <c:idx val="0"/>
              <c:tx>
                <c:rich>
                  <a:bodyPr/>
                  <a:lstStyle/>
                  <a:p>
                    <a:fld id="{696F5F36-EF9D-4787-9C9F-6D95A87B3AC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C31E-4F8A-8B58-619058127E85}"/>
                </c:ext>
              </c:extLst>
            </c:dLbl>
            <c:dLbl>
              <c:idx val="1"/>
              <c:tx>
                <c:rich>
                  <a:bodyPr/>
                  <a:lstStyle/>
                  <a:p>
                    <a:fld id="{58E50588-57BE-4AB5-9DBE-6BF5D599774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8-C31E-4F8A-8B58-619058127E85}"/>
                </c:ext>
              </c:extLst>
            </c:dLbl>
            <c:dLbl>
              <c:idx val="2"/>
              <c:tx>
                <c:rich>
                  <a:bodyPr/>
                  <a:lstStyle/>
                  <a:p>
                    <a:fld id="{63EB060A-752C-4CF3-9FAA-A8896F30CFE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C31E-4F8A-8B58-619058127E85}"/>
                </c:ext>
              </c:extLst>
            </c:dLbl>
            <c:dLbl>
              <c:idx val="3"/>
              <c:tx>
                <c:rich>
                  <a:bodyPr/>
                  <a:lstStyle/>
                  <a:p>
                    <a:fld id="{32C82D62-779B-4D84-AEEF-43779B2CDB6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A-C31E-4F8A-8B58-619058127E85}"/>
                </c:ext>
              </c:extLst>
            </c:dLbl>
            <c:dLbl>
              <c:idx val="4"/>
              <c:tx>
                <c:rich>
                  <a:bodyPr/>
                  <a:lstStyle/>
                  <a:p>
                    <a:fld id="{BA2E0442-DEEA-4760-86D1-ADCBACE18CF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B-C31E-4F8A-8B58-619058127E85}"/>
                </c:ext>
              </c:extLst>
            </c:dLbl>
            <c:dLbl>
              <c:idx val="5"/>
              <c:tx>
                <c:rich>
                  <a:bodyPr/>
                  <a:lstStyle/>
                  <a:p>
                    <a:fld id="{951DE3B1-3145-4D5B-A37E-9D95E690900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C-C31E-4F8A-8B58-619058127E85}"/>
                </c:ext>
              </c:extLst>
            </c:dLbl>
            <c:dLbl>
              <c:idx val="6"/>
              <c:tx>
                <c:rich>
                  <a:bodyPr/>
                  <a:lstStyle/>
                  <a:p>
                    <a:fld id="{6AFAFC87-00C8-4E25-AAC4-3D2639ABF1C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D-C31E-4F8A-8B58-619058127E85}"/>
                </c:ext>
              </c:extLst>
            </c:dLbl>
            <c:dLbl>
              <c:idx val="7"/>
              <c:tx>
                <c:rich>
                  <a:bodyPr/>
                  <a:lstStyle/>
                  <a:p>
                    <a:fld id="{632ED22F-0EAC-46A3-9655-B2BCB7B6C93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E-C31E-4F8A-8B58-619058127E85}"/>
                </c:ext>
              </c:extLst>
            </c:dLbl>
            <c:dLbl>
              <c:idx val="8"/>
              <c:tx>
                <c:rich>
                  <a:bodyPr/>
                  <a:lstStyle/>
                  <a:p>
                    <a:fld id="{270DC06F-2AD9-401F-9BA5-40AE872050F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F-C31E-4F8A-8B58-619058127E85}"/>
                </c:ext>
              </c:extLst>
            </c:dLbl>
            <c:dLbl>
              <c:idx val="9"/>
              <c:tx>
                <c:rich>
                  <a:bodyPr/>
                  <a:lstStyle/>
                  <a:p>
                    <a:fld id="{70E5DB13-A1B9-448E-B030-382452085B8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0-C31E-4F8A-8B58-619058127E85}"/>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6350" cap="flat" cmpd="sng" algn="ctr">
                      <a:solidFill>
                        <a:schemeClr val="tx1"/>
                      </a:solidFill>
                      <a:prstDash val="solid"/>
                      <a:round/>
                    </a:ln>
                    <a:effectLst/>
                  </c:spPr>
                </c15:leaderLines>
              </c:ext>
            </c:extLst>
          </c:dLbls>
          <c:cat>
            <c:numRef>
              <c:f>'Fg3.1 Size and type by time'!$D$3:$D$21</c:f>
              <c:numCache>
                <c:formatCode>General</c:formatCode>
                <c:ptCount val="10"/>
                <c:pt idx="0">
                  <c:v>1998</c:v>
                </c:pt>
                <c:pt idx="1">
                  <c:v>2000</c:v>
                </c:pt>
                <c:pt idx="2">
                  <c:v>2002</c:v>
                </c:pt>
                <c:pt idx="3">
                  <c:v>2004</c:v>
                </c:pt>
                <c:pt idx="4">
                  <c:v>2006</c:v>
                </c:pt>
                <c:pt idx="5">
                  <c:v>2008</c:v>
                </c:pt>
                <c:pt idx="6">
                  <c:v>2010</c:v>
                </c:pt>
                <c:pt idx="7">
                  <c:v>2012</c:v>
                </c:pt>
                <c:pt idx="8">
                  <c:v>2014</c:v>
                </c:pt>
                <c:pt idx="9">
                  <c:v>2016</c:v>
                </c:pt>
              </c:numCache>
              <c:extLst/>
            </c:numRef>
          </c:cat>
          <c:val>
            <c:numRef>
              <c:f>'Fg3.1 Size and type by time'!$K$3:$K$21</c:f>
              <c:numCache>
                <c:formatCode>_(* #,##0_);_(* \(#,##0\);_(* "-"??_);_(@_)</c:formatCode>
                <c:ptCount val="10"/>
                <c:pt idx="0">
                  <c:v>62669</c:v>
                </c:pt>
                <c:pt idx="1">
                  <c:v>73147</c:v>
                </c:pt>
                <c:pt idx="2">
                  <c:v>86694</c:v>
                </c:pt>
                <c:pt idx="3">
                  <c:v>107157</c:v>
                </c:pt>
                <c:pt idx="4">
                  <c:v>104386</c:v>
                </c:pt>
                <c:pt idx="5">
                  <c:v>115873</c:v>
                </c:pt>
                <c:pt idx="6">
                  <c:v>127455</c:v>
                </c:pt>
                <c:pt idx="7">
                  <c:v>122665</c:v>
                </c:pt>
                <c:pt idx="8">
                  <c:v>129726.84213277262</c:v>
                </c:pt>
                <c:pt idx="9">
                  <c:v>141388.02566574881</c:v>
                </c:pt>
              </c:numCache>
              <c:extLst/>
            </c:numRef>
          </c:val>
          <c:extLst>
            <c:ext xmlns:c15="http://schemas.microsoft.com/office/drawing/2012/chart" uri="{02D57815-91ED-43cb-92C2-25804820EDAC}">
              <c15:datalabelsRange>
                <c15:f>'Fg3.1 Size and type by time'!$K$36:$K$54</c15:f>
                <c15:dlblRangeCache>
                  <c:ptCount val="19"/>
                  <c:pt idx="0">
                    <c:v>9%</c:v>
                  </c:pt>
                  <c:pt idx="1">
                    <c:v>9%</c:v>
                  </c:pt>
                  <c:pt idx="2">
                    <c:v>9%</c:v>
                  </c:pt>
                  <c:pt idx="3">
                    <c:v>9%</c:v>
                  </c:pt>
                  <c:pt idx="4">
                    <c:v>10%</c:v>
                  </c:pt>
                  <c:pt idx="5">
                    <c:v>10%</c:v>
                  </c:pt>
                  <c:pt idx="6">
                    <c:v>11%</c:v>
                  </c:pt>
                  <c:pt idx="7">
                    <c:v>10%</c:v>
                  </c:pt>
                  <c:pt idx="8">
                    <c:v>10%</c:v>
                  </c:pt>
                  <c:pt idx="9">
                    <c:v>11%</c:v>
                  </c:pt>
                  <c:pt idx="10">
                    <c:v>11%</c:v>
                  </c:pt>
                  <c:pt idx="11">
                    <c:v>11%</c:v>
                  </c:pt>
                  <c:pt idx="12">
                    <c:v>12%</c:v>
                  </c:pt>
                  <c:pt idx="13">
                    <c:v>11%</c:v>
                  </c:pt>
                  <c:pt idx="14">
                    <c:v>11%</c:v>
                  </c:pt>
                  <c:pt idx="15">
                    <c:v>11%</c:v>
                  </c:pt>
                  <c:pt idx="16">
                    <c:v>11%</c:v>
                  </c:pt>
                  <c:pt idx="17">
                    <c:v>11%</c:v>
                  </c:pt>
                  <c:pt idx="18">
                    <c:v>11%</c:v>
                  </c:pt>
                </c15:dlblRangeCache>
              </c15:datalabelsRange>
            </c:ext>
            <c:ext xmlns:c16="http://schemas.microsoft.com/office/drawing/2014/chart" uri="{C3380CC4-5D6E-409C-BE32-E72D297353CC}">
              <c16:uniqueId val="{00000036-21B0-4432-A675-3E4055EA8F16}"/>
            </c:ext>
          </c:extLst>
        </c:ser>
        <c:ser>
          <c:idx val="0"/>
          <c:order val="5"/>
          <c:tx>
            <c:strRef>
              <c:f>'Fg3.1 Size and type by time'!$J$2</c:f>
              <c:strCache>
                <c:ptCount val="1"/>
                <c:pt idx="0">
                  <c:v>Family No Waiver</c:v>
                </c:pt>
              </c:strCache>
            </c:strRef>
          </c:tx>
          <c:spPr>
            <a:solidFill>
              <a:schemeClr val="accent1"/>
            </a:solidFill>
            <a:ln>
              <a:noFill/>
            </a:ln>
            <a:effectLst/>
          </c:spPr>
          <c:invertIfNegative val="0"/>
          <c:dLbls>
            <c:dLbl>
              <c:idx val="0"/>
              <c:tx>
                <c:rich>
                  <a:bodyPr/>
                  <a:lstStyle/>
                  <a:p>
                    <a:fld id="{026EEE31-33C3-44A8-A7F8-19C9120456E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1-C31E-4F8A-8B58-619058127E85}"/>
                </c:ext>
              </c:extLst>
            </c:dLbl>
            <c:dLbl>
              <c:idx val="1"/>
              <c:tx>
                <c:rich>
                  <a:bodyPr/>
                  <a:lstStyle/>
                  <a:p>
                    <a:fld id="{757942FC-C3C1-4670-9C60-7DE7EB7653A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2-C31E-4F8A-8B58-619058127E85}"/>
                </c:ext>
              </c:extLst>
            </c:dLbl>
            <c:dLbl>
              <c:idx val="2"/>
              <c:tx>
                <c:rich>
                  <a:bodyPr/>
                  <a:lstStyle/>
                  <a:p>
                    <a:fld id="{E3C58B89-D4DC-4C1E-AA88-F05A8E388BE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3-C31E-4F8A-8B58-619058127E85}"/>
                </c:ext>
              </c:extLst>
            </c:dLbl>
            <c:dLbl>
              <c:idx val="3"/>
              <c:tx>
                <c:rich>
                  <a:bodyPr/>
                  <a:lstStyle/>
                  <a:p>
                    <a:fld id="{A7915238-DE95-48B8-A323-F3B975497F9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4-C31E-4F8A-8B58-619058127E85}"/>
                </c:ext>
              </c:extLst>
            </c:dLbl>
            <c:dLbl>
              <c:idx val="4"/>
              <c:tx>
                <c:rich>
                  <a:bodyPr/>
                  <a:lstStyle/>
                  <a:p>
                    <a:fld id="{63516444-44F8-4A23-8680-7009862B9FA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5-C31E-4F8A-8B58-619058127E85}"/>
                </c:ext>
              </c:extLst>
            </c:dLbl>
            <c:dLbl>
              <c:idx val="5"/>
              <c:tx>
                <c:rich>
                  <a:bodyPr/>
                  <a:lstStyle/>
                  <a:p>
                    <a:fld id="{6BD17C6A-C2E2-4427-B586-688E6547558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6-C31E-4F8A-8B58-619058127E85}"/>
                </c:ext>
              </c:extLst>
            </c:dLbl>
            <c:dLbl>
              <c:idx val="6"/>
              <c:tx>
                <c:rich>
                  <a:bodyPr/>
                  <a:lstStyle/>
                  <a:p>
                    <a:fld id="{56FAA9E9-71B4-49C9-82EA-01C8FF38B2C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7-C31E-4F8A-8B58-619058127E85}"/>
                </c:ext>
              </c:extLst>
            </c:dLbl>
            <c:dLbl>
              <c:idx val="7"/>
              <c:tx>
                <c:rich>
                  <a:bodyPr/>
                  <a:lstStyle/>
                  <a:p>
                    <a:fld id="{48E01520-0553-4441-99FB-99A56E0D63E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8-C31E-4F8A-8B58-619058127E85}"/>
                </c:ext>
              </c:extLst>
            </c:dLbl>
            <c:dLbl>
              <c:idx val="8"/>
              <c:tx>
                <c:rich>
                  <a:bodyPr/>
                  <a:lstStyle/>
                  <a:p>
                    <a:fld id="{FD34D1C1-7F55-4B1B-AE51-C42C76FA197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9-C31E-4F8A-8B58-619058127E85}"/>
                </c:ext>
              </c:extLst>
            </c:dLbl>
            <c:dLbl>
              <c:idx val="9"/>
              <c:tx>
                <c:rich>
                  <a:bodyPr/>
                  <a:lstStyle/>
                  <a:p>
                    <a:fld id="{C3432544-88CE-4B43-A87D-39D6217C0EB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A-C31E-4F8A-8B58-619058127E85}"/>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6350" cap="flat" cmpd="sng" algn="ctr">
                      <a:solidFill>
                        <a:schemeClr val="tx1"/>
                      </a:solidFill>
                      <a:prstDash val="solid"/>
                      <a:round/>
                    </a:ln>
                    <a:effectLst/>
                  </c:spPr>
                </c15:leaderLines>
              </c:ext>
            </c:extLst>
          </c:dLbls>
          <c:cat>
            <c:numRef>
              <c:f>'Fg3.1 Size and type by time'!$D$3:$D$21</c:f>
              <c:numCache>
                <c:formatCode>General</c:formatCode>
                <c:ptCount val="10"/>
                <c:pt idx="0">
                  <c:v>1998</c:v>
                </c:pt>
                <c:pt idx="1">
                  <c:v>2000</c:v>
                </c:pt>
                <c:pt idx="2">
                  <c:v>2002</c:v>
                </c:pt>
                <c:pt idx="3">
                  <c:v>2004</c:v>
                </c:pt>
                <c:pt idx="4">
                  <c:v>2006</c:v>
                </c:pt>
                <c:pt idx="5">
                  <c:v>2008</c:v>
                </c:pt>
                <c:pt idx="6">
                  <c:v>2010</c:v>
                </c:pt>
                <c:pt idx="7">
                  <c:v>2012</c:v>
                </c:pt>
                <c:pt idx="8">
                  <c:v>2014</c:v>
                </c:pt>
                <c:pt idx="9">
                  <c:v>2016</c:v>
                </c:pt>
              </c:numCache>
              <c:extLst/>
            </c:numRef>
          </c:cat>
          <c:val>
            <c:numRef>
              <c:f>'Fg3.1 Size and type by time'!$J$3:$J$21</c:f>
              <c:numCache>
                <c:formatCode>_(* #,##0_);_(* \(#,##0\);_(* "-"??_);_(@_)</c:formatCode>
                <c:ptCount val="10"/>
                <c:pt idx="0">
                  <c:v>244851</c:v>
                </c:pt>
                <c:pt idx="1">
                  <c:v>286177</c:v>
                </c:pt>
                <c:pt idx="2">
                  <c:v>332945</c:v>
                </c:pt>
                <c:pt idx="3">
                  <c:v>319255</c:v>
                </c:pt>
                <c:pt idx="4">
                  <c:v>344756</c:v>
                </c:pt>
                <c:pt idx="5">
                  <c:v>335292</c:v>
                </c:pt>
                <c:pt idx="6">
                  <c:v>306119</c:v>
                </c:pt>
                <c:pt idx="7">
                  <c:v>294285.57837689022</c:v>
                </c:pt>
                <c:pt idx="8">
                  <c:v>291414.95973975729</c:v>
                </c:pt>
                <c:pt idx="9">
                  <c:v>287000.42912299081</c:v>
                </c:pt>
              </c:numCache>
              <c:extLst/>
            </c:numRef>
          </c:val>
          <c:extLst>
            <c:ext xmlns:c15="http://schemas.microsoft.com/office/drawing/2012/chart" uri="{02D57815-91ED-43cb-92C2-25804820EDAC}">
              <c15:datalabelsRange>
                <c15:f>'Fg3.1 Size and type by time'!$J$36:$J$54</c15:f>
                <c15:dlblRangeCache>
                  <c:ptCount val="19"/>
                  <c:pt idx="0">
                    <c:v>35%</c:v>
                  </c:pt>
                  <c:pt idx="1">
                    <c:v>37%</c:v>
                  </c:pt>
                  <c:pt idx="2">
                    <c:v>36%</c:v>
                  </c:pt>
                  <c:pt idx="3">
                    <c:v>37%</c:v>
                  </c:pt>
                  <c:pt idx="4">
                    <c:v>37%</c:v>
                  </c:pt>
                  <c:pt idx="5">
                    <c:v>35%</c:v>
                  </c:pt>
                  <c:pt idx="6">
                    <c:v>33%</c:v>
                  </c:pt>
                  <c:pt idx="7">
                    <c:v>34%</c:v>
                  </c:pt>
                  <c:pt idx="8">
                    <c:v>34%</c:v>
                  </c:pt>
                  <c:pt idx="9">
                    <c:v>33%</c:v>
                  </c:pt>
                  <c:pt idx="10">
                    <c:v>32%</c:v>
                  </c:pt>
                  <c:pt idx="11">
                    <c:v>31%</c:v>
                  </c:pt>
                  <c:pt idx="12">
                    <c:v>29%</c:v>
                  </c:pt>
                  <c:pt idx="13">
                    <c:v>28%</c:v>
                  </c:pt>
                  <c:pt idx="14">
                    <c:v>26%</c:v>
                  </c:pt>
                  <c:pt idx="15">
                    <c:v>23%</c:v>
                  </c:pt>
                  <c:pt idx="16">
                    <c:v>25%</c:v>
                  </c:pt>
                  <c:pt idx="17">
                    <c:v>24%</c:v>
                  </c:pt>
                  <c:pt idx="18">
                    <c:v>23%</c:v>
                  </c:pt>
                </c15:dlblRangeCache>
              </c15:datalabelsRange>
            </c:ext>
            <c:ext xmlns:c16="http://schemas.microsoft.com/office/drawing/2014/chart" uri="{C3380CC4-5D6E-409C-BE32-E72D297353CC}">
              <c16:uniqueId val="{00000041-21B0-4432-A675-3E4055EA8F16}"/>
            </c:ext>
          </c:extLst>
        </c:ser>
        <c:ser>
          <c:idx val="5"/>
          <c:order val="6"/>
          <c:tx>
            <c:strRef>
              <c:f>'Fg3.1 Size and type by time'!$I$2</c:f>
              <c:strCache>
                <c:ptCount val="1"/>
                <c:pt idx="0">
                  <c:v>Family with Waiver</c:v>
                </c:pt>
              </c:strCache>
            </c:strRef>
          </c:tx>
          <c:spPr>
            <a:solidFill>
              <a:schemeClr val="accent1">
                <a:lumMod val="50000"/>
              </a:schemeClr>
            </a:solidFill>
            <a:ln>
              <a:noFill/>
            </a:ln>
            <a:effectLst/>
          </c:spPr>
          <c:invertIfNegative val="0"/>
          <c:dLbls>
            <c:dLbl>
              <c:idx val="0"/>
              <c:tx>
                <c:rich>
                  <a:bodyPr/>
                  <a:lstStyle/>
                  <a:p>
                    <a:fld id="{B12D4754-94E0-496F-91B8-E1C6AAA1A33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B-C31E-4F8A-8B58-619058127E85}"/>
                </c:ext>
              </c:extLst>
            </c:dLbl>
            <c:dLbl>
              <c:idx val="1"/>
              <c:tx>
                <c:rich>
                  <a:bodyPr/>
                  <a:lstStyle/>
                  <a:p>
                    <a:fld id="{DC1A0D00-4910-4C2B-BE7C-FA26F7C4F84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C-C31E-4F8A-8B58-619058127E85}"/>
                </c:ext>
              </c:extLst>
            </c:dLbl>
            <c:dLbl>
              <c:idx val="2"/>
              <c:tx>
                <c:rich>
                  <a:bodyPr/>
                  <a:lstStyle/>
                  <a:p>
                    <a:fld id="{44CC204C-EC22-4FBA-88F7-2C5CC6F67E1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D-C31E-4F8A-8B58-619058127E85}"/>
                </c:ext>
              </c:extLst>
            </c:dLbl>
            <c:dLbl>
              <c:idx val="3"/>
              <c:tx>
                <c:rich>
                  <a:bodyPr/>
                  <a:lstStyle/>
                  <a:p>
                    <a:fld id="{6383C6F0-8E09-4DC2-8D4B-54D005357D8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E-C31E-4F8A-8B58-619058127E85}"/>
                </c:ext>
              </c:extLst>
            </c:dLbl>
            <c:dLbl>
              <c:idx val="4"/>
              <c:tx>
                <c:rich>
                  <a:bodyPr/>
                  <a:lstStyle/>
                  <a:p>
                    <a:fld id="{7001235D-C033-4525-92AE-5539FFE07F1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F-C31E-4F8A-8B58-619058127E85}"/>
                </c:ext>
              </c:extLst>
            </c:dLbl>
            <c:dLbl>
              <c:idx val="5"/>
              <c:tx>
                <c:rich>
                  <a:bodyPr/>
                  <a:lstStyle/>
                  <a:p>
                    <a:fld id="{1169328B-F204-4653-B0B0-D181F499276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0-C31E-4F8A-8B58-619058127E85}"/>
                </c:ext>
              </c:extLst>
            </c:dLbl>
            <c:dLbl>
              <c:idx val="6"/>
              <c:tx>
                <c:rich>
                  <a:bodyPr/>
                  <a:lstStyle/>
                  <a:p>
                    <a:fld id="{FBE8455A-E92D-4D02-9583-9C4E231AE6E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1-C31E-4F8A-8B58-619058127E85}"/>
                </c:ext>
              </c:extLst>
            </c:dLbl>
            <c:dLbl>
              <c:idx val="7"/>
              <c:tx>
                <c:rich>
                  <a:bodyPr/>
                  <a:lstStyle/>
                  <a:p>
                    <a:fld id="{D0B4A7B7-8684-4CE8-A339-52E3A8BA62B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2-C31E-4F8A-8B58-619058127E85}"/>
                </c:ext>
              </c:extLst>
            </c:dLbl>
            <c:dLbl>
              <c:idx val="8"/>
              <c:tx>
                <c:rich>
                  <a:bodyPr/>
                  <a:lstStyle/>
                  <a:p>
                    <a:fld id="{5E452BB5-CEA6-4AEE-842E-A94A9B1CEA2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3-C31E-4F8A-8B58-619058127E85}"/>
                </c:ext>
              </c:extLst>
            </c:dLbl>
            <c:dLbl>
              <c:idx val="9"/>
              <c:tx>
                <c:rich>
                  <a:bodyPr/>
                  <a:lstStyle/>
                  <a:p>
                    <a:fld id="{94D054D5-5A9E-411B-BDF7-3D8EB742604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4-C31E-4F8A-8B58-619058127E85}"/>
                </c:ext>
              </c:extLst>
            </c:dLbl>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6350" cap="flat" cmpd="sng" algn="ctr">
                      <a:solidFill>
                        <a:schemeClr val="tx1"/>
                      </a:solidFill>
                      <a:prstDash val="solid"/>
                      <a:round/>
                    </a:ln>
                    <a:effectLst/>
                  </c:spPr>
                </c15:leaderLines>
              </c:ext>
            </c:extLst>
          </c:dLbls>
          <c:cat>
            <c:numRef>
              <c:f>'Fg3.1 Size and type by time'!$D$3:$D$21</c:f>
              <c:numCache>
                <c:formatCode>General</c:formatCode>
                <c:ptCount val="10"/>
                <c:pt idx="0">
                  <c:v>1998</c:v>
                </c:pt>
                <c:pt idx="1">
                  <c:v>2000</c:v>
                </c:pt>
                <c:pt idx="2">
                  <c:v>2002</c:v>
                </c:pt>
                <c:pt idx="3">
                  <c:v>2004</c:v>
                </c:pt>
                <c:pt idx="4">
                  <c:v>2006</c:v>
                </c:pt>
                <c:pt idx="5">
                  <c:v>2008</c:v>
                </c:pt>
                <c:pt idx="6">
                  <c:v>2010</c:v>
                </c:pt>
                <c:pt idx="7">
                  <c:v>2012</c:v>
                </c:pt>
                <c:pt idx="8">
                  <c:v>2014</c:v>
                </c:pt>
                <c:pt idx="9">
                  <c:v>2016</c:v>
                </c:pt>
              </c:numCache>
              <c:extLst/>
            </c:numRef>
          </c:cat>
          <c:val>
            <c:numRef>
              <c:f>'Fg3.1 Size and type by time'!$I$3:$I$21</c:f>
              <c:numCache>
                <c:formatCode>_(* #,##0_);_(* \(#,##0\);_(* "-"??_);_(@_)</c:formatCode>
                <c:ptCount val="10"/>
                <c:pt idx="0">
                  <c:v>80799</c:v>
                </c:pt>
                <c:pt idx="1">
                  <c:v>105682</c:v>
                </c:pt>
                <c:pt idx="2">
                  <c:v>149534</c:v>
                </c:pt>
                <c:pt idx="3">
                  <c:v>184386</c:v>
                </c:pt>
                <c:pt idx="4">
                  <c:v>224264</c:v>
                </c:pt>
                <c:pt idx="5">
                  <c:v>253302</c:v>
                </c:pt>
                <c:pt idx="6">
                  <c:v>286061</c:v>
                </c:pt>
                <c:pt idx="7">
                  <c:v>340702.42162310978</c:v>
                </c:pt>
                <c:pt idx="8">
                  <c:v>371195.10453021311</c:v>
                </c:pt>
                <c:pt idx="9">
                  <c:v>427909.69580971508</c:v>
                </c:pt>
              </c:numCache>
              <c:extLst/>
            </c:numRef>
          </c:val>
          <c:extLst>
            <c:ext xmlns:c15="http://schemas.microsoft.com/office/drawing/2012/chart" uri="{02D57815-91ED-43cb-92C2-25804820EDAC}">
              <c15:datalabelsRange>
                <c15:f>'Fg3.1 Size and type by time'!$I$36:$I$54</c15:f>
                <c15:dlblRangeCache>
                  <c:ptCount val="19"/>
                  <c:pt idx="0">
                    <c:v>12%</c:v>
                  </c:pt>
                  <c:pt idx="1">
                    <c:v>11%</c:v>
                  </c:pt>
                  <c:pt idx="2">
                    <c:v>13%</c:v>
                  </c:pt>
                  <c:pt idx="3">
                    <c:v>14%</c:v>
                  </c:pt>
                  <c:pt idx="4">
                    <c:v>16%</c:v>
                  </c:pt>
                  <c:pt idx="5">
                    <c:v>18%</c:v>
                  </c:pt>
                  <c:pt idx="6">
                    <c:v>19%</c:v>
                  </c:pt>
                  <c:pt idx="7">
                    <c:v>21%</c:v>
                  </c:pt>
                  <c:pt idx="8">
                    <c:v>22%</c:v>
                  </c:pt>
                  <c:pt idx="9">
                    <c:v>23%</c:v>
                  </c:pt>
                  <c:pt idx="10">
                    <c:v>24%</c:v>
                  </c:pt>
                  <c:pt idx="11">
                    <c:v>25%</c:v>
                  </c:pt>
                  <c:pt idx="12">
                    <c:v>27%</c:v>
                  </c:pt>
                  <c:pt idx="13">
                    <c:v>28%</c:v>
                  </c:pt>
                  <c:pt idx="14">
                    <c:v>30%</c:v>
                  </c:pt>
                  <c:pt idx="15">
                    <c:v>32%</c:v>
                  </c:pt>
                  <c:pt idx="16">
                    <c:v>32%</c:v>
                  </c:pt>
                  <c:pt idx="17">
                    <c:v>32%</c:v>
                  </c:pt>
                  <c:pt idx="18">
                    <c:v>34%</c:v>
                  </c:pt>
                </c15:dlblRangeCache>
              </c15:datalabelsRange>
            </c:ext>
            <c:ext xmlns:c16="http://schemas.microsoft.com/office/drawing/2014/chart" uri="{C3380CC4-5D6E-409C-BE32-E72D297353CC}">
              <c16:uniqueId val="{0000004C-21B0-4432-A675-3E4055EA8F16}"/>
            </c:ext>
          </c:extLst>
        </c:ser>
        <c:dLbls>
          <c:showLegendKey val="0"/>
          <c:showVal val="0"/>
          <c:showCatName val="0"/>
          <c:showSerName val="0"/>
          <c:showPercent val="0"/>
          <c:showBubbleSize val="0"/>
        </c:dLbls>
        <c:gapWidth val="31"/>
        <c:overlap val="100"/>
        <c:axId val="605518776"/>
        <c:axId val="605525048"/>
      </c:barChart>
      <c:lineChart>
        <c:grouping val="standard"/>
        <c:varyColors val="0"/>
        <c:ser>
          <c:idx val="2"/>
          <c:order val="7"/>
          <c:tx>
            <c:strRef>
              <c:f>'Fg3.1 Size and type by time'!$L$2</c:f>
              <c:strCache>
                <c:ptCount val="1"/>
                <c:pt idx="0">
                  <c:v>Total</c:v>
                </c:pt>
              </c:strCache>
              <c:extLst xmlns:c15="http://schemas.microsoft.com/office/drawing/2012/chart"/>
            </c:strRef>
          </c:tx>
          <c:spPr>
            <a:ln w="127000" cap="rnd" cmpd="sng" algn="ctr">
              <a:solidFill>
                <a:schemeClr val="accent5"/>
              </a:solidFill>
              <a:prstDash val="sysDot"/>
              <a:round/>
            </a:ln>
            <a:effectLst/>
          </c:spPr>
          <c:marker>
            <c:symbol val="dash"/>
            <c:size val="10"/>
            <c:spPr>
              <a:solidFill>
                <a:schemeClr val="accent5"/>
              </a:solidFill>
              <a:ln w="6350" cap="flat" cmpd="sng" algn="ctr">
                <a:solidFill>
                  <a:schemeClr val="accent5"/>
                </a:solidFill>
                <a:prstDash val="solid"/>
                <a:round/>
              </a:ln>
              <a:effectLst/>
            </c:spPr>
          </c:marker>
          <c:cat>
            <c:numRef>
              <c:f>'Fg3.1 Size and type by time'!$D$3:$D$21</c:f>
              <c:numCache>
                <c:formatCode>General</c:formatCode>
                <c:ptCount val="10"/>
                <c:pt idx="0">
                  <c:v>1998</c:v>
                </c:pt>
                <c:pt idx="1">
                  <c:v>2000</c:v>
                </c:pt>
                <c:pt idx="2">
                  <c:v>2002</c:v>
                </c:pt>
                <c:pt idx="3">
                  <c:v>2004</c:v>
                </c:pt>
                <c:pt idx="4">
                  <c:v>2006</c:v>
                </c:pt>
                <c:pt idx="5">
                  <c:v>2008</c:v>
                </c:pt>
                <c:pt idx="6">
                  <c:v>2010</c:v>
                </c:pt>
                <c:pt idx="7">
                  <c:v>2012</c:v>
                </c:pt>
                <c:pt idx="8">
                  <c:v>2014</c:v>
                </c:pt>
                <c:pt idx="9">
                  <c:v>2016</c:v>
                </c:pt>
              </c:numCache>
              <c:extLst/>
            </c:numRef>
          </c:cat>
          <c:val>
            <c:numRef>
              <c:f>'Fg3.1 Size and type by time'!$L$3:$L$21</c:f>
              <c:numCache>
                <c:formatCode>_(* #,##0_);_(* \(#,##0\);_(* "-"??_);_(@_)</c:formatCode>
                <c:ptCount val="10"/>
                <c:pt idx="0">
                  <c:v>693691</c:v>
                </c:pt>
                <c:pt idx="1">
                  <c:v>794925</c:v>
                </c:pt>
                <c:pt idx="2">
                  <c:v>908876</c:v>
                </c:pt>
                <c:pt idx="3">
                  <c:v>954517</c:v>
                </c:pt>
                <c:pt idx="4">
                  <c:v>1017054</c:v>
                </c:pt>
                <c:pt idx="5">
                  <c:v>1042698</c:v>
                </c:pt>
                <c:pt idx="6">
                  <c:v>1072997</c:v>
                </c:pt>
                <c:pt idx="7">
                  <c:v>1138121</c:v>
                </c:pt>
                <c:pt idx="8">
                  <c:v>1170189.7891866523</c:v>
                </c:pt>
                <c:pt idx="9">
                  <c:v>1258795.8658785529</c:v>
                </c:pt>
              </c:numCache>
              <c:extLst/>
            </c:numRef>
          </c:val>
          <c:smooth val="0"/>
          <c:extLst xmlns:c15="http://schemas.microsoft.com/office/drawing/2012/chart">
            <c:ext xmlns:c16="http://schemas.microsoft.com/office/drawing/2014/chart" uri="{C3380CC4-5D6E-409C-BE32-E72D297353CC}">
              <c16:uniqueId val="{0000004D-21B0-4432-A675-3E4055EA8F16}"/>
            </c:ext>
          </c:extLst>
        </c:ser>
        <c:ser>
          <c:idx val="8"/>
          <c:order val="8"/>
          <c:tx>
            <c:strRef>
              <c:f>'Fg3.1 Size and type by time'!$AH$2</c:f>
              <c:strCache>
                <c:ptCount val="1"/>
                <c:pt idx="0">
                  <c:v>2016 Adjusted Total</c:v>
                </c:pt>
              </c:strCache>
            </c:strRef>
          </c:tx>
          <c:spPr>
            <a:ln w="63500" cap="rnd" cmpd="sng" algn="ctr">
              <a:solidFill>
                <a:srgbClr val="B2CB35"/>
              </a:solidFill>
              <a:prstDash val="dash"/>
              <a:round/>
            </a:ln>
            <a:effectLst/>
          </c:spPr>
          <c:marker>
            <c:symbol val="circle"/>
            <c:size val="5"/>
            <c:spPr>
              <a:solidFill>
                <a:schemeClr val="accent5">
                  <a:lumMod val="80000"/>
                  <a:lumOff val="20000"/>
                </a:schemeClr>
              </a:solidFill>
              <a:ln w="6350" cap="flat" cmpd="sng" algn="ctr">
                <a:solidFill>
                  <a:schemeClr val="accent3"/>
                </a:solidFill>
                <a:prstDash val="dash"/>
                <a:round/>
              </a:ln>
              <a:effectLst/>
            </c:spPr>
          </c:marker>
          <c:cat>
            <c:numRef>
              <c:f>'Fg3.1 Size and type by time'!$D$3:$D$21</c:f>
              <c:numCache>
                <c:formatCode>General</c:formatCode>
                <c:ptCount val="10"/>
                <c:pt idx="0">
                  <c:v>1998</c:v>
                </c:pt>
                <c:pt idx="1">
                  <c:v>2000</c:v>
                </c:pt>
                <c:pt idx="2">
                  <c:v>2002</c:v>
                </c:pt>
                <c:pt idx="3">
                  <c:v>2004</c:v>
                </c:pt>
                <c:pt idx="4">
                  <c:v>2006</c:v>
                </c:pt>
                <c:pt idx="5">
                  <c:v>2008</c:v>
                </c:pt>
                <c:pt idx="6">
                  <c:v>2010</c:v>
                </c:pt>
                <c:pt idx="7">
                  <c:v>2012</c:v>
                </c:pt>
                <c:pt idx="8">
                  <c:v>2014</c:v>
                </c:pt>
                <c:pt idx="9">
                  <c:v>2016</c:v>
                </c:pt>
              </c:numCache>
              <c:extLst/>
            </c:numRef>
          </c:cat>
          <c:val>
            <c:numRef>
              <c:f>'Fg3.1 Size and type by time'!$AH$3:$AH$21</c:f>
              <c:numCache>
                <c:formatCode>#,##0</c:formatCode>
                <c:ptCount val="10"/>
                <c:pt idx="0">
                  <c:v>827707.5267826512</c:v>
                </c:pt>
                <c:pt idx="1">
                  <c:v>912729.72286501736</c:v>
                </c:pt>
                <c:pt idx="2">
                  <c:v>1018428.295242322</c:v>
                </c:pt>
                <c:pt idx="3">
                  <c:v>1050315.0976449288</c:v>
                </c:pt>
                <c:pt idx="4">
                  <c:v>1097661.3014737309</c:v>
                </c:pt>
                <c:pt idx="5">
                  <c:v>1108086.2901463199</c:v>
                </c:pt>
                <c:pt idx="6">
                  <c:v>1122979.3127130505</c:v>
                </c:pt>
                <c:pt idx="7">
                  <c:v>1171525.1991375505</c:v>
                </c:pt>
                <c:pt idx="8">
                  <c:v>1185862.157360812</c:v>
                </c:pt>
                <c:pt idx="9">
                  <c:v>1258795.8658785529</c:v>
                </c:pt>
              </c:numCache>
              <c:extLst/>
            </c:numRef>
          </c:val>
          <c:smooth val="0"/>
          <c:extLst>
            <c:ext xmlns:c16="http://schemas.microsoft.com/office/drawing/2014/chart" uri="{C3380CC4-5D6E-409C-BE32-E72D297353CC}">
              <c16:uniqueId val="{0000004E-21B0-4432-A675-3E4055EA8F16}"/>
            </c:ext>
          </c:extLst>
        </c:ser>
        <c:dLbls>
          <c:showLegendKey val="0"/>
          <c:showVal val="0"/>
          <c:showCatName val="0"/>
          <c:showSerName val="0"/>
          <c:showPercent val="0"/>
          <c:showBubbleSize val="0"/>
        </c:dLbls>
        <c:marker val="1"/>
        <c:smooth val="0"/>
        <c:axId val="605519168"/>
        <c:axId val="605518384"/>
      </c:lineChart>
      <c:catAx>
        <c:axId val="605518776"/>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05525048"/>
        <c:crosses val="autoZero"/>
        <c:auto val="1"/>
        <c:lblAlgn val="ctr"/>
        <c:lblOffset val="100"/>
        <c:noMultiLvlLbl val="0"/>
      </c:catAx>
      <c:valAx>
        <c:axId val="605525048"/>
        <c:scaling>
          <c:orientation val="minMax"/>
          <c:max val="1300000"/>
        </c:scaling>
        <c:delete val="0"/>
        <c:axPos val="l"/>
        <c:majorGridlines>
          <c:spPr>
            <a:ln w="3175" cap="flat" cmpd="sng" algn="ctr">
              <a:solidFill>
                <a:schemeClr val="bg1">
                  <a:lumMod val="95000"/>
                </a:schemeClr>
              </a:solidFill>
              <a:prstDash val="solid"/>
              <a:round/>
            </a:ln>
            <a:effectLst/>
          </c:spPr>
        </c:majorGridlines>
        <c:numFmt formatCode="#,##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05518776"/>
        <c:crosses val="autoZero"/>
        <c:crossBetween val="between"/>
        <c:majorUnit val="100000"/>
      </c:valAx>
      <c:valAx>
        <c:axId val="605518384"/>
        <c:scaling>
          <c:orientation val="minMax"/>
          <c:max val="1300000"/>
          <c:min val="0"/>
        </c:scaling>
        <c:delete val="1"/>
        <c:axPos val="r"/>
        <c:numFmt formatCode="_(* #,##0_);_(* \(#,##0\);_(* &quot;-&quot;??_);_(@_)" sourceLinked="1"/>
        <c:majorTickMark val="out"/>
        <c:minorTickMark val="none"/>
        <c:tickLblPos val="nextTo"/>
        <c:crossAx val="605519168"/>
        <c:crosses val="max"/>
        <c:crossBetween val="between"/>
      </c:valAx>
      <c:catAx>
        <c:axId val="605519168"/>
        <c:scaling>
          <c:orientation val="minMax"/>
        </c:scaling>
        <c:delete val="1"/>
        <c:axPos val="b"/>
        <c:numFmt formatCode="General" sourceLinked="1"/>
        <c:majorTickMark val="out"/>
        <c:minorTickMark val="none"/>
        <c:tickLblPos val="nextTo"/>
        <c:crossAx val="605518384"/>
        <c:crosses val="autoZero"/>
        <c:auto val="1"/>
        <c:lblAlgn val="ctr"/>
        <c:lblOffset val="100"/>
        <c:noMultiLvlLbl val="0"/>
      </c:catAx>
      <c:spPr>
        <a:solidFill>
          <a:schemeClr val="bg1"/>
        </a:solidFill>
        <a:ln w="3175">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305838495407647E-2"/>
          <c:y val="0.11526035700511734"/>
          <c:w val="0.97619946189285922"/>
          <c:h val="0.70332709975075258"/>
        </c:manualLayout>
      </c:layout>
      <c:barChart>
        <c:barDir val="col"/>
        <c:grouping val="clustered"/>
        <c:varyColors val="0"/>
        <c:ser>
          <c:idx val="1"/>
          <c:order val="0"/>
          <c:tx>
            <c:v>6 or fewer people</c:v>
          </c:tx>
          <c:spPr>
            <a:solidFill>
              <a:schemeClr val="accent1">
                <a:lumMod val="60000"/>
                <a:lumOff val="40000"/>
              </a:schemeClr>
            </a:solidFill>
            <a:ln>
              <a:noFill/>
            </a:ln>
            <a:effectLst/>
          </c:spPr>
          <c:invertIfNegative val="0"/>
          <c:dPt>
            <c:idx val="17"/>
            <c:invertIfNegative val="0"/>
            <c:bubble3D val="0"/>
            <c:extLst>
              <c:ext xmlns:c16="http://schemas.microsoft.com/office/drawing/2014/chart" uri="{C3380CC4-5D6E-409C-BE32-E72D297353CC}">
                <c16:uniqueId val="{00000000-8739-4736-81CB-46BDA3969887}"/>
              </c:ext>
            </c:extLst>
          </c:dPt>
          <c:dPt>
            <c:idx val="18"/>
            <c:invertIfNegative val="0"/>
            <c:bubble3D val="0"/>
            <c:extLst>
              <c:ext xmlns:c16="http://schemas.microsoft.com/office/drawing/2014/chart" uri="{C3380CC4-5D6E-409C-BE32-E72D297353CC}">
                <c16:uniqueId val="{00000001-8739-4736-81CB-46BDA3969887}"/>
              </c:ext>
            </c:extLst>
          </c:dPt>
          <c:dPt>
            <c:idx val="19"/>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3-8739-4736-81CB-46BDA3969887}"/>
              </c:ext>
            </c:extLst>
          </c:dPt>
          <c:dPt>
            <c:idx val="20"/>
            <c:invertIfNegative val="0"/>
            <c:bubble3D val="0"/>
            <c:spPr>
              <a:solidFill>
                <a:schemeClr val="bg1">
                  <a:lumMod val="75000"/>
                </a:schemeClr>
              </a:solidFill>
              <a:ln>
                <a:noFill/>
              </a:ln>
              <a:effectLst/>
            </c:spPr>
            <c:extLst>
              <c:ext xmlns:c16="http://schemas.microsoft.com/office/drawing/2014/chart" uri="{C3380CC4-5D6E-409C-BE32-E72D297353CC}">
                <c16:uniqueId val="{00000005-8739-4736-81CB-46BDA3969887}"/>
              </c:ext>
            </c:extLst>
          </c:dPt>
          <c:dPt>
            <c:idx val="21"/>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7-8739-4736-81CB-46BDA3969887}"/>
              </c:ext>
            </c:extLst>
          </c:dPt>
          <c:dLbls>
            <c:dLbl>
              <c:idx val="11"/>
              <c:layout>
                <c:manualLayout>
                  <c:x val="-9.1895364237977605E-17"/>
                  <c:y val="-1.40056006963550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739-4736-81CB-46BDA3969887}"/>
                </c:ext>
              </c:extLst>
            </c:dLbl>
            <c:dLbl>
              <c:idx val="20"/>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8739-4736-81CB-46BDA3969887}"/>
                </c:ext>
              </c:extLst>
            </c:dLbl>
            <c:dLbl>
              <c:idx val="22"/>
              <c:layout>
                <c:manualLayout>
                  <c:x val="0"/>
                  <c:y val="8.022465429964665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739-4736-81CB-46BDA3969887}"/>
                </c:ext>
              </c:extLst>
            </c:dLbl>
            <c:dLbl>
              <c:idx val="35"/>
              <c:layout>
                <c:manualLayout>
                  <c:x val="0"/>
                  <c:y val="1.20336981449469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739-4736-81CB-46BDA3969887}"/>
                </c:ext>
              </c:extLst>
            </c:dLbl>
            <c:dLbl>
              <c:idx val="39"/>
              <c:layout>
                <c:manualLayout>
                  <c:x val="0"/>
                  <c:y val="-1.604493085992935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739-4736-81CB-46BDA3969887}"/>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'Fg1.4-bar Perc 3 or less'!$D$3:$D$54</c:f>
              <c:strCache>
                <c:ptCount val="52"/>
                <c:pt idx="0">
                  <c:v>IL</c:v>
                </c:pt>
                <c:pt idx="1">
                  <c:v>MS</c:v>
                </c:pt>
                <c:pt idx="2">
                  <c:v>MT</c:v>
                </c:pt>
                <c:pt idx="3">
                  <c:v>SC</c:v>
                </c:pt>
                <c:pt idx="4">
                  <c:v>NJ</c:v>
                </c:pt>
                <c:pt idx="5">
                  <c:v>NY</c:v>
                </c:pt>
                <c:pt idx="6">
                  <c:v>AR</c:v>
                </c:pt>
                <c:pt idx="7">
                  <c:v>MI</c:v>
                </c:pt>
                <c:pt idx="8">
                  <c:v>*IA</c:v>
                </c:pt>
                <c:pt idx="9">
                  <c:v>FL</c:v>
                </c:pt>
                <c:pt idx="10">
                  <c:v>OR</c:v>
                </c:pt>
                <c:pt idx="11">
                  <c:v>*LA</c:v>
                </c:pt>
                <c:pt idx="12">
                  <c:v>*NC</c:v>
                </c:pt>
                <c:pt idx="13">
                  <c:v>MA</c:v>
                </c:pt>
                <c:pt idx="14">
                  <c:v>CT</c:v>
                </c:pt>
                <c:pt idx="15">
                  <c:v>SD</c:v>
                </c:pt>
                <c:pt idx="16">
                  <c:v>RI</c:v>
                </c:pt>
                <c:pt idx="17">
                  <c:v>VA</c:v>
                </c:pt>
                <c:pt idx="18">
                  <c:v>DE</c:v>
                </c:pt>
                <c:pt idx="19">
                  <c:v>HI</c:v>
                </c:pt>
                <c:pt idx="20">
                  <c:v>Est. US</c:v>
                </c:pt>
                <c:pt idx="21">
                  <c:v>OK</c:v>
                </c:pt>
                <c:pt idx="22">
                  <c:v>*WY</c:v>
                </c:pt>
                <c:pt idx="23">
                  <c:v>NV</c:v>
                </c:pt>
                <c:pt idx="24">
                  <c:v>IN</c:v>
                </c:pt>
                <c:pt idx="25">
                  <c:v>*KS</c:v>
                </c:pt>
                <c:pt idx="26">
                  <c:v>*TX</c:v>
                </c:pt>
                <c:pt idx="27">
                  <c:v>ND</c:v>
                </c:pt>
                <c:pt idx="28">
                  <c:v>AL</c:v>
                </c:pt>
                <c:pt idx="29">
                  <c:v>*MN</c:v>
                </c:pt>
                <c:pt idx="30">
                  <c:v>*CA</c:v>
                </c:pt>
                <c:pt idx="31">
                  <c:v>OH</c:v>
                </c:pt>
                <c:pt idx="32">
                  <c:v>AZ</c:v>
                </c:pt>
                <c:pt idx="33">
                  <c:v>MO</c:v>
                </c:pt>
                <c:pt idx="34">
                  <c:v>*ID</c:v>
                </c:pt>
                <c:pt idx="35">
                  <c:v>UT</c:v>
                </c:pt>
                <c:pt idx="36">
                  <c:v>DC</c:v>
                </c:pt>
                <c:pt idx="37">
                  <c:v>GA</c:v>
                </c:pt>
                <c:pt idx="38">
                  <c:v>*NM</c:v>
                </c:pt>
                <c:pt idx="39">
                  <c:v>*WV</c:v>
                </c:pt>
                <c:pt idx="40">
                  <c:v>PA</c:v>
                </c:pt>
                <c:pt idx="41">
                  <c:v>NE</c:v>
                </c:pt>
                <c:pt idx="42">
                  <c:v>*WI</c:v>
                </c:pt>
                <c:pt idx="43">
                  <c:v>TN</c:v>
                </c:pt>
                <c:pt idx="44">
                  <c:v>ME</c:v>
                </c:pt>
                <c:pt idx="45">
                  <c:v>WA</c:v>
                </c:pt>
                <c:pt idx="46">
                  <c:v>AK</c:v>
                </c:pt>
                <c:pt idx="47">
                  <c:v>*CO</c:v>
                </c:pt>
                <c:pt idx="48">
                  <c:v>MD</c:v>
                </c:pt>
                <c:pt idx="49">
                  <c:v>*KY</c:v>
                </c:pt>
                <c:pt idx="50">
                  <c:v>NH</c:v>
                </c:pt>
                <c:pt idx="51">
                  <c:v>VT</c:v>
                </c:pt>
              </c:strCache>
            </c:strRef>
          </c:cat>
          <c:val>
            <c:numRef>
              <c:f>'Fg1.4-bar Perc 3 or less'!$G$3:$G$54</c:f>
              <c:numCache>
                <c:formatCode>0</c:formatCode>
                <c:ptCount val="52"/>
                <c:pt idx="0">
                  <c:v>35.033828022697513</c:v>
                </c:pt>
                <c:pt idx="1">
                  <c:v>34.905180703108662</c:v>
                </c:pt>
                <c:pt idx="2">
                  <c:v>70.618556701030926</c:v>
                </c:pt>
                <c:pt idx="3">
                  <c:v>73.294370302893228</c:v>
                </c:pt>
                <c:pt idx="4">
                  <c:v>71.849793869869146</c:v>
                </c:pt>
                <c:pt idx="5">
                  <c:v>62.020540417581181</c:v>
                </c:pt>
                <c:pt idx="6">
                  <c:v>41.758698310339156</c:v>
                </c:pt>
                <c:pt idx="7">
                  <c:v>87.51349083268255</c:v>
                </c:pt>
                <c:pt idx="8">
                  <c:v>56.753617571457923</c:v>
                </c:pt>
                <c:pt idx="9">
                  <c:v>76.195487991134073</c:v>
                </c:pt>
                <c:pt idx="10">
                  <c:v>96.579634464751962</c:v>
                </c:pt>
                <c:pt idx="11">
                  <c:v>72.507600472280174</c:v>
                </c:pt>
                <c:pt idx="12">
                  <c:v>71.169696504798878</c:v>
                </c:pt>
                <c:pt idx="13">
                  <c:v>81.412213967473349</c:v>
                </c:pt>
                <c:pt idx="14">
                  <c:v>89.786910197869091</c:v>
                </c:pt>
                <c:pt idx="15">
                  <c:v>66.601409553641346</c:v>
                </c:pt>
                <c:pt idx="16">
                  <c:v>89.985895627644581</c:v>
                </c:pt>
                <c:pt idx="17">
                  <c:v>83.665226743437131</c:v>
                </c:pt>
                <c:pt idx="18">
                  <c:v>92.581602373887236</c:v>
                </c:pt>
                <c:pt idx="19">
                  <c:v>99.242424242424249</c:v>
                </c:pt>
                <c:pt idx="20">
                  <c:v>81.877986883771783</c:v>
                </c:pt>
                <c:pt idx="21">
                  <c:v>72.336107164603206</c:v>
                </c:pt>
                <c:pt idx="22">
                  <c:v>85.050902869273585</c:v>
                </c:pt>
                <c:pt idx="23">
                  <c:v>90.327455919395462</c:v>
                </c:pt>
                <c:pt idx="24">
                  <c:v>76.340847260007777</c:v>
                </c:pt>
                <c:pt idx="25">
                  <c:v>82.682547830294794</c:v>
                </c:pt>
                <c:pt idx="26">
                  <c:v>88.208442960706279</c:v>
                </c:pt>
                <c:pt idx="27">
                  <c:v>75.832942280619434</c:v>
                </c:pt>
                <c:pt idx="28">
                  <c:v>77.095937770095063</c:v>
                </c:pt>
                <c:pt idx="29">
                  <c:v>95.236726299346444</c:v>
                </c:pt>
                <c:pt idx="30">
                  <c:v>94.170231298477674</c:v>
                </c:pt>
                <c:pt idx="31">
                  <c:v>77.953032809877712</c:v>
                </c:pt>
                <c:pt idx="32">
                  <c:v>95.793527405729932</c:v>
                </c:pt>
                <c:pt idx="33">
                  <c:v>82.52377280904652</c:v>
                </c:pt>
                <c:pt idx="34">
                  <c:v>78.441196569490955</c:v>
                </c:pt>
                <c:pt idx="35">
                  <c:v>84.768195657426674</c:v>
                </c:pt>
                <c:pt idx="36">
                  <c:v>99.928571428571431</c:v>
                </c:pt>
                <c:pt idx="37">
                  <c:v>92.456188270163011</c:v>
                </c:pt>
                <c:pt idx="38">
                  <c:v>100</c:v>
                </c:pt>
                <c:pt idx="39">
                  <c:v>85.929145240805596</c:v>
                </c:pt>
                <c:pt idx="40">
                  <c:v>90.123274340623453</c:v>
                </c:pt>
                <c:pt idx="41">
                  <c:v>88.319992213138562</c:v>
                </c:pt>
                <c:pt idx="42">
                  <c:v>95.17252004342599</c:v>
                </c:pt>
                <c:pt idx="43">
                  <c:v>87.606357360732062</c:v>
                </c:pt>
                <c:pt idx="44">
                  <c:v>95.291538890740483</c:v>
                </c:pt>
                <c:pt idx="45">
                  <c:v>90.06619103934618</c:v>
                </c:pt>
                <c:pt idx="46">
                  <c:v>96.194720552599875</c:v>
                </c:pt>
                <c:pt idx="47">
                  <c:v>97.966298663567699</c:v>
                </c:pt>
                <c:pt idx="48">
                  <c:v>97.890460574616995</c:v>
                </c:pt>
                <c:pt idx="49">
                  <c:v>94.599638148550454</c:v>
                </c:pt>
                <c:pt idx="50">
                  <c:v>97.894736842105274</c:v>
                </c:pt>
                <c:pt idx="51">
                  <c:v>100</c:v>
                </c:pt>
              </c:numCache>
            </c:numRef>
          </c:val>
          <c:extLst>
            <c:ext xmlns:c16="http://schemas.microsoft.com/office/drawing/2014/chart" uri="{C3380CC4-5D6E-409C-BE32-E72D297353CC}">
              <c16:uniqueId val="{0000000C-8739-4736-81CB-46BDA3969887}"/>
            </c:ext>
          </c:extLst>
        </c:ser>
        <c:ser>
          <c:idx val="0"/>
          <c:order val="1"/>
          <c:tx>
            <c:strRef>
              <c:f>'Fg1.4-bar Perc 3 or less'!$E$1</c:f>
              <c:strCache>
                <c:ptCount val="1"/>
                <c:pt idx="0">
                  <c:v>1 to 3 people</c:v>
                </c:pt>
              </c:strCache>
            </c:strRef>
          </c:tx>
          <c:spPr>
            <a:solidFill>
              <a:schemeClr val="bg2">
                <a:lumMod val="50000"/>
              </a:schemeClr>
            </a:solidFill>
            <a:ln>
              <a:noFill/>
            </a:ln>
            <a:effectLst/>
          </c:spPr>
          <c:invertIfNegative val="0"/>
          <c:dPt>
            <c:idx val="17"/>
            <c:invertIfNegative val="0"/>
            <c:bubble3D val="0"/>
            <c:extLst>
              <c:ext xmlns:c16="http://schemas.microsoft.com/office/drawing/2014/chart" uri="{C3380CC4-5D6E-409C-BE32-E72D297353CC}">
                <c16:uniqueId val="{0000000D-8739-4736-81CB-46BDA3969887}"/>
              </c:ext>
            </c:extLst>
          </c:dPt>
          <c:dPt>
            <c:idx val="18"/>
            <c:invertIfNegative val="0"/>
            <c:bubble3D val="0"/>
            <c:extLst>
              <c:ext xmlns:c16="http://schemas.microsoft.com/office/drawing/2014/chart" uri="{C3380CC4-5D6E-409C-BE32-E72D297353CC}">
                <c16:uniqueId val="{0000000E-8739-4736-81CB-46BDA3969887}"/>
              </c:ext>
            </c:extLst>
          </c:dPt>
          <c:dPt>
            <c:idx val="19"/>
            <c:invertIfNegative val="0"/>
            <c:bubble3D val="0"/>
            <c:spPr>
              <a:solidFill>
                <a:schemeClr val="bg2">
                  <a:lumMod val="50000"/>
                </a:schemeClr>
              </a:solidFill>
              <a:ln>
                <a:noFill/>
              </a:ln>
              <a:effectLst/>
            </c:spPr>
            <c:extLst>
              <c:ext xmlns:c16="http://schemas.microsoft.com/office/drawing/2014/chart" uri="{C3380CC4-5D6E-409C-BE32-E72D297353CC}">
                <c16:uniqueId val="{00000010-8739-4736-81CB-46BDA3969887}"/>
              </c:ext>
            </c:extLst>
          </c:dPt>
          <c:dPt>
            <c:idx val="20"/>
            <c:invertIfNegative val="0"/>
            <c:bubble3D val="0"/>
            <c:spPr>
              <a:solidFill>
                <a:schemeClr val="tx1"/>
              </a:solidFill>
              <a:ln>
                <a:noFill/>
              </a:ln>
              <a:effectLst/>
            </c:spPr>
            <c:extLst>
              <c:ext xmlns:c16="http://schemas.microsoft.com/office/drawing/2014/chart" uri="{C3380CC4-5D6E-409C-BE32-E72D297353CC}">
                <c16:uniqueId val="{00000012-8739-4736-81CB-46BDA3969887}"/>
              </c:ext>
            </c:extLst>
          </c:dPt>
          <c:dPt>
            <c:idx val="21"/>
            <c:invertIfNegative val="0"/>
            <c:bubble3D val="0"/>
            <c:spPr>
              <a:solidFill>
                <a:schemeClr val="bg2">
                  <a:lumMod val="50000"/>
                </a:schemeClr>
              </a:solidFill>
              <a:ln>
                <a:noFill/>
              </a:ln>
              <a:effectLst/>
            </c:spPr>
            <c:extLst>
              <c:ext xmlns:c16="http://schemas.microsoft.com/office/drawing/2014/chart" uri="{C3380CC4-5D6E-409C-BE32-E72D297353CC}">
                <c16:uniqueId val="{00000014-8739-4736-81CB-46BDA3969887}"/>
              </c:ext>
            </c:extLst>
          </c:dPt>
          <c:dLbls>
            <c:dLbl>
              <c:idx val="20"/>
              <c:spPr>
                <a:solidFill>
                  <a:sysClr val="window" lastClr="FFFFFF">
                    <a:alpha val="90000"/>
                  </a:sysClr>
                </a:solid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12-8739-4736-81CB-46BDA3969887}"/>
                </c:ext>
              </c:extLst>
            </c:dLbl>
            <c:spPr>
              <a:solidFill>
                <a:sysClr val="window" lastClr="FFFFFF">
                  <a:alpha val="90000"/>
                </a:sysClr>
              </a:solid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'Fg1.4-bar Perc 3 or less'!$D$3:$D$54</c:f>
              <c:strCache>
                <c:ptCount val="52"/>
                <c:pt idx="0">
                  <c:v>IL</c:v>
                </c:pt>
                <c:pt idx="1">
                  <c:v>MS</c:v>
                </c:pt>
                <c:pt idx="2">
                  <c:v>MT</c:v>
                </c:pt>
                <c:pt idx="3">
                  <c:v>SC</c:v>
                </c:pt>
                <c:pt idx="4">
                  <c:v>NJ</c:v>
                </c:pt>
                <c:pt idx="5">
                  <c:v>NY</c:v>
                </c:pt>
                <c:pt idx="6">
                  <c:v>AR</c:v>
                </c:pt>
                <c:pt idx="7">
                  <c:v>MI</c:v>
                </c:pt>
                <c:pt idx="8">
                  <c:v>*IA</c:v>
                </c:pt>
                <c:pt idx="9">
                  <c:v>FL</c:v>
                </c:pt>
                <c:pt idx="10">
                  <c:v>OR</c:v>
                </c:pt>
                <c:pt idx="11">
                  <c:v>*LA</c:v>
                </c:pt>
                <c:pt idx="12">
                  <c:v>*NC</c:v>
                </c:pt>
                <c:pt idx="13">
                  <c:v>MA</c:v>
                </c:pt>
                <c:pt idx="14">
                  <c:v>CT</c:v>
                </c:pt>
                <c:pt idx="15">
                  <c:v>SD</c:v>
                </c:pt>
                <c:pt idx="16">
                  <c:v>RI</c:v>
                </c:pt>
                <c:pt idx="17">
                  <c:v>VA</c:v>
                </c:pt>
                <c:pt idx="18">
                  <c:v>DE</c:v>
                </c:pt>
                <c:pt idx="19">
                  <c:v>HI</c:v>
                </c:pt>
                <c:pt idx="20">
                  <c:v>Est. US</c:v>
                </c:pt>
                <c:pt idx="21">
                  <c:v>OK</c:v>
                </c:pt>
                <c:pt idx="22">
                  <c:v>*WY</c:v>
                </c:pt>
                <c:pt idx="23">
                  <c:v>NV</c:v>
                </c:pt>
                <c:pt idx="24">
                  <c:v>IN</c:v>
                </c:pt>
                <c:pt idx="25">
                  <c:v>*KS</c:v>
                </c:pt>
                <c:pt idx="26">
                  <c:v>*TX</c:v>
                </c:pt>
                <c:pt idx="27">
                  <c:v>ND</c:v>
                </c:pt>
                <c:pt idx="28">
                  <c:v>AL</c:v>
                </c:pt>
                <c:pt idx="29">
                  <c:v>*MN</c:v>
                </c:pt>
                <c:pt idx="30">
                  <c:v>*CA</c:v>
                </c:pt>
                <c:pt idx="31">
                  <c:v>OH</c:v>
                </c:pt>
                <c:pt idx="32">
                  <c:v>AZ</c:v>
                </c:pt>
                <c:pt idx="33">
                  <c:v>MO</c:v>
                </c:pt>
                <c:pt idx="34">
                  <c:v>*ID</c:v>
                </c:pt>
                <c:pt idx="35">
                  <c:v>UT</c:v>
                </c:pt>
                <c:pt idx="36">
                  <c:v>DC</c:v>
                </c:pt>
                <c:pt idx="37">
                  <c:v>GA</c:v>
                </c:pt>
                <c:pt idx="38">
                  <c:v>*NM</c:v>
                </c:pt>
                <c:pt idx="39">
                  <c:v>*WV</c:v>
                </c:pt>
                <c:pt idx="40">
                  <c:v>PA</c:v>
                </c:pt>
                <c:pt idx="41">
                  <c:v>NE</c:v>
                </c:pt>
                <c:pt idx="42">
                  <c:v>*WI</c:v>
                </c:pt>
                <c:pt idx="43">
                  <c:v>TN</c:v>
                </c:pt>
                <c:pt idx="44">
                  <c:v>ME</c:v>
                </c:pt>
                <c:pt idx="45">
                  <c:v>WA</c:v>
                </c:pt>
                <c:pt idx="46">
                  <c:v>AK</c:v>
                </c:pt>
                <c:pt idx="47">
                  <c:v>*CO</c:v>
                </c:pt>
                <c:pt idx="48">
                  <c:v>MD</c:v>
                </c:pt>
                <c:pt idx="49">
                  <c:v>*KY</c:v>
                </c:pt>
                <c:pt idx="50">
                  <c:v>NH</c:v>
                </c:pt>
                <c:pt idx="51">
                  <c:v>VT</c:v>
                </c:pt>
              </c:strCache>
            </c:strRef>
          </c:cat>
          <c:val>
            <c:numRef>
              <c:f>'Fg1.4-bar Perc 3 or less'!$E$3:$E$54</c:f>
              <c:numCache>
                <c:formatCode>0</c:formatCode>
                <c:ptCount val="52"/>
                <c:pt idx="0">
                  <c:v>6.8201658664338725</c:v>
                </c:pt>
                <c:pt idx="1">
                  <c:v>15.682656826568268</c:v>
                </c:pt>
                <c:pt idx="2">
                  <c:v>16.752577319587626</c:v>
                </c:pt>
                <c:pt idx="3">
                  <c:v>25.547590601354042</c:v>
                </c:pt>
                <c:pt idx="4">
                  <c:v>26.348808030112924</c:v>
                </c:pt>
                <c:pt idx="5">
                  <c:v>32.921743396843567</c:v>
                </c:pt>
                <c:pt idx="6">
                  <c:v>34.396597554492288</c:v>
                </c:pt>
                <c:pt idx="7">
                  <c:v>34.697582103744168</c:v>
                </c:pt>
                <c:pt idx="8">
                  <c:v>37.985588886811236</c:v>
                </c:pt>
                <c:pt idx="9">
                  <c:v>38.582434731844536</c:v>
                </c:pt>
                <c:pt idx="10">
                  <c:v>41.527415143603136</c:v>
                </c:pt>
                <c:pt idx="11">
                  <c:v>41.676385102967672</c:v>
                </c:pt>
                <c:pt idx="12">
                  <c:v>46.136737184491345</c:v>
                </c:pt>
                <c:pt idx="13">
                  <c:v>46.623683881454049</c:v>
                </c:pt>
                <c:pt idx="14">
                  <c:v>47.625570776255714</c:v>
                </c:pt>
                <c:pt idx="15">
                  <c:v>48.355520751761944</c:v>
                </c:pt>
                <c:pt idx="16">
                  <c:v>48.754113775270334</c:v>
                </c:pt>
                <c:pt idx="17">
                  <c:v>50.003567259217995</c:v>
                </c:pt>
                <c:pt idx="18">
                  <c:v>53.709198813056382</c:v>
                </c:pt>
                <c:pt idx="19">
                  <c:v>55.411255411255411</c:v>
                </c:pt>
                <c:pt idx="20">
                  <c:v>56.056629009030942</c:v>
                </c:pt>
                <c:pt idx="21">
                  <c:v>56.342601989039984</c:v>
                </c:pt>
                <c:pt idx="22">
                  <c:v>57.36835099631962</c:v>
                </c:pt>
                <c:pt idx="23">
                  <c:v>58.942065491183882</c:v>
                </c:pt>
                <c:pt idx="24">
                  <c:v>59.366498251068791</c:v>
                </c:pt>
                <c:pt idx="25">
                  <c:v>59.379729336653284</c:v>
                </c:pt>
                <c:pt idx="26">
                  <c:v>59.63937475273876</c:v>
                </c:pt>
                <c:pt idx="27">
                  <c:v>60.863444392304075</c:v>
                </c:pt>
                <c:pt idx="28">
                  <c:v>61.596081820800919</c:v>
                </c:pt>
                <c:pt idx="29">
                  <c:v>63.159430609807124</c:v>
                </c:pt>
                <c:pt idx="30">
                  <c:v>64.595113487712922</c:v>
                </c:pt>
                <c:pt idx="31">
                  <c:v>66.580114882496105</c:v>
                </c:pt>
                <c:pt idx="32">
                  <c:v>67.503572157583179</c:v>
                </c:pt>
                <c:pt idx="33">
                  <c:v>68.568491390388076</c:v>
                </c:pt>
                <c:pt idx="34">
                  <c:v>68.617839712554655</c:v>
                </c:pt>
                <c:pt idx="35">
                  <c:v>68.880688806888074</c:v>
                </c:pt>
                <c:pt idx="36">
                  <c:v>69.428571428571431</c:v>
                </c:pt>
                <c:pt idx="37">
                  <c:v>71.311188811188799</c:v>
                </c:pt>
                <c:pt idx="38">
                  <c:v>74.435244920383255</c:v>
                </c:pt>
                <c:pt idx="39">
                  <c:v>74.588818166613152</c:v>
                </c:pt>
                <c:pt idx="40">
                  <c:v>74.938634260190739</c:v>
                </c:pt>
                <c:pt idx="41">
                  <c:v>75.399361022364218</c:v>
                </c:pt>
                <c:pt idx="42">
                  <c:v>76.746732880685627</c:v>
                </c:pt>
                <c:pt idx="43">
                  <c:v>77.749237437790981</c:v>
                </c:pt>
                <c:pt idx="44">
                  <c:v>82.644641107136891</c:v>
                </c:pt>
                <c:pt idx="45">
                  <c:v>84.350675952478497</c:v>
                </c:pt>
                <c:pt idx="46">
                  <c:v>86.263020833333343</c:v>
                </c:pt>
                <c:pt idx="47">
                  <c:v>87.171133311311181</c:v>
                </c:pt>
                <c:pt idx="48">
                  <c:v>87.445548431305369</c:v>
                </c:pt>
                <c:pt idx="49">
                  <c:v>89.104005503953601</c:v>
                </c:pt>
                <c:pt idx="50">
                  <c:v>92.781954887218049</c:v>
                </c:pt>
                <c:pt idx="51">
                  <c:v>95.498392282958207</c:v>
                </c:pt>
              </c:numCache>
            </c:numRef>
          </c:val>
          <c:extLst>
            <c:ext xmlns:c16="http://schemas.microsoft.com/office/drawing/2014/chart" uri="{C3380CC4-5D6E-409C-BE32-E72D297353CC}">
              <c16:uniqueId val="{00000015-8739-4736-81CB-46BDA3969887}"/>
            </c:ext>
          </c:extLst>
        </c:ser>
        <c:dLbls>
          <c:showLegendKey val="0"/>
          <c:showVal val="0"/>
          <c:showCatName val="0"/>
          <c:showSerName val="0"/>
          <c:showPercent val="0"/>
          <c:showBubbleSize val="0"/>
        </c:dLbls>
        <c:gapWidth val="150"/>
        <c:overlap val="100"/>
        <c:axId val="605514464"/>
        <c:axId val="605512112"/>
      </c:barChart>
      <c:lineChart>
        <c:grouping val="standard"/>
        <c:varyColors val="0"/>
        <c:ser>
          <c:idx val="2"/>
          <c:order val="2"/>
          <c:tx>
            <c:strRef>
              <c:f>'Fg1.4-bar Perc 3 or less'!$H$2</c:f>
              <c:strCache>
                <c:ptCount val="1"/>
                <c:pt idx="0">
                  <c:v>90%</c:v>
                </c:pt>
              </c:strCache>
            </c:strRef>
          </c:tx>
          <c:spPr>
            <a:ln w="12700" cap="rnd">
              <a:solidFill>
                <a:schemeClr val="accent4"/>
              </a:solidFill>
              <a:prstDash val="solid"/>
              <a:round/>
            </a:ln>
            <a:effectLst/>
          </c:spPr>
          <c:marker>
            <c:symbol val="none"/>
          </c:marker>
          <c:val>
            <c:numRef>
              <c:f>'Fg1.4-bar Perc 3 or less'!$H$3:$H$54</c:f>
              <c:numCache>
                <c:formatCode>0</c:formatCode>
                <c:ptCount val="52"/>
                <c:pt idx="0" formatCode="General">
                  <c:v>90</c:v>
                </c:pt>
                <c:pt idx="1">
                  <c:v>90</c:v>
                </c:pt>
                <c:pt idx="2">
                  <c:v>90</c:v>
                </c:pt>
                <c:pt idx="3">
                  <c:v>90</c:v>
                </c:pt>
                <c:pt idx="4">
                  <c:v>90</c:v>
                </c:pt>
                <c:pt idx="5">
                  <c:v>90</c:v>
                </c:pt>
                <c:pt idx="6">
                  <c:v>90</c:v>
                </c:pt>
                <c:pt idx="7">
                  <c:v>90</c:v>
                </c:pt>
                <c:pt idx="8">
                  <c:v>90</c:v>
                </c:pt>
                <c:pt idx="9">
                  <c:v>90</c:v>
                </c:pt>
                <c:pt idx="10">
                  <c:v>90</c:v>
                </c:pt>
                <c:pt idx="11">
                  <c:v>90</c:v>
                </c:pt>
                <c:pt idx="12">
                  <c:v>90</c:v>
                </c:pt>
                <c:pt idx="13">
                  <c:v>90</c:v>
                </c:pt>
                <c:pt idx="14">
                  <c:v>90</c:v>
                </c:pt>
                <c:pt idx="15">
                  <c:v>90</c:v>
                </c:pt>
                <c:pt idx="16">
                  <c:v>90</c:v>
                </c:pt>
                <c:pt idx="17">
                  <c:v>90</c:v>
                </c:pt>
                <c:pt idx="18">
                  <c:v>90</c:v>
                </c:pt>
                <c:pt idx="19">
                  <c:v>90</c:v>
                </c:pt>
                <c:pt idx="20">
                  <c:v>90</c:v>
                </c:pt>
                <c:pt idx="21">
                  <c:v>90</c:v>
                </c:pt>
                <c:pt idx="22">
                  <c:v>90</c:v>
                </c:pt>
                <c:pt idx="23">
                  <c:v>90</c:v>
                </c:pt>
                <c:pt idx="24">
                  <c:v>90</c:v>
                </c:pt>
                <c:pt idx="25">
                  <c:v>90</c:v>
                </c:pt>
                <c:pt idx="26">
                  <c:v>90</c:v>
                </c:pt>
                <c:pt idx="27">
                  <c:v>90</c:v>
                </c:pt>
                <c:pt idx="28">
                  <c:v>90</c:v>
                </c:pt>
                <c:pt idx="29">
                  <c:v>90</c:v>
                </c:pt>
                <c:pt idx="30">
                  <c:v>90</c:v>
                </c:pt>
                <c:pt idx="31">
                  <c:v>90</c:v>
                </c:pt>
                <c:pt idx="32">
                  <c:v>90</c:v>
                </c:pt>
                <c:pt idx="33">
                  <c:v>90</c:v>
                </c:pt>
                <c:pt idx="34">
                  <c:v>90</c:v>
                </c:pt>
                <c:pt idx="35">
                  <c:v>90</c:v>
                </c:pt>
                <c:pt idx="36">
                  <c:v>90</c:v>
                </c:pt>
                <c:pt idx="37">
                  <c:v>90</c:v>
                </c:pt>
                <c:pt idx="38">
                  <c:v>90</c:v>
                </c:pt>
                <c:pt idx="39">
                  <c:v>90</c:v>
                </c:pt>
                <c:pt idx="40">
                  <c:v>90</c:v>
                </c:pt>
                <c:pt idx="41">
                  <c:v>90</c:v>
                </c:pt>
                <c:pt idx="42">
                  <c:v>90</c:v>
                </c:pt>
                <c:pt idx="43">
                  <c:v>90</c:v>
                </c:pt>
                <c:pt idx="44">
                  <c:v>90</c:v>
                </c:pt>
                <c:pt idx="45">
                  <c:v>90</c:v>
                </c:pt>
                <c:pt idx="46">
                  <c:v>90</c:v>
                </c:pt>
                <c:pt idx="47">
                  <c:v>90</c:v>
                </c:pt>
                <c:pt idx="48">
                  <c:v>90</c:v>
                </c:pt>
                <c:pt idx="49">
                  <c:v>90</c:v>
                </c:pt>
                <c:pt idx="50">
                  <c:v>90</c:v>
                </c:pt>
                <c:pt idx="51">
                  <c:v>90</c:v>
                </c:pt>
              </c:numCache>
            </c:numRef>
          </c:val>
          <c:smooth val="0"/>
          <c:extLst>
            <c:ext xmlns:c16="http://schemas.microsoft.com/office/drawing/2014/chart" uri="{C3380CC4-5D6E-409C-BE32-E72D297353CC}">
              <c16:uniqueId val="{00000016-8739-4736-81CB-46BDA3969887}"/>
            </c:ext>
          </c:extLst>
        </c:ser>
        <c:dLbls>
          <c:showLegendKey val="0"/>
          <c:showVal val="0"/>
          <c:showCatName val="0"/>
          <c:showSerName val="0"/>
          <c:showPercent val="0"/>
          <c:showBubbleSize val="0"/>
        </c:dLbls>
        <c:marker val="1"/>
        <c:smooth val="0"/>
        <c:axId val="605514464"/>
        <c:axId val="605512112"/>
      </c:lineChart>
      <c:catAx>
        <c:axId val="605514464"/>
        <c:scaling>
          <c:orientation val="minMax"/>
        </c:scaling>
        <c:delete val="0"/>
        <c:axPos val="b"/>
        <c:numFmt formatCode="General" sourceLinked="1"/>
        <c:majorTickMark val="out"/>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05512112"/>
        <c:crosses val="autoZero"/>
        <c:auto val="1"/>
        <c:lblAlgn val="ctr"/>
        <c:lblOffset val="100"/>
        <c:noMultiLvlLbl val="0"/>
      </c:catAx>
      <c:valAx>
        <c:axId val="605512112"/>
        <c:scaling>
          <c:orientation val="minMax"/>
          <c:max val="100"/>
        </c:scaling>
        <c:delete val="1"/>
        <c:axPos val="l"/>
        <c:numFmt formatCode="0" sourceLinked="1"/>
        <c:majorTickMark val="out"/>
        <c:minorTickMark val="none"/>
        <c:tickLblPos val="nextTo"/>
        <c:crossAx val="605514464"/>
        <c:crosses val="autoZero"/>
        <c:crossBetween val="between"/>
      </c:valAx>
      <c:spPr>
        <a:noFill/>
        <a:ln w="25400">
          <a:noFill/>
        </a:ln>
        <a:effectLst/>
      </c:spPr>
    </c:plotArea>
    <c:legend>
      <c:legendPos val="b"/>
      <c:layout>
        <c:manualLayout>
          <c:xMode val="edge"/>
          <c:yMode val="edge"/>
          <c:x val="7.318652295188321E-3"/>
          <c:y val="1.558186897072489E-2"/>
          <c:w val="0.51994899785254123"/>
          <c:h val="5.015967548811491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ysClr val="window" lastClr="FFFFFF"/>
    </a:solidFill>
    <a:ln>
      <a:noFill/>
    </a:ln>
    <a:effectLst/>
  </c:spPr>
  <c:txPr>
    <a:bodyPr/>
    <a:lstStyle/>
    <a:p>
      <a:pPr>
        <a:defRPr sz="1600"/>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263909185867005E-2"/>
          <c:y val="1.6175513945924223E-2"/>
          <c:w val="0.97324434168720619"/>
          <c:h val="0.84597073880616414"/>
        </c:manualLayout>
      </c:layout>
      <c:barChart>
        <c:barDir val="col"/>
        <c:grouping val="stacked"/>
        <c:varyColors val="0"/>
        <c:ser>
          <c:idx val="0"/>
          <c:order val="1"/>
          <c:tx>
            <c:strRef>
              <c:f>'Fg1.5-bar LTSS per 100k'!$J$5</c:f>
              <c:strCache>
                <c:ptCount val="1"/>
                <c:pt idx="0">
                  <c:v>Group 7 or more people</c:v>
                </c:pt>
              </c:strCache>
            </c:strRef>
          </c:tx>
          <c:spPr>
            <a:solidFill>
              <a:schemeClr val="accent6">
                <a:lumMod val="50000"/>
              </a:schemeClr>
            </a:solidFill>
            <a:ln>
              <a:noFill/>
            </a:ln>
            <a:effectLst/>
          </c:spPr>
          <c:invertIfNegative val="0"/>
          <c:dPt>
            <c:idx val="22"/>
            <c:invertIfNegative val="0"/>
            <c:bubble3D val="0"/>
            <c:extLst>
              <c:ext xmlns:c16="http://schemas.microsoft.com/office/drawing/2014/chart" uri="{C3380CC4-5D6E-409C-BE32-E72D297353CC}">
                <c16:uniqueId val="{00000000-468B-4FA7-A63C-16A2CB6D4C2E}"/>
              </c:ext>
            </c:extLst>
          </c:dPt>
          <c:dPt>
            <c:idx val="23"/>
            <c:invertIfNegative val="0"/>
            <c:bubble3D val="0"/>
            <c:extLst>
              <c:ext xmlns:c16="http://schemas.microsoft.com/office/drawing/2014/chart" uri="{C3380CC4-5D6E-409C-BE32-E72D297353CC}">
                <c16:uniqueId val="{00000001-468B-4FA7-A63C-16A2CB6D4C2E}"/>
              </c:ext>
            </c:extLst>
          </c:dPt>
          <c:dPt>
            <c:idx val="24"/>
            <c:invertIfNegative val="0"/>
            <c:bubble3D val="0"/>
            <c:spPr>
              <a:solidFill>
                <a:schemeClr val="accent6">
                  <a:lumMod val="50000"/>
                </a:schemeClr>
              </a:solidFill>
              <a:ln>
                <a:noFill/>
              </a:ln>
              <a:effectLst/>
            </c:spPr>
            <c:extLst>
              <c:ext xmlns:c16="http://schemas.microsoft.com/office/drawing/2014/chart" uri="{C3380CC4-5D6E-409C-BE32-E72D297353CC}">
                <c16:uniqueId val="{00000003-468B-4FA7-A63C-16A2CB6D4C2E}"/>
              </c:ext>
            </c:extLst>
          </c:dPt>
          <c:dPt>
            <c:idx val="27"/>
            <c:invertIfNegative val="0"/>
            <c:bubble3D val="0"/>
            <c:spPr>
              <a:solidFill>
                <a:schemeClr val="accent6">
                  <a:lumMod val="50000"/>
                </a:schemeClr>
              </a:solidFill>
              <a:ln>
                <a:noFill/>
              </a:ln>
              <a:effectLst/>
            </c:spPr>
            <c:extLst>
              <c:ext xmlns:c16="http://schemas.microsoft.com/office/drawing/2014/chart" uri="{C3380CC4-5D6E-409C-BE32-E72D297353CC}">
                <c16:uniqueId val="{00000005-468B-4FA7-A63C-16A2CB6D4C2E}"/>
              </c:ext>
            </c:extLst>
          </c:dPt>
          <c:dPt>
            <c:idx val="28"/>
            <c:invertIfNegative val="0"/>
            <c:bubble3D val="0"/>
            <c:spPr>
              <a:solidFill>
                <a:schemeClr val="accent6">
                  <a:lumMod val="50000"/>
                </a:schemeClr>
              </a:solidFill>
              <a:ln>
                <a:noFill/>
              </a:ln>
              <a:effectLst/>
            </c:spPr>
            <c:extLst>
              <c:ext xmlns:c16="http://schemas.microsoft.com/office/drawing/2014/chart" uri="{C3380CC4-5D6E-409C-BE32-E72D297353CC}">
                <c16:uniqueId val="{00000007-468B-4FA7-A63C-16A2CB6D4C2E}"/>
              </c:ext>
            </c:extLst>
          </c:dPt>
          <c:cat>
            <c:strRef>
              <c:f>'Fg1.5-bar LTSS per 100k'!$E$6:$E$57</c:f>
              <c:strCache>
                <c:ptCount val="52"/>
                <c:pt idx="0">
                  <c:v>GA</c:v>
                </c:pt>
                <c:pt idx="1">
                  <c:v>AL</c:v>
                </c:pt>
                <c:pt idx="2">
                  <c:v>VA</c:v>
                </c:pt>
                <c:pt idx="3">
                  <c:v>TX</c:v>
                </c:pt>
                <c:pt idx="4">
                  <c:v>MS</c:v>
                </c:pt>
                <c:pt idx="5">
                  <c:v>OK</c:v>
                </c:pt>
                <c:pt idx="6">
                  <c:v>UT</c:v>
                </c:pt>
                <c:pt idx="7">
                  <c:v>HI</c:v>
                </c:pt>
                <c:pt idx="8">
                  <c:v>AR</c:v>
                </c:pt>
                <c:pt idx="9">
                  <c:v>NC</c:v>
                </c:pt>
                <c:pt idx="10">
                  <c:v>TN</c:v>
                </c:pt>
                <c:pt idx="11">
                  <c:v>MT</c:v>
                </c:pt>
                <c:pt idx="12">
                  <c:v>NV</c:v>
                </c:pt>
                <c:pt idx="13">
                  <c:v>CT</c:v>
                </c:pt>
                <c:pt idx="14">
                  <c:v>NH</c:v>
                </c:pt>
                <c:pt idx="15">
                  <c:v>IL</c:v>
                </c:pt>
                <c:pt idx="16">
                  <c:v>CO</c:v>
                </c:pt>
                <c:pt idx="17">
                  <c:v>ID</c:v>
                </c:pt>
                <c:pt idx="18">
                  <c:v>AK</c:v>
                </c:pt>
                <c:pt idx="19">
                  <c:v>ME</c:v>
                </c:pt>
                <c:pt idx="20">
                  <c:v>FL</c:v>
                </c:pt>
                <c:pt idx="21">
                  <c:v>NM</c:v>
                </c:pt>
                <c:pt idx="22">
                  <c:v>WA</c:v>
                </c:pt>
                <c:pt idx="23">
                  <c:v>NJ</c:v>
                </c:pt>
                <c:pt idx="24">
                  <c:v>NE</c:v>
                </c:pt>
                <c:pt idx="25">
                  <c:v>MO</c:v>
                </c:pt>
                <c:pt idx="26">
                  <c:v>KY</c:v>
                </c:pt>
                <c:pt idx="27">
                  <c:v>MA</c:v>
                </c:pt>
                <c:pt idx="28">
                  <c:v>WV</c:v>
                </c:pt>
                <c:pt idx="29">
                  <c:v>DC</c:v>
                </c:pt>
                <c:pt idx="30">
                  <c:v>RI</c:v>
                </c:pt>
                <c:pt idx="31">
                  <c:v>KS</c:v>
                </c:pt>
                <c:pt idx="32">
                  <c:v>MD</c:v>
                </c:pt>
                <c:pt idx="33">
                  <c:v>IN</c:v>
                </c:pt>
                <c:pt idx="34">
                  <c:v>IA</c:v>
                </c:pt>
                <c:pt idx="35">
                  <c:v>Est. US</c:v>
                </c:pt>
                <c:pt idx="36">
                  <c:v>WY</c:v>
                </c:pt>
                <c:pt idx="37">
                  <c:v>SC</c:v>
                </c:pt>
                <c:pt idx="38">
                  <c:v>ND</c:v>
                </c:pt>
                <c:pt idx="39">
                  <c:v>PA</c:v>
                </c:pt>
                <c:pt idx="40">
                  <c:v>MI</c:v>
                </c:pt>
                <c:pt idx="41">
                  <c:v>DE</c:v>
                </c:pt>
                <c:pt idx="42">
                  <c:v>OR</c:v>
                </c:pt>
                <c:pt idx="43">
                  <c:v>SD</c:v>
                </c:pt>
                <c:pt idx="44">
                  <c:v>AZ</c:v>
                </c:pt>
                <c:pt idx="45">
                  <c:v>MN</c:v>
                </c:pt>
                <c:pt idx="46">
                  <c:v>CA</c:v>
                </c:pt>
                <c:pt idx="47">
                  <c:v>LA</c:v>
                </c:pt>
                <c:pt idx="48">
                  <c:v>VT</c:v>
                </c:pt>
                <c:pt idx="49">
                  <c:v>NY</c:v>
                </c:pt>
                <c:pt idx="50">
                  <c:v>WI</c:v>
                </c:pt>
                <c:pt idx="51">
                  <c:v>OH</c:v>
                </c:pt>
              </c:strCache>
            </c:strRef>
          </c:cat>
          <c:val>
            <c:numRef>
              <c:f>'Fg1.5-bar LTSS per 100k'!$J$6:$J$57</c:f>
              <c:numCache>
                <c:formatCode>#,##0</c:formatCode>
                <c:ptCount val="52"/>
                <c:pt idx="0">
                  <c:v>4.1851649271076266</c:v>
                </c:pt>
                <c:pt idx="1">
                  <c:v>16.346924927518351</c:v>
                </c:pt>
                <c:pt idx="2">
                  <c:v>18.133332652122348</c:v>
                </c:pt>
                <c:pt idx="3">
                  <c:v>14.048673981289992</c:v>
                </c:pt>
                <c:pt idx="4">
                  <c:v>70.828959347056454</c:v>
                </c:pt>
                <c:pt idx="5">
                  <c:v>34.738850753180593</c:v>
                </c:pt>
                <c:pt idx="6">
                  <c:v>20.29265196561261</c:v>
                </c:pt>
                <c:pt idx="7">
                  <c:v>0.49000494904998543</c:v>
                </c:pt>
                <c:pt idx="8">
                  <c:v>73.321818321807314</c:v>
                </c:pt>
                <c:pt idx="9">
                  <c:v>36.141643909039864</c:v>
                </c:pt>
                <c:pt idx="10">
                  <c:v>11.606938543665995</c:v>
                </c:pt>
                <c:pt idx="11">
                  <c:v>32.805126040747417</c:v>
                </c:pt>
                <c:pt idx="12">
                  <c:v>6.5304834122320035</c:v>
                </c:pt>
                <c:pt idx="13">
                  <c:v>18.761610668897557</c:v>
                </c:pt>
                <c:pt idx="14">
                  <c:v>3.1465505939114244</c:v>
                </c:pt>
                <c:pt idx="15">
                  <c:v>93.012254229745352</c:v>
                </c:pt>
                <c:pt idx="16">
                  <c:v>3.7902408517573631</c:v>
                </c:pt>
                <c:pt idx="17">
                  <c:v>31.586207481038599</c:v>
                </c:pt>
                <c:pt idx="18">
                  <c:v>7.8783616408902022</c:v>
                </c:pt>
                <c:pt idx="19">
                  <c:v>12.200110423780856</c:v>
                </c:pt>
                <c:pt idx="20">
                  <c:v>20.53805673194093</c:v>
                </c:pt>
                <c:pt idx="21">
                  <c:v>0</c:v>
                </c:pt>
                <c:pt idx="22">
                  <c:v>9.9815152331048207</c:v>
                </c:pt>
                <c:pt idx="23">
                  <c:v>35.116673779069501</c:v>
                </c:pt>
                <c:pt idx="24">
                  <c:v>23.003377480683699</c:v>
                </c:pt>
                <c:pt idx="25">
                  <c:v>22.320695880518628</c:v>
                </c:pt>
                <c:pt idx="26">
                  <c:v>7.3979119764630896</c:v>
                </c:pt>
                <c:pt idx="27">
                  <c:v>37.569721227865301</c:v>
                </c:pt>
                <c:pt idx="28">
                  <c:v>30.173438021663728</c:v>
                </c:pt>
                <c:pt idx="29">
                  <c:v>0.14680623045642058</c:v>
                </c:pt>
                <c:pt idx="30">
                  <c:v>20.162320881916951</c:v>
                </c:pt>
                <c:pt idx="31">
                  <c:v>23.641158718114408</c:v>
                </c:pt>
                <c:pt idx="32">
                  <c:v>7.1636964474215432</c:v>
                </c:pt>
                <c:pt idx="33">
                  <c:v>36.710094130108715</c:v>
                </c:pt>
                <c:pt idx="34">
                  <c:v>56.543081456698438</c:v>
                </c:pt>
                <c:pt idx="35">
                  <c:v>28.814954003635552</c:v>
                </c:pt>
                <c:pt idx="36">
                  <c:v>30.510914705898159</c:v>
                </c:pt>
                <c:pt idx="37">
                  <c:v>27.033351213480298</c:v>
                </c:pt>
                <c:pt idx="38">
                  <c:v>67.946255171831467</c:v>
                </c:pt>
                <c:pt idx="39">
                  <c:v>19.199167017385282</c:v>
                </c:pt>
                <c:pt idx="40">
                  <c:v>23.900730257516464</c:v>
                </c:pt>
                <c:pt idx="41">
                  <c:v>10.503484530993157</c:v>
                </c:pt>
                <c:pt idx="42">
                  <c:v>6.4004455882730156</c:v>
                </c:pt>
                <c:pt idx="43">
                  <c:v>98.560986488016681</c:v>
                </c:pt>
                <c:pt idx="44">
                  <c:v>2.9732070612650023</c:v>
                </c:pt>
                <c:pt idx="45">
                  <c:v>17.467214615023707</c:v>
                </c:pt>
                <c:pt idx="46">
                  <c:v>8.8432725703007442</c:v>
                </c:pt>
                <c:pt idx="47">
                  <c:v>96.27495320562933</c:v>
                </c:pt>
                <c:pt idx="48">
                  <c:v>0</c:v>
                </c:pt>
                <c:pt idx="49">
                  <c:v>94.088430153319038</c:v>
                </c:pt>
                <c:pt idx="50">
                  <c:v>13.632743757139384</c:v>
                </c:pt>
                <c:pt idx="51">
                  <c:v>52.678296666818241</c:v>
                </c:pt>
              </c:numCache>
            </c:numRef>
          </c:val>
          <c:extLst>
            <c:ext xmlns:c16="http://schemas.microsoft.com/office/drawing/2014/chart" uri="{C3380CC4-5D6E-409C-BE32-E72D297353CC}">
              <c16:uniqueId val="{00000008-468B-4FA7-A63C-16A2CB6D4C2E}"/>
            </c:ext>
          </c:extLst>
        </c:ser>
        <c:ser>
          <c:idx val="1"/>
          <c:order val="2"/>
          <c:tx>
            <c:strRef>
              <c:f>'Fg1.5-bar LTSS per 100k'!$G$5</c:f>
              <c:strCache>
                <c:ptCount val="1"/>
                <c:pt idx="0">
                  <c:v>Group 6 or fewer people</c:v>
                </c:pt>
              </c:strCache>
            </c:strRef>
          </c:tx>
          <c:spPr>
            <a:solidFill>
              <a:schemeClr val="accent6">
                <a:lumMod val="60000"/>
                <a:lumOff val="40000"/>
              </a:schemeClr>
            </a:solidFill>
            <a:ln>
              <a:noFill/>
            </a:ln>
            <a:effectLst/>
          </c:spPr>
          <c:invertIfNegative val="0"/>
          <c:dPt>
            <c:idx val="28"/>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A-468B-4FA7-A63C-16A2CB6D4C2E}"/>
              </c:ext>
            </c:extLst>
          </c:dPt>
          <c:cat>
            <c:strRef>
              <c:f>'Fg1.5-bar LTSS per 100k'!$E$6:$E$57</c:f>
              <c:strCache>
                <c:ptCount val="52"/>
                <c:pt idx="0">
                  <c:v>GA</c:v>
                </c:pt>
                <c:pt idx="1">
                  <c:v>AL</c:v>
                </c:pt>
                <c:pt idx="2">
                  <c:v>VA</c:v>
                </c:pt>
                <c:pt idx="3">
                  <c:v>TX</c:v>
                </c:pt>
                <c:pt idx="4">
                  <c:v>MS</c:v>
                </c:pt>
                <c:pt idx="5">
                  <c:v>OK</c:v>
                </c:pt>
                <c:pt idx="6">
                  <c:v>UT</c:v>
                </c:pt>
                <c:pt idx="7">
                  <c:v>HI</c:v>
                </c:pt>
                <c:pt idx="8">
                  <c:v>AR</c:v>
                </c:pt>
                <c:pt idx="9">
                  <c:v>NC</c:v>
                </c:pt>
                <c:pt idx="10">
                  <c:v>TN</c:v>
                </c:pt>
                <c:pt idx="11">
                  <c:v>MT</c:v>
                </c:pt>
                <c:pt idx="12">
                  <c:v>NV</c:v>
                </c:pt>
                <c:pt idx="13">
                  <c:v>CT</c:v>
                </c:pt>
                <c:pt idx="14">
                  <c:v>NH</c:v>
                </c:pt>
                <c:pt idx="15">
                  <c:v>IL</c:v>
                </c:pt>
                <c:pt idx="16">
                  <c:v>CO</c:v>
                </c:pt>
                <c:pt idx="17">
                  <c:v>ID</c:v>
                </c:pt>
                <c:pt idx="18">
                  <c:v>AK</c:v>
                </c:pt>
                <c:pt idx="19">
                  <c:v>ME</c:v>
                </c:pt>
                <c:pt idx="20">
                  <c:v>FL</c:v>
                </c:pt>
                <c:pt idx="21">
                  <c:v>NM</c:v>
                </c:pt>
                <c:pt idx="22">
                  <c:v>WA</c:v>
                </c:pt>
                <c:pt idx="23">
                  <c:v>NJ</c:v>
                </c:pt>
                <c:pt idx="24">
                  <c:v>NE</c:v>
                </c:pt>
                <c:pt idx="25">
                  <c:v>MO</c:v>
                </c:pt>
                <c:pt idx="26">
                  <c:v>KY</c:v>
                </c:pt>
                <c:pt idx="27">
                  <c:v>MA</c:v>
                </c:pt>
                <c:pt idx="28">
                  <c:v>WV</c:v>
                </c:pt>
                <c:pt idx="29">
                  <c:v>DC</c:v>
                </c:pt>
                <c:pt idx="30">
                  <c:v>RI</c:v>
                </c:pt>
                <c:pt idx="31">
                  <c:v>KS</c:v>
                </c:pt>
                <c:pt idx="32">
                  <c:v>MD</c:v>
                </c:pt>
                <c:pt idx="33">
                  <c:v>IN</c:v>
                </c:pt>
                <c:pt idx="34">
                  <c:v>IA</c:v>
                </c:pt>
                <c:pt idx="35">
                  <c:v>Est. US</c:v>
                </c:pt>
                <c:pt idx="36">
                  <c:v>WY</c:v>
                </c:pt>
                <c:pt idx="37">
                  <c:v>SC</c:v>
                </c:pt>
                <c:pt idx="38">
                  <c:v>ND</c:v>
                </c:pt>
                <c:pt idx="39">
                  <c:v>PA</c:v>
                </c:pt>
                <c:pt idx="40">
                  <c:v>MI</c:v>
                </c:pt>
                <c:pt idx="41">
                  <c:v>DE</c:v>
                </c:pt>
                <c:pt idx="42">
                  <c:v>OR</c:v>
                </c:pt>
                <c:pt idx="43">
                  <c:v>SD</c:v>
                </c:pt>
                <c:pt idx="44">
                  <c:v>AZ</c:v>
                </c:pt>
                <c:pt idx="45">
                  <c:v>MN</c:v>
                </c:pt>
                <c:pt idx="46">
                  <c:v>CA</c:v>
                </c:pt>
                <c:pt idx="47">
                  <c:v>LA</c:v>
                </c:pt>
                <c:pt idx="48">
                  <c:v>VT</c:v>
                </c:pt>
                <c:pt idx="49">
                  <c:v>NY</c:v>
                </c:pt>
                <c:pt idx="50">
                  <c:v>WI</c:v>
                </c:pt>
                <c:pt idx="51">
                  <c:v>OH</c:v>
                </c:pt>
              </c:strCache>
            </c:strRef>
          </c:cat>
          <c:val>
            <c:numRef>
              <c:f>'Fg1.5-bar LTSS per 100k'!$G$6:$G$57</c:f>
              <c:numCache>
                <c:formatCode>#,##0</c:formatCode>
                <c:ptCount val="52"/>
                <c:pt idx="0">
                  <c:v>28.519768775084078</c:v>
                </c:pt>
                <c:pt idx="1">
                  <c:v>51.754981185614703</c:v>
                </c:pt>
                <c:pt idx="2">
                  <c:v>45.764939871454025</c:v>
                </c:pt>
                <c:pt idx="3">
                  <c:v>44.370539246351875</c:v>
                </c:pt>
                <c:pt idx="4">
                  <c:v>36.474286249896899</c:v>
                </c:pt>
                <c:pt idx="5">
                  <c:v>20.083796326857158</c:v>
                </c:pt>
                <c:pt idx="6">
                  <c:v>59.577118031080516</c:v>
                </c:pt>
                <c:pt idx="7">
                  <c:v>27.510277853806322</c:v>
                </c:pt>
                <c:pt idx="8">
                  <c:v>11.945535659522209</c:v>
                </c:pt>
                <c:pt idx="9">
                  <c:v>42.725590974117544</c:v>
                </c:pt>
                <c:pt idx="10">
                  <c:v>12.764625419135271</c:v>
                </c:pt>
                <c:pt idx="11">
                  <c:v>60.62233818056248</c:v>
                </c:pt>
                <c:pt idx="12">
                  <c:v>0.88433629540641712</c:v>
                </c:pt>
                <c:pt idx="13">
                  <c:v>117.85423095291088</c:v>
                </c:pt>
                <c:pt idx="14">
                  <c:v>28.768462572904451</c:v>
                </c:pt>
                <c:pt idx="15">
                  <c:v>34.894242012620516</c:v>
                </c:pt>
                <c:pt idx="16">
                  <c:v>42.8658191567797</c:v>
                </c:pt>
                <c:pt idx="17">
                  <c:v>10.062140249987941</c:v>
                </c:pt>
                <c:pt idx="18">
                  <c:v>81.217924351448318</c:v>
                </c:pt>
                <c:pt idx="19">
                  <c:v>148.29810246579532</c:v>
                </c:pt>
                <c:pt idx="20">
                  <c:v>36.946649469008896</c:v>
                </c:pt>
                <c:pt idx="21">
                  <c:v>85.91961134350305</c:v>
                </c:pt>
                <c:pt idx="22">
                  <c:v>4.1650270281465529</c:v>
                </c:pt>
                <c:pt idx="23">
                  <c:v>81.256919779139494</c:v>
                </c:pt>
                <c:pt idx="24">
                  <c:v>71.11779815834403</c:v>
                </c:pt>
                <c:pt idx="25">
                  <c:v>23.797800754964715</c:v>
                </c:pt>
                <c:pt idx="26">
                  <c:v>62.559676235683291</c:v>
                </c:pt>
                <c:pt idx="27">
                  <c:v>111.00602596522117</c:v>
                </c:pt>
                <c:pt idx="28">
                  <c:v>38.178938572044856</c:v>
                </c:pt>
                <c:pt idx="29">
                  <c:v>191.58213074562883</c:v>
                </c:pt>
                <c:pt idx="30">
                  <c:v>106.20715506812591</c:v>
                </c:pt>
                <c:pt idx="31">
                  <c:v>47.569692306727639</c:v>
                </c:pt>
                <c:pt idx="32">
                  <c:v>284.38711418882275</c:v>
                </c:pt>
                <c:pt idx="33">
                  <c:v>21.754688225768739</c:v>
                </c:pt>
                <c:pt idx="34">
                  <c:v>24.230378655663444</c:v>
                </c:pt>
                <c:pt idx="35">
                  <c:v>65.050109712873251</c:v>
                </c:pt>
                <c:pt idx="36">
                  <c:v>90.61615071188892</c:v>
                </c:pt>
                <c:pt idx="37">
                  <c:v>56.818699100168693</c:v>
                </c:pt>
                <c:pt idx="38">
                  <c:v>42.482901291902394</c:v>
                </c:pt>
                <c:pt idx="39">
                  <c:v>126.42559386960461</c:v>
                </c:pt>
                <c:pt idx="40">
                  <c:v>92.686884355185825</c:v>
                </c:pt>
                <c:pt idx="41">
                  <c:v>113.12252839879631</c:v>
                </c:pt>
                <c:pt idx="42">
                  <c:v>83.181363465914572</c:v>
                </c:pt>
                <c:pt idx="43">
                  <c:v>134.4958830856406</c:v>
                </c:pt>
                <c:pt idx="44">
                  <c:v>42.257897915152057</c:v>
                </c:pt>
                <c:pt idx="45">
                  <c:v>295.65145018496008</c:v>
                </c:pt>
                <c:pt idx="46">
                  <c:v>64.112109843928522</c:v>
                </c:pt>
                <c:pt idx="47">
                  <c:v>151.18649810646249</c:v>
                </c:pt>
                <c:pt idx="48">
                  <c:v>24.015600534106955</c:v>
                </c:pt>
                <c:pt idx="49">
                  <c:v>87.539704030991956</c:v>
                </c:pt>
                <c:pt idx="50">
                  <c:v>49.685908093758769</c:v>
                </c:pt>
                <c:pt idx="51">
                  <c:v>31.252191875266636</c:v>
                </c:pt>
              </c:numCache>
            </c:numRef>
          </c:val>
          <c:extLst>
            <c:ext xmlns:c16="http://schemas.microsoft.com/office/drawing/2014/chart" uri="{C3380CC4-5D6E-409C-BE32-E72D297353CC}">
              <c16:uniqueId val="{0000000B-468B-4FA7-A63C-16A2CB6D4C2E}"/>
            </c:ext>
          </c:extLst>
        </c:ser>
        <c:ser>
          <c:idx val="13"/>
          <c:order val="3"/>
          <c:tx>
            <c:strRef>
              <c:f>'Fg1.5-bar LTSS per 100k'!$S$5</c:f>
              <c:strCache>
                <c:ptCount val="1"/>
                <c:pt idx="0">
                  <c:v>Own home</c:v>
                </c:pt>
              </c:strCache>
            </c:strRef>
          </c:tx>
          <c:spPr>
            <a:solidFill>
              <a:schemeClr val="accent4"/>
            </a:solidFill>
            <a:ln>
              <a:noFill/>
            </a:ln>
            <a:effectLst/>
          </c:spPr>
          <c:invertIfNegative val="0"/>
          <c:cat>
            <c:strRef>
              <c:f>'Fg1.5-bar LTSS per 100k'!$E$6:$E$57</c:f>
              <c:strCache>
                <c:ptCount val="52"/>
                <c:pt idx="0">
                  <c:v>GA</c:v>
                </c:pt>
                <c:pt idx="1">
                  <c:v>AL</c:v>
                </c:pt>
                <c:pt idx="2">
                  <c:v>VA</c:v>
                </c:pt>
                <c:pt idx="3">
                  <c:v>TX</c:v>
                </c:pt>
                <c:pt idx="4">
                  <c:v>MS</c:v>
                </c:pt>
                <c:pt idx="5">
                  <c:v>OK</c:v>
                </c:pt>
                <c:pt idx="6">
                  <c:v>UT</c:v>
                </c:pt>
                <c:pt idx="7">
                  <c:v>HI</c:v>
                </c:pt>
                <c:pt idx="8">
                  <c:v>AR</c:v>
                </c:pt>
                <c:pt idx="9">
                  <c:v>NC</c:v>
                </c:pt>
                <c:pt idx="10">
                  <c:v>TN</c:v>
                </c:pt>
                <c:pt idx="11">
                  <c:v>MT</c:v>
                </c:pt>
                <c:pt idx="12">
                  <c:v>NV</c:v>
                </c:pt>
                <c:pt idx="13">
                  <c:v>CT</c:v>
                </c:pt>
                <c:pt idx="14">
                  <c:v>NH</c:v>
                </c:pt>
                <c:pt idx="15">
                  <c:v>IL</c:v>
                </c:pt>
                <c:pt idx="16">
                  <c:v>CO</c:v>
                </c:pt>
                <c:pt idx="17">
                  <c:v>ID</c:v>
                </c:pt>
                <c:pt idx="18">
                  <c:v>AK</c:v>
                </c:pt>
                <c:pt idx="19">
                  <c:v>ME</c:v>
                </c:pt>
                <c:pt idx="20">
                  <c:v>FL</c:v>
                </c:pt>
                <c:pt idx="21">
                  <c:v>NM</c:v>
                </c:pt>
                <c:pt idx="22">
                  <c:v>WA</c:v>
                </c:pt>
                <c:pt idx="23">
                  <c:v>NJ</c:v>
                </c:pt>
                <c:pt idx="24">
                  <c:v>NE</c:v>
                </c:pt>
                <c:pt idx="25">
                  <c:v>MO</c:v>
                </c:pt>
                <c:pt idx="26">
                  <c:v>KY</c:v>
                </c:pt>
                <c:pt idx="27">
                  <c:v>MA</c:v>
                </c:pt>
                <c:pt idx="28">
                  <c:v>WV</c:v>
                </c:pt>
                <c:pt idx="29">
                  <c:v>DC</c:v>
                </c:pt>
                <c:pt idx="30">
                  <c:v>RI</c:v>
                </c:pt>
                <c:pt idx="31">
                  <c:v>KS</c:v>
                </c:pt>
                <c:pt idx="32">
                  <c:v>MD</c:v>
                </c:pt>
                <c:pt idx="33">
                  <c:v>IN</c:v>
                </c:pt>
                <c:pt idx="34">
                  <c:v>IA</c:v>
                </c:pt>
                <c:pt idx="35">
                  <c:v>Est. US</c:v>
                </c:pt>
                <c:pt idx="36">
                  <c:v>WY</c:v>
                </c:pt>
                <c:pt idx="37">
                  <c:v>SC</c:v>
                </c:pt>
                <c:pt idx="38">
                  <c:v>ND</c:v>
                </c:pt>
                <c:pt idx="39">
                  <c:v>PA</c:v>
                </c:pt>
                <c:pt idx="40">
                  <c:v>MI</c:v>
                </c:pt>
                <c:pt idx="41">
                  <c:v>DE</c:v>
                </c:pt>
                <c:pt idx="42">
                  <c:v>OR</c:v>
                </c:pt>
                <c:pt idx="43">
                  <c:v>SD</c:v>
                </c:pt>
                <c:pt idx="44">
                  <c:v>AZ</c:v>
                </c:pt>
                <c:pt idx="45">
                  <c:v>MN</c:v>
                </c:pt>
                <c:pt idx="46">
                  <c:v>CA</c:v>
                </c:pt>
                <c:pt idx="47">
                  <c:v>LA</c:v>
                </c:pt>
                <c:pt idx="48">
                  <c:v>VT</c:v>
                </c:pt>
                <c:pt idx="49">
                  <c:v>NY</c:v>
                </c:pt>
                <c:pt idx="50">
                  <c:v>WI</c:v>
                </c:pt>
                <c:pt idx="51">
                  <c:v>OH</c:v>
                </c:pt>
              </c:strCache>
            </c:strRef>
          </c:cat>
          <c:val>
            <c:numRef>
              <c:f>'Fg1.5-bar LTSS per 100k'!$S$6:$S$57</c:f>
              <c:numCache>
                <c:formatCode>#,##0</c:formatCode>
                <c:ptCount val="52"/>
                <c:pt idx="0">
                  <c:v>11.105322980133304</c:v>
                </c:pt>
                <c:pt idx="1">
                  <c:v>1.1309193346081878</c:v>
                </c:pt>
                <c:pt idx="2">
                  <c:v>2.7342516614739658</c:v>
                </c:pt>
                <c:pt idx="3">
                  <c:v>13.975725736395846</c:v>
                </c:pt>
                <c:pt idx="4">
                  <c:v>1.5056582637551919</c:v>
                </c:pt>
                <c:pt idx="5">
                  <c:v>62.468762432902153</c:v>
                </c:pt>
                <c:pt idx="6">
                  <c:v>41.327771836614701</c:v>
                </c:pt>
                <c:pt idx="7">
                  <c:v>5.0400509045141355</c:v>
                </c:pt>
                <c:pt idx="8">
                  <c:v>21.383767344611289</c:v>
                </c:pt>
                <c:pt idx="9">
                  <c:v>30.866958051787698</c:v>
                </c:pt>
                <c:pt idx="10">
                  <c:v>62.74061469264015</c:v>
                </c:pt>
                <c:pt idx="11">
                  <c:v>13.716763227563979</c:v>
                </c:pt>
                <c:pt idx="12">
                  <c:v>55.849238348359108</c:v>
                </c:pt>
                <c:pt idx="13">
                  <c:v>35.621895666431428</c:v>
                </c:pt>
                <c:pt idx="14">
                  <c:v>35.211399503294508</c:v>
                </c:pt>
                <c:pt idx="15">
                  <c:v>13.131233674326189</c:v>
                </c:pt>
                <c:pt idx="16">
                  <c:v>87.84334393096708</c:v>
                </c:pt>
                <c:pt idx="17">
                  <c:v>71.651793671352365</c:v>
                </c:pt>
                <c:pt idx="18">
                  <c:v>95.027052382146238</c:v>
                </c:pt>
                <c:pt idx="19">
                  <c:v>47.240700003529909</c:v>
                </c:pt>
                <c:pt idx="20">
                  <c:v>27.856965398417916</c:v>
                </c:pt>
                <c:pt idx="21">
                  <c:v>60.687979707220364</c:v>
                </c:pt>
                <c:pt idx="22">
                  <c:v>83.548298572996714</c:v>
                </c:pt>
                <c:pt idx="23">
                  <c:v>0.97266813714710176</c:v>
                </c:pt>
                <c:pt idx="24">
                  <c:v>63.970938317333612</c:v>
                </c:pt>
                <c:pt idx="25">
                  <c:v>74.807155752502879</c:v>
                </c:pt>
                <c:pt idx="26">
                  <c:v>35.771558697387867</c:v>
                </c:pt>
                <c:pt idx="27">
                  <c:v>38.066414074796029</c:v>
                </c:pt>
                <c:pt idx="28">
                  <c:v>134.39994058222862</c:v>
                </c:pt>
                <c:pt idx="29">
                  <c:v>1.6148685350206262</c:v>
                </c:pt>
                <c:pt idx="30">
                  <c:v>45.436216071925529</c:v>
                </c:pt>
                <c:pt idx="31">
                  <c:v>45.184831924566211</c:v>
                </c:pt>
                <c:pt idx="32">
                  <c:v>44.494699280156546</c:v>
                </c:pt>
                <c:pt idx="33">
                  <c:v>93.169766621795432</c:v>
                </c:pt>
                <c:pt idx="34">
                  <c:v>49.909122296470628</c:v>
                </c:pt>
                <c:pt idx="35">
                  <c:v>45.484909521296686</c:v>
                </c:pt>
                <c:pt idx="36">
                  <c:v>73.099789752707508</c:v>
                </c:pt>
                <c:pt idx="37">
                  <c:v>13.908152576061973</c:v>
                </c:pt>
                <c:pt idx="38">
                  <c:v>168.34839145486785</c:v>
                </c:pt>
                <c:pt idx="39">
                  <c:v>36.333835436432722</c:v>
                </c:pt>
                <c:pt idx="40">
                  <c:v>70.304080255431444</c:v>
                </c:pt>
                <c:pt idx="41">
                  <c:v>1.8906272155787682</c:v>
                </c:pt>
                <c:pt idx="42">
                  <c:v>19.714349579146276</c:v>
                </c:pt>
                <c:pt idx="43">
                  <c:v>61.932812142528654</c:v>
                </c:pt>
                <c:pt idx="44">
                  <c:v>3.8522185099532238</c:v>
                </c:pt>
                <c:pt idx="45">
                  <c:v>41.558332391296155</c:v>
                </c:pt>
                <c:pt idx="46">
                  <c:v>65.143920829384598</c:v>
                </c:pt>
                <c:pt idx="47">
                  <c:v>51.541481173582227</c:v>
                </c:pt>
                <c:pt idx="48">
                  <c:v>60.199105338828105</c:v>
                </c:pt>
                <c:pt idx="49">
                  <c:v>56.889519317747137</c:v>
                </c:pt>
                <c:pt idx="50">
                  <c:v>107.16928420678117</c:v>
                </c:pt>
                <c:pt idx="51">
                  <c:v>135.25482606766633</c:v>
                </c:pt>
              </c:numCache>
            </c:numRef>
          </c:val>
          <c:extLst>
            <c:ext xmlns:c16="http://schemas.microsoft.com/office/drawing/2014/chart" uri="{C3380CC4-5D6E-409C-BE32-E72D297353CC}">
              <c16:uniqueId val="{0000000C-468B-4FA7-A63C-16A2CB6D4C2E}"/>
            </c:ext>
          </c:extLst>
        </c:ser>
        <c:ser>
          <c:idx val="14"/>
          <c:order val="4"/>
          <c:tx>
            <c:strRef>
              <c:f>'Fg1.5-bar LTSS per 100k'!$T$5</c:f>
              <c:strCache>
                <c:ptCount val="1"/>
                <c:pt idx="0">
                  <c:v>Host / Foster Family</c:v>
                </c:pt>
              </c:strCache>
            </c:strRef>
          </c:tx>
          <c:spPr>
            <a:solidFill>
              <a:srgbClr val="FFB71E"/>
            </a:solidFill>
            <a:ln>
              <a:noFill/>
            </a:ln>
            <a:effectLst/>
          </c:spPr>
          <c:invertIfNegative val="1"/>
          <c:cat>
            <c:strRef>
              <c:f>'Fg1.5-bar LTSS per 100k'!$E$6:$E$57</c:f>
              <c:strCache>
                <c:ptCount val="52"/>
                <c:pt idx="0">
                  <c:v>GA</c:v>
                </c:pt>
                <c:pt idx="1">
                  <c:v>AL</c:v>
                </c:pt>
                <c:pt idx="2">
                  <c:v>VA</c:v>
                </c:pt>
                <c:pt idx="3">
                  <c:v>TX</c:v>
                </c:pt>
                <c:pt idx="4">
                  <c:v>MS</c:v>
                </c:pt>
                <c:pt idx="5">
                  <c:v>OK</c:v>
                </c:pt>
                <c:pt idx="6">
                  <c:v>UT</c:v>
                </c:pt>
                <c:pt idx="7">
                  <c:v>HI</c:v>
                </c:pt>
                <c:pt idx="8">
                  <c:v>AR</c:v>
                </c:pt>
                <c:pt idx="9">
                  <c:v>NC</c:v>
                </c:pt>
                <c:pt idx="10">
                  <c:v>TN</c:v>
                </c:pt>
                <c:pt idx="11">
                  <c:v>MT</c:v>
                </c:pt>
                <c:pt idx="12">
                  <c:v>NV</c:v>
                </c:pt>
                <c:pt idx="13">
                  <c:v>CT</c:v>
                </c:pt>
                <c:pt idx="14">
                  <c:v>NH</c:v>
                </c:pt>
                <c:pt idx="15">
                  <c:v>IL</c:v>
                </c:pt>
                <c:pt idx="16">
                  <c:v>CO</c:v>
                </c:pt>
                <c:pt idx="17">
                  <c:v>ID</c:v>
                </c:pt>
                <c:pt idx="18">
                  <c:v>AK</c:v>
                </c:pt>
                <c:pt idx="19">
                  <c:v>ME</c:v>
                </c:pt>
                <c:pt idx="20">
                  <c:v>FL</c:v>
                </c:pt>
                <c:pt idx="21">
                  <c:v>NM</c:v>
                </c:pt>
                <c:pt idx="22">
                  <c:v>WA</c:v>
                </c:pt>
                <c:pt idx="23">
                  <c:v>NJ</c:v>
                </c:pt>
                <c:pt idx="24">
                  <c:v>NE</c:v>
                </c:pt>
                <c:pt idx="25">
                  <c:v>MO</c:v>
                </c:pt>
                <c:pt idx="26">
                  <c:v>KY</c:v>
                </c:pt>
                <c:pt idx="27">
                  <c:v>MA</c:v>
                </c:pt>
                <c:pt idx="28">
                  <c:v>WV</c:v>
                </c:pt>
                <c:pt idx="29">
                  <c:v>DC</c:v>
                </c:pt>
                <c:pt idx="30">
                  <c:v>RI</c:v>
                </c:pt>
                <c:pt idx="31">
                  <c:v>KS</c:v>
                </c:pt>
                <c:pt idx="32">
                  <c:v>MD</c:v>
                </c:pt>
                <c:pt idx="33">
                  <c:v>IN</c:v>
                </c:pt>
                <c:pt idx="34">
                  <c:v>IA</c:v>
                </c:pt>
                <c:pt idx="35">
                  <c:v>Est. US</c:v>
                </c:pt>
                <c:pt idx="36">
                  <c:v>WY</c:v>
                </c:pt>
                <c:pt idx="37">
                  <c:v>SC</c:v>
                </c:pt>
                <c:pt idx="38">
                  <c:v>ND</c:v>
                </c:pt>
                <c:pt idx="39">
                  <c:v>PA</c:v>
                </c:pt>
                <c:pt idx="40">
                  <c:v>MI</c:v>
                </c:pt>
                <c:pt idx="41">
                  <c:v>DE</c:v>
                </c:pt>
                <c:pt idx="42">
                  <c:v>OR</c:v>
                </c:pt>
                <c:pt idx="43">
                  <c:v>SD</c:v>
                </c:pt>
                <c:pt idx="44">
                  <c:v>AZ</c:v>
                </c:pt>
                <c:pt idx="45">
                  <c:v>MN</c:v>
                </c:pt>
                <c:pt idx="46">
                  <c:v>CA</c:v>
                </c:pt>
                <c:pt idx="47">
                  <c:v>LA</c:v>
                </c:pt>
                <c:pt idx="48">
                  <c:v>VT</c:v>
                </c:pt>
                <c:pt idx="49">
                  <c:v>NY</c:v>
                </c:pt>
                <c:pt idx="50">
                  <c:v>WI</c:v>
                </c:pt>
                <c:pt idx="51">
                  <c:v>OH</c:v>
                </c:pt>
              </c:strCache>
            </c:strRef>
          </c:cat>
          <c:val>
            <c:numRef>
              <c:f>'Fg1.5-bar LTSS per 100k'!$T$6:$T$57</c:f>
              <c:numCache>
                <c:formatCode>#,##0</c:formatCode>
                <c:ptCount val="52"/>
                <c:pt idx="0">
                  <c:v>11.667863358166258</c:v>
                </c:pt>
                <c:pt idx="1">
                  <c:v>2.2824008389365247</c:v>
                </c:pt>
                <c:pt idx="2">
                  <c:v>44.389981321494737</c:v>
                </c:pt>
                <c:pt idx="3">
                  <c:v>46.908766146557191</c:v>
                </c:pt>
                <c:pt idx="4">
                  <c:v>0</c:v>
                </c:pt>
                <c:pt idx="5">
                  <c:v>8.2832916322697674</c:v>
                </c:pt>
                <c:pt idx="6">
                  <c:v>12.027987521044881</c:v>
                </c:pt>
                <c:pt idx="7">
                  <c:v>31.640319567227628</c:v>
                </c:pt>
                <c:pt idx="8">
                  <c:v>19.242044167686217</c:v>
                </c:pt>
                <c:pt idx="9">
                  <c:v>15.679838782479738</c:v>
                </c:pt>
                <c:pt idx="10">
                  <c:v>6.5401791016770829</c:v>
                </c:pt>
                <c:pt idx="11">
                  <c:v>4.5083067950734756</c:v>
                </c:pt>
                <c:pt idx="12">
                  <c:v>4.2516168048385437</c:v>
                </c:pt>
                <c:pt idx="13">
                  <c:v>11.463875371457524</c:v>
                </c:pt>
                <c:pt idx="14">
                  <c:v>82.859165639667509</c:v>
                </c:pt>
                <c:pt idx="15">
                  <c:v>2.1325560934509515</c:v>
                </c:pt>
                <c:pt idx="16">
                  <c:v>51.872153371193626</c:v>
                </c:pt>
                <c:pt idx="17">
                  <c:v>33.211735209192348</c:v>
                </c:pt>
                <c:pt idx="18">
                  <c:v>22.914324687893419</c:v>
                </c:pt>
                <c:pt idx="19">
                  <c:v>51.371444836906925</c:v>
                </c:pt>
                <c:pt idx="20">
                  <c:v>1.2613742604647611</c:v>
                </c:pt>
                <c:pt idx="21">
                  <c:v>83.132509856968838</c:v>
                </c:pt>
                <c:pt idx="22">
                  <c:v>2.7854006586169047</c:v>
                </c:pt>
                <c:pt idx="23">
                  <c:v>7.4012219171423146</c:v>
                </c:pt>
                <c:pt idx="24">
                  <c:v>38.854479748478859</c:v>
                </c:pt>
                <c:pt idx="25">
                  <c:v>6.7946824224519942</c:v>
                </c:pt>
                <c:pt idx="26">
                  <c:v>31.260043444022887</c:v>
                </c:pt>
                <c:pt idx="27">
                  <c:v>15.53191904787281</c:v>
                </c:pt>
                <c:pt idx="28">
                  <c:v>11.686951354976403</c:v>
                </c:pt>
                <c:pt idx="29">
                  <c:v>12.184917127882906</c:v>
                </c:pt>
                <c:pt idx="30">
                  <c:v>29.533540446751591</c:v>
                </c:pt>
                <c:pt idx="31">
                  <c:v>20.190380934682558</c:v>
                </c:pt>
                <c:pt idx="32">
                  <c:v>3.540295460094637</c:v>
                </c:pt>
                <c:pt idx="33">
                  <c:v>3.5277872798543899</c:v>
                </c:pt>
                <c:pt idx="34">
                  <c:v>6.3802101194598643E-2</c:v>
                </c:pt>
                <c:pt idx="35">
                  <c:v>19.728924620990917</c:v>
                </c:pt>
                <c:pt idx="36">
                  <c:v>9.9060462748996159</c:v>
                </c:pt>
                <c:pt idx="37">
                  <c:v>3.4669597725835644</c:v>
                </c:pt>
                <c:pt idx="38">
                  <c:v>2.3748205691125559</c:v>
                </c:pt>
                <c:pt idx="39">
                  <c:v>12.429378796230699</c:v>
                </c:pt>
                <c:pt idx="40">
                  <c:v>4.7742312379762897</c:v>
                </c:pt>
                <c:pt idx="41">
                  <c:v>16.070331332419531</c:v>
                </c:pt>
                <c:pt idx="42">
                  <c:v>78.832969134950474</c:v>
                </c:pt>
                <c:pt idx="43">
                  <c:v>0.11554629131068779</c:v>
                </c:pt>
                <c:pt idx="44">
                  <c:v>21.598393668164704</c:v>
                </c:pt>
                <c:pt idx="45">
                  <c:v>12.029090108029925</c:v>
                </c:pt>
                <c:pt idx="46">
                  <c:v>13.592350800765258</c:v>
                </c:pt>
                <c:pt idx="47">
                  <c:v>51.361860189951663</c:v>
                </c:pt>
                <c:pt idx="48">
                  <c:v>214.53936477135548</c:v>
                </c:pt>
                <c:pt idx="49">
                  <c:v>9.2173885122674069</c:v>
                </c:pt>
                <c:pt idx="50">
                  <c:v>111.91082851045597</c:v>
                </c:pt>
                <c:pt idx="51">
                  <c:v>19.966639611109439</c:v>
                </c:pt>
              </c:numCache>
            </c:numRef>
          </c:val>
          <c:extLst>
            <c:ext xmlns:c14="http://schemas.microsoft.com/office/drawing/2007/8/2/chart" uri="{6F2FDCE9-48DA-4B69-8628-5D25D57E5C99}">
              <c14:invertSolidFillFmt>
                <c14:spPr xmlns:c14="http://schemas.microsoft.com/office/drawing/2007/8/2/chart">
                  <a:solidFill>
                    <a:srgbClr val="FFFFFF"/>
                  </a:solidFill>
                  <a:ln>
                    <a:noFill/>
                  </a:ln>
                  <a:effectLst/>
                </c14:spPr>
              </c14:invertSolidFillFmt>
            </c:ext>
            <c:ext xmlns:c16="http://schemas.microsoft.com/office/drawing/2014/chart" uri="{C3380CC4-5D6E-409C-BE32-E72D297353CC}">
              <c16:uniqueId val="{0000000D-468B-4FA7-A63C-16A2CB6D4C2E}"/>
            </c:ext>
          </c:extLst>
        </c:ser>
        <c:ser>
          <c:idx val="9"/>
          <c:order val="6"/>
          <c:tx>
            <c:strRef>
              <c:f>'Fg1.5-bar LTSS per 100k'!$O$5</c:f>
              <c:strCache>
                <c:ptCount val="1"/>
                <c:pt idx="0">
                  <c:v>Family Home</c:v>
                </c:pt>
              </c:strCache>
            </c:strRef>
          </c:tx>
          <c:spPr>
            <a:solidFill>
              <a:schemeClr val="accent1"/>
            </a:solidFill>
            <a:ln>
              <a:noFill/>
            </a:ln>
            <a:effectLst/>
          </c:spPr>
          <c:invertIfNegative val="0"/>
          <c:cat>
            <c:strRef>
              <c:f>'Fg1.5-bar LTSS per 100k'!$E$6:$E$57</c:f>
              <c:strCache>
                <c:ptCount val="52"/>
                <c:pt idx="0">
                  <c:v>GA</c:v>
                </c:pt>
                <c:pt idx="1">
                  <c:v>AL</c:v>
                </c:pt>
                <c:pt idx="2">
                  <c:v>VA</c:v>
                </c:pt>
                <c:pt idx="3">
                  <c:v>TX</c:v>
                </c:pt>
                <c:pt idx="4">
                  <c:v>MS</c:v>
                </c:pt>
                <c:pt idx="5">
                  <c:v>OK</c:v>
                </c:pt>
                <c:pt idx="6">
                  <c:v>UT</c:v>
                </c:pt>
                <c:pt idx="7">
                  <c:v>HI</c:v>
                </c:pt>
                <c:pt idx="8">
                  <c:v>AR</c:v>
                </c:pt>
                <c:pt idx="9">
                  <c:v>NC</c:v>
                </c:pt>
                <c:pt idx="10">
                  <c:v>TN</c:v>
                </c:pt>
                <c:pt idx="11">
                  <c:v>MT</c:v>
                </c:pt>
                <c:pt idx="12">
                  <c:v>NV</c:v>
                </c:pt>
                <c:pt idx="13">
                  <c:v>CT</c:v>
                </c:pt>
                <c:pt idx="14">
                  <c:v>NH</c:v>
                </c:pt>
                <c:pt idx="15">
                  <c:v>IL</c:v>
                </c:pt>
                <c:pt idx="16">
                  <c:v>CO</c:v>
                </c:pt>
                <c:pt idx="17">
                  <c:v>ID</c:v>
                </c:pt>
                <c:pt idx="18">
                  <c:v>AK</c:v>
                </c:pt>
                <c:pt idx="19">
                  <c:v>ME</c:v>
                </c:pt>
                <c:pt idx="20">
                  <c:v>FL</c:v>
                </c:pt>
                <c:pt idx="21">
                  <c:v>NM</c:v>
                </c:pt>
                <c:pt idx="22">
                  <c:v>WA</c:v>
                </c:pt>
                <c:pt idx="23">
                  <c:v>NJ</c:v>
                </c:pt>
                <c:pt idx="24">
                  <c:v>NE</c:v>
                </c:pt>
                <c:pt idx="25">
                  <c:v>MO</c:v>
                </c:pt>
                <c:pt idx="26">
                  <c:v>KY</c:v>
                </c:pt>
                <c:pt idx="27">
                  <c:v>MA</c:v>
                </c:pt>
                <c:pt idx="28">
                  <c:v>WV</c:v>
                </c:pt>
                <c:pt idx="29">
                  <c:v>DC</c:v>
                </c:pt>
                <c:pt idx="30">
                  <c:v>RI</c:v>
                </c:pt>
                <c:pt idx="31">
                  <c:v>KS</c:v>
                </c:pt>
                <c:pt idx="32">
                  <c:v>MD</c:v>
                </c:pt>
                <c:pt idx="33">
                  <c:v>IN</c:v>
                </c:pt>
                <c:pt idx="34">
                  <c:v>IA</c:v>
                </c:pt>
                <c:pt idx="35">
                  <c:v>Est. US</c:v>
                </c:pt>
                <c:pt idx="36">
                  <c:v>WY</c:v>
                </c:pt>
                <c:pt idx="37">
                  <c:v>SC</c:v>
                </c:pt>
                <c:pt idx="38">
                  <c:v>ND</c:v>
                </c:pt>
                <c:pt idx="39">
                  <c:v>PA</c:v>
                </c:pt>
                <c:pt idx="40">
                  <c:v>MI</c:v>
                </c:pt>
                <c:pt idx="41">
                  <c:v>DE</c:v>
                </c:pt>
                <c:pt idx="42">
                  <c:v>OR</c:v>
                </c:pt>
                <c:pt idx="43">
                  <c:v>SD</c:v>
                </c:pt>
                <c:pt idx="44">
                  <c:v>AZ</c:v>
                </c:pt>
                <c:pt idx="45">
                  <c:v>MN</c:v>
                </c:pt>
                <c:pt idx="46">
                  <c:v>CA</c:v>
                </c:pt>
                <c:pt idx="47">
                  <c:v>LA</c:v>
                </c:pt>
                <c:pt idx="48">
                  <c:v>VT</c:v>
                </c:pt>
                <c:pt idx="49">
                  <c:v>NY</c:v>
                </c:pt>
                <c:pt idx="50">
                  <c:v>WI</c:v>
                </c:pt>
                <c:pt idx="51">
                  <c:v>OH</c:v>
                </c:pt>
              </c:strCache>
            </c:strRef>
          </c:cat>
          <c:val>
            <c:numRef>
              <c:f>'Fg1.5-bar LTSS per 100k'!$O$6:$O$57</c:f>
              <c:numCache>
                <c:formatCode>#,##0</c:formatCode>
                <c:ptCount val="52"/>
                <c:pt idx="0">
                  <c:v>31.754434442756715</c:v>
                </c:pt>
                <c:pt idx="1">
                  <c:v>43.817983673637237</c:v>
                </c:pt>
                <c:pt idx="2">
                  <c:v>46.018644267677054</c:v>
                </c:pt>
                <c:pt idx="3">
                  <c:v>41.044273117982257</c:v>
                </c:pt>
                <c:pt idx="4">
                  <c:v>58.720672286452483</c:v>
                </c:pt>
                <c:pt idx="5">
                  <c:v>48.297961978926793</c:v>
                </c:pt>
                <c:pt idx="6">
                  <c:v>55.092771179499849</c:v>
                </c:pt>
                <c:pt idx="7">
                  <c:v>126.77128038993195</c:v>
                </c:pt>
                <c:pt idx="8">
                  <c:v>66.025309813643304</c:v>
                </c:pt>
                <c:pt idx="9">
                  <c:v>75.629844636549024</c:v>
                </c:pt>
                <c:pt idx="10">
                  <c:v>110.19074169239389</c:v>
                </c:pt>
                <c:pt idx="11">
                  <c:v>97.264321068180948</c:v>
                </c:pt>
                <c:pt idx="12">
                  <c:v>156.28943374586487</c:v>
                </c:pt>
                <c:pt idx="13">
                  <c:v>41.297912008884786</c:v>
                </c:pt>
                <c:pt idx="14">
                  <c:v>78.439011233934792</c:v>
                </c:pt>
                <c:pt idx="15">
                  <c:v>89.653283093540551</c:v>
                </c:pt>
                <c:pt idx="16">
                  <c:v>50.265813200686935</c:v>
                </c:pt>
                <c:pt idx="17">
                  <c:v>92.32743562626996</c:v>
                </c:pt>
                <c:pt idx="18">
                  <c:v>37.336870226743983</c:v>
                </c:pt>
                <c:pt idx="19">
                  <c:v>10.214205406168629</c:v>
                </c:pt>
                <c:pt idx="20">
                  <c:v>188.8034695942581</c:v>
                </c:pt>
                <c:pt idx="21">
                  <c:v>46.275495371249129</c:v>
                </c:pt>
                <c:pt idx="22">
                  <c:v>185.67508232711307</c:v>
                </c:pt>
                <c:pt idx="23">
                  <c:v>161.73123301114913</c:v>
                </c:pt>
                <c:pt idx="24">
                  <c:v>101.09505661952393</c:v>
                </c:pt>
                <c:pt idx="25">
                  <c:v>179.25488265222387</c:v>
                </c:pt>
                <c:pt idx="26">
                  <c:v>172.05243378262375</c:v>
                </c:pt>
                <c:pt idx="27">
                  <c:v>121.75967540931671</c:v>
                </c:pt>
                <c:pt idx="28">
                  <c:v>113.42896244993453</c:v>
                </c:pt>
                <c:pt idx="29">
                  <c:v>124.49168342704465</c:v>
                </c:pt>
                <c:pt idx="30">
                  <c:v>139.71636442117099</c:v>
                </c:pt>
                <c:pt idx="31">
                  <c:v>217.32797187974086</c:v>
                </c:pt>
                <c:pt idx="32">
                  <c:v>28.721270211471985</c:v>
                </c:pt>
                <c:pt idx="33">
                  <c:v>213.70249868348708</c:v>
                </c:pt>
                <c:pt idx="34">
                  <c:v>240.05065118086193</c:v>
                </c:pt>
                <c:pt idx="35">
                  <c:v>221.24706073317438</c:v>
                </c:pt>
                <c:pt idx="36">
                  <c:v>186.50694021017898</c:v>
                </c:pt>
                <c:pt idx="37">
                  <c:v>291.40603158279413</c:v>
                </c:pt>
                <c:pt idx="38">
                  <c:v>165.18196402938446</c:v>
                </c:pt>
                <c:pt idx="39">
                  <c:v>255.42412536948851</c:v>
                </c:pt>
                <c:pt idx="40">
                  <c:v>259.66177492622103</c:v>
                </c:pt>
                <c:pt idx="41">
                  <c:v>339.36758519638892</c:v>
                </c:pt>
                <c:pt idx="42">
                  <c:v>313.5729754621085</c:v>
                </c:pt>
                <c:pt idx="43">
                  <c:v>236.86989718690998</c:v>
                </c:pt>
                <c:pt idx="44">
                  <c:v>471.87512579224767</c:v>
                </c:pt>
                <c:pt idx="45">
                  <c:v>203.4800302611327</c:v>
                </c:pt>
                <c:pt idx="46">
                  <c:v>440.38197486640576</c:v>
                </c:pt>
                <c:pt idx="47">
                  <c:v>288.91424548440665</c:v>
                </c:pt>
                <c:pt idx="48">
                  <c:v>351.42828781576515</c:v>
                </c:pt>
                <c:pt idx="49">
                  <c:v>439.20349811035942</c:v>
                </c:pt>
                <c:pt idx="50">
                  <c:v>426.8428167680388</c:v>
                </c:pt>
                <c:pt idx="51">
                  <c:v>668.70592153360326</c:v>
                </c:pt>
              </c:numCache>
            </c:numRef>
          </c:val>
          <c:extLst>
            <c:ext xmlns:c16="http://schemas.microsoft.com/office/drawing/2014/chart" uri="{C3380CC4-5D6E-409C-BE32-E72D297353CC}">
              <c16:uniqueId val="{0000000E-468B-4FA7-A63C-16A2CB6D4C2E}"/>
            </c:ext>
          </c:extLst>
        </c:ser>
        <c:dLbls>
          <c:showLegendKey val="0"/>
          <c:showVal val="0"/>
          <c:showCatName val="0"/>
          <c:showSerName val="0"/>
          <c:showPercent val="0"/>
          <c:showBubbleSize val="0"/>
        </c:dLbls>
        <c:gapWidth val="182"/>
        <c:overlap val="100"/>
        <c:axId val="605503880"/>
        <c:axId val="610808624"/>
        <c:extLst>
          <c:ext xmlns:c15="http://schemas.microsoft.com/office/drawing/2012/chart" uri="{02D57815-91ED-43cb-92C2-25804820EDAC}">
            <c15:filteredBarSeries>
              <c15:ser>
                <c:idx val="7"/>
                <c:order val="7"/>
                <c:tx>
                  <c:strRef>
                    <c:extLst>
                      <c:ext uri="{02D57815-91ED-43cb-92C2-25804820EDAC}">
                        <c15:formulaRef>
                          <c15:sqref>'Fg1.5-bar LTSS per 100k'!$M$5</c15:sqref>
                        </c15:formulaRef>
                      </c:ext>
                    </c:extLst>
                    <c:strCache>
                      <c:ptCount val="1"/>
                      <c:pt idx="0">
                        <c:v> Total Non-Family</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'Fg1.5-bar LTSS per 100k'!$E$6:$E$57</c15:sqref>
                        </c15:formulaRef>
                      </c:ext>
                    </c:extLst>
                    <c:strCache>
                      <c:ptCount val="52"/>
                      <c:pt idx="0">
                        <c:v>GA</c:v>
                      </c:pt>
                      <c:pt idx="1">
                        <c:v>AL</c:v>
                      </c:pt>
                      <c:pt idx="2">
                        <c:v>VA</c:v>
                      </c:pt>
                      <c:pt idx="3">
                        <c:v>TX</c:v>
                      </c:pt>
                      <c:pt idx="4">
                        <c:v>MS</c:v>
                      </c:pt>
                      <c:pt idx="5">
                        <c:v>OK</c:v>
                      </c:pt>
                      <c:pt idx="6">
                        <c:v>UT</c:v>
                      </c:pt>
                      <c:pt idx="7">
                        <c:v>HI</c:v>
                      </c:pt>
                      <c:pt idx="8">
                        <c:v>AR</c:v>
                      </c:pt>
                      <c:pt idx="9">
                        <c:v>NC</c:v>
                      </c:pt>
                      <c:pt idx="10">
                        <c:v>TN</c:v>
                      </c:pt>
                      <c:pt idx="11">
                        <c:v>MT</c:v>
                      </c:pt>
                      <c:pt idx="12">
                        <c:v>NV</c:v>
                      </c:pt>
                      <c:pt idx="13">
                        <c:v>CT</c:v>
                      </c:pt>
                      <c:pt idx="14">
                        <c:v>NH</c:v>
                      </c:pt>
                      <c:pt idx="15">
                        <c:v>IL</c:v>
                      </c:pt>
                      <c:pt idx="16">
                        <c:v>CO</c:v>
                      </c:pt>
                      <c:pt idx="17">
                        <c:v>ID</c:v>
                      </c:pt>
                      <c:pt idx="18">
                        <c:v>AK</c:v>
                      </c:pt>
                      <c:pt idx="19">
                        <c:v>ME</c:v>
                      </c:pt>
                      <c:pt idx="20">
                        <c:v>FL</c:v>
                      </c:pt>
                      <c:pt idx="21">
                        <c:v>NM</c:v>
                      </c:pt>
                      <c:pt idx="22">
                        <c:v>WA</c:v>
                      </c:pt>
                      <c:pt idx="23">
                        <c:v>NJ</c:v>
                      </c:pt>
                      <c:pt idx="24">
                        <c:v>NE</c:v>
                      </c:pt>
                      <c:pt idx="25">
                        <c:v>MO</c:v>
                      </c:pt>
                      <c:pt idx="26">
                        <c:v>KY</c:v>
                      </c:pt>
                      <c:pt idx="27">
                        <c:v>MA</c:v>
                      </c:pt>
                      <c:pt idx="28">
                        <c:v>WV</c:v>
                      </c:pt>
                      <c:pt idx="29">
                        <c:v>DC</c:v>
                      </c:pt>
                      <c:pt idx="30">
                        <c:v>RI</c:v>
                      </c:pt>
                      <c:pt idx="31">
                        <c:v>KS</c:v>
                      </c:pt>
                      <c:pt idx="32">
                        <c:v>MD</c:v>
                      </c:pt>
                      <c:pt idx="33">
                        <c:v>IN</c:v>
                      </c:pt>
                      <c:pt idx="34">
                        <c:v>IA</c:v>
                      </c:pt>
                      <c:pt idx="35">
                        <c:v>Est. US</c:v>
                      </c:pt>
                      <c:pt idx="36">
                        <c:v>WY</c:v>
                      </c:pt>
                      <c:pt idx="37">
                        <c:v>SC</c:v>
                      </c:pt>
                      <c:pt idx="38">
                        <c:v>ND</c:v>
                      </c:pt>
                      <c:pt idx="39">
                        <c:v>PA</c:v>
                      </c:pt>
                      <c:pt idx="40">
                        <c:v>MI</c:v>
                      </c:pt>
                      <c:pt idx="41">
                        <c:v>DE</c:v>
                      </c:pt>
                      <c:pt idx="42">
                        <c:v>OR</c:v>
                      </c:pt>
                      <c:pt idx="43">
                        <c:v>SD</c:v>
                      </c:pt>
                      <c:pt idx="44">
                        <c:v>AZ</c:v>
                      </c:pt>
                      <c:pt idx="45">
                        <c:v>MN</c:v>
                      </c:pt>
                      <c:pt idx="46">
                        <c:v>CA</c:v>
                      </c:pt>
                      <c:pt idx="47">
                        <c:v>LA</c:v>
                      </c:pt>
                      <c:pt idx="48">
                        <c:v>VT</c:v>
                      </c:pt>
                      <c:pt idx="49">
                        <c:v>NY</c:v>
                      </c:pt>
                      <c:pt idx="50">
                        <c:v>WI</c:v>
                      </c:pt>
                      <c:pt idx="51">
                        <c:v>OH</c:v>
                      </c:pt>
                    </c:strCache>
                  </c:strRef>
                </c:cat>
                <c:val>
                  <c:numRef>
                    <c:extLst>
                      <c:ext uri="{02D57815-91ED-43cb-92C2-25804820EDAC}">
                        <c15:formulaRef>
                          <c15:sqref>'Fg1.5-bar LTSS per 100k'!$M$6:$M$57</c15:sqref>
                        </c15:formulaRef>
                      </c:ext>
                    </c:extLst>
                    <c:numCache>
                      <c:formatCode>#,##0</c:formatCode>
                      <c:ptCount val="52"/>
                      <c:pt idx="0">
                        <c:v>55.478120040491262</c:v>
                      </c:pt>
                      <c:pt idx="1">
                        <c:v>71.371291098636718</c:v>
                      </c:pt>
                      <c:pt idx="2">
                        <c:v>111.01061745584302</c:v>
                      </c:pt>
                      <c:pt idx="3">
                        <c:v>119.14180573841719</c:v>
                      </c:pt>
                      <c:pt idx="4">
                        <c:v>108.80890386070854</c:v>
                      </c:pt>
                      <c:pt idx="5">
                        <c:v>125.57470114520967</c:v>
                      </c:pt>
                      <c:pt idx="6">
                        <c:v>133.22552935435269</c:v>
                      </c:pt>
                      <c:pt idx="7">
                        <c:v>64.680653274598072</c:v>
                      </c:pt>
                      <c:pt idx="8">
                        <c:v>125.89316549362704</c:v>
                      </c:pt>
                      <c:pt idx="9">
                        <c:v>125.35991483771838</c:v>
                      </c:pt>
                      <c:pt idx="10">
                        <c:v>93.652357757118509</c:v>
                      </c:pt>
                      <c:pt idx="11">
                        <c:v>111.65253424394736</c:v>
                      </c:pt>
                      <c:pt idx="12">
                        <c:v>67.515674860836072</c:v>
                      </c:pt>
                      <c:pt idx="13">
                        <c:v>183.70161265969739</c:v>
                      </c:pt>
                      <c:pt idx="14">
                        <c:v>149.46115321079265</c:v>
                      </c:pt>
                      <c:pt idx="15">
                        <c:v>143.170286010143</c:v>
                      </c:pt>
                      <c:pt idx="16">
                        <c:v>186.37155731069777</c:v>
                      </c:pt>
                      <c:pt idx="17">
                        <c:v>146.51187661157124</c:v>
                      </c:pt>
                      <c:pt idx="18">
                        <c:v>207.03766306237819</c:v>
                      </c:pt>
                      <c:pt idx="19">
                        <c:v>259.11035773001299</c:v>
                      </c:pt>
                      <c:pt idx="20">
                        <c:v>86.277999415789651</c:v>
                      </c:pt>
                      <c:pt idx="21">
                        <c:v>229.74010090769224</c:v>
                      </c:pt>
                      <c:pt idx="22">
                        <c:v>100.48024149286499</c:v>
                      </c:pt>
                      <c:pt idx="23">
                        <c:v>124.74748361249841</c:v>
                      </c:pt>
                      <c:pt idx="24">
                        <c:v>196.94659370484021</c:v>
                      </c:pt>
                      <c:pt idx="25">
                        <c:v>127.7203348104382</c:v>
                      </c:pt>
                      <c:pt idx="26">
                        <c:v>136.98919035355715</c:v>
                      </c:pt>
                      <c:pt idx="27">
                        <c:v>202.12047396135429</c:v>
                      </c:pt>
                      <c:pt idx="28">
                        <c:v>214.43926853091361</c:v>
                      </c:pt>
                      <c:pt idx="29">
                        <c:v>205.5287226389888</c:v>
                      </c:pt>
                      <c:pt idx="30">
                        <c:v>201.33923246871998</c:v>
                      </c:pt>
                      <c:pt idx="31">
                        <c:v>136.51637946759729</c:v>
                      </c:pt>
                      <c:pt idx="32">
                        <c:v>339.58580537649544</c:v>
                      </c:pt>
                      <c:pt idx="33">
                        <c:v>155.16233625752727</c:v>
                      </c:pt>
                      <c:pt idx="34">
                        <c:v>130.7463845100271</c:v>
                      </c:pt>
                      <c:pt idx="35">
                        <c:v>159.00525961893158</c:v>
                      </c:pt>
                      <c:pt idx="36">
                        <c:v>204.09871204319035</c:v>
                      </c:pt>
                      <c:pt idx="37">
                        <c:v>101.22716266229453</c:v>
                      </c:pt>
                      <c:pt idx="38">
                        <c:v>281.15236848771428</c:v>
                      </c:pt>
                      <c:pt idx="39">
                        <c:v>194.38797511965331</c:v>
                      </c:pt>
                      <c:pt idx="40">
                        <c:v>191.41242710232365</c:v>
                      </c:pt>
                      <c:pt idx="41">
                        <c:v>141.58697147778776</c:v>
                      </c:pt>
                      <c:pt idx="42">
                        <c:v>187.12753132126451</c:v>
                      </c:pt>
                      <c:pt idx="43">
                        <c:v>295.10522800749663</c:v>
                      </c:pt>
                      <c:pt idx="44">
                        <c:v>70.681717154534994</c:v>
                      </c:pt>
                      <c:pt idx="45">
                        <c:v>366.70608729930984</c:v>
                      </c:pt>
                      <c:pt idx="46">
                        <c:v>151.69165404437913</c:v>
                      </c:pt>
                      <c:pt idx="47">
                        <c:v>350.18752404117362</c:v>
                      </c:pt>
                      <c:pt idx="48">
                        <c:v>298.75407064429055</c:v>
                      </c:pt>
                      <c:pt idx="49">
                        <c:v>247.73504201432556</c:v>
                      </c:pt>
                      <c:pt idx="50">
                        <c:v>282.39876456813528</c:v>
                      </c:pt>
                      <c:pt idx="51">
                        <c:v>238.93670368602764</c:v>
                      </c:pt>
                    </c:numCache>
                  </c:numRef>
                </c:val>
                <c:extLst>
                  <c:ext xmlns:c16="http://schemas.microsoft.com/office/drawing/2014/chart" uri="{C3380CC4-5D6E-409C-BE32-E72D297353CC}">
                    <c16:uniqueId val="{00000011-468B-4FA7-A63C-16A2CB6D4C2E}"/>
                  </c:ext>
                </c:extLst>
              </c15:ser>
            </c15:filteredBarSeries>
            <c15:filteredBarSeries>
              <c15:ser>
                <c:idx val="3"/>
                <c:order val="8"/>
                <c:tx>
                  <c:strRef>
                    <c:extLst xmlns:c15="http://schemas.microsoft.com/office/drawing/2012/chart">
                      <c:ext xmlns:c15="http://schemas.microsoft.com/office/drawing/2012/chart" uri="{02D57815-91ED-43cb-92C2-25804820EDAC}">
                        <c15:formulaRef>
                          <c15:sqref>'Fg1.5-bar LTSS per 100k'!$F$5</c15:sqref>
                        </c15:formulaRef>
                      </c:ext>
                    </c:extLst>
                    <c:strCache>
                      <c:ptCount val="1"/>
                      <c:pt idx="0">
                        <c:v>State Population (100,000)1</c:v>
                      </c:pt>
                    </c:strCache>
                  </c:strRef>
                </c:tx>
                <c:spPr>
                  <a:noFill/>
                  <a:ln>
                    <a:noFill/>
                  </a:ln>
                  <a:effectLst/>
                </c:spPr>
                <c:invertIfNegative val="0"/>
                <c:dPt>
                  <c:idx val="28"/>
                  <c:invertIfNegative val="0"/>
                  <c:bubble3D val="0"/>
                  <c:spPr>
                    <a:noFill/>
                    <a:ln>
                      <a:noFill/>
                    </a:ln>
                    <a:effectLst/>
                  </c:spPr>
                  <c:extLst xmlns:c15="http://schemas.microsoft.com/office/drawing/2012/chart">
                    <c:ext xmlns:c16="http://schemas.microsoft.com/office/drawing/2014/chart" uri="{C3380CC4-5D6E-409C-BE32-E72D297353CC}">
                      <c16:uniqueId val="{00000013-468B-4FA7-A63C-16A2CB6D4C2E}"/>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'Fg1.5-bar LTSS per 100k'!$E$6:$E$57</c15:sqref>
                        </c15:formulaRef>
                      </c:ext>
                    </c:extLst>
                    <c:strCache>
                      <c:ptCount val="52"/>
                      <c:pt idx="0">
                        <c:v>GA</c:v>
                      </c:pt>
                      <c:pt idx="1">
                        <c:v>AL</c:v>
                      </c:pt>
                      <c:pt idx="2">
                        <c:v>VA</c:v>
                      </c:pt>
                      <c:pt idx="3">
                        <c:v>TX</c:v>
                      </c:pt>
                      <c:pt idx="4">
                        <c:v>MS</c:v>
                      </c:pt>
                      <c:pt idx="5">
                        <c:v>OK</c:v>
                      </c:pt>
                      <c:pt idx="6">
                        <c:v>UT</c:v>
                      </c:pt>
                      <c:pt idx="7">
                        <c:v>HI</c:v>
                      </c:pt>
                      <c:pt idx="8">
                        <c:v>AR</c:v>
                      </c:pt>
                      <c:pt idx="9">
                        <c:v>NC</c:v>
                      </c:pt>
                      <c:pt idx="10">
                        <c:v>TN</c:v>
                      </c:pt>
                      <c:pt idx="11">
                        <c:v>MT</c:v>
                      </c:pt>
                      <c:pt idx="12">
                        <c:v>NV</c:v>
                      </c:pt>
                      <c:pt idx="13">
                        <c:v>CT</c:v>
                      </c:pt>
                      <c:pt idx="14">
                        <c:v>NH</c:v>
                      </c:pt>
                      <c:pt idx="15">
                        <c:v>IL</c:v>
                      </c:pt>
                      <c:pt idx="16">
                        <c:v>CO</c:v>
                      </c:pt>
                      <c:pt idx="17">
                        <c:v>ID</c:v>
                      </c:pt>
                      <c:pt idx="18">
                        <c:v>AK</c:v>
                      </c:pt>
                      <c:pt idx="19">
                        <c:v>ME</c:v>
                      </c:pt>
                      <c:pt idx="20">
                        <c:v>FL</c:v>
                      </c:pt>
                      <c:pt idx="21">
                        <c:v>NM</c:v>
                      </c:pt>
                      <c:pt idx="22">
                        <c:v>WA</c:v>
                      </c:pt>
                      <c:pt idx="23">
                        <c:v>NJ</c:v>
                      </c:pt>
                      <c:pt idx="24">
                        <c:v>NE</c:v>
                      </c:pt>
                      <c:pt idx="25">
                        <c:v>MO</c:v>
                      </c:pt>
                      <c:pt idx="26">
                        <c:v>KY</c:v>
                      </c:pt>
                      <c:pt idx="27">
                        <c:v>MA</c:v>
                      </c:pt>
                      <c:pt idx="28">
                        <c:v>WV</c:v>
                      </c:pt>
                      <c:pt idx="29">
                        <c:v>DC</c:v>
                      </c:pt>
                      <c:pt idx="30">
                        <c:v>RI</c:v>
                      </c:pt>
                      <c:pt idx="31">
                        <c:v>KS</c:v>
                      </c:pt>
                      <c:pt idx="32">
                        <c:v>MD</c:v>
                      </c:pt>
                      <c:pt idx="33">
                        <c:v>IN</c:v>
                      </c:pt>
                      <c:pt idx="34">
                        <c:v>IA</c:v>
                      </c:pt>
                      <c:pt idx="35">
                        <c:v>Est. US</c:v>
                      </c:pt>
                      <c:pt idx="36">
                        <c:v>WY</c:v>
                      </c:pt>
                      <c:pt idx="37">
                        <c:v>SC</c:v>
                      </c:pt>
                      <c:pt idx="38">
                        <c:v>ND</c:v>
                      </c:pt>
                      <c:pt idx="39">
                        <c:v>PA</c:v>
                      </c:pt>
                      <c:pt idx="40">
                        <c:v>MI</c:v>
                      </c:pt>
                      <c:pt idx="41">
                        <c:v>DE</c:v>
                      </c:pt>
                      <c:pt idx="42">
                        <c:v>OR</c:v>
                      </c:pt>
                      <c:pt idx="43">
                        <c:v>SD</c:v>
                      </c:pt>
                      <c:pt idx="44">
                        <c:v>AZ</c:v>
                      </c:pt>
                      <c:pt idx="45">
                        <c:v>MN</c:v>
                      </c:pt>
                      <c:pt idx="46">
                        <c:v>CA</c:v>
                      </c:pt>
                      <c:pt idx="47">
                        <c:v>LA</c:v>
                      </c:pt>
                      <c:pt idx="48">
                        <c:v>VT</c:v>
                      </c:pt>
                      <c:pt idx="49">
                        <c:v>NY</c:v>
                      </c:pt>
                      <c:pt idx="50">
                        <c:v>WI</c:v>
                      </c:pt>
                      <c:pt idx="51">
                        <c:v>OH</c:v>
                      </c:pt>
                    </c:strCache>
                  </c:strRef>
                </c:cat>
                <c:val>
                  <c:numRef>
                    <c:extLst xmlns:c15="http://schemas.microsoft.com/office/drawing/2012/chart">
                      <c:ext xmlns:c15="http://schemas.microsoft.com/office/drawing/2012/chart" uri="{02D57815-91ED-43cb-92C2-25804820EDAC}">
                        <c15:formulaRef>
                          <c15:sqref>'Fg1.5-bar LTSS per 100k'!$F$6:$F$57</c15:sqref>
                        </c15:formulaRef>
                      </c:ext>
                    </c:extLst>
                    <c:numCache>
                      <c:formatCode>#,##0.0</c:formatCode>
                      <c:ptCount val="52"/>
                      <c:pt idx="0">
                        <c:v>103.10371000000001</c:v>
                      </c:pt>
                      <c:pt idx="1">
                        <c:v>48.633000000000003</c:v>
                      </c:pt>
                      <c:pt idx="2">
                        <c:v>84.118080000000006</c:v>
                      </c:pt>
                      <c:pt idx="3">
                        <c:v>278.62596000000002</c:v>
                      </c:pt>
                      <c:pt idx="4">
                        <c:v>29.887260000000001</c:v>
                      </c:pt>
                      <c:pt idx="5">
                        <c:v>39.235610000000001</c:v>
                      </c:pt>
                      <c:pt idx="6">
                        <c:v>30.512170000000001</c:v>
                      </c:pt>
                      <c:pt idx="7">
                        <c:v>14.28557</c:v>
                      </c:pt>
                      <c:pt idx="8">
                        <c:v>29.882480000000001</c:v>
                      </c:pt>
                      <c:pt idx="9">
                        <c:v>101.46787999999999</c:v>
                      </c:pt>
                      <c:pt idx="10">
                        <c:v>66.511939999999996</c:v>
                      </c:pt>
                      <c:pt idx="11">
                        <c:v>10.4252</c:v>
                      </c:pt>
                      <c:pt idx="12">
                        <c:v>29.400580000000001</c:v>
                      </c:pt>
                      <c:pt idx="13">
                        <c:v>35.764519999999997</c:v>
                      </c:pt>
                      <c:pt idx="14">
                        <c:v>13.347950000000001</c:v>
                      </c:pt>
                      <c:pt idx="15">
                        <c:v>128.01539</c:v>
                      </c:pt>
                      <c:pt idx="16">
                        <c:v>55.405450000000002</c:v>
                      </c:pt>
                      <c:pt idx="17">
                        <c:v>16.831399999999999</c:v>
                      </c:pt>
                      <c:pt idx="18">
                        <c:v>7.4189400000000001</c:v>
                      </c:pt>
                      <c:pt idx="19">
                        <c:v>13.31479</c:v>
                      </c:pt>
                      <c:pt idx="20">
                        <c:v>206.12439000000001</c:v>
                      </c:pt>
                      <c:pt idx="21">
                        <c:v>20.81015</c:v>
                      </c:pt>
                      <c:pt idx="22">
                        <c:v>72.88</c:v>
                      </c:pt>
                      <c:pt idx="23">
                        <c:v>89.444689999999994</c:v>
                      </c:pt>
                      <c:pt idx="24">
                        <c:v>19.071159999999999</c:v>
                      </c:pt>
                      <c:pt idx="25">
                        <c:v>60.93</c:v>
                      </c:pt>
                      <c:pt idx="26">
                        <c:v>44.36974</c:v>
                      </c:pt>
                      <c:pt idx="27">
                        <c:v>68.117789999999999</c:v>
                      </c:pt>
                      <c:pt idx="28">
                        <c:v>18.311019999999999</c:v>
                      </c:pt>
                      <c:pt idx="29">
                        <c:v>6.8117000000000001</c:v>
                      </c:pt>
                      <c:pt idx="30">
                        <c:v>10.564260000000001</c:v>
                      </c:pt>
                      <c:pt idx="31">
                        <c:v>29.072890000000001</c:v>
                      </c:pt>
                      <c:pt idx="32">
                        <c:v>60.164470000000001</c:v>
                      </c:pt>
                      <c:pt idx="33">
                        <c:v>66.330529999999996</c:v>
                      </c:pt>
                      <c:pt idx="34">
                        <c:v>31.34693</c:v>
                      </c:pt>
                      <c:pt idx="35">
                        <c:v>3231.27513</c:v>
                      </c:pt>
                      <c:pt idx="36">
                        <c:v>5.85501</c:v>
                      </c:pt>
                      <c:pt idx="37">
                        <c:v>49.611190000000001</c:v>
                      </c:pt>
                      <c:pt idx="38">
                        <c:v>7.5795199999999996</c:v>
                      </c:pt>
                      <c:pt idx="39">
                        <c:v>127.84227</c:v>
                      </c:pt>
                      <c:pt idx="40">
                        <c:v>99.283000000000001</c:v>
                      </c:pt>
                      <c:pt idx="41">
                        <c:v>9.5206499999999998</c:v>
                      </c:pt>
                      <c:pt idx="42">
                        <c:v>40.934649999999998</c:v>
                      </c:pt>
                      <c:pt idx="43">
                        <c:v>8.6545400000000008</c:v>
                      </c:pt>
                      <c:pt idx="44">
                        <c:v>69.31071</c:v>
                      </c:pt>
                      <c:pt idx="45">
                        <c:v>55.19952</c:v>
                      </c:pt>
                      <c:pt idx="46">
                        <c:v>392.50017000000003</c:v>
                      </c:pt>
                      <c:pt idx="47">
                        <c:v>46.816659999999999</c:v>
                      </c:pt>
                      <c:pt idx="48">
                        <c:v>6.24594</c:v>
                      </c:pt>
                      <c:pt idx="49">
                        <c:v>197.45289</c:v>
                      </c:pt>
                      <c:pt idx="50">
                        <c:v>57.787080000000003</c:v>
                      </c:pt>
                      <c:pt idx="51">
                        <c:v>116.14373000000001</c:v>
                      </c:pt>
                    </c:numCache>
                  </c:numRef>
                </c:val>
                <c:extLst xmlns:c15="http://schemas.microsoft.com/office/drawing/2012/chart">
                  <c:ext xmlns:c16="http://schemas.microsoft.com/office/drawing/2014/chart" uri="{C3380CC4-5D6E-409C-BE32-E72D297353CC}">
                    <c16:uniqueId val="{00000014-468B-4FA7-A63C-16A2CB6D4C2E}"/>
                  </c:ext>
                </c:extLst>
              </c15:ser>
            </c15:filteredBarSeries>
            <c15:filteredBarSeries>
              <c15:ser>
                <c:idx val="2"/>
                <c:order val="9"/>
                <c:tx>
                  <c:strRef>
                    <c:extLst xmlns:c15="http://schemas.microsoft.com/office/drawing/2012/chart">
                      <c:ext xmlns:c15="http://schemas.microsoft.com/office/drawing/2012/chart" uri="{02D57815-91ED-43cb-92C2-25804820EDAC}">
                        <c15:formulaRef>
                          <c15:sqref>'Fg1.5-bar LTSS per 100k'!$H$5</c15:sqref>
                        </c15:formulaRef>
                      </c:ext>
                    </c:extLst>
                    <c:strCache>
                      <c:ptCount val="1"/>
                      <c:pt idx="0">
                        <c:v>Group 7-15</c:v>
                      </c:pt>
                    </c:strCache>
                  </c:strRef>
                </c:tx>
                <c:spPr>
                  <a:solidFill>
                    <a:schemeClr val="accent3">
                      <a:lumMod val="40000"/>
                      <a:lumOff val="60000"/>
                    </a:schemeClr>
                  </a:solidFill>
                  <a:ln>
                    <a:noFill/>
                  </a:ln>
                  <a:effectLst/>
                </c:spPr>
                <c:invertIfNegative val="0"/>
                <c:dPt>
                  <c:idx val="28"/>
                  <c:invertIfNegative val="0"/>
                  <c:bubble3D val="0"/>
                  <c:spPr>
                    <a:solidFill>
                      <a:schemeClr val="accent3">
                        <a:lumMod val="40000"/>
                        <a:lumOff val="60000"/>
                      </a:schemeClr>
                    </a:solidFill>
                    <a:ln>
                      <a:noFill/>
                    </a:ln>
                    <a:effectLst/>
                  </c:spPr>
                  <c:extLst xmlns:c15="http://schemas.microsoft.com/office/drawing/2012/chart">
                    <c:ext xmlns:c16="http://schemas.microsoft.com/office/drawing/2014/chart" uri="{C3380CC4-5D6E-409C-BE32-E72D297353CC}">
                      <c16:uniqueId val="{00000016-468B-4FA7-A63C-16A2CB6D4C2E}"/>
                    </c:ext>
                  </c:extLst>
                </c:dPt>
                <c:cat>
                  <c:strRef>
                    <c:extLst xmlns:c15="http://schemas.microsoft.com/office/drawing/2012/chart">
                      <c:ext xmlns:c15="http://schemas.microsoft.com/office/drawing/2012/chart" uri="{02D57815-91ED-43cb-92C2-25804820EDAC}">
                        <c15:formulaRef>
                          <c15:sqref>'Fg1.5-bar LTSS per 100k'!$E$6:$E$57</c15:sqref>
                        </c15:formulaRef>
                      </c:ext>
                    </c:extLst>
                    <c:strCache>
                      <c:ptCount val="52"/>
                      <c:pt idx="0">
                        <c:v>GA</c:v>
                      </c:pt>
                      <c:pt idx="1">
                        <c:v>AL</c:v>
                      </c:pt>
                      <c:pt idx="2">
                        <c:v>VA</c:v>
                      </c:pt>
                      <c:pt idx="3">
                        <c:v>TX</c:v>
                      </c:pt>
                      <c:pt idx="4">
                        <c:v>MS</c:v>
                      </c:pt>
                      <c:pt idx="5">
                        <c:v>OK</c:v>
                      </c:pt>
                      <c:pt idx="6">
                        <c:v>UT</c:v>
                      </c:pt>
                      <c:pt idx="7">
                        <c:v>HI</c:v>
                      </c:pt>
                      <c:pt idx="8">
                        <c:v>AR</c:v>
                      </c:pt>
                      <c:pt idx="9">
                        <c:v>NC</c:v>
                      </c:pt>
                      <c:pt idx="10">
                        <c:v>TN</c:v>
                      </c:pt>
                      <c:pt idx="11">
                        <c:v>MT</c:v>
                      </c:pt>
                      <c:pt idx="12">
                        <c:v>NV</c:v>
                      </c:pt>
                      <c:pt idx="13">
                        <c:v>CT</c:v>
                      </c:pt>
                      <c:pt idx="14">
                        <c:v>NH</c:v>
                      </c:pt>
                      <c:pt idx="15">
                        <c:v>IL</c:v>
                      </c:pt>
                      <c:pt idx="16">
                        <c:v>CO</c:v>
                      </c:pt>
                      <c:pt idx="17">
                        <c:v>ID</c:v>
                      </c:pt>
                      <c:pt idx="18">
                        <c:v>AK</c:v>
                      </c:pt>
                      <c:pt idx="19">
                        <c:v>ME</c:v>
                      </c:pt>
                      <c:pt idx="20">
                        <c:v>FL</c:v>
                      </c:pt>
                      <c:pt idx="21">
                        <c:v>NM</c:v>
                      </c:pt>
                      <c:pt idx="22">
                        <c:v>WA</c:v>
                      </c:pt>
                      <c:pt idx="23">
                        <c:v>NJ</c:v>
                      </c:pt>
                      <c:pt idx="24">
                        <c:v>NE</c:v>
                      </c:pt>
                      <c:pt idx="25">
                        <c:v>MO</c:v>
                      </c:pt>
                      <c:pt idx="26">
                        <c:v>KY</c:v>
                      </c:pt>
                      <c:pt idx="27">
                        <c:v>MA</c:v>
                      </c:pt>
                      <c:pt idx="28">
                        <c:v>WV</c:v>
                      </c:pt>
                      <c:pt idx="29">
                        <c:v>DC</c:v>
                      </c:pt>
                      <c:pt idx="30">
                        <c:v>RI</c:v>
                      </c:pt>
                      <c:pt idx="31">
                        <c:v>KS</c:v>
                      </c:pt>
                      <c:pt idx="32">
                        <c:v>MD</c:v>
                      </c:pt>
                      <c:pt idx="33">
                        <c:v>IN</c:v>
                      </c:pt>
                      <c:pt idx="34">
                        <c:v>IA</c:v>
                      </c:pt>
                      <c:pt idx="35">
                        <c:v>Est. US</c:v>
                      </c:pt>
                      <c:pt idx="36">
                        <c:v>WY</c:v>
                      </c:pt>
                      <c:pt idx="37">
                        <c:v>SC</c:v>
                      </c:pt>
                      <c:pt idx="38">
                        <c:v>ND</c:v>
                      </c:pt>
                      <c:pt idx="39">
                        <c:v>PA</c:v>
                      </c:pt>
                      <c:pt idx="40">
                        <c:v>MI</c:v>
                      </c:pt>
                      <c:pt idx="41">
                        <c:v>DE</c:v>
                      </c:pt>
                      <c:pt idx="42">
                        <c:v>OR</c:v>
                      </c:pt>
                      <c:pt idx="43">
                        <c:v>SD</c:v>
                      </c:pt>
                      <c:pt idx="44">
                        <c:v>AZ</c:v>
                      </c:pt>
                      <c:pt idx="45">
                        <c:v>MN</c:v>
                      </c:pt>
                      <c:pt idx="46">
                        <c:v>CA</c:v>
                      </c:pt>
                      <c:pt idx="47">
                        <c:v>LA</c:v>
                      </c:pt>
                      <c:pt idx="48">
                        <c:v>VT</c:v>
                      </c:pt>
                      <c:pt idx="49">
                        <c:v>NY</c:v>
                      </c:pt>
                      <c:pt idx="50">
                        <c:v>WI</c:v>
                      </c:pt>
                      <c:pt idx="51">
                        <c:v>OH</c:v>
                      </c:pt>
                    </c:strCache>
                  </c:strRef>
                </c:cat>
                <c:val>
                  <c:numRef>
                    <c:extLst xmlns:c15="http://schemas.microsoft.com/office/drawing/2012/chart">
                      <c:ext xmlns:c15="http://schemas.microsoft.com/office/drawing/2012/chart" uri="{02D57815-91ED-43cb-92C2-25804820EDAC}">
                        <c15:formulaRef>
                          <c15:sqref>'Fg1.5-bar LTSS per 100k'!$H$6:$H$57</c15:sqref>
                        </c15:formulaRef>
                      </c:ext>
                    </c:extLst>
                    <c:numCache>
                      <c:formatCode>#,##0</c:formatCode>
                      <c:ptCount val="52"/>
                      <c:pt idx="0">
                        <c:v>1.0073321710271299</c:v>
                      </c:pt>
                      <c:pt idx="1">
                        <c:v>16.20298973947731</c:v>
                      </c:pt>
                      <c:pt idx="2">
                        <c:v>11.773146114023524</c:v>
                      </c:pt>
                      <c:pt idx="3">
                        <c:v>1.7998567416789826</c:v>
                      </c:pt>
                      <c:pt idx="4">
                        <c:v>29.633681261250132</c:v>
                      </c:pt>
                      <c:pt idx="5">
                        <c:v>12.259271615759255</c:v>
                      </c:pt>
                      <c:pt idx="6">
                        <c:v>8.0147553408433687</c:v>
                      </c:pt>
                      <c:pt idx="7">
                        <c:v>0.49000494904998543</c:v>
                      </c:pt>
                      <c:pt idx="8">
                        <c:v>26.200279707781341</c:v>
                      </c:pt>
                      <c:pt idx="9">
                        <c:v>15.151776803005333</c:v>
                      </c:pt>
                      <c:pt idx="10">
                        <c:v>9.6373673659195642</c:v>
                      </c:pt>
                      <c:pt idx="11">
                        <c:v>28.776426351532823</c:v>
                      </c:pt>
                      <c:pt idx="12">
                        <c:v>0</c:v>
                      </c:pt>
                      <c:pt idx="13">
                        <c:v>6.7664825363237089</c:v>
                      </c:pt>
                      <c:pt idx="14">
                        <c:v>0.74917871283605342</c:v>
                      </c:pt>
                      <c:pt idx="15">
                        <c:v>58.922602977657611</c:v>
                      </c:pt>
                      <c:pt idx="16">
                        <c:v>2.9058513196806453</c:v>
                      </c:pt>
                      <c:pt idx="17">
                        <c:v>16.163864676527258</c:v>
                      </c:pt>
                      <c:pt idx="18">
                        <c:v>7.5871748563862074</c:v>
                      </c:pt>
                      <c:pt idx="19">
                        <c:v>9.3394866856350465</c:v>
                      </c:pt>
                      <c:pt idx="20">
                        <c:v>6.2691669478051573</c:v>
                      </c:pt>
                      <c:pt idx="21">
                        <c:v>0</c:v>
                      </c:pt>
                      <c:pt idx="22">
                        <c:v>0.37668537580514883</c:v>
                      </c:pt>
                      <c:pt idx="23">
                        <c:v>9.0782359467062843</c:v>
                      </c:pt>
                      <c:pt idx="24">
                        <c:v>12.652674605103931</c:v>
                      </c:pt>
                      <c:pt idx="25">
                        <c:v>15.427539799770228</c:v>
                      </c:pt>
                      <c:pt idx="26">
                        <c:v>2.5379699023616049</c:v>
                      </c:pt>
                      <c:pt idx="27">
                        <c:v>30.071610814722053</c:v>
                      </c:pt>
                      <c:pt idx="28">
                        <c:v>29.718424805602787</c:v>
                      </c:pt>
                      <c:pt idx="29">
                        <c:v>0.14680623045642058</c:v>
                      </c:pt>
                      <c:pt idx="30">
                        <c:v>17.795851294837497</c:v>
                      </c:pt>
                      <c:pt idx="31">
                        <c:v>10.622844937660705</c:v>
                      </c:pt>
                      <c:pt idx="32">
                        <c:v>3.8893386744701646</c:v>
                      </c:pt>
                      <c:pt idx="33">
                        <c:v>36.031673499367486</c:v>
                      </c:pt>
                      <c:pt idx="34">
                        <c:v>28.495647454995837</c:v>
                      </c:pt>
                      <c:pt idx="35">
                        <c:v>16.453571226340792</c:v>
                      </c:pt>
                      <c:pt idx="36">
                        <c:v>17.768690181420098</c:v>
                      </c:pt>
                      <c:pt idx="37">
                        <c:v>10.504855628308013</c:v>
                      </c:pt>
                      <c:pt idx="38">
                        <c:v>53.961200709279744</c:v>
                      </c:pt>
                      <c:pt idx="39">
                        <c:v>7.0898920159328034</c:v>
                      </c:pt>
                      <c:pt idx="40">
                        <c:v>13.383376958134075</c:v>
                      </c:pt>
                      <c:pt idx="41">
                        <c:v>0</c:v>
                      </c:pt>
                      <c:pt idx="42">
                        <c:v>4.2506776044255909</c:v>
                      </c:pt>
                      <c:pt idx="43">
                        <c:v>76.376098556364624</c:v>
                      </c:pt>
                      <c:pt idx="44">
                        <c:v>1.122409342300142</c:v>
                      </c:pt>
                      <c:pt idx="45">
                        <c:v>8.9858495121760935</c:v>
                      </c:pt>
                      <c:pt idx="46">
                        <c:v>2.8126248485114456</c:v>
                      </c:pt>
                      <c:pt idx="47">
                        <c:v>54.792162995988498</c:v>
                      </c:pt>
                      <c:pt idx="48">
                        <c:v>0</c:v>
                      </c:pt>
                      <c:pt idx="49">
                        <c:v>83.833981204247166</c:v>
                      </c:pt>
                      <c:pt idx="50">
                        <c:v>0.22571968012220076</c:v>
                      </c:pt>
                      <c:pt idx="51">
                        <c:v>21.931623037035084</c:v>
                      </c:pt>
                    </c:numCache>
                  </c:numRef>
                </c:val>
                <c:extLst xmlns:c15="http://schemas.microsoft.com/office/drawing/2012/chart">
                  <c:ext xmlns:c16="http://schemas.microsoft.com/office/drawing/2014/chart" uri="{C3380CC4-5D6E-409C-BE32-E72D297353CC}">
                    <c16:uniqueId val="{00000017-468B-4FA7-A63C-16A2CB6D4C2E}"/>
                  </c:ext>
                </c:extLst>
              </c15:ser>
            </c15:filteredBarSeries>
            <c15:filteredBarSeries>
              <c15:ser>
                <c:idx val="4"/>
                <c:order val="10"/>
                <c:tx>
                  <c:strRef>
                    <c:extLst xmlns:c15="http://schemas.microsoft.com/office/drawing/2012/chart">
                      <c:ext xmlns:c15="http://schemas.microsoft.com/office/drawing/2012/chart" uri="{02D57815-91ED-43cb-92C2-25804820EDAC}">
                        <c15:formulaRef>
                          <c15:sqref>'Fg1.5-bar LTSS per 100k'!$I$5</c15:sqref>
                        </c15:formulaRef>
                      </c:ext>
                    </c:extLst>
                    <c:strCache>
                      <c:ptCount val="1"/>
                      <c:pt idx="0">
                        <c:v>Group 16+</c:v>
                      </c:pt>
                    </c:strCache>
                  </c:strRef>
                </c:tx>
                <c:spPr>
                  <a:solidFill>
                    <a:schemeClr val="accent4"/>
                  </a:solidFill>
                  <a:ln>
                    <a:noFill/>
                  </a:ln>
                  <a:effectLst/>
                </c:spPr>
                <c:invertIfNegative val="0"/>
                <c:dPt>
                  <c:idx val="28"/>
                  <c:invertIfNegative val="0"/>
                  <c:bubble3D val="0"/>
                  <c:spPr>
                    <a:solidFill>
                      <a:schemeClr val="accent4"/>
                    </a:solidFill>
                    <a:ln>
                      <a:noFill/>
                    </a:ln>
                    <a:effectLst/>
                  </c:spPr>
                  <c:extLst xmlns:c15="http://schemas.microsoft.com/office/drawing/2012/chart">
                    <c:ext xmlns:c16="http://schemas.microsoft.com/office/drawing/2014/chart" uri="{C3380CC4-5D6E-409C-BE32-E72D297353CC}">
                      <c16:uniqueId val="{00000019-468B-4FA7-A63C-16A2CB6D4C2E}"/>
                    </c:ext>
                  </c:extLst>
                </c:dPt>
                <c:cat>
                  <c:strRef>
                    <c:extLst xmlns:c15="http://schemas.microsoft.com/office/drawing/2012/chart">
                      <c:ext xmlns:c15="http://schemas.microsoft.com/office/drawing/2012/chart" uri="{02D57815-91ED-43cb-92C2-25804820EDAC}">
                        <c15:formulaRef>
                          <c15:sqref>'Fg1.5-bar LTSS per 100k'!$E$6:$E$57</c15:sqref>
                        </c15:formulaRef>
                      </c:ext>
                    </c:extLst>
                    <c:strCache>
                      <c:ptCount val="52"/>
                      <c:pt idx="0">
                        <c:v>GA</c:v>
                      </c:pt>
                      <c:pt idx="1">
                        <c:v>AL</c:v>
                      </c:pt>
                      <c:pt idx="2">
                        <c:v>VA</c:v>
                      </c:pt>
                      <c:pt idx="3">
                        <c:v>TX</c:v>
                      </c:pt>
                      <c:pt idx="4">
                        <c:v>MS</c:v>
                      </c:pt>
                      <c:pt idx="5">
                        <c:v>OK</c:v>
                      </c:pt>
                      <c:pt idx="6">
                        <c:v>UT</c:v>
                      </c:pt>
                      <c:pt idx="7">
                        <c:v>HI</c:v>
                      </c:pt>
                      <c:pt idx="8">
                        <c:v>AR</c:v>
                      </c:pt>
                      <c:pt idx="9">
                        <c:v>NC</c:v>
                      </c:pt>
                      <c:pt idx="10">
                        <c:v>TN</c:v>
                      </c:pt>
                      <c:pt idx="11">
                        <c:v>MT</c:v>
                      </c:pt>
                      <c:pt idx="12">
                        <c:v>NV</c:v>
                      </c:pt>
                      <c:pt idx="13">
                        <c:v>CT</c:v>
                      </c:pt>
                      <c:pt idx="14">
                        <c:v>NH</c:v>
                      </c:pt>
                      <c:pt idx="15">
                        <c:v>IL</c:v>
                      </c:pt>
                      <c:pt idx="16">
                        <c:v>CO</c:v>
                      </c:pt>
                      <c:pt idx="17">
                        <c:v>ID</c:v>
                      </c:pt>
                      <c:pt idx="18">
                        <c:v>AK</c:v>
                      </c:pt>
                      <c:pt idx="19">
                        <c:v>ME</c:v>
                      </c:pt>
                      <c:pt idx="20">
                        <c:v>FL</c:v>
                      </c:pt>
                      <c:pt idx="21">
                        <c:v>NM</c:v>
                      </c:pt>
                      <c:pt idx="22">
                        <c:v>WA</c:v>
                      </c:pt>
                      <c:pt idx="23">
                        <c:v>NJ</c:v>
                      </c:pt>
                      <c:pt idx="24">
                        <c:v>NE</c:v>
                      </c:pt>
                      <c:pt idx="25">
                        <c:v>MO</c:v>
                      </c:pt>
                      <c:pt idx="26">
                        <c:v>KY</c:v>
                      </c:pt>
                      <c:pt idx="27">
                        <c:v>MA</c:v>
                      </c:pt>
                      <c:pt idx="28">
                        <c:v>WV</c:v>
                      </c:pt>
                      <c:pt idx="29">
                        <c:v>DC</c:v>
                      </c:pt>
                      <c:pt idx="30">
                        <c:v>RI</c:v>
                      </c:pt>
                      <c:pt idx="31">
                        <c:v>KS</c:v>
                      </c:pt>
                      <c:pt idx="32">
                        <c:v>MD</c:v>
                      </c:pt>
                      <c:pt idx="33">
                        <c:v>IN</c:v>
                      </c:pt>
                      <c:pt idx="34">
                        <c:v>IA</c:v>
                      </c:pt>
                      <c:pt idx="35">
                        <c:v>Est. US</c:v>
                      </c:pt>
                      <c:pt idx="36">
                        <c:v>WY</c:v>
                      </c:pt>
                      <c:pt idx="37">
                        <c:v>SC</c:v>
                      </c:pt>
                      <c:pt idx="38">
                        <c:v>ND</c:v>
                      </c:pt>
                      <c:pt idx="39">
                        <c:v>PA</c:v>
                      </c:pt>
                      <c:pt idx="40">
                        <c:v>MI</c:v>
                      </c:pt>
                      <c:pt idx="41">
                        <c:v>DE</c:v>
                      </c:pt>
                      <c:pt idx="42">
                        <c:v>OR</c:v>
                      </c:pt>
                      <c:pt idx="43">
                        <c:v>SD</c:v>
                      </c:pt>
                      <c:pt idx="44">
                        <c:v>AZ</c:v>
                      </c:pt>
                      <c:pt idx="45">
                        <c:v>MN</c:v>
                      </c:pt>
                      <c:pt idx="46">
                        <c:v>CA</c:v>
                      </c:pt>
                      <c:pt idx="47">
                        <c:v>LA</c:v>
                      </c:pt>
                      <c:pt idx="48">
                        <c:v>VT</c:v>
                      </c:pt>
                      <c:pt idx="49">
                        <c:v>NY</c:v>
                      </c:pt>
                      <c:pt idx="50">
                        <c:v>WI</c:v>
                      </c:pt>
                      <c:pt idx="51">
                        <c:v>OH</c:v>
                      </c:pt>
                    </c:strCache>
                  </c:strRef>
                </c:cat>
                <c:val>
                  <c:numRef>
                    <c:extLst xmlns:c15="http://schemas.microsoft.com/office/drawing/2012/chart">
                      <c:ext xmlns:c15="http://schemas.microsoft.com/office/drawing/2012/chart" uri="{02D57815-91ED-43cb-92C2-25804820EDAC}">
                        <c15:formulaRef>
                          <c15:sqref>'Fg1.5-bar LTSS per 100k'!$I$6:$I$57</c15:sqref>
                        </c15:formulaRef>
                      </c:ext>
                    </c:extLst>
                    <c:numCache>
                      <c:formatCode>#,##0</c:formatCode>
                      <c:ptCount val="52"/>
                      <c:pt idx="0">
                        <c:v>3.1778327560804969</c:v>
                      </c:pt>
                      <c:pt idx="1">
                        <c:v>0</c:v>
                      </c:pt>
                      <c:pt idx="2">
                        <c:v>6.3482984873967654</c:v>
                      </c:pt>
                      <c:pt idx="3">
                        <c:v>12.086917867433291</c:v>
                      </c:pt>
                      <c:pt idx="4">
                        <c:v>41.195278085806322</c:v>
                      </c:pt>
                      <c:pt idx="5">
                        <c:v>22.479579137421336</c:v>
                      </c:pt>
                      <c:pt idx="6">
                        <c:v>12.277896624769243</c:v>
                      </c:pt>
                      <c:pt idx="7">
                        <c:v>0</c:v>
                      </c:pt>
                      <c:pt idx="8">
                        <c:v>47.12153861402598</c:v>
                      </c:pt>
                      <c:pt idx="9">
                        <c:v>20.935750226328075</c:v>
                      </c:pt>
                      <c:pt idx="10">
                        <c:v>1.9695711777464318</c:v>
                      </c:pt>
                      <c:pt idx="11">
                        <c:v>4.0286996892145952</c:v>
                      </c:pt>
                      <c:pt idx="12">
                        <c:v>6.5304834122320035</c:v>
                      </c:pt>
                      <c:pt idx="13">
                        <c:v>11.995128132573848</c:v>
                      </c:pt>
                      <c:pt idx="14">
                        <c:v>1.8729467820901335</c:v>
                      </c:pt>
                      <c:pt idx="15">
                        <c:v>34.089651252087741</c:v>
                      </c:pt>
                      <c:pt idx="16">
                        <c:v>0.88438953207671811</c:v>
                      </c:pt>
                      <c:pt idx="17">
                        <c:v>15.42234280451134</c:v>
                      </c:pt>
                      <c:pt idx="18">
                        <c:v>0.29118678450399427</c:v>
                      </c:pt>
                      <c:pt idx="19">
                        <c:v>2.8606237381458102</c:v>
                      </c:pt>
                      <c:pt idx="20">
                        <c:v>13.943843340092927</c:v>
                      </c:pt>
                      <c:pt idx="21">
                        <c:v>0</c:v>
                      </c:pt>
                      <c:pt idx="22">
                        <c:v>9.6048298572996718</c:v>
                      </c:pt>
                      <c:pt idx="23">
                        <c:v>26.038437832363218</c:v>
                      </c:pt>
                      <c:pt idx="24">
                        <c:v>10.350702875579769</c:v>
                      </c:pt>
                      <c:pt idx="25">
                        <c:v>6.8931560807484002</c:v>
                      </c:pt>
                      <c:pt idx="26">
                        <c:v>4.8599420741014843</c:v>
                      </c:pt>
                      <c:pt idx="27">
                        <c:v>7.444504058742246</c:v>
                      </c:pt>
                      <c:pt idx="28">
                        <c:v>0.45501321606093798</c:v>
                      </c:pt>
                      <c:pt idx="29">
                        <c:v>0</c:v>
                      </c:pt>
                      <c:pt idx="30">
                        <c:v>2.3664695870794543</c:v>
                      </c:pt>
                      <c:pt idx="31">
                        <c:v>12.948629363960176</c:v>
                      </c:pt>
                      <c:pt idx="32">
                        <c:v>3.2743577729513782</c:v>
                      </c:pt>
                      <c:pt idx="33">
                        <c:v>0.67842063074122883</c:v>
                      </c:pt>
                      <c:pt idx="34">
                        <c:v>28.047434001702605</c:v>
                      </c:pt>
                      <c:pt idx="35">
                        <c:v>12.287744537429935</c:v>
                      </c:pt>
                      <c:pt idx="36">
                        <c:v>12.708035122274239</c:v>
                      </c:pt>
                      <c:pt idx="37">
                        <c:v>16.528495585172283</c:v>
                      </c:pt>
                      <c:pt idx="38">
                        <c:v>13.985054462551719</c:v>
                      </c:pt>
                      <c:pt idx="39">
                        <c:v>12.109275001452479</c:v>
                      </c:pt>
                      <c:pt idx="40">
                        <c:v>10.263854295596035</c:v>
                      </c:pt>
                      <c:pt idx="41">
                        <c:v>10.503484530993157</c:v>
                      </c:pt>
                      <c:pt idx="42">
                        <c:v>1.1481715368276022</c:v>
                      </c:pt>
                      <c:pt idx="43">
                        <c:v>22.184887931652057</c:v>
                      </c:pt>
                      <c:pt idx="44">
                        <c:v>1.8507977189648606</c:v>
                      </c:pt>
                      <c:pt idx="45">
                        <c:v>8.4813651028476134</c:v>
                      </c:pt>
                      <c:pt idx="46">
                        <c:v>6.0306477217892995</c:v>
                      </c:pt>
                      <c:pt idx="47">
                        <c:v>41.305521575188742</c:v>
                      </c:pt>
                      <c:pt idx="48">
                        <c:v>0</c:v>
                      </c:pt>
                      <c:pt idx="49">
                        <c:v>10.254448949071872</c:v>
                      </c:pt>
                      <c:pt idx="50">
                        <c:v>13.407024077017184</c:v>
                      </c:pt>
                      <c:pt idx="51">
                        <c:v>30.531423094950153</c:v>
                      </c:pt>
                    </c:numCache>
                  </c:numRef>
                </c:val>
                <c:extLst xmlns:c15="http://schemas.microsoft.com/office/drawing/2012/chart">
                  <c:ext xmlns:c16="http://schemas.microsoft.com/office/drawing/2014/chart" uri="{C3380CC4-5D6E-409C-BE32-E72D297353CC}">
                    <c16:uniqueId val="{0000001A-468B-4FA7-A63C-16A2CB6D4C2E}"/>
                  </c:ext>
                </c:extLst>
              </c15:ser>
            </c15:filteredBarSeries>
            <c15:filteredBarSeries>
              <c15:ser>
                <c:idx val="5"/>
                <c:order val="11"/>
                <c:tx>
                  <c:strRef>
                    <c:extLst xmlns:c15="http://schemas.microsoft.com/office/drawing/2012/chart">
                      <c:ext xmlns:c15="http://schemas.microsoft.com/office/drawing/2012/chart" uri="{02D57815-91ED-43cb-92C2-25804820EDAC}">
                        <c15:formulaRef>
                          <c15:sqref>'Fg1.5-bar LTSS per 100k'!$K$5</c15:sqref>
                        </c15:formulaRef>
                      </c:ext>
                    </c:extLst>
                    <c:strCache>
                      <c:ptCount val="1"/>
                      <c:pt idx="0">
                        <c:v>Group IDD</c:v>
                      </c:pt>
                    </c:strCache>
                  </c:strRef>
                </c:tx>
                <c:spPr>
                  <a:solidFill>
                    <a:schemeClr val="bg1">
                      <a:lumMod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'Fg1.5-bar LTSS per 100k'!$E$6:$E$57</c15:sqref>
                        </c15:formulaRef>
                      </c:ext>
                    </c:extLst>
                    <c:strCache>
                      <c:ptCount val="52"/>
                      <c:pt idx="0">
                        <c:v>GA</c:v>
                      </c:pt>
                      <c:pt idx="1">
                        <c:v>AL</c:v>
                      </c:pt>
                      <c:pt idx="2">
                        <c:v>VA</c:v>
                      </c:pt>
                      <c:pt idx="3">
                        <c:v>TX</c:v>
                      </c:pt>
                      <c:pt idx="4">
                        <c:v>MS</c:v>
                      </c:pt>
                      <c:pt idx="5">
                        <c:v>OK</c:v>
                      </c:pt>
                      <c:pt idx="6">
                        <c:v>UT</c:v>
                      </c:pt>
                      <c:pt idx="7">
                        <c:v>HI</c:v>
                      </c:pt>
                      <c:pt idx="8">
                        <c:v>AR</c:v>
                      </c:pt>
                      <c:pt idx="9">
                        <c:v>NC</c:v>
                      </c:pt>
                      <c:pt idx="10">
                        <c:v>TN</c:v>
                      </c:pt>
                      <c:pt idx="11">
                        <c:v>MT</c:v>
                      </c:pt>
                      <c:pt idx="12">
                        <c:v>NV</c:v>
                      </c:pt>
                      <c:pt idx="13">
                        <c:v>CT</c:v>
                      </c:pt>
                      <c:pt idx="14">
                        <c:v>NH</c:v>
                      </c:pt>
                      <c:pt idx="15">
                        <c:v>IL</c:v>
                      </c:pt>
                      <c:pt idx="16">
                        <c:v>CO</c:v>
                      </c:pt>
                      <c:pt idx="17">
                        <c:v>ID</c:v>
                      </c:pt>
                      <c:pt idx="18">
                        <c:v>AK</c:v>
                      </c:pt>
                      <c:pt idx="19">
                        <c:v>ME</c:v>
                      </c:pt>
                      <c:pt idx="20">
                        <c:v>FL</c:v>
                      </c:pt>
                      <c:pt idx="21">
                        <c:v>NM</c:v>
                      </c:pt>
                      <c:pt idx="22">
                        <c:v>WA</c:v>
                      </c:pt>
                      <c:pt idx="23">
                        <c:v>NJ</c:v>
                      </c:pt>
                      <c:pt idx="24">
                        <c:v>NE</c:v>
                      </c:pt>
                      <c:pt idx="25">
                        <c:v>MO</c:v>
                      </c:pt>
                      <c:pt idx="26">
                        <c:v>KY</c:v>
                      </c:pt>
                      <c:pt idx="27">
                        <c:v>MA</c:v>
                      </c:pt>
                      <c:pt idx="28">
                        <c:v>WV</c:v>
                      </c:pt>
                      <c:pt idx="29">
                        <c:v>DC</c:v>
                      </c:pt>
                      <c:pt idx="30">
                        <c:v>RI</c:v>
                      </c:pt>
                      <c:pt idx="31">
                        <c:v>KS</c:v>
                      </c:pt>
                      <c:pt idx="32">
                        <c:v>MD</c:v>
                      </c:pt>
                      <c:pt idx="33">
                        <c:v>IN</c:v>
                      </c:pt>
                      <c:pt idx="34">
                        <c:v>IA</c:v>
                      </c:pt>
                      <c:pt idx="35">
                        <c:v>Est. US</c:v>
                      </c:pt>
                      <c:pt idx="36">
                        <c:v>WY</c:v>
                      </c:pt>
                      <c:pt idx="37">
                        <c:v>SC</c:v>
                      </c:pt>
                      <c:pt idx="38">
                        <c:v>ND</c:v>
                      </c:pt>
                      <c:pt idx="39">
                        <c:v>PA</c:v>
                      </c:pt>
                      <c:pt idx="40">
                        <c:v>MI</c:v>
                      </c:pt>
                      <c:pt idx="41">
                        <c:v>DE</c:v>
                      </c:pt>
                      <c:pt idx="42">
                        <c:v>OR</c:v>
                      </c:pt>
                      <c:pt idx="43">
                        <c:v>SD</c:v>
                      </c:pt>
                      <c:pt idx="44">
                        <c:v>AZ</c:v>
                      </c:pt>
                      <c:pt idx="45">
                        <c:v>MN</c:v>
                      </c:pt>
                      <c:pt idx="46">
                        <c:v>CA</c:v>
                      </c:pt>
                      <c:pt idx="47">
                        <c:v>LA</c:v>
                      </c:pt>
                      <c:pt idx="48">
                        <c:v>VT</c:v>
                      </c:pt>
                      <c:pt idx="49">
                        <c:v>NY</c:v>
                      </c:pt>
                      <c:pt idx="50">
                        <c:v>WI</c:v>
                      </c:pt>
                      <c:pt idx="51">
                        <c:v>OH</c:v>
                      </c:pt>
                    </c:strCache>
                  </c:strRef>
                </c:cat>
                <c:val>
                  <c:numRef>
                    <c:extLst xmlns:c15="http://schemas.microsoft.com/office/drawing/2012/chart">
                      <c:ext xmlns:c15="http://schemas.microsoft.com/office/drawing/2012/chart" uri="{02D57815-91ED-43cb-92C2-25804820EDAC}">
                        <c15:formulaRef>
                          <c15:sqref>'Fg1.5-bar LTSS per 100k'!$K$6:$K$57</c15:sqref>
                        </c15:formulaRef>
                      </c:ext>
                    </c:extLst>
                    <c:numCache>
                      <c:formatCode>#,##0</c:formatCode>
                      <c:ptCount val="52"/>
                      <c:pt idx="0">
                        <c:v>32.704933702191703</c:v>
                      </c:pt>
                      <c:pt idx="1">
                        <c:v>67.957970925092013</c:v>
                      </c:pt>
                      <c:pt idx="2">
                        <c:v>63.886384472874319</c:v>
                      </c:pt>
                      <c:pt idx="3">
                        <c:v>58.257313855464147</c:v>
                      </c:pt>
                      <c:pt idx="4">
                        <c:v>107.30324559695335</c:v>
                      </c:pt>
                      <c:pt idx="5">
                        <c:v>54.822647080037747</c:v>
                      </c:pt>
                      <c:pt idx="6">
                        <c:v>79.869769996693122</c:v>
                      </c:pt>
                      <c:pt idx="7">
                        <c:v>28.000282802856308</c:v>
                      </c:pt>
                      <c:pt idx="8">
                        <c:v>85.267353981329521</c:v>
                      </c:pt>
                      <c:pt idx="9">
                        <c:v>78.813118003450953</c:v>
                      </c:pt>
                      <c:pt idx="10">
                        <c:v>24.371563962801268</c:v>
                      </c:pt>
                      <c:pt idx="11">
                        <c:v>93.427464221309904</c:v>
                      </c:pt>
                      <c:pt idx="12">
                        <c:v>7.4148197076384204</c:v>
                      </c:pt>
                      <c:pt idx="13">
                        <c:v>136.61584162180844</c:v>
                      </c:pt>
                      <c:pt idx="14">
                        <c:v>31.390588067830638</c:v>
                      </c:pt>
                      <c:pt idx="15">
                        <c:v>127.90649624236586</c:v>
                      </c:pt>
                      <c:pt idx="16">
                        <c:v>46.656060008537068</c:v>
                      </c:pt>
                      <c:pt idx="17">
                        <c:v>41.64834773102654</c:v>
                      </c:pt>
                      <c:pt idx="18">
                        <c:v>89.096285992338522</c:v>
                      </c:pt>
                      <c:pt idx="19">
                        <c:v>160.49821288957617</c:v>
                      </c:pt>
                      <c:pt idx="20">
                        <c:v>57.159659756906983</c:v>
                      </c:pt>
                      <c:pt idx="21">
                        <c:v>85.91961134350305</c:v>
                      </c:pt>
                      <c:pt idx="22">
                        <c:v>14.146542261251373</c:v>
                      </c:pt>
                      <c:pt idx="23">
                        <c:v>116.373593558209</c:v>
                      </c:pt>
                      <c:pt idx="24">
                        <c:v>94.121175639027726</c:v>
                      </c:pt>
                      <c:pt idx="25">
                        <c:v>46.118496635483339</c:v>
                      </c:pt>
                      <c:pt idx="26">
                        <c:v>69.957588212146391</c:v>
                      </c:pt>
                      <c:pt idx="27">
                        <c:v>148.52214083868546</c:v>
                      </c:pt>
                      <c:pt idx="28">
                        <c:v>68.352376593708584</c:v>
                      </c:pt>
                      <c:pt idx="29">
                        <c:v>191.72893697608527</c:v>
                      </c:pt>
                      <c:pt idx="30">
                        <c:v>126.36947595004287</c:v>
                      </c:pt>
                      <c:pt idx="31">
                        <c:v>71.141166608348513</c:v>
                      </c:pt>
                      <c:pt idx="32">
                        <c:v>291.55081063624425</c:v>
                      </c:pt>
                      <c:pt idx="33">
                        <c:v>58.464782355877453</c:v>
                      </c:pt>
                      <c:pt idx="34">
                        <c:v>80.773460112361875</c:v>
                      </c:pt>
                      <c:pt idx="35">
                        <c:v>93.79142547664398</c:v>
                      </c:pt>
                      <c:pt idx="36">
                        <c:v>121.09287601558323</c:v>
                      </c:pt>
                      <c:pt idx="37">
                        <c:v>83.852050313649002</c:v>
                      </c:pt>
                      <c:pt idx="38">
                        <c:v>110.42915646373386</c:v>
                      </c:pt>
                      <c:pt idx="39">
                        <c:v>145.62476088698989</c:v>
                      </c:pt>
                      <c:pt idx="40">
                        <c:v>116.33411560891592</c:v>
                      </c:pt>
                      <c:pt idx="41">
                        <c:v>123.62601292978945</c:v>
                      </c:pt>
                      <c:pt idx="42">
                        <c:v>88.580212607167766</c:v>
                      </c:pt>
                      <c:pt idx="43">
                        <c:v>233.05686957365728</c:v>
                      </c:pt>
                      <c:pt idx="44">
                        <c:v>45.231104976417065</c:v>
                      </c:pt>
                      <c:pt idx="45">
                        <c:v>313.11866479998378</c:v>
                      </c:pt>
                      <c:pt idx="46">
                        <c:v>72.955382414229263</c:v>
                      </c:pt>
                      <c:pt idx="47">
                        <c:v>247.28418267763971</c:v>
                      </c:pt>
                      <c:pt idx="48">
                        <c:v>24.015600534106955</c:v>
                      </c:pt>
                      <c:pt idx="49">
                        <c:v>181.62813418431099</c:v>
                      </c:pt>
                      <c:pt idx="50">
                        <c:v>63.318651850898156</c:v>
                      </c:pt>
                      <c:pt idx="51">
                        <c:v>83.71523800725187</c:v>
                      </c:pt>
                    </c:numCache>
                  </c:numRef>
                </c:val>
                <c:extLst xmlns:c15="http://schemas.microsoft.com/office/drawing/2012/chart">
                  <c:ext xmlns:c16="http://schemas.microsoft.com/office/drawing/2014/chart" uri="{C3380CC4-5D6E-409C-BE32-E72D297353CC}">
                    <c16:uniqueId val="{0000001B-468B-4FA7-A63C-16A2CB6D4C2E}"/>
                  </c:ext>
                </c:extLst>
              </c15:ser>
            </c15:filteredBarSeries>
            <c15:filteredBarSeries>
              <c15:ser>
                <c:idx val="6"/>
                <c:order val="12"/>
                <c:tx>
                  <c:strRef>
                    <c:extLst xmlns:c15="http://schemas.microsoft.com/office/drawing/2012/chart">
                      <c:ext xmlns:c15="http://schemas.microsoft.com/office/drawing/2012/chart" uri="{02D57815-91ED-43cb-92C2-25804820EDAC}">
                        <c15:formulaRef>
                          <c15:sqref>'Fg1.5-bar LTSS per 100k'!$L$5</c15:sqref>
                        </c15:formulaRef>
                      </c:ext>
                    </c:extLst>
                    <c:strCache>
                      <c:ptCount val="1"/>
                      <c:pt idx="0">
                        <c:v>People in Nonfamily</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'Fg1.5-bar LTSS per 100k'!$E$6:$E$57</c15:sqref>
                        </c15:formulaRef>
                      </c:ext>
                    </c:extLst>
                    <c:strCache>
                      <c:ptCount val="52"/>
                      <c:pt idx="0">
                        <c:v>GA</c:v>
                      </c:pt>
                      <c:pt idx="1">
                        <c:v>AL</c:v>
                      </c:pt>
                      <c:pt idx="2">
                        <c:v>VA</c:v>
                      </c:pt>
                      <c:pt idx="3">
                        <c:v>TX</c:v>
                      </c:pt>
                      <c:pt idx="4">
                        <c:v>MS</c:v>
                      </c:pt>
                      <c:pt idx="5">
                        <c:v>OK</c:v>
                      </c:pt>
                      <c:pt idx="6">
                        <c:v>UT</c:v>
                      </c:pt>
                      <c:pt idx="7">
                        <c:v>HI</c:v>
                      </c:pt>
                      <c:pt idx="8">
                        <c:v>AR</c:v>
                      </c:pt>
                      <c:pt idx="9">
                        <c:v>NC</c:v>
                      </c:pt>
                      <c:pt idx="10">
                        <c:v>TN</c:v>
                      </c:pt>
                      <c:pt idx="11">
                        <c:v>MT</c:v>
                      </c:pt>
                      <c:pt idx="12">
                        <c:v>NV</c:v>
                      </c:pt>
                      <c:pt idx="13">
                        <c:v>CT</c:v>
                      </c:pt>
                      <c:pt idx="14">
                        <c:v>NH</c:v>
                      </c:pt>
                      <c:pt idx="15">
                        <c:v>IL</c:v>
                      </c:pt>
                      <c:pt idx="16">
                        <c:v>CO</c:v>
                      </c:pt>
                      <c:pt idx="17">
                        <c:v>ID</c:v>
                      </c:pt>
                      <c:pt idx="18">
                        <c:v>AK</c:v>
                      </c:pt>
                      <c:pt idx="19">
                        <c:v>ME</c:v>
                      </c:pt>
                      <c:pt idx="20">
                        <c:v>FL</c:v>
                      </c:pt>
                      <c:pt idx="21">
                        <c:v>NM</c:v>
                      </c:pt>
                      <c:pt idx="22">
                        <c:v>WA</c:v>
                      </c:pt>
                      <c:pt idx="23">
                        <c:v>NJ</c:v>
                      </c:pt>
                      <c:pt idx="24">
                        <c:v>NE</c:v>
                      </c:pt>
                      <c:pt idx="25">
                        <c:v>MO</c:v>
                      </c:pt>
                      <c:pt idx="26">
                        <c:v>KY</c:v>
                      </c:pt>
                      <c:pt idx="27">
                        <c:v>MA</c:v>
                      </c:pt>
                      <c:pt idx="28">
                        <c:v>WV</c:v>
                      </c:pt>
                      <c:pt idx="29">
                        <c:v>DC</c:v>
                      </c:pt>
                      <c:pt idx="30">
                        <c:v>RI</c:v>
                      </c:pt>
                      <c:pt idx="31">
                        <c:v>KS</c:v>
                      </c:pt>
                      <c:pt idx="32">
                        <c:v>MD</c:v>
                      </c:pt>
                      <c:pt idx="33">
                        <c:v>IN</c:v>
                      </c:pt>
                      <c:pt idx="34">
                        <c:v>IA</c:v>
                      </c:pt>
                      <c:pt idx="35">
                        <c:v>Est. US</c:v>
                      </c:pt>
                      <c:pt idx="36">
                        <c:v>WY</c:v>
                      </c:pt>
                      <c:pt idx="37">
                        <c:v>SC</c:v>
                      </c:pt>
                      <c:pt idx="38">
                        <c:v>ND</c:v>
                      </c:pt>
                      <c:pt idx="39">
                        <c:v>PA</c:v>
                      </c:pt>
                      <c:pt idx="40">
                        <c:v>MI</c:v>
                      </c:pt>
                      <c:pt idx="41">
                        <c:v>DE</c:v>
                      </c:pt>
                      <c:pt idx="42">
                        <c:v>OR</c:v>
                      </c:pt>
                      <c:pt idx="43">
                        <c:v>SD</c:v>
                      </c:pt>
                      <c:pt idx="44">
                        <c:v>AZ</c:v>
                      </c:pt>
                      <c:pt idx="45">
                        <c:v>MN</c:v>
                      </c:pt>
                      <c:pt idx="46">
                        <c:v>CA</c:v>
                      </c:pt>
                      <c:pt idx="47">
                        <c:v>LA</c:v>
                      </c:pt>
                      <c:pt idx="48">
                        <c:v>VT</c:v>
                      </c:pt>
                      <c:pt idx="49">
                        <c:v>NY</c:v>
                      </c:pt>
                      <c:pt idx="50">
                        <c:v>WI</c:v>
                      </c:pt>
                      <c:pt idx="51">
                        <c:v>OH</c:v>
                      </c:pt>
                    </c:strCache>
                  </c:strRef>
                </c:cat>
                <c:val>
                  <c:numRef>
                    <c:extLst xmlns:c15="http://schemas.microsoft.com/office/drawing/2012/chart">
                      <c:ext xmlns:c15="http://schemas.microsoft.com/office/drawing/2012/chart" uri="{02D57815-91ED-43cb-92C2-25804820EDAC}">
                        <c15:formulaRef>
                          <c15:sqref>'Fg1.5-bar LTSS per 100k'!$L$6:$L$57</c15:sqref>
                        </c15:formulaRef>
                      </c:ext>
                    </c:extLst>
                    <c:numCache>
                      <c:formatCode>#,##0</c:formatCode>
                      <c:ptCount val="52"/>
                      <c:pt idx="0">
                        <c:v>5720</c:v>
                      </c:pt>
                      <c:pt idx="1">
                        <c:v>3471</c:v>
                      </c:pt>
                      <c:pt idx="2">
                        <c:v>9338</c:v>
                      </c:pt>
                      <c:pt idx="3">
                        <c:v>33196</c:v>
                      </c:pt>
                      <c:pt idx="4">
                        <c:v>3252</c:v>
                      </c:pt>
                      <c:pt idx="5">
                        <c:v>4927</c:v>
                      </c:pt>
                      <c:pt idx="6">
                        <c:v>4065</c:v>
                      </c:pt>
                      <c:pt idx="7">
                        <c:v>924</c:v>
                      </c:pt>
                      <c:pt idx="8">
                        <c:v>3762</c:v>
                      </c:pt>
                      <c:pt idx="9">
                        <c:v>12720.004795563827</c:v>
                      </c:pt>
                      <c:pt idx="10">
                        <c:v>6229</c:v>
                      </c:pt>
                      <c:pt idx="11">
                        <c:v>1164</c:v>
                      </c:pt>
                      <c:pt idx="12">
                        <c:v>1985</c:v>
                      </c:pt>
                      <c:pt idx="13">
                        <c:v>6570</c:v>
                      </c:pt>
                      <c:pt idx="14">
                        <c:v>1995</c:v>
                      </c:pt>
                      <c:pt idx="15">
                        <c:v>18328</c:v>
                      </c:pt>
                      <c:pt idx="16">
                        <c:v>10326</c:v>
                      </c:pt>
                      <c:pt idx="17">
                        <c:v>2466</c:v>
                      </c:pt>
                      <c:pt idx="18">
                        <c:v>1536</c:v>
                      </c:pt>
                      <c:pt idx="19">
                        <c:v>3450</c:v>
                      </c:pt>
                      <c:pt idx="20">
                        <c:v>17784</c:v>
                      </c:pt>
                      <c:pt idx="21">
                        <c:v>4780.9259609042119</c:v>
                      </c:pt>
                      <c:pt idx="22">
                        <c:v>7323</c:v>
                      </c:pt>
                      <c:pt idx="23">
                        <c:v>11158</c:v>
                      </c:pt>
                      <c:pt idx="24">
                        <c:v>3756</c:v>
                      </c:pt>
                      <c:pt idx="25">
                        <c:v>7782</c:v>
                      </c:pt>
                      <c:pt idx="26">
                        <c:v>6078.1747587978389</c:v>
                      </c:pt>
                      <c:pt idx="27">
                        <c:v>13768</c:v>
                      </c:pt>
                      <c:pt idx="28">
                        <c:v>3926.6017348549294</c:v>
                      </c:pt>
                      <c:pt idx="29">
                        <c:v>1400</c:v>
                      </c:pt>
                      <c:pt idx="30">
                        <c:v>2127</c:v>
                      </c:pt>
                      <c:pt idx="31">
                        <c:v>3968.9256834597145</c:v>
                      </c:pt>
                      <c:pt idx="32">
                        <c:v>20431</c:v>
                      </c:pt>
                      <c:pt idx="33">
                        <c:v>10292</c:v>
                      </c:pt>
                      <c:pt idx="34">
                        <c:v>4098.4977629889036</c:v>
                      </c:pt>
                      <c:pt idx="35">
                        <c:v>513789.74094584683</c:v>
                      </c:pt>
                      <c:pt idx="36">
                        <c:v>1195</c:v>
                      </c:pt>
                      <c:pt idx="37">
                        <c:v>5022</c:v>
                      </c:pt>
                      <c:pt idx="38">
                        <c:v>2131</c:v>
                      </c:pt>
                      <c:pt idx="39">
                        <c:v>24851</c:v>
                      </c:pt>
                      <c:pt idx="40">
                        <c:v>19004</c:v>
                      </c:pt>
                      <c:pt idx="41">
                        <c:v>1348</c:v>
                      </c:pt>
                      <c:pt idx="42">
                        <c:v>7660</c:v>
                      </c:pt>
                      <c:pt idx="43">
                        <c:v>2554</c:v>
                      </c:pt>
                      <c:pt idx="44">
                        <c:v>4899</c:v>
                      </c:pt>
                      <c:pt idx="45">
                        <c:v>20242</c:v>
                      </c:pt>
                      <c:pt idx="46">
                        <c:v>59539</c:v>
                      </c:pt>
                      <c:pt idx="47">
                        <c:v>16394.610249277452</c:v>
                      </c:pt>
                      <c:pt idx="48">
                        <c:v>1866</c:v>
                      </c:pt>
                      <c:pt idx="49">
                        <c:v>48916</c:v>
                      </c:pt>
                      <c:pt idx="50">
                        <c:v>16319</c:v>
                      </c:pt>
                      <c:pt idx="51">
                        <c:v>27751</c:v>
                      </c:pt>
                    </c:numCache>
                  </c:numRef>
                </c:val>
                <c:extLst xmlns:c15="http://schemas.microsoft.com/office/drawing/2012/chart">
                  <c:ext xmlns:c16="http://schemas.microsoft.com/office/drawing/2014/chart" uri="{C3380CC4-5D6E-409C-BE32-E72D297353CC}">
                    <c16:uniqueId val="{0000001C-468B-4FA7-A63C-16A2CB6D4C2E}"/>
                  </c:ext>
                </c:extLst>
              </c15:ser>
            </c15:filteredBarSeries>
            <c15:filteredBarSeries>
              <c15:ser>
                <c:idx val="8"/>
                <c:order val="13"/>
                <c:tx>
                  <c:strRef>
                    <c:extLst xmlns:c15="http://schemas.microsoft.com/office/drawing/2012/chart">
                      <c:ext xmlns:c15="http://schemas.microsoft.com/office/drawing/2012/chart" uri="{02D57815-91ED-43cb-92C2-25804820EDAC}">
                        <c15:formulaRef>
                          <c15:sqref>'Fg1.5-bar LTSS per 100k'!$N$5</c15:sqref>
                        </c15:formulaRef>
                      </c:ext>
                    </c:extLst>
                    <c:strCache>
                      <c:ptCount val="1"/>
                      <c:pt idx="0">
                        <c:v>People in Family Home</c:v>
                      </c:pt>
                    </c:strCache>
                  </c:strRef>
                </c:tx>
                <c:spPr>
                  <a:solidFill>
                    <a:schemeClr val="accent3">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'Fg1.5-bar LTSS per 100k'!$E$6:$E$57</c15:sqref>
                        </c15:formulaRef>
                      </c:ext>
                    </c:extLst>
                    <c:strCache>
                      <c:ptCount val="52"/>
                      <c:pt idx="0">
                        <c:v>GA</c:v>
                      </c:pt>
                      <c:pt idx="1">
                        <c:v>AL</c:v>
                      </c:pt>
                      <c:pt idx="2">
                        <c:v>VA</c:v>
                      </c:pt>
                      <c:pt idx="3">
                        <c:v>TX</c:v>
                      </c:pt>
                      <c:pt idx="4">
                        <c:v>MS</c:v>
                      </c:pt>
                      <c:pt idx="5">
                        <c:v>OK</c:v>
                      </c:pt>
                      <c:pt idx="6">
                        <c:v>UT</c:v>
                      </c:pt>
                      <c:pt idx="7">
                        <c:v>HI</c:v>
                      </c:pt>
                      <c:pt idx="8">
                        <c:v>AR</c:v>
                      </c:pt>
                      <c:pt idx="9">
                        <c:v>NC</c:v>
                      </c:pt>
                      <c:pt idx="10">
                        <c:v>TN</c:v>
                      </c:pt>
                      <c:pt idx="11">
                        <c:v>MT</c:v>
                      </c:pt>
                      <c:pt idx="12">
                        <c:v>NV</c:v>
                      </c:pt>
                      <c:pt idx="13">
                        <c:v>CT</c:v>
                      </c:pt>
                      <c:pt idx="14">
                        <c:v>NH</c:v>
                      </c:pt>
                      <c:pt idx="15">
                        <c:v>IL</c:v>
                      </c:pt>
                      <c:pt idx="16">
                        <c:v>CO</c:v>
                      </c:pt>
                      <c:pt idx="17">
                        <c:v>ID</c:v>
                      </c:pt>
                      <c:pt idx="18">
                        <c:v>AK</c:v>
                      </c:pt>
                      <c:pt idx="19">
                        <c:v>ME</c:v>
                      </c:pt>
                      <c:pt idx="20">
                        <c:v>FL</c:v>
                      </c:pt>
                      <c:pt idx="21">
                        <c:v>NM</c:v>
                      </c:pt>
                      <c:pt idx="22">
                        <c:v>WA</c:v>
                      </c:pt>
                      <c:pt idx="23">
                        <c:v>NJ</c:v>
                      </c:pt>
                      <c:pt idx="24">
                        <c:v>NE</c:v>
                      </c:pt>
                      <c:pt idx="25">
                        <c:v>MO</c:v>
                      </c:pt>
                      <c:pt idx="26">
                        <c:v>KY</c:v>
                      </c:pt>
                      <c:pt idx="27">
                        <c:v>MA</c:v>
                      </c:pt>
                      <c:pt idx="28">
                        <c:v>WV</c:v>
                      </c:pt>
                      <c:pt idx="29">
                        <c:v>DC</c:v>
                      </c:pt>
                      <c:pt idx="30">
                        <c:v>RI</c:v>
                      </c:pt>
                      <c:pt idx="31">
                        <c:v>KS</c:v>
                      </c:pt>
                      <c:pt idx="32">
                        <c:v>MD</c:v>
                      </c:pt>
                      <c:pt idx="33">
                        <c:v>IN</c:v>
                      </c:pt>
                      <c:pt idx="34">
                        <c:v>IA</c:v>
                      </c:pt>
                      <c:pt idx="35">
                        <c:v>Est. US</c:v>
                      </c:pt>
                      <c:pt idx="36">
                        <c:v>WY</c:v>
                      </c:pt>
                      <c:pt idx="37">
                        <c:v>SC</c:v>
                      </c:pt>
                      <c:pt idx="38">
                        <c:v>ND</c:v>
                      </c:pt>
                      <c:pt idx="39">
                        <c:v>PA</c:v>
                      </c:pt>
                      <c:pt idx="40">
                        <c:v>MI</c:v>
                      </c:pt>
                      <c:pt idx="41">
                        <c:v>DE</c:v>
                      </c:pt>
                      <c:pt idx="42">
                        <c:v>OR</c:v>
                      </c:pt>
                      <c:pt idx="43">
                        <c:v>SD</c:v>
                      </c:pt>
                      <c:pt idx="44">
                        <c:v>AZ</c:v>
                      </c:pt>
                      <c:pt idx="45">
                        <c:v>MN</c:v>
                      </c:pt>
                      <c:pt idx="46">
                        <c:v>CA</c:v>
                      </c:pt>
                      <c:pt idx="47">
                        <c:v>LA</c:v>
                      </c:pt>
                      <c:pt idx="48">
                        <c:v>VT</c:v>
                      </c:pt>
                      <c:pt idx="49">
                        <c:v>NY</c:v>
                      </c:pt>
                      <c:pt idx="50">
                        <c:v>WI</c:v>
                      </c:pt>
                      <c:pt idx="51">
                        <c:v>OH</c:v>
                      </c:pt>
                    </c:strCache>
                  </c:strRef>
                </c:cat>
                <c:val>
                  <c:numRef>
                    <c:extLst xmlns:c15="http://schemas.microsoft.com/office/drawing/2012/chart">
                      <c:ext xmlns:c15="http://schemas.microsoft.com/office/drawing/2012/chart" uri="{02D57815-91ED-43cb-92C2-25804820EDAC}">
                        <c15:formulaRef>
                          <c15:sqref>'Fg1.5-bar LTSS per 100k'!$N$6:$N$57</c15:sqref>
                        </c15:formulaRef>
                      </c:ext>
                    </c:extLst>
                    <c:numCache>
                      <c:formatCode>#,##0</c:formatCode>
                      <c:ptCount val="52"/>
                      <c:pt idx="0">
                        <c:v>3274</c:v>
                      </c:pt>
                      <c:pt idx="1">
                        <c:v>2131</c:v>
                      </c:pt>
                      <c:pt idx="2">
                        <c:v>3871</c:v>
                      </c:pt>
                      <c:pt idx="3">
                        <c:v>11436</c:v>
                      </c:pt>
                      <c:pt idx="4">
                        <c:v>1755</c:v>
                      </c:pt>
                      <c:pt idx="5">
                        <c:v>1895</c:v>
                      </c:pt>
                      <c:pt idx="6">
                        <c:v>1681</c:v>
                      </c:pt>
                      <c:pt idx="7">
                        <c:v>1811</c:v>
                      </c:pt>
                      <c:pt idx="8">
                        <c:v>1973</c:v>
                      </c:pt>
                      <c:pt idx="9">
                        <c:v>7674</c:v>
                      </c:pt>
                      <c:pt idx="10">
                        <c:v>7329</c:v>
                      </c:pt>
                      <c:pt idx="11">
                        <c:v>1014</c:v>
                      </c:pt>
                      <c:pt idx="12">
                        <c:v>4595</c:v>
                      </c:pt>
                      <c:pt idx="13">
                        <c:v>1477</c:v>
                      </c:pt>
                      <c:pt idx="14">
                        <c:v>1047</c:v>
                      </c:pt>
                      <c:pt idx="15">
                        <c:v>11477</c:v>
                      </c:pt>
                      <c:pt idx="16">
                        <c:v>2785</c:v>
                      </c:pt>
                      <c:pt idx="17">
                        <c:v>1554</c:v>
                      </c:pt>
                      <c:pt idx="18">
                        <c:v>277</c:v>
                      </c:pt>
                      <c:pt idx="19">
                        <c:v>0</c:v>
                      </c:pt>
                      <c:pt idx="20">
                        <c:v>38917</c:v>
                      </c:pt>
                      <c:pt idx="21">
                        <c:v>963</c:v>
                      </c:pt>
                      <c:pt idx="22">
                        <c:v>13532</c:v>
                      </c:pt>
                      <c:pt idx="23">
                        <c:v>14466</c:v>
                      </c:pt>
                      <c:pt idx="24">
                        <c:v>1928</c:v>
                      </c:pt>
                      <c:pt idx="25">
                        <c:v>10922</c:v>
                      </c:pt>
                      <c:pt idx="26">
                        <c:v>0</c:v>
                      </c:pt>
                      <c:pt idx="27">
                        <c:v>8294</c:v>
                      </c:pt>
                      <c:pt idx="28">
                        <c:v>2077</c:v>
                      </c:pt>
                      <c:pt idx="29">
                        <c:v>848</c:v>
                      </c:pt>
                      <c:pt idx="30">
                        <c:v>1476</c:v>
                      </c:pt>
                      <c:pt idx="31">
                        <c:v>0</c:v>
                      </c:pt>
                      <c:pt idx="32">
                        <c:v>1728</c:v>
                      </c:pt>
                      <c:pt idx="33">
                        <c:v>14175</c:v>
                      </c:pt>
                      <c:pt idx="34">
                        <c:v>0</c:v>
                      </c:pt>
                      <c:pt idx="35">
                        <c:v>693297</c:v>
                      </c:pt>
                      <c:pt idx="36">
                        <c:v>1092</c:v>
                      </c:pt>
                      <c:pt idx="37">
                        <c:v>14457</c:v>
                      </c:pt>
                      <c:pt idx="38">
                        <c:v>1252</c:v>
                      </c:pt>
                      <c:pt idx="39">
                        <c:v>32654</c:v>
                      </c:pt>
                      <c:pt idx="40">
                        <c:v>25780</c:v>
                      </c:pt>
                      <c:pt idx="41">
                        <c:v>3231</c:v>
                      </c:pt>
                      <c:pt idx="42">
                        <c:v>12836</c:v>
                      </c:pt>
                      <c:pt idx="43">
                        <c:v>2050</c:v>
                      </c:pt>
                      <c:pt idx="44">
                        <c:v>32706</c:v>
                      </c:pt>
                      <c:pt idx="45">
                        <c:v>11232</c:v>
                      </c:pt>
                      <c:pt idx="46">
                        <c:v>172850</c:v>
                      </c:pt>
                      <c:pt idx="47">
                        <c:v>13526</c:v>
                      </c:pt>
                      <c:pt idx="48">
                        <c:v>2195</c:v>
                      </c:pt>
                      <c:pt idx="49">
                        <c:v>86722</c:v>
                      </c:pt>
                      <c:pt idx="50">
                        <c:v>24666</c:v>
                      </c:pt>
                      <c:pt idx="51">
                        <c:v>77666</c:v>
                      </c:pt>
                    </c:numCache>
                  </c:numRef>
                </c:val>
                <c:extLst xmlns:c15="http://schemas.microsoft.com/office/drawing/2012/chart">
                  <c:ext xmlns:c16="http://schemas.microsoft.com/office/drawing/2014/chart" uri="{C3380CC4-5D6E-409C-BE32-E72D297353CC}">
                    <c16:uniqueId val="{0000001D-468B-4FA7-A63C-16A2CB6D4C2E}"/>
                  </c:ext>
                </c:extLst>
              </c15:ser>
            </c15:filteredBarSeries>
            <c15:filteredBarSeries>
              <c15:ser>
                <c:idx val="10"/>
                <c:order val="14"/>
                <c:tx>
                  <c:strRef>
                    <c:extLst xmlns:c15="http://schemas.microsoft.com/office/drawing/2012/chart">
                      <c:ext xmlns:c15="http://schemas.microsoft.com/office/drawing/2012/chart" uri="{02D57815-91ED-43cb-92C2-25804820EDAC}">
                        <c15:formulaRef>
                          <c15:sqref>'Fg1.5-bar LTSS per 100k'!$P$5</c15:sqref>
                        </c15:formulaRef>
                      </c:ext>
                    </c:extLst>
                    <c:strCache>
                      <c:ptCount val="1"/>
                      <c:pt idx="0">
                        <c:v>Est Family </c:v>
                      </c:pt>
                    </c:strCache>
                  </c:strRef>
                </c:tx>
                <c:spPr>
                  <a:solidFill>
                    <a:schemeClr val="accent5">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'Fg1.5-bar LTSS per 100k'!$E$6:$E$57</c15:sqref>
                        </c15:formulaRef>
                      </c:ext>
                    </c:extLst>
                    <c:strCache>
                      <c:ptCount val="52"/>
                      <c:pt idx="0">
                        <c:v>GA</c:v>
                      </c:pt>
                      <c:pt idx="1">
                        <c:v>AL</c:v>
                      </c:pt>
                      <c:pt idx="2">
                        <c:v>VA</c:v>
                      </c:pt>
                      <c:pt idx="3">
                        <c:v>TX</c:v>
                      </c:pt>
                      <c:pt idx="4">
                        <c:v>MS</c:v>
                      </c:pt>
                      <c:pt idx="5">
                        <c:v>OK</c:v>
                      </c:pt>
                      <c:pt idx="6">
                        <c:v>UT</c:v>
                      </c:pt>
                      <c:pt idx="7">
                        <c:v>HI</c:v>
                      </c:pt>
                      <c:pt idx="8">
                        <c:v>AR</c:v>
                      </c:pt>
                      <c:pt idx="9">
                        <c:v>NC</c:v>
                      </c:pt>
                      <c:pt idx="10">
                        <c:v>TN</c:v>
                      </c:pt>
                      <c:pt idx="11">
                        <c:v>MT</c:v>
                      </c:pt>
                      <c:pt idx="12">
                        <c:v>NV</c:v>
                      </c:pt>
                      <c:pt idx="13">
                        <c:v>CT</c:v>
                      </c:pt>
                      <c:pt idx="14">
                        <c:v>NH</c:v>
                      </c:pt>
                      <c:pt idx="15">
                        <c:v>IL</c:v>
                      </c:pt>
                      <c:pt idx="16">
                        <c:v>CO</c:v>
                      </c:pt>
                      <c:pt idx="17">
                        <c:v>ID</c:v>
                      </c:pt>
                      <c:pt idx="18">
                        <c:v>AK</c:v>
                      </c:pt>
                      <c:pt idx="19">
                        <c:v>ME</c:v>
                      </c:pt>
                      <c:pt idx="20">
                        <c:v>FL</c:v>
                      </c:pt>
                      <c:pt idx="21">
                        <c:v>NM</c:v>
                      </c:pt>
                      <c:pt idx="22">
                        <c:v>WA</c:v>
                      </c:pt>
                      <c:pt idx="23">
                        <c:v>NJ</c:v>
                      </c:pt>
                      <c:pt idx="24">
                        <c:v>NE</c:v>
                      </c:pt>
                      <c:pt idx="25">
                        <c:v>MO</c:v>
                      </c:pt>
                      <c:pt idx="26">
                        <c:v>KY</c:v>
                      </c:pt>
                      <c:pt idx="27">
                        <c:v>MA</c:v>
                      </c:pt>
                      <c:pt idx="28">
                        <c:v>WV</c:v>
                      </c:pt>
                      <c:pt idx="29">
                        <c:v>DC</c:v>
                      </c:pt>
                      <c:pt idx="30">
                        <c:v>RI</c:v>
                      </c:pt>
                      <c:pt idx="31">
                        <c:v>KS</c:v>
                      </c:pt>
                      <c:pt idx="32">
                        <c:v>MD</c:v>
                      </c:pt>
                      <c:pt idx="33">
                        <c:v>IN</c:v>
                      </c:pt>
                      <c:pt idx="34">
                        <c:v>IA</c:v>
                      </c:pt>
                      <c:pt idx="35">
                        <c:v>Est. US</c:v>
                      </c:pt>
                      <c:pt idx="36">
                        <c:v>WY</c:v>
                      </c:pt>
                      <c:pt idx="37">
                        <c:v>SC</c:v>
                      </c:pt>
                      <c:pt idx="38">
                        <c:v>ND</c:v>
                      </c:pt>
                      <c:pt idx="39">
                        <c:v>PA</c:v>
                      </c:pt>
                      <c:pt idx="40">
                        <c:v>MI</c:v>
                      </c:pt>
                      <c:pt idx="41">
                        <c:v>DE</c:v>
                      </c:pt>
                      <c:pt idx="42">
                        <c:v>OR</c:v>
                      </c:pt>
                      <c:pt idx="43">
                        <c:v>SD</c:v>
                      </c:pt>
                      <c:pt idx="44">
                        <c:v>AZ</c:v>
                      </c:pt>
                      <c:pt idx="45">
                        <c:v>MN</c:v>
                      </c:pt>
                      <c:pt idx="46">
                        <c:v>CA</c:v>
                      </c:pt>
                      <c:pt idx="47">
                        <c:v>LA</c:v>
                      </c:pt>
                      <c:pt idx="48">
                        <c:v>VT</c:v>
                      </c:pt>
                      <c:pt idx="49">
                        <c:v>NY</c:v>
                      </c:pt>
                      <c:pt idx="50">
                        <c:v>WI</c:v>
                      </c:pt>
                      <c:pt idx="51">
                        <c:v>OH</c:v>
                      </c:pt>
                    </c:strCache>
                  </c:strRef>
                </c:cat>
                <c:val>
                  <c:numRef>
                    <c:extLst xmlns:c15="http://schemas.microsoft.com/office/drawing/2012/chart">
                      <c:ext xmlns:c15="http://schemas.microsoft.com/office/drawing/2012/chart" uri="{02D57815-91ED-43cb-92C2-25804820EDAC}">
                        <c15:formulaRef>
                          <c15:sqref>'Fg1.5-bar LTSS per 100k'!$P$6:$P$57</c15:sqref>
                        </c15:formulaRef>
                      </c:ext>
                    </c:extLst>
                    <c:numCache>
                      <c:formatCode>#,##0</c:formatCode>
                      <c:ptCount val="52"/>
                      <c:pt idx="0">
                        <c:v>3274</c:v>
                      </c:pt>
                      <c:pt idx="1">
                        <c:v>2131</c:v>
                      </c:pt>
                      <c:pt idx="2">
                        <c:v>3871</c:v>
                      </c:pt>
                      <c:pt idx="3">
                        <c:v>11436</c:v>
                      </c:pt>
                      <c:pt idx="4">
                        <c:v>1755</c:v>
                      </c:pt>
                      <c:pt idx="5">
                        <c:v>1895</c:v>
                      </c:pt>
                      <c:pt idx="6">
                        <c:v>1681</c:v>
                      </c:pt>
                      <c:pt idx="7">
                        <c:v>1811</c:v>
                      </c:pt>
                      <c:pt idx="8">
                        <c:v>1973</c:v>
                      </c:pt>
                      <c:pt idx="9">
                        <c:v>7674</c:v>
                      </c:pt>
                      <c:pt idx="10">
                        <c:v>7329</c:v>
                      </c:pt>
                      <c:pt idx="11">
                        <c:v>1014</c:v>
                      </c:pt>
                      <c:pt idx="12">
                        <c:v>4595</c:v>
                      </c:pt>
                      <c:pt idx="13">
                        <c:v>1477</c:v>
                      </c:pt>
                      <c:pt idx="14">
                        <c:v>1047</c:v>
                      </c:pt>
                      <c:pt idx="15">
                        <c:v>11477</c:v>
                      </c:pt>
                      <c:pt idx="16">
                        <c:v>2785</c:v>
                      </c:pt>
                      <c:pt idx="17">
                        <c:v>1554</c:v>
                      </c:pt>
                      <c:pt idx="18">
                        <c:v>277</c:v>
                      </c:pt>
                      <c:pt idx="19">
                        <c:v>136</c:v>
                      </c:pt>
                      <c:pt idx="20">
                        <c:v>38917</c:v>
                      </c:pt>
                      <c:pt idx="21">
                        <c:v>963</c:v>
                      </c:pt>
                      <c:pt idx="22">
                        <c:v>13532</c:v>
                      </c:pt>
                      <c:pt idx="23">
                        <c:v>14466</c:v>
                      </c:pt>
                      <c:pt idx="24">
                        <c:v>1928</c:v>
                      </c:pt>
                      <c:pt idx="25">
                        <c:v>10922</c:v>
                      </c:pt>
                      <c:pt idx="26">
                        <c:v>7633.9217533022329</c:v>
                      </c:pt>
                      <c:pt idx="27">
                        <c:v>8294</c:v>
                      </c:pt>
                      <c:pt idx="28">
                        <c:v>2077</c:v>
                      </c:pt>
                      <c:pt idx="29">
                        <c:v>848</c:v>
                      </c:pt>
                      <c:pt idx="30">
                        <c:v>1476</c:v>
                      </c:pt>
                      <c:pt idx="31">
                        <c:v>6318.3522203827997</c:v>
                      </c:pt>
                      <c:pt idx="32">
                        <c:v>1728</c:v>
                      </c:pt>
                      <c:pt idx="33">
                        <c:v>14175</c:v>
                      </c:pt>
                      <c:pt idx="34">
                        <c:v>7524.8509590208969</c:v>
                      </c:pt>
                      <c:pt idx="35">
                        <c:v>714910.12493270589</c:v>
                      </c:pt>
                      <c:pt idx="36">
                        <c:v>1092</c:v>
                      </c:pt>
                      <c:pt idx="37">
                        <c:v>14457</c:v>
                      </c:pt>
                      <c:pt idx="38">
                        <c:v>1252</c:v>
                      </c:pt>
                      <c:pt idx="39">
                        <c:v>32654</c:v>
                      </c:pt>
                      <c:pt idx="40">
                        <c:v>25780</c:v>
                      </c:pt>
                      <c:pt idx="41">
                        <c:v>3231</c:v>
                      </c:pt>
                      <c:pt idx="42">
                        <c:v>12836</c:v>
                      </c:pt>
                      <c:pt idx="43">
                        <c:v>2050</c:v>
                      </c:pt>
                      <c:pt idx="44">
                        <c:v>32706</c:v>
                      </c:pt>
                      <c:pt idx="45">
                        <c:v>11232</c:v>
                      </c:pt>
                      <c:pt idx="46">
                        <c:v>172850</c:v>
                      </c:pt>
                      <c:pt idx="47">
                        <c:v>13526</c:v>
                      </c:pt>
                      <c:pt idx="48">
                        <c:v>2195</c:v>
                      </c:pt>
                      <c:pt idx="49">
                        <c:v>86722</c:v>
                      </c:pt>
                      <c:pt idx="50">
                        <c:v>24666</c:v>
                      </c:pt>
                      <c:pt idx="51">
                        <c:v>77666</c:v>
                      </c:pt>
                    </c:numCache>
                  </c:numRef>
                </c:val>
                <c:extLst xmlns:c15="http://schemas.microsoft.com/office/drawing/2012/chart">
                  <c:ext xmlns:c16="http://schemas.microsoft.com/office/drawing/2014/chart" uri="{C3380CC4-5D6E-409C-BE32-E72D297353CC}">
                    <c16:uniqueId val="{0000001E-468B-4FA7-A63C-16A2CB6D4C2E}"/>
                  </c:ext>
                </c:extLst>
              </c15:ser>
            </c15:filteredBarSeries>
            <c15:filteredBarSeries>
              <c15:ser>
                <c:idx val="11"/>
                <c:order val="15"/>
                <c:tx>
                  <c:strRef>
                    <c:extLst xmlns:c15="http://schemas.microsoft.com/office/drawing/2012/chart">
                      <c:ext xmlns:c15="http://schemas.microsoft.com/office/drawing/2012/chart" uri="{02D57815-91ED-43cb-92C2-25804820EDAC}">
                        <c15:formulaRef>
                          <c15:sqref>'Fg1.5-bar LTSS per 100k'!$Q$5</c15:sqref>
                        </c15:formulaRef>
                      </c:ext>
                    </c:extLst>
                    <c:strCache>
                      <c:ptCount val="1"/>
                      <c:pt idx="0">
                        <c:v>People with LTSS Total</c:v>
                      </c:pt>
                    </c:strCache>
                  </c:strRef>
                </c:tx>
                <c:spPr>
                  <a:solidFill>
                    <a:schemeClr val="accent6">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'Fg1.5-bar LTSS per 100k'!$E$6:$E$57</c15:sqref>
                        </c15:formulaRef>
                      </c:ext>
                    </c:extLst>
                    <c:strCache>
                      <c:ptCount val="52"/>
                      <c:pt idx="0">
                        <c:v>GA</c:v>
                      </c:pt>
                      <c:pt idx="1">
                        <c:v>AL</c:v>
                      </c:pt>
                      <c:pt idx="2">
                        <c:v>VA</c:v>
                      </c:pt>
                      <c:pt idx="3">
                        <c:v>TX</c:v>
                      </c:pt>
                      <c:pt idx="4">
                        <c:v>MS</c:v>
                      </c:pt>
                      <c:pt idx="5">
                        <c:v>OK</c:v>
                      </c:pt>
                      <c:pt idx="6">
                        <c:v>UT</c:v>
                      </c:pt>
                      <c:pt idx="7">
                        <c:v>HI</c:v>
                      </c:pt>
                      <c:pt idx="8">
                        <c:v>AR</c:v>
                      </c:pt>
                      <c:pt idx="9">
                        <c:v>NC</c:v>
                      </c:pt>
                      <c:pt idx="10">
                        <c:v>TN</c:v>
                      </c:pt>
                      <c:pt idx="11">
                        <c:v>MT</c:v>
                      </c:pt>
                      <c:pt idx="12">
                        <c:v>NV</c:v>
                      </c:pt>
                      <c:pt idx="13">
                        <c:v>CT</c:v>
                      </c:pt>
                      <c:pt idx="14">
                        <c:v>NH</c:v>
                      </c:pt>
                      <c:pt idx="15">
                        <c:v>IL</c:v>
                      </c:pt>
                      <c:pt idx="16">
                        <c:v>CO</c:v>
                      </c:pt>
                      <c:pt idx="17">
                        <c:v>ID</c:v>
                      </c:pt>
                      <c:pt idx="18">
                        <c:v>AK</c:v>
                      </c:pt>
                      <c:pt idx="19">
                        <c:v>ME</c:v>
                      </c:pt>
                      <c:pt idx="20">
                        <c:v>FL</c:v>
                      </c:pt>
                      <c:pt idx="21">
                        <c:v>NM</c:v>
                      </c:pt>
                      <c:pt idx="22">
                        <c:v>WA</c:v>
                      </c:pt>
                      <c:pt idx="23">
                        <c:v>NJ</c:v>
                      </c:pt>
                      <c:pt idx="24">
                        <c:v>NE</c:v>
                      </c:pt>
                      <c:pt idx="25">
                        <c:v>MO</c:v>
                      </c:pt>
                      <c:pt idx="26">
                        <c:v>KY</c:v>
                      </c:pt>
                      <c:pt idx="27">
                        <c:v>MA</c:v>
                      </c:pt>
                      <c:pt idx="28">
                        <c:v>WV</c:v>
                      </c:pt>
                      <c:pt idx="29">
                        <c:v>DC</c:v>
                      </c:pt>
                      <c:pt idx="30">
                        <c:v>RI</c:v>
                      </c:pt>
                      <c:pt idx="31">
                        <c:v>KS</c:v>
                      </c:pt>
                      <c:pt idx="32">
                        <c:v>MD</c:v>
                      </c:pt>
                      <c:pt idx="33">
                        <c:v>IN</c:v>
                      </c:pt>
                      <c:pt idx="34">
                        <c:v>IA</c:v>
                      </c:pt>
                      <c:pt idx="35">
                        <c:v>Est. US</c:v>
                      </c:pt>
                      <c:pt idx="36">
                        <c:v>WY</c:v>
                      </c:pt>
                      <c:pt idx="37">
                        <c:v>SC</c:v>
                      </c:pt>
                      <c:pt idx="38">
                        <c:v>ND</c:v>
                      </c:pt>
                      <c:pt idx="39">
                        <c:v>PA</c:v>
                      </c:pt>
                      <c:pt idx="40">
                        <c:v>MI</c:v>
                      </c:pt>
                      <c:pt idx="41">
                        <c:v>DE</c:v>
                      </c:pt>
                      <c:pt idx="42">
                        <c:v>OR</c:v>
                      </c:pt>
                      <c:pt idx="43">
                        <c:v>SD</c:v>
                      </c:pt>
                      <c:pt idx="44">
                        <c:v>AZ</c:v>
                      </c:pt>
                      <c:pt idx="45">
                        <c:v>MN</c:v>
                      </c:pt>
                      <c:pt idx="46">
                        <c:v>CA</c:v>
                      </c:pt>
                      <c:pt idx="47">
                        <c:v>LA</c:v>
                      </c:pt>
                      <c:pt idx="48">
                        <c:v>VT</c:v>
                      </c:pt>
                      <c:pt idx="49">
                        <c:v>NY</c:v>
                      </c:pt>
                      <c:pt idx="50">
                        <c:v>WI</c:v>
                      </c:pt>
                      <c:pt idx="51">
                        <c:v>OH</c:v>
                      </c:pt>
                    </c:strCache>
                  </c:strRef>
                </c:cat>
                <c:val>
                  <c:numRef>
                    <c:extLst xmlns:c15="http://schemas.microsoft.com/office/drawing/2012/chart">
                      <c:ext xmlns:c15="http://schemas.microsoft.com/office/drawing/2012/chart" uri="{02D57815-91ED-43cb-92C2-25804820EDAC}">
                        <c15:formulaRef>
                          <c15:sqref>'Fg1.5-bar LTSS per 100k'!$Q$6:$Q$57</c15:sqref>
                        </c15:formulaRef>
                      </c:ext>
                    </c:extLst>
                    <c:numCache>
                      <c:formatCode>#,##0</c:formatCode>
                      <c:ptCount val="52"/>
                      <c:pt idx="0">
                        <c:v>8994</c:v>
                      </c:pt>
                      <c:pt idx="1">
                        <c:v>5602</c:v>
                      </c:pt>
                      <c:pt idx="2">
                        <c:v>13209</c:v>
                      </c:pt>
                      <c:pt idx="3">
                        <c:v>44632</c:v>
                      </c:pt>
                      <c:pt idx="4">
                        <c:v>5007</c:v>
                      </c:pt>
                      <c:pt idx="5">
                        <c:v>6822</c:v>
                      </c:pt>
                      <c:pt idx="6">
                        <c:v>5746</c:v>
                      </c:pt>
                      <c:pt idx="7">
                        <c:v>2735</c:v>
                      </c:pt>
                      <c:pt idx="8">
                        <c:v>5735</c:v>
                      </c:pt>
                      <c:pt idx="9">
                        <c:v>20394.004795563829</c:v>
                      </c:pt>
                      <c:pt idx="10">
                        <c:v>13558</c:v>
                      </c:pt>
                      <c:pt idx="11">
                        <c:v>2178</c:v>
                      </c:pt>
                      <c:pt idx="12">
                        <c:v>6580</c:v>
                      </c:pt>
                      <c:pt idx="13">
                        <c:v>8047</c:v>
                      </c:pt>
                      <c:pt idx="14">
                        <c:v>3042</c:v>
                      </c:pt>
                      <c:pt idx="15">
                        <c:v>29805</c:v>
                      </c:pt>
                      <c:pt idx="16">
                        <c:v>13111</c:v>
                      </c:pt>
                      <c:pt idx="17">
                        <c:v>4020</c:v>
                      </c:pt>
                      <c:pt idx="18">
                        <c:v>1813</c:v>
                      </c:pt>
                      <c:pt idx="19">
                        <c:v>3586</c:v>
                      </c:pt>
                      <c:pt idx="20">
                        <c:v>56701</c:v>
                      </c:pt>
                      <c:pt idx="21">
                        <c:v>5743.9259609042119</c:v>
                      </c:pt>
                      <c:pt idx="22">
                        <c:v>20855</c:v>
                      </c:pt>
                      <c:pt idx="23">
                        <c:v>25624</c:v>
                      </c:pt>
                      <c:pt idx="24">
                        <c:v>5684</c:v>
                      </c:pt>
                      <c:pt idx="25">
                        <c:v>18704</c:v>
                      </c:pt>
                      <c:pt idx="26">
                        <c:v>13712.096512100072</c:v>
                      </c:pt>
                      <c:pt idx="27">
                        <c:v>22062</c:v>
                      </c:pt>
                      <c:pt idx="28">
                        <c:v>6003.6017348549294</c:v>
                      </c:pt>
                      <c:pt idx="29">
                        <c:v>2248</c:v>
                      </c:pt>
                      <c:pt idx="30">
                        <c:v>3603</c:v>
                      </c:pt>
                      <c:pt idx="31">
                        <c:v>10287.277903842514</c:v>
                      </c:pt>
                      <c:pt idx="32">
                        <c:v>22159</c:v>
                      </c:pt>
                      <c:pt idx="33">
                        <c:v>24467</c:v>
                      </c:pt>
                      <c:pt idx="34">
                        <c:v>11623.3487220098</c:v>
                      </c:pt>
                      <c:pt idx="35">
                        <c:v>1228699.8658785529</c:v>
                      </c:pt>
                      <c:pt idx="36">
                        <c:v>2287</c:v>
                      </c:pt>
                      <c:pt idx="37">
                        <c:v>19479</c:v>
                      </c:pt>
                      <c:pt idx="38">
                        <c:v>3383</c:v>
                      </c:pt>
                      <c:pt idx="39">
                        <c:v>57505</c:v>
                      </c:pt>
                      <c:pt idx="40">
                        <c:v>44784</c:v>
                      </c:pt>
                      <c:pt idx="41">
                        <c:v>4579</c:v>
                      </c:pt>
                      <c:pt idx="42">
                        <c:v>20496</c:v>
                      </c:pt>
                      <c:pt idx="43">
                        <c:v>4604</c:v>
                      </c:pt>
                      <c:pt idx="44">
                        <c:v>37605</c:v>
                      </c:pt>
                      <c:pt idx="45">
                        <c:v>31474</c:v>
                      </c:pt>
                      <c:pt idx="46">
                        <c:v>232389</c:v>
                      </c:pt>
                      <c:pt idx="47">
                        <c:v>29920.610249277452</c:v>
                      </c:pt>
                      <c:pt idx="48">
                        <c:v>4061</c:v>
                      </c:pt>
                      <c:pt idx="49">
                        <c:v>135638</c:v>
                      </c:pt>
                      <c:pt idx="50">
                        <c:v>40985</c:v>
                      </c:pt>
                      <c:pt idx="51">
                        <c:v>105417</c:v>
                      </c:pt>
                    </c:numCache>
                  </c:numRef>
                </c:val>
                <c:extLst xmlns:c15="http://schemas.microsoft.com/office/drawing/2012/chart">
                  <c:ext xmlns:c16="http://schemas.microsoft.com/office/drawing/2014/chart" uri="{C3380CC4-5D6E-409C-BE32-E72D297353CC}">
                    <c16:uniqueId val="{0000001F-468B-4FA7-A63C-16A2CB6D4C2E}"/>
                  </c:ext>
                </c:extLst>
              </c15:ser>
            </c15:filteredBarSeries>
          </c:ext>
        </c:extLst>
      </c:barChart>
      <c:barChart>
        <c:barDir val="col"/>
        <c:grouping val="clustered"/>
        <c:varyColors val="0"/>
        <c:ser>
          <c:idx val="12"/>
          <c:order val="0"/>
          <c:tx>
            <c:strRef>
              <c:f>'Fg1.5-bar LTSS per 100k'!$R$5</c:f>
              <c:strCache>
                <c:ptCount val="1"/>
                <c:pt idx="0">
                  <c:v>LTSS Total</c:v>
                </c:pt>
              </c:strCache>
            </c:strRef>
          </c:tx>
          <c:spPr>
            <a:noFill/>
            <a:ln>
              <a:noFill/>
            </a:ln>
            <a:effectLst/>
          </c:spPr>
          <c:invertIfNegative val="0"/>
          <c:dLbls>
            <c:spPr>
              <a:noFill/>
              <a:ln>
                <a:noFill/>
              </a:ln>
              <a:effectLst/>
            </c:spPr>
            <c:txPr>
              <a:bodyPr rot="-5400000" spcFirstLastPara="1" vertOverflow="ellipsis"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'Fg1.5-bar LTSS per 100k'!$E$6:$E$57</c:f>
              <c:strCache>
                <c:ptCount val="52"/>
                <c:pt idx="0">
                  <c:v>GA</c:v>
                </c:pt>
                <c:pt idx="1">
                  <c:v>AL</c:v>
                </c:pt>
                <c:pt idx="2">
                  <c:v>VA</c:v>
                </c:pt>
                <c:pt idx="3">
                  <c:v>TX</c:v>
                </c:pt>
                <c:pt idx="4">
                  <c:v>MS</c:v>
                </c:pt>
                <c:pt idx="5">
                  <c:v>OK</c:v>
                </c:pt>
                <c:pt idx="6">
                  <c:v>UT</c:v>
                </c:pt>
                <c:pt idx="7">
                  <c:v>HI</c:v>
                </c:pt>
                <c:pt idx="8">
                  <c:v>AR</c:v>
                </c:pt>
                <c:pt idx="9">
                  <c:v>NC</c:v>
                </c:pt>
                <c:pt idx="10">
                  <c:v>TN</c:v>
                </c:pt>
                <c:pt idx="11">
                  <c:v>MT</c:v>
                </c:pt>
                <c:pt idx="12">
                  <c:v>NV</c:v>
                </c:pt>
                <c:pt idx="13">
                  <c:v>CT</c:v>
                </c:pt>
                <c:pt idx="14">
                  <c:v>NH</c:v>
                </c:pt>
                <c:pt idx="15">
                  <c:v>IL</c:v>
                </c:pt>
                <c:pt idx="16">
                  <c:v>CO</c:v>
                </c:pt>
                <c:pt idx="17">
                  <c:v>ID</c:v>
                </c:pt>
                <c:pt idx="18">
                  <c:v>AK</c:v>
                </c:pt>
                <c:pt idx="19">
                  <c:v>ME</c:v>
                </c:pt>
                <c:pt idx="20">
                  <c:v>FL</c:v>
                </c:pt>
                <c:pt idx="21">
                  <c:v>NM</c:v>
                </c:pt>
                <c:pt idx="22">
                  <c:v>WA</c:v>
                </c:pt>
                <c:pt idx="23">
                  <c:v>NJ</c:v>
                </c:pt>
                <c:pt idx="24">
                  <c:v>NE</c:v>
                </c:pt>
                <c:pt idx="25">
                  <c:v>MO</c:v>
                </c:pt>
                <c:pt idx="26">
                  <c:v>KY</c:v>
                </c:pt>
                <c:pt idx="27">
                  <c:v>MA</c:v>
                </c:pt>
                <c:pt idx="28">
                  <c:v>WV</c:v>
                </c:pt>
                <c:pt idx="29">
                  <c:v>DC</c:v>
                </c:pt>
                <c:pt idx="30">
                  <c:v>RI</c:v>
                </c:pt>
                <c:pt idx="31">
                  <c:v>KS</c:v>
                </c:pt>
                <c:pt idx="32">
                  <c:v>MD</c:v>
                </c:pt>
                <c:pt idx="33">
                  <c:v>IN</c:v>
                </c:pt>
                <c:pt idx="34">
                  <c:v>IA</c:v>
                </c:pt>
                <c:pt idx="35">
                  <c:v>Est. US</c:v>
                </c:pt>
                <c:pt idx="36">
                  <c:v>WY</c:v>
                </c:pt>
                <c:pt idx="37">
                  <c:v>SC</c:v>
                </c:pt>
                <c:pt idx="38">
                  <c:v>ND</c:v>
                </c:pt>
                <c:pt idx="39">
                  <c:v>PA</c:v>
                </c:pt>
                <c:pt idx="40">
                  <c:v>MI</c:v>
                </c:pt>
                <c:pt idx="41">
                  <c:v>DE</c:v>
                </c:pt>
                <c:pt idx="42">
                  <c:v>OR</c:v>
                </c:pt>
                <c:pt idx="43">
                  <c:v>SD</c:v>
                </c:pt>
                <c:pt idx="44">
                  <c:v>AZ</c:v>
                </c:pt>
                <c:pt idx="45">
                  <c:v>MN</c:v>
                </c:pt>
                <c:pt idx="46">
                  <c:v>CA</c:v>
                </c:pt>
                <c:pt idx="47">
                  <c:v>LA</c:v>
                </c:pt>
                <c:pt idx="48">
                  <c:v>VT</c:v>
                </c:pt>
                <c:pt idx="49">
                  <c:v>NY</c:v>
                </c:pt>
                <c:pt idx="50">
                  <c:v>WI</c:v>
                </c:pt>
                <c:pt idx="51">
                  <c:v>OH</c:v>
                </c:pt>
              </c:strCache>
            </c:strRef>
          </c:cat>
          <c:val>
            <c:numRef>
              <c:f>'Fg1.5-bar LTSS per 100k'!$R$6:$R$57</c:f>
              <c:numCache>
                <c:formatCode>#,##0</c:formatCode>
                <c:ptCount val="52"/>
                <c:pt idx="0">
                  <c:v>87.232554483247981</c:v>
                </c:pt>
                <c:pt idx="1">
                  <c:v>115.18927477227396</c:v>
                </c:pt>
                <c:pt idx="2">
                  <c:v>157.02926172352008</c:v>
                </c:pt>
                <c:pt idx="3">
                  <c:v>160.18607885639943</c:v>
                </c:pt>
                <c:pt idx="4">
                  <c:v>167.52957614716104</c:v>
                </c:pt>
                <c:pt idx="5">
                  <c:v>173.87266312413647</c:v>
                </c:pt>
                <c:pt idx="6">
                  <c:v>188.31830053385255</c:v>
                </c:pt>
                <c:pt idx="7">
                  <c:v>191.45193366453</c:v>
                </c:pt>
                <c:pt idx="8">
                  <c:v>191.91847530727034</c:v>
                </c:pt>
                <c:pt idx="9">
                  <c:v>200.98975947426743</c:v>
                </c:pt>
                <c:pt idx="10">
                  <c:v>203.84309944951238</c:v>
                </c:pt>
                <c:pt idx="11">
                  <c:v>208.91685531212829</c:v>
                </c:pt>
                <c:pt idx="12">
                  <c:v>223.80510860670094</c:v>
                </c:pt>
                <c:pt idx="13">
                  <c:v>224.99952466858218</c:v>
                </c:pt>
                <c:pt idx="14">
                  <c:v>227.90016444472747</c:v>
                </c:pt>
                <c:pt idx="15">
                  <c:v>232.82356910368355</c:v>
                </c:pt>
                <c:pt idx="16">
                  <c:v>236.63737051138472</c:v>
                </c:pt>
                <c:pt idx="17">
                  <c:v>238.8393122378412</c:v>
                </c:pt>
                <c:pt idx="18">
                  <c:v>244.37453328912216</c:v>
                </c:pt>
                <c:pt idx="19">
                  <c:v>269.32456313618161</c:v>
                </c:pt>
                <c:pt idx="20">
                  <c:v>275.08146901004778</c:v>
                </c:pt>
                <c:pt idx="21">
                  <c:v>276.01559627894136</c:v>
                </c:pt>
                <c:pt idx="22">
                  <c:v>286.15532381997804</c:v>
                </c:pt>
                <c:pt idx="23">
                  <c:v>286.47871662364753</c:v>
                </c:pt>
                <c:pt idx="24">
                  <c:v>298.04165032436413</c:v>
                </c:pt>
                <c:pt idx="25">
                  <c:v>306.97521746266204</c:v>
                </c:pt>
                <c:pt idx="26">
                  <c:v>309.04162413618093</c:v>
                </c:pt>
                <c:pt idx="27">
                  <c:v>323.88014937067101</c:v>
                </c:pt>
                <c:pt idx="28">
                  <c:v>327.86823098084813</c:v>
                </c:pt>
                <c:pt idx="29">
                  <c:v>330.02040606603344</c:v>
                </c:pt>
                <c:pt idx="30">
                  <c:v>341.05559688989098</c:v>
                </c:pt>
                <c:pt idx="31">
                  <c:v>353.84435134733815</c:v>
                </c:pt>
                <c:pt idx="32">
                  <c:v>368.30707558796746</c:v>
                </c:pt>
                <c:pt idx="33">
                  <c:v>368.86483494101435</c:v>
                </c:pt>
                <c:pt idx="34">
                  <c:v>370.797035690889</c:v>
                </c:pt>
                <c:pt idx="35">
                  <c:v>380.25232035210598</c:v>
                </c:pt>
                <c:pt idx="36">
                  <c:v>390.60565225336933</c:v>
                </c:pt>
                <c:pt idx="37">
                  <c:v>392.63319424508865</c:v>
                </c:pt>
                <c:pt idx="38">
                  <c:v>446.33433251709874</c:v>
                </c:pt>
                <c:pt idx="39">
                  <c:v>449.81210048914181</c:v>
                </c:pt>
                <c:pt idx="40">
                  <c:v>451.07420202854468</c:v>
                </c:pt>
                <c:pt idx="41">
                  <c:v>480.95455667417667</c:v>
                </c:pt>
                <c:pt idx="42">
                  <c:v>500.70050678337304</c:v>
                </c:pt>
                <c:pt idx="43">
                  <c:v>531.97512519440659</c:v>
                </c:pt>
                <c:pt idx="44">
                  <c:v>542.55684294678269</c:v>
                </c:pt>
                <c:pt idx="45">
                  <c:v>570.18611756044254</c:v>
                </c:pt>
                <c:pt idx="46">
                  <c:v>592.07362891078492</c:v>
                </c:pt>
                <c:pt idx="47">
                  <c:v>639.10176952558027</c:v>
                </c:pt>
                <c:pt idx="48">
                  <c:v>650.18235846005564</c:v>
                </c:pt>
                <c:pt idx="49">
                  <c:v>686.93854012468489</c:v>
                </c:pt>
                <c:pt idx="50">
                  <c:v>709.24158133617402</c:v>
                </c:pt>
                <c:pt idx="51">
                  <c:v>907.64262521963087</c:v>
                </c:pt>
              </c:numCache>
            </c:numRef>
          </c:val>
          <c:extLst>
            <c:ext xmlns:c16="http://schemas.microsoft.com/office/drawing/2014/chart" uri="{C3380CC4-5D6E-409C-BE32-E72D297353CC}">
              <c16:uniqueId val="{0000000F-468B-4FA7-A63C-16A2CB6D4C2E}"/>
            </c:ext>
          </c:extLst>
        </c:ser>
        <c:ser>
          <c:idx val="15"/>
          <c:order val="5"/>
          <c:tx>
            <c:strRef>
              <c:f>'Fg1.5-bar LTSS per 100k'!$X$5</c:f>
              <c:strCache>
                <c:ptCount val="1"/>
                <c:pt idx="0">
                  <c:v>Partial setting data</c:v>
                </c:pt>
              </c:strCache>
            </c:strRef>
          </c:tx>
          <c:spPr>
            <a:solidFill>
              <a:schemeClr val="bg1">
                <a:lumMod val="50000"/>
              </a:schemeClr>
            </a:solidFill>
            <a:ln>
              <a:noFill/>
            </a:ln>
            <a:effectLst/>
          </c:spPr>
          <c:invertIfNegative val="0"/>
          <c:val>
            <c:numRef>
              <c:f>'Fg1.5-bar LTSS per 100k'!$X$6:$X$57</c:f>
              <c:numCache>
                <c:formatCode>#,##0</c:formatCode>
                <c:ptCount val="52"/>
                <c:pt idx="0">
                  <c:v>0</c:v>
                </c:pt>
                <c:pt idx="1">
                  <c:v>0</c:v>
                </c:pt>
                <c:pt idx="2">
                  <c:v>0</c:v>
                </c:pt>
                <c:pt idx="3">
                  <c:v>0</c:v>
                </c:pt>
                <c:pt idx="4">
                  <c:v>0</c:v>
                </c:pt>
                <c:pt idx="5">
                  <c:v>0</c:v>
                </c:pt>
                <c:pt idx="6">
                  <c:v>0</c:v>
                </c:pt>
                <c:pt idx="7">
                  <c:v>0</c:v>
                </c:pt>
                <c:pt idx="8">
                  <c:v>0</c:v>
                </c:pt>
                <c:pt idx="9">
                  <c:v>200.98975947426743</c:v>
                </c:pt>
                <c:pt idx="10">
                  <c:v>0</c:v>
                </c:pt>
                <c:pt idx="11">
                  <c:v>0</c:v>
                </c:pt>
                <c:pt idx="12">
                  <c:v>0</c:v>
                </c:pt>
                <c:pt idx="13">
                  <c:v>0</c:v>
                </c:pt>
                <c:pt idx="14">
                  <c:v>0</c:v>
                </c:pt>
                <c:pt idx="15">
                  <c:v>0</c:v>
                </c:pt>
                <c:pt idx="16">
                  <c:v>0</c:v>
                </c:pt>
                <c:pt idx="17">
                  <c:v>0</c:v>
                </c:pt>
                <c:pt idx="18">
                  <c:v>0</c:v>
                </c:pt>
                <c:pt idx="19">
                  <c:v>269.32456313618161</c:v>
                </c:pt>
                <c:pt idx="20">
                  <c:v>0</c:v>
                </c:pt>
                <c:pt idx="21">
                  <c:v>276.01559627894136</c:v>
                </c:pt>
                <c:pt idx="22">
                  <c:v>0</c:v>
                </c:pt>
                <c:pt idx="23">
                  <c:v>0</c:v>
                </c:pt>
                <c:pt idx="24">
                  <c:v>0</c:v>
                </c:pt>
                <c:pt idx="25">
                  <c:v>0</c:v>
                </c:pt>
                <c:pt idx="26">
                  <c:v>309.04162413618093</c:v>
                </c:pt>
                <c:pt idx="27">
                  <c:v>0</c:v>
                </c:pt>
                <c:pt idx="28">
                  <c:v>327.86823098084813</c:v>
                </c:pt>
                <c:pt idx="29">
                  <c:v>0</c:v>
                </c:pt>
                <c:pt idx="30">
                  <c:v>0</c:v>
                </c:pt>
                <c:pt idx="31">
                  <c:v>353.84435134733815</c:v>
                </c:pt>
                <c:pt idx="32">
                  <c:v>0</c:v>
                </c:pt>
                <c:pt idx="33">
                  <c:v>0</c:v>
                </c:pt>
                <c:pt idx="34">
                  <c:v>370.797035690889</c:v>
                </c:pt>
                <c:pt idx="36">
                  <c:v>0</c:v>
                </c:pt>
                <c:pt idx="37">
                  <c:v>0</c:v>
                </c:pt>
                <c:pt idx="38">
                  <c:v>0</c:v>
                </c:pt>
                <c:pt idx="39">
                  <c:v>0</c:v>
                </c:pt>
                <c:pt idx="40">
                  <c:v>0</c:v>
                </c:pt>
                <c:pt idx="41">
                  <c:v>0</c:v>
                </c:pt>
                <c:pt idx="42">
                  <c:v>0</c:v>
                </c:pt>
                <c:pt idx="43">
                  <c:v>0</c:v>
                </c:pt>
                <c:pt idx="44">
                  <c:v>0</c:v>
                </c:pt>
                <c:pt idx="45">
                  <c:v>0</c:v>
                </c:pt>
                <c:pt idx="46">
                  <c:v>0</c:v>
                </c:pt>
                <c:pt idx="47">
                  <c:v>639.10176952558027</c:v>
                </c:pt>
                <c:pt idx="48">
                  <c:v>0</c:v>
                </c:pt>
                <c:pt idx="49">
                  <c:v>0</c:v>
                </c:pt>
                <c:pt idx="50">
                  <c:v>0</c:v>
                </c:pt>
                <c:pt idx="51">
                  <c:v>0</c:v>
                </c:pt>
              </c:numCache>
            </c:numRef>
          </c:val>
          <c:extLst>
            <c:ext xmlns:c16="http://schemas.microsoft.com/office/drawing/2014/chart" uri="{C3380CC4-5D6E-409C-BE32-E72D297353CC}">
              <c16:uniqueId val="{00000010-468B-4FA7-A63C-16A2CB6D4C2E}"/>
            </c:ext>
          </c:extLst>
        </c:ser>
        <c:dLbls>
          <c:showLegendKey val="0"/>
          <c:showVal val="0"/>
          <c:showCatName val="0"/>
          <c:showSerName val="0"/>
          <c:showPercent val="0"/>
          <c:showBubbleSize val="0"/>
        </c:dLbls>
        <c:gapWidth val="182"/>
        <c:overlap val="100"/>
        <c:axId val="610810192"/>
        <c:axId val="610809408"/>
      </c:barChart>
      <c:catAx>
        <c:axId val="605503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10808624"/>
        <c:crosses val="autoZero"/>
        <c:auto val="1"/>
        <c:lblAlgn val="ctr"/>
        <c:lblOffset val="100"/>
        <c:noMultiLvlLbl val="0"/>
      </c:catAx>
      <c:valAx>
        <c:axId val="610808624"/>
        <c:scaling>
          <c:orientation val="minMax"/>
        </c:scaling>
        <c:delete val="1"/>
        <c:axPos val="l"/>
        <c:numFmt formatCode="#,##0" sourceLinked="0"/>
        <c:majorTickMark val="none"/>
        <c:minorTickMark val="none"/>
        <c:tickLblPos val="nextTo"/>
        <c:crossAx val="605503880"/>
        <c:crosses val="autoZero"/>
        <c:crossBetween val="between"/>
      </c:valAx>
      <c:valAx>
        <c:axId val="610809408"/>
        <c:scaling>
          <c:orientation val="minMax"/>
          <c:max val="1000"/>
        </c:scaling>
        <c:delete val="1"/>
        <c:axPos val="r"/>
        <c:numFmt formatCode="#,##0" sourceLinked="1"/>
        <c:majorTickMark val="out"/>
        <c:minorTickMark val="none"/>
        <c:tickLblPos val="nextTo"/>
        <c:crossAx val="610810192"/>
        <c:crosses val="max"/>
        <c:crossBetween val="between"/>
      </c:valAx>
      <c:catAx>
        <c:axId val="610810192"/>
        <c:scaling>
          <c:orientation val="minMax"/>
        </c:scaling>
        <c:delete val="1"/>
        <c:axPos val="b"/>
        <c:numFmt formatCode="General" sourceLinked="1"/>
        <c:majorTickMark val="out"/>
        <c:minorTickMark val="none"/>
        <c:tickLblPos val="nextTo"/>
        <c:crossAx val="610809408"/>
        <c:crosses val="autoZero"/>
        <c:auto val="1"/>
        <c:lblAlgn val="ctr"/>
        <c:lblOffset val="100"/>
        <c:noMultiLvlLbl val="0"/>
      </c:catAx>
      <c:spPr>
        <a:noFill/>
        <a:ln>
          <a:noFill/>
        </a:ln>
        <a:effectLst/>
      </c:spPr>
    </c:plotArea>
    <c:legend>
      <c:legendPos val="r"/>
      <c:legendEntry>
        <c:idx val="5"/>
        <c:delete val="1"/>
      </c:legendEntry>
      <c:layout>
        <c:manualLayout>
          <c:xMode val="edge"/>
          <c:yMode val="edge"/>
          <c:x val="6.6816094010975907E-2"/>
          <c:y val="3.0546243600738033E-2"/>
          <c:w val="0.23975580112145073"/>
          <c:h val="0.31607104804968683"/>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ysClr val="window" lastClr="FFFFFF"/>
    </a:solidFill>
    <a:ln w="9525" cap="flat" cmpd="sng" algn="ctr">
      <a:noFill/>
      <a:round/>
    </a:ln>
    <a:effectLst/>
  </c:spPr>
  <c:txPr>
    <a:bodyPr/>
    <a:lstStyle/>
    <a:p>
      <a:pPr>
        <a:defRPr sz="1600"/>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4681131047143697E-2"/>
          <c:y val="3.8336330005993333E-2"/>
          <c:w val="0.9524292557692583"/>
          <c:h val="0.75514780962210959"/>
        </c:manualLayout>
      </c:layout>
      <c:barChart>
        <c:barDir val="col"/>
        <c:grouping val="clustered"/>
        <c:varyColors val="0"/>
        <c:ser>
          <c:idx val="1"/>
          <c:order val="0"/>
          <c:tx>
            <c:strRef>
              <c:f>'Fg2.9 F2.10 Recp pp$ by fa'!$E$1</c:f>
              <c:strCache>
                <c:ptCount val="1"/>
                <c:pt idx="0">
                  <c:v>21 years or younger</c:v>
                </c:pt>
              </c:strCache>
            </c:strRef>
          </c:tx>
          <c:spPr>
            <a:solidFill>
              <a:schemeClr val="accent6">
                <a:lumMod val="60000"/>
                <a:lumOff val="40000"/>
              </a:schemeClr>
            </a:solidFill>
            <a:ln>
              <a:noFill/>
            </a:ln>
            <a:effectLst/>
          </c:spPr>
          <c:invertIfNegative val="0"/>
          <c:dPt>
            <c:idx val="3"/>
            <c:invertIfNegative val="0"/>
            <c:bubble3D val="0"/>
            <c:spPr>
              <a:pattFill prst="pct75">
                <a:fgClr>
                  <a:schemeClr val="accent6">
                    <a:lumMod val="60000"/>
                    <a:lumOff val="40000"/>
                  </a:schemeClr>
                </a:fgClr>
                <a:bgClr>
                  <a:schemeClr val="bg1"/>
                </a:bgClr>
              </a:pattFill>
              <a:ln>
                <a:noFill/>
              </a:ln>
              <a:effectLst/>
            </c:spPr>
            <c:extLst>
              <c:ext xmlns:c16="http://schemas.microsoft.com/office/drawing/2014/chart" uri="{C3380CC4-5D6E-409C-BE32-E72D297353CC}">
                <c16:uniqueId val="{00000001-7C8A-4BF6-AF02-A6EDC7AA7E10}"/>
              </c:ext>
            </c:extLst>
          </c:dPt>
          <c:dLbls>
            <c:spPr>
              <a:solidFill>
                <a:schemeClr val="bg1"/>
              </a:solidFill>
              <a:ln>
                <a:noFill/>
              </a:ln>
              <a:effectLst/>
            </c:spPr>
            <c:txPr>
              <a:bodyPr rot="0" vert="horz"/>
              <a:lstStyle/>
              <a:p>
                <a:pPr>
                  <a:defRPr sz="1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'Fg2.9 F2.10 Recp pp$ by fa'!$D$3:$D$6</c:f>
              <c:strCache>
                <c:ptCount val="4"/>
                <c:pt idx="0">
                  <c:v>Waiver (Family Home)</c:v>
                </c:pt>
                <c:pt idx="1">
                  <c:v>Waiver (Other Setting)</c:v>
                </c:pt>
                <c:pt idx="2">
                  <c:v>Waiver (all settings)</c:v>
                </c:pt>
                <c:pt idx="3">
                  <c:v>ICF/IID</c:v>
                </c:pt>
              </c:strCache>
            </c:strRef>
          </c:cat>
          <c:val>
            <c:numRef>
              <c:f>'Fg2.9 F2.10 Recp pp$ by fa'!$E$3:$E$6</c:f>
              <c:numCache>
                <c:formatCode>#,##0_);\(#,##0\)</c:formatCode>
                <c:ptCount val="4"/>
                <c:pt idx="0">
                  <c:v>173362.83589350843</c:v>
                </c:pt>
                <c:pt idx="1">
                  <c:v>31043.352077652515</c:v>
                </c:pt>
                <c:pt idx="2">
                  <c:v>204406.18797116089</c:v>
                </c:pt>
                <c:pt idx="3" formatCode="#,##0">
                  <c:v>5021.5699696413694</c:v>
                </c:pt>
              </c:numCache>
            </c:numRef>
          </c:val>
          <c:extLst>
            <c:ext xmlns:c16="http://schemas.microsoft.com/office/drawing/2014/chart" uri="{C3380CC4-5D6E-409C-BE32-E72D297353CC}">
              <c16:uniqueId val="{00000002-7C8A-4BF6-AF02-A6EDC7AA7E10}"/>
            </c:ext>
          </c:extLst>
        </c:ser>
        <c:ser>
          <c:idx val="0"/>
          <c:order val="1"/>
          <c:tx>
            <c:strRef>
              <c:f>'Fg2.9 F2.10 Recp pp$ by fa'!$F$1</c:f>
              <c:strCache>
                <c:ptCount val="1"/>
                <c:pt idx="0">
                  <c:v>22 years or older</c:v>
                </c:pt>
              </c:strCache>
            </c:strRef>
          </c:tx>
          <c:spPr>
            <a:solidFill>
              <a:schemeClr val="accent6">
                <a:lumMod val="50000"/>
              </a:schemeClr>
            </a:solidFill>
            <a:ln>
              <a:noFill/>
            </a:ln>
            <a:effectLst/>
          </c:spPr>
          <c:invertIfNegative val="0"/>
          <c:dPt>
            <c:idx val="3"/>
            <c:invertIfNegative val="0"/>
            <c:bubble3D val="0"/>
            <c:spPr>
              <a:pattFill prst="pct75">
                <a:fgClr>
                  <a:schemeClr val="accent6">
                    <a:lumMod val="50000"/>
                  </a:schemeClr>
                </a:fgClr>
                <a:bgClr>
                  <a:schemeClr val="bg1"/>
                </a:bgClr>
              </a:pattFill>
              <a:ln>
                <a:noFill/>
              </a:ln>
              <a:effectLst/>
            </c:spPr>
            <c:extLst>
              <c:ext xmlns:c16="http://schemas.microsoft.com/office/drawing/2014/chart" uri="{C3380CC4-5D6E-409C-BE32-E72D297353CC}">
                <c16:uniqueId val="{00000004-7C8A-4BF6-AF02-A6EDC7AA7E10}"/>
              </c:ext>
            </c:extLst>
          </c:dPt>
          <c:dLbls>
            <c:spPr>
              <a:solidFill>
                <a:schemeClr val="bg1"/>
              </a:solidFill>
              <a:ln>
                <a:noFill/>
              </a:ln>
              <a:effectLst/>
            </c:spPr>
            <c:txPr>
              <a:bodyPr rot="0" vert="horz"/>
              <a:lstStyle/>
              <a:p>
                <a:pPr>
                  <a:defRPr sz="1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'Fg2.9 F2.10 Recp pp$ by fa'!$D$3:$D$6</c:f>
              <c:strCache>
                <c:ptCount val="4"/>
                <c:pt idx="0">
                  <c:v>Waiver (Family Home)</c:v>
                </c:pt>
                <c:pt idx="1">
                  <c:v>Waiver (Other Setting)</c:v>
                </c:pt>
                <c:pt idx="2">
                  <c:v>Waiver (all settings)</c:v>
                </c:pt>
                <c:pt idx="3">
                  <c:v>ICF/IID</c:v>
                </c:pt>
              </c:strCache>
            </c:strRef>
          </c:cat>
          <c:val>
            <c:numRef>
              <c:f>'Fg2.9 F2.10 Recp pp$ by fa'!$F$3:$F$6</c:f>
              <c:numCache>
                <c:formatCode>#,##0_);\(#,##0\)</c:formatCode>
                <c:ptCount val="4"/>
                <c:pt idx="0">
                  <c:v>254546.85991620659</c:v>
                </c:pt>
                <c:pt idx="1">
                  <c:v>348508.95211263245</c:v>
                </c:pt>
                <c:pt idx="2">
                  <c:v>603055.81202883914</c:v>
                </c:pt>
                <c:pt idx="3" formatCode="#,##0">
                  <c:v>69592.430030358621</c:v>
                </c:pt>
              </c:numCache>
            </c:numRef>
          </c:val>
          <c:extLst>
            <c:ext xmlns:c16="http://schemas.microsoft.com/office/drawing/2014/chart" uri="{C3380CC4-5D6E-409C-BE32-E72D297353CC}">
              <c16:uniqueId val="{00000005-7C8A-4BF6-AF02-A6EDC7AA7E10}"/>
            </c:ext>
          </c:extLst>
        </c:ser>
        <c:dLbls>
          <c:dLblPos val="outEnd"/>
          <c:showLegendKey val="0"/>
          <c:showVal val="1"/>
          <c:showCatName val="0"/>
          <c:showSerName val="0"/>
          <c:showPercent val="0"/>
          <c:showBubbleSize val="0"/>
        </c:dLbls>
        <c:gapWidth val="100"/>
        <c:overlap val="-10"/>
        <c:axId val="610820384"/>
        <c:axId val="610825480"/>
      </c:barChart>
      <c:catAx>
        <c:axId val="610820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800"/>
            </a:pPr>
            <a:endParaRPr lang="en-US"/>
          </a:p>
        </c:txPr>
        <c:crossAx val="610825480"/>
        <c:crosses val="autoZero"/>
        <c:auto val="1"/>
        <c:lblAlgn val="ctr"/>
        <c:lblOffset val="100"/>
        <c:noMultiLvlLbl val="0"/>
      </c:catAx>
      <c:valAx>
        <c:axId val="610825480"/>
        <c:scaling>
          <c:orientation val="minMax"/>
        </c:scaling>
        <c:delete val="1"/>
        <c:axPos val="l"/>
        <c:numFmt formatCode="#,##0_);\(#,##0\)" sourceLinked="1"/>
        <c:majorTickMark val="none"/>
        <c:minorTickMark val="none"/>
        <c:tickLblPos val="nextTo"/>
        <c:crossAx val="610820384"/>
        <c:crosses val="autoZero"/>
        <c:crossBetween val="between"/>
      </c:valAx>
      <c:spPr>
        <a:noFill/>
        <a:ln>
          <a:noFill/>
        </a:ln>
        <a:effectLst/>
      </c:spPr>
    </c:plotArea>
    <c:legend>
      <c:legendPos val="b"/>
      <c:layout>
        <c:manualLayout>
          <c:xMode val="edge"/>
          <c:yMode val="edge"/>
          <c:x val="3.3807787520878069E-2"/>
          <c:y val="0.203042768692375"/>
          <c:w val="0.41126655051480487"/>
          <c:h val="8.38201676403353E-2"/>
        </c:manualLayout>
      </c:layout>
      <c:overlay val="0"/>
      <c:spPr>
        <a:noFill/>
        <a:ln>
          <a:noFill/>
        </a:ln>
        <a:effectLst/>
      </c:spPr>
      <c:txPr>
        <a:bodyPr rot="0" vert="horz"/>
        <a:lstStyle/>
        <a:p>
          <a:pPr>
            <a:defRPr sz="1800"/>
          </a:pPr>
          <a:endParaRPr lang="en-US"/>
        </a:p>
      </c:txPr>
    </c:legend>
    <c:plotVisOnly val="1"/>
    <c:dispBlanksAs val="gap"/>
    <c:showDLblsOverMax val="0"/>
  </c:chart>
  <c:spPr>
    <a:solidFill>
      <a:schemeClr val="bg1"/>
    </a:solidFill>
    <a:ln w="9525" cap="flat" cmpd="sng" algn="ctr">
      <a:noFill/>
      <a:round/>
    </a:ln>
    <a:effectLst/>
  </c:spPr>
  <c:txPr>
    <a:bodyPr/>
    <a:lstStyle/>
    <a:p>
      <a:pPr>
        <a:defRPr sz="1600"/>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611175912282261E-2"/>
          <c:y val="5.5578990126234221E-4"/>
          <c:w val="0.96148303209373298"/>
          <c:h val="0.77717128671907321"/>
        </c:manualLayout>
      </c:layout>
      <c:barChart>
        <c:barDir val="col"/>
        <c:grouping val="clustered"/>
        <c:varyColors val="0"/>
        <c:ser>
          <c:idx val="0"/>
          <c:order val="0"/>
          <c:tx>
            <c:strRef>
              <c:f>'Fg2.9 F2.10 Recp pp$ by fa'!$E$36:$E$37</c:f>
              <c:strCache>
                <c:ptCount val="2"/>
                <c:pt idx="0">
                  <c:v>Birth to 21 years</c:v>
                </c:pt>
              </c:strCache>
            </c:strRef>
          </c:tx>
          <c:spPr>
            <a:solidFill>
              <a:schemeClr val="accent6">
                <a:lumMod val="40000"/>
                <a:lumOff val="60000"/>
              </a:schemeClr>
            </a:solidFill>
            <a:ln>
              <a:noFill/>
            </a:ln>
            <a:effectLst/>
          </c:spPr>
          <c:invertIfNegative val="0"/>
          <c:dPt>
            <c:idx val="3"/>
            <c:invertIfNegative val="0"/>
            <c:bubble3D val="0"/>
            <c:spPr>
              <a:pattFill prst="pct70">
                <a:fgClr>
                  <a:schemeClr val="accent6">
                    <a:lumMod val="40000"/>
                    <a:lumOff val="60000"/>
                  </a:schemeClr>
                </a:fgClr>
                <a:bgClr>
                  <a:schemeClr val="bg1"/>
                </a:bgClr>
              </a:pattFill>
              <a:ln>
                <a:noFill/>
              </a:ln>
              <a:effectLst/>
            </c:spPr>
            <c:extLst>
              <c:ext xmlns:c16="http://schemas.microsoft.com/office/drawing/2014/chart" uri="{C3380CC4-5D6E-409C-BE32-E72D297353CC}">
                <c16:uniqueId val="{00000001-4626-44CD-8F0C-52E74EB68D10}"/>
              </c:ext>
            </c:extLst>
          </c:dPt>
          <c:dLbls>
            <c:dLbl>
              <c:idx val="2"/>
              <c:layout>
                <c:manualLayout>
                  <c:x val="-4.269265192425750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626-44CD-8F0C-52E74EB68D10}"/>
                </c:ext>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'Fg2.9 F2.10 Recp pp$ by fa'!$D$38:$D$41</c:f>
              <c:strCache>
                <c:ptCount val="4"/>
                <c:pt idx="0">
                  <c:v>Waiver (Family Home)</c:v>
                </c:pt>
                <c:pt idx="1">
                  <c:v>Waiver (Other Setting)</c:v>
                </c:pt>
                <c:pt idx="2">
                  <c:v>Waiver (all settings)</c:v>
                </c:pt>
                <c:pt idx="3">
                  <c:v>ICF/IID</c:v>
                </c:pt>
              </c:strCache>
            </c:strRef>
          </c:cat>
          <c:val>
            <c:numRef>
              <c:f>'Fg2.9 F2.10 Recp pp$ by fa'!$E$38:$E$41</c:f>
              <c:numCache>
                <c:formatCode>_("$"* #,##0_);_("$"* \(#,##0\);_("$"* "-"??_);_(@_)</c:formatCode>
                <c:ptCount val="4"/>
                <c:pt idx="0">
                  <c:v>13830.80581491247</c:v>
                </c:pt>
                <c:pt idx="1">
                  <c:v>37359.533793649207</c:v>
                </c:pt>
                <c:pt idx="2">
                  <c:v>17404.134948599414</c:v>
                </c:pt>
                <c:pt idx="3">
                  <c:v>117713.96759654074</c:v>
                </c:pt>
              </c:numCache>
            </c:numRef>
          </c:val>
          <c:extLst>
            <c:ext xmlns:c16="http://schemas.microsoft.com/office/drawing/2014/chart" uri="{C3380CC4-5D6E-409C-BE32-E72D297353CC}">
              <c16:uniqueId val="{00000003-4626-44CD-8F0C-52E74EB68D10}"/>
            </c:ext>
          </c:extLst>
        </c:ser>
        <c:ser>
          <c:idx val="1"/>
          <c:order val="1"/>
          <c:tx>
            <c:strRef>
              <c:f>'Fg2.9 F2.10 Recp pp$ by fa'!$F$36:$F$37</c:f>
              <c:strCache>
                <c:ptCount val="2"/>
                <c:pt idx="0">
                  <c:v>22 years or more</c:v>
                </c:pt>
              </c:strCache>
            </c:strRef>
          </c:tx>
          <c:spPr>
            <a:solidFill>
              <a:schemeClr val="accent6">
                <a:lumMod val="50000"/>
              </a:schemeClr>
            </a:solidFill>
            <a:ln>
              <a:noFill/>
            </a:ln>
            <a:effectLst/>
          </c:spPr>
          <c:invertIfNegative val="0"/>
          <c:dPt>
            <c:idx val="3"/>
            <c:invertIfNegative val="0"/>
            <c:bubble3D val="0"/>
            <c:spPr>
              <a:pattFill prst="pct70">
                <a:fgClr>
                  <a:schemeClr val="accent6">
                    <a:lumMod val="50000"/>
                  </a:schemeClr>
                </a:fgClr>
                <a:bgClr>
                  <a:schemeClr val="bg1"/>
                </a:bgClr>
              </a:pattFill>
              <a:ln>
                <a:noFill/>
              </a:ln>
              <a:effectLst/>
            </c:spPr>
            <c:extLst>
              <c:ext xmlns:c16="http://schemas.microsoft.com/office/drawing/2014/chart" uri="{C3380CC4-5D6E-409C-BE32-E72D297353CC}">
                <c16:uniqueId val="{00000005-4626-44CD-8F0C-52E74EB68D10}"/>
              </c:ext>
            </c:extLst>
          </c:dPt>
          <c:dLbls>
            <c:dLbl>
              <c:idx val="2"/>
              <c:layout>
                <c:manualLayout>
                  <c:x val="4.26926519242566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626-44CD-8F0C-52E74EB68D10}"/>
                </c:ext>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'Fg2.9 F2.10 Recp pp$ by fa'!$D$38:$D$41</c:f>
              <c:strCache>
                <c:ptCount val="4"/>
                <c:pt idx="0">
                  <c:v>Waiver (Family Home)</c:v>
                </c:pt>
                <c:pt idx="1">
                  <c:v>Waiver (Other Setting)</c:v>
                </c:pt>
                <c:pt idx="2">
                  <c:v>Waiver (all settings)</c:v>
                </c:pt>
                <c:pt idx="3">
                  <c:v>ICF/IID</c:v>
                </c:pt>
              </c:strCache>
            </c:strRef>
          </c:cat>
          <c:val>
            <c:numRef>
              <c:f>'Fg2.9 F2.10 Recp pp$ by fa'!$F$38:$F$41</c:f>
              <c:numCache>
                <c:formatCode>_("$"* #,##0_);_("$"* \(#,##0\);_("$"* "-"??_);_(@_)</c:formatCode>
                <c:ptCount val="4"/>
                <c:pt idx="0">
                  <c:v>26485.620295003962</c:v>
                </c:pt>
                <c:pt idx="1">
                  <c:v>72224.110271319936</c:v>
                </c:pt>
                <c:pt idx="2">
                  <c:v>52918.121060120095</c:v>
                </c:pt>
                <c:pt idx="3">
                  <c:v>142498.91497126632</c:v>
                </c:pt>
              </c:numCache>
            </c:numRef>
          </c:val>
          <c:extLst>
            <c:ext xmlns:c16="http://schemas.microsoft.com/office/drawing/2014/chart" uri="{C3380CC4-5D6E-409C-BE32-E72D297353CC}">
              <c16:uniqueId val="{00000007-4626-44CD-8F0C-52E74EB68D10}"/>
            </c:ext>
          </c:extLst>
        </c:ser>
        <c:dLbls>
          <c:dLblPos val="outEnd"/>
          <c:showLegendKey val="0"/>
          <c:showVal val="1"/>
          <c:showCatName val="0"/>
          <c:showSerName val="0"/>
          <c:showPercent val="0"/>
          <c:showBubbleSize val="0"/>
        </c:dLbls>
        <c:gapWidth val="100"/>
        <c:overlap val="-10"/>
        <c:axId val="610823912"/>
        <c:axId val="610826656"/>
        <c:extLst>
          <c:ext xmlns:c15="http://schemas.microsoft.com/office/drawing/2012/chart" uri="{02D57815-91ED-43cb-92C2-25804820EDAC}">
            <c15:filteredBarSeries>
              <c15:ser>
                <c:idx val="2"/>
                <c:order val="2"/>
                <c:tx>
                  <c:strRef>
                    <c:extLst>
                      <c:ext uri="{02D57815-91ED-43cb-92C2-25804820EDAC}">
                        <c15:formulaRef>
                          <c15:sqref>'Fg2.9 F2.10 Recp pp$ by fa'!$H$36:$H$37</c15:sqref>
                        </c15:formulaRef>
                      </c:ext>
                    </c:extLst>
                    <c:strCache>
                      <c:ptCount val="2"/>
                      <c:pt idx="0">
                        <c:v>All ages</c:v>
                      </c:pt>
                    </c:strCache>
                  </c:strRef>
                </c:tx>
                <c:spPr>
                  <a:solidFill>
                    <a:schemeClr val="accent4"/>
                  </a:solidFill>
                </c:spPr>
                <c:invertIfNegative val="0"/>
                <c:dLbls>
                  <c:spPr>
                    <a:noFill/>
                    <a:ln>
                      <a:noFill/>
                    </a:ln>
                    <a:effectLst/>
                  </c:spPr>
                  <c:txPr>
                    <a:bodyPr rot="-5400000" vert="horz" lIns="38100" tIns="19050" rIns="38100" bIns="19050">
                      <a:spAutoFit/>
                    </a:bodyPr>
                    <a:lstStyle/>
                    <a:p>
                      <a:pPr>
                        <a:defRPr sz="900"/>
                      </a:pPr>
                      <a:endParaRPr lang="en-US"/>
                    </a:p>
                  </c:txPr>
                  <c:dLblPos val="outEnd"/>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'Fg2.9 F2.10 Recp pp$ by fa'!$D$38:$D$41</c15:sqref>
                        </c15:formulaRef>
                      </c:ext>
                    </c:extLst>
                    <c:strCache>
                      <c:ptCount val="4"/>
                      <c:pt idx="0">
                        <c:v>Waiver (Family Home)</c:v>
                      </c:pt>
                      <c:pt idx="1">
                        <c:v>Waiver (Other Setting)</c:v>
                      </c:pt>
                      <c:pt idx="2">
                        <c:v>Waiver (all settings)</c:v>
                      </c:pt>
                      <c:pt idx="3">
                        <c:v>ICF/IID</c:v>
                      </c:pt>
                    </c:strCache>
                  </c:strRef>
                </c:cat>
                <c:val>
                  <c:numRef>
                    <c:extLst>
                      <c:ext uri="{02D57815-91ED-43cb-92C2-25804820EDAC}">
                        <c15:formulaRef>
                          <c15:sqref>'Fg2.9 F2.10 Recp pp$ by fa'!$H$38:$H$41</c15:sqref>
                        </c15:formulaRef>
                      </c:ext>
                    </c:extLst>
                    <c:numCache>
                      <c:formatCode>General</c:formatCode>
                      <c:ptCount val="4"/>
                      <c:pt idx="2" formatCode="_(&quot;$&quot;* #,##0_);_(&quot;$&quot;* \(#,##0\);_(&quot;$&quot;* &quot;-&quot;??_);_(@_)">
                        <c:v>43927.879388417037</c:v>
                      </c:pt>
                      <c:pt idx="3" formatCode="_(&quot;$&quot;* #,##0_);_(&quot;$&quot;* \(#,##0\);_(&quot;$&quot;* &quot;-&quot;??_);_(@_)">
                        <c:v>140830.87214503979</c:v>
                      </c:pt>
                    </c:numCache>
                  </c:numRef>
                </c:val>
                <c:extLst>
                  <c:ext xmlns:c16="http://schemas.microsoft.com/office/drawing/2014/chart" uri="{C3380CC4-5D6E-409C-BE32-E72D297353CC}">
                    <c16:uniqueId val="{00000008-4626-44CD-8F0C-52E74EB68D10}"/>
                  </c:ext>
                </c:extLst>
              </c15:ser>
            </c15:filteredBarSeries>
          </c:ext>
        </c:extLst>
      </c:barChart>
      <c:catAx>
        <c:axId val="610823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610826656"/>
        <c:crosses val="autoZero"/>
        <c:auto val="1"/>
        <c:lblAlgn val="ctr"/>
        <c:lblOffset val="100"/>
        <c:noMultiLvlLbl val="0"/>
      </c:catAx>
      <c:valAx>
        <c:axId val="610826656"/>
        <c:scaling>
          <c:orientation val="minMax"/>
        </c:scaling>
        <c:delete val="1"/>
        <c:axPos val="l"/>
        <c:majorGridlines>
          <c:spPr>
            <a:ln w="9525" cap="flat" cmpd="sng" algn="ctr">
              <a:noFill/>
              <a:round/>
            </a:ln>
            <a:effectLst/>
          </c:spPr>
        </c:majorGridlines>
        <c:numFmt formatCode="_(&quot;$&quot;* #,##0_);_(&quot;$&quot;* \(#,##0\);_(&quot;$&quot;* &quot;-&quot;??_);_(@_)" sourceLinked="1"/>
        <c:majorTickMark val="none"/>
        <c:minorTickMark val="none"/>
        <c:tickLblPos val="nextTo"/>
        <c:crossAx val="610823912"/>
        <c:crosses val="autoZero"/>
        <c:crossBetween val="between"/>
      </c:valAx>
      <c:spPr>
        <a:noFill/>
        <a:ln>
          <a:noFill/>
        </a:ln>
        <a:effectLst/>
      </c:spPr>
    </c:plotArea>
    <c:legend>
      <c:legendPos val="t"/>
      <c:layout>
        <c:manualLayout>
          <c:xMode val="edge"/>
          <c:yMode val="edge"/>
          <c:x val="4.0082960510895438E-2"/>
          <c:y val="0.19727791752340595"/>
          <c:w val="0.43837162107313904"/>
          <c:h val="7.4709104062556597E-2"/>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463924467370552E-2"/>
          <c:y val="7.3741885482694919E-2"/>
          <c:w val="0.93536067260701394"/>
          <c:h val="0.65491013611183047"/>
        </c:manualLayout>
      </c:layout>
      <c:barChart>
        <c:barDir val="col"/>
        <c:grouping val="clustered"/>
        <c:varyColors val="0"/>
        <c:ser>
          <c:idx val="0"/>
          <c:order val="0"/>
          <c:tx>
            <c:strRef>
              <c:f>'Fg2.4 Waiver 100k by Age'!$F$3</c:f>
              <c:strCache>
                <c:ptCount val="1"/>
                <c:pt idx="0">
                  <c:v>Birth to 21 years</c:v>
                </c:pt>
              </c:strCache>
            </c:strRef>
          </c:tx>
          <c:spPr>
            <a:solidFill>
              <a:schemeClr val="accent6">
                <a:lumMod val="60000"/>
                <a:lumOff val="40000"/>
              </a:schemeClr>
            </a:solidFill>
            <a:ln>
              <a:noFill/>
            </a:ln>
            <a:effectLst/>
          </c:spPr>
          <c:invertIfNegative val="0"/>
          <c:dPt>
            <c:idx val="23"/>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1-2AE2-4C41-B460-AE74D23BFF41}"/>
              </c:ext>
            </c:extLst>
          </c:dPt>
          <c:dPt>
            <c:idx val="24"/>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3-2AE2-4C41-B460-AE74D23BFF41}"/>
              </c:ext>
            </c:extLst>
          </c:dPt>
          <c:dPt>
            <c:idx val="27"/>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5-2AE2-4C41-B460-AE74D23BFF41}"/>
              </c:ext>
            </c:extLst>
          </c:dPt>
          <c:dPt>
            <c:idx val="28"/>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7-2AE2-4C41-B460-AE74D23BFF41}"/>
              </c:ext>
            </c:extLst>
          </c:dPt>
          <c:cat>
            <c:strRef>
              <c:f>'Fg2.4 Waiver 100k by Age'!$E$4:$E$55</c:f>
              <c:strCache>
                <c:ptCount val="52"/>
                <c:pt idx="0">
                  <c:v>DC</c:v>
                </c:pt>
                <c:pt idx="1">
                  <c:v>*DE</c:v>
                </c:pt>
                <c:pt idx="2">
                  <c:v>CT</c:v>
                </c:pt>
                <c:pt idx="3">
                  <c:v>NJ</c:v>
                </c:pt>
                <c:pt idx="4">
                  <c:v>AK</c:v>
                </c:pt>
                <c:pt idx="5">
                  <c:v>TN</c:v>
                </c:pt>
                <c:pt idx="6">
                  <c:v>PA</c:v>
                </c:pt>
                <c:pt idx="7">
                  <c:v>MA</c:v>
                </c:pt>
                <c:pt idx="8">
                  <c:v>MN</c:v>
                </c:pt>
                <c:pt idx="9">
                  <c:v>NY</c:v>
                </c:pt>
                <c:pt idx="10">
                  <c:v>ME</c:v>
                </c:pt>
                <c:pt idx="11">
                  <c:v>*NM</c:v>
                </c:pt>
                <c:pt idx="12">
                  <c:v>AL</c:v>
                </c:pt>
                <c:pt idx="13">
                  <c:v>RI</c:v>
                </c:pt>
                <c:pt idx="14">
                  <c:v>NE</c:v>
                </c:pt>
                <c:pt idx="15">
                  <c:v>MD</c:v>
                </c:pt>
                <c:pt idx="16">
                  <c:v>VT</c:v>
                </c:pt>
                <c:pt idx="17">
                  <c:v>MO</c:v>
                </c:pt>
                <c:pt idx="18">
                  <c:v>OK</c:v>
                </c:pt>
                <c:pt idx="19">
                  <c:v>KS</c:v>
                </c:pt>
                <c:pt idx="20">
                  <c:v>AR</c:v>
                </c:pt>
                <c:pt idx="21">
                  <c:v>HI</c:v>
                </c:pt>
                <c:pt idx="22">
                  <c:v>NV</c:v>
                </c:pt>
                <c:pt idx="23">
                  <c:v>NH</c:v>
                </c:pt>
                <c:pt idx="24">
                  <c:v>Est. U.S.</c:v>
                </c:pt>
                <c:pt idx="25">
                  <c:v>KY</c:v>
                </c:pt>
                <c:pt idx="26">
                  <c:v>GA</c:v>
                </c:pt>
                <c:pt idx="27">
                  <c:v>OH</c:v>
                </c:pt>
                <c:pt idx="28">
                  <c:v>MT</c:v>
                </c:pt>
                <c:pt idx="29">
                  <c:v>UT</c:v>
                </c:pt>
                <c:pt idx="30">
                  <c:v>ND</c:v>
                </c:pt>
                <c:pt idx="31">
                  <c:v>CO</c:v>
                </c:pt>
                <c:pt idx="32">
                  <c:v>WY</c:v>
                </c:pt>
                <c:pt idx="33">
                  <c:v>TX</c:v>
                </c:pt>
                <c:pt idx="34">
                  <c:v>IA</c:v>
                </c:pt>
                <c:pt idx="35">
                  <c:v>LA</c:v>
                </c:pt>
                <c:pt idx="36">
                  <c:v>IL</c:v>
                </c:pt>
                <c:pt idx="37">
                  <c:v>NC</c:v>
                </c:pt>
                <c:pt idx="38">
                  <c:v>WI</c:v>
                </c:pt>
                <c:pt idx="39">
                  <c:v>SC</c:v>
                </c:pt>
                <c:pt idx="40">
                  <c:v>SD</c:v>
                </c:pt>
                <c:pt idx="41">
                  <c:v>MI</c:v>
                </c:pt>
                <c:pt idx="42">
                  <c:v>MS</c:v>
                </c:pt>
                <c:pt idx="43">
                  <c:v>FL</c:v>
                </c:pt>
                <c:pt idx="44">
                  <c:v>AZ</c:v>
                </c:pt>
                <c:pt idx="45">
                  <c:v>ID</c:v>
                </c:pt>
                <c:pt idx="46">
                  <c:v>VA</c:v>
                </c:pt>
                <c:pt idx="47">
                  <c:v>CA</c:v>
                </c:pt>
                <c:pt idx="48">
                  <c:v>WA</c:v>
                </c:pt>
                <c:pt idx="49">
                  <c:v>IN</c:v>
                </c:pt>
                <c:pt idx="50">
                  <c:v>OR</c:v>
                </c:pt>
                <c:pt idx="51">
                  <c:v>*WV</c:v>
                </c:pt>
              </c:strCache>
            </c:strRef>
          </c:cat>
          <c:val>
            <c:numRef>
              <c:f>'Fg2.4 Waiver 100k by Age'!$F$4:$F$55</c:f>
              <c:numCache>
                <c:formatCode>0</c:formatCode>
                <c:ptCount val="52"/>
                <c:pt idx="0">
                  <c:v>11.654940161083541</c:v>
                </c:pt>
                <c:pt idx="1">
                  <c:v>0</c:v>
                </c:pt>
                <c:pt idx="2">
                  <c:v>64.559658426386918</c:v>
                </c:pt>
                <c:pt idx="3">
                  <c:v>0</c:v>
                </c:pt>
                <c:pt idx="4">
                  <c:v>265.6189230279673</c:v>
                </c:pt>
                <c:pt idx="5">
                  <c:v>18.734414083922548</c:v>
                </c:pt>
                <c:pt idx="6">
                  <c:v>116.73655291000962</c:v>
                </c:pt>
                <c:pt idx="7">
                  <c:v>13.753796970474623</c:v>
                </c:pt>
                <c:pt idx="8">
                  <c:v>240.64710158245819</c:v>
                </c:pt>
                <c:pt idx="9">
                  <c:v>329.84538569251185</c:v>
                </c:pt>
                <c:pt idx="10">
                  <c:v>174.96605721201936</c:v>
                </c:pt>
                <c:pt idx="11">
                  <c:v>0</c:v>
                </c:pt>
                <c:pt idx="12">
                  <c:v>16.565866328249683</c:v>
                </c:pt>
                <c:pt idx="13">
                  <c:v>0</c:v>
                </c:pt>
                <c:pt idx="14">
                  <c:v>38.436723543865916</c:v>
                </c:pt>
                <c:pt idx="15">
                  <c:v>17.942041768106662</c:v>
                </c:pt>
                <c:pt idx="16">
                  <c:v>173.44971518059359</c:v>
                </c:pt>
                <c:pt idx="17">
                  <c:v>146.65984400778908</c:v>
                </c:pt>
                <c:pt idx="18">
                  <c:v>63.270361417017341</c:v>
                </c:pt>
                <c:pt idx="19">
                  <c:v>201.25600964941589</c:v>
                </c:pt>
                <c:pt idx="20">
                  <c:v>69.452563320480749</c:v>
                </c:pt>
                <c:pt idx="21">
                  <c:v>141.48681055155876</c:v>
                </c:pt>
                <c:pt idx="22">
                  <c:v>18.038052878675565</c:v>
                </c:pt>
                <c:pt idx="23">
                  <c:v>379.48574472961269</c:v>
                </c:pt>
                <c:pt idx="24">
                  <c:v>225.17114937145266</c:v>
                </c:pt>
                <c:pt idx="25">
                  <c:v>512.09893021255039</c:v>
                </c:pt>
                <c:pt idx="26">
                  <c:v>19.862518808340042</c:v>
                </c:pt>
                <c:pt idx="27">
                  <c:v>179.28394514134916</c:v>
                </c:pt>
                <c:pt idx="28">
                  <c:v>143.1931722084438</c:v>
                </c:pt>
                <c:pt idx="29">
                  <c:v>135.61462647624526</c:v>
                </c:pt>
                <c:pt idx="30">
                  <c:v>1116.8514747596903</c:v>
                </c:pt>
                <c:pt idx="31">
                  <c:v>145.1703896298381</c:v>
                </c:pt>
                <c:pt idx="32">
                  <c:v>454.22285308729596</c:v>
                </c:pt>
                <c:pt idx="33">
                  <c:v>78.097003482235564</c:v>
                </c:pt>
                <c:pt idx="34">
                  <c:v>460.68538391719864</c:v>
                </c:pt>
                <c:pt idx="35">
                  <c:v>220.94074125063563</c:v>
                </c:pt>
                <c:pt idx="36">
                  <c:v>50.027056299615374</c:v>
                </c:pt>
                <c:pt idx="37">
                  <c:v>252.2178137275738</c:v>
                </c:pt>
                <c:pt idx="38">
                  <c:v>288.63167643834367</c:v>
                </c:pt>
                <c:pt idx="39">
                  <c:v>160.72219899127899</c:v>
                </c:pt>
                <c:pt idx="40">
                  <c:v>375.9888391488318</c:v>
                </c:pt>
                <c:pt idx="41">
                  <c:v>456.74242999830511</c:v>
                </c:pt>
                <c:pt idx="42">
                  <c:v>28.396157954755456</c:v>
                </c:pt>
                <c:pt idx="43">
                  <c:v>106.28162255956441</c:v>
                </c:pt>
                <c:pt idx="44">
                  <c:v>913.93868608483263</c:v>
                </c:pt>
                <c:pt idx="45">
                  <c:v>801.07954188085012</c:v>
                </c:pt>
                <c:pt idx="46">
                  <c:v>302.20745642917757</c:v>
                </c:pt>
                <c:pt idx="47">
                  <c:v>477.19992694187908</c:v>
                </c:pt>
                <c:pt idx="48">
                  <c:v>102.25227406636158</c:v>
                </c:pt>
                <c:pt idx="49">
                  <c:v>397.02929871306151</c:v>
                </c:pt>
                <c:pt idx="50">
                  <c:v>352.57517500030428</c:v>
                </c:pt>
                <c:pt idx="51">
                  <c:v>0</c:v>
                </c:pt>
              </c:numCache>
            </c:numRef>
          </c:val>
          <c:extLst>
            <c:ext xmlns:c16="http://schemas.microsoft.com/office/drawing/2014/chart" uri="{C3380CC4-5D6E-409C-BE32-E72D297353CC}">
              <c16:uniqueId val="{00000008-2AE2-4C41-B460-AE74D23BFF41}"/>
            </c:ext>
          </c:extLst>
        </c:ser>
        <c:ser>
          <c:idx val="1"/>
          <c:order val="1"/>
          <c:tx>
            <c:strRef>
              <c:f>'Fg2.4 Waiver 100k by Age'!$G$3</c:f>
              <c:strCache>
                <c:ptCount val="1"/>
                <c:pt idx="0">
                  <c:v>22 years or older</c:v>
                </c:pt>
              </c:strCache>
            </c:strRef>
          </c:tx>
          <c:spPr>
            <a:solidFill>
              <a:schemeClr val="accent6">
                <a:lumMod val="50000"/>
              </a:schemeClr>
            </a:solidFill>
            <a:ln>
              <a:noFill/>
            </a:ln>
            <a:effectLst/>
          </c:spPr>
          <c:invertIfNegative val="0"/>
          <c:dPt>
            <c:idx val="23"/>
            <c:invertIfNegative val="0"/>
            <c:bubble3D val="0"/>
            <c:spPr>
              <a:solidFill>
                <a:schemeClr val="accent6">
                  <a:lumMod val="50000"/>
                </a:schemeClr>
              </a:solidFill>
              <a:ln>
                <a:noFill/>
              </a:ln>
              <a:effectLst/>
            </c:spPr>
            <c:extLst>
              <c:ext xmlns:c16="http://schemas.microsoft.com/office/drawing/2014/chart" uri="{C3380CC4-5D6E-409C-BE32-E72D297353CC}">
                <c16:uniqueId val="{0000000A-2AE2-4C41-B460-AE74D23BFF41}"/>
              </c:ext>
            </c:extLst>
          </c:dPt>
          <c:dPt>
            <c:idx val="24"/>
            <c:invertIfNegative val="0"/>
            <c:bubble3D val="0"/>
            <c:spPr>
              <a:solidFill>
                <a:schemeClr val="accent6">
                  <a:lumMod val="50000"/>
                </a:schemeClr>
              </a:solidFill>
              <a:ln>
                <a:noFill/>
              </a:ln>
              <a:effectLst/>
            </c:spPr>
            <c:extLst>
              <c:ext xmlns:c16="http://schemas.microsoft.com/office/drawing/2014/chart" uri="{C3380CC4-5D6E-409C-BE32-E72D297353CC}">
                <c16:uniqueId val="{0000000C-2AE2-4C41-B460-AE74D23BFF41}"/>
              </c:ext>
            </c:extLst>
          </c:dPt>
          <c:dPt>
            <c:idx val="27"/>
            <c:invertIfNegative val="0"/>
            <c:bubble3D val="0"/>
            <c:spPr>
              <a:solidFill>
                <a:schemeClr val="accent6">
                  <a:lumMod val="50000"/>
                </a:schemeClr>
              </a:solidFill>
              <a:ln>
                <a:noFill/>
              </a:ln>
              <a:effectLst/>
            </c:spPr>
            <c:extLst>
              <c:ext xmlns:c16="http://schemas.microsoft.com/office/drawing/2014/chart" uri="{C3380CC4-5D6E-409C-BE32-E72D297353CC}">
                <c16:uniqueId val="{0000000E-2AE2-4C41-B460-AE74D23BFF41}"/>
              </c:ext>
            </c:extLst>
          </c:dPt>
          <c:dPt>
            <c:idx val="28"/>
            <c:invertIfNegative val="0"/>
            <c:bubble3D val="0"/>
            <c:extLst>
              <c:ext xmlns:c16="http://schemas.microsoft.com/office/drawing/2014/chart" uri="{C3380CC4-5D6E-409C-BE32-E72D297353CC}">
                <c16:uniqueId val="{0000000F-2AE2-4C41-B460-AE74D23BFF41}"/>
              </c:ext>
            </c:extLst>
          </c:dPt>
          <c:cat>
            <c:strRef>
              <c:f>'Fg2.4 Waiver 100k by Age'!$E$4:$E$55</c:f>
              <c:strCache>
                <c:ptCount val="52"/>
                <c:pt idx="0">
                  <c:v>DC</c:v>
                </c:pt>
                <c:pt idx="1">
                  <c:v>*DE</c:v>
                </c:pt>
                <c:pt idx="2">
                  <c:v>CT</c:v>
                </c:pt>
                <c:pt idx="3">
                  <c:v>NJ</c:v>
                </c:pt>
                <c:pt idx="4">
                  <c:v>AK</c:v>
                </c:pt>
                <c:pt idx="5">
                  <c:v>TN</c:v>
                </c:pt>
                <c:pt idx="6">
                  <c:v>PA</c:v>
                </c:pt>
                <c:pt idx="7">
                  <c:v>MA</c:v>
                </c:pt>
                <c:pt idx="8">
                  <c:v>MN</c:v>
                </c:pt>
                <c:pt idx="9">
                  <c:v>NY</c:v>
                </c:pt>
                <c:pt idx="10">
                  <c:v>ME</c:v>
                </c:pt>
                <c:pt idx="11">
                  <c:v>*NM</c:v>
                </c:pt>
                <c:pt idx="12">
                  <c:v>AL</c:v>
                </c:pt>
                <c:pt idx="13">
                  <c:v>RI</c:v>
                </c:pt>
                <c:pt idx="14">
                  <c:v>NE</c:v>
                </c:pt>
                <c:pt idx="15">
                  <c:v>MD</c:v>
                </c:pt>
                <c:pt idx="16">
                  <c:v>VT</c:v>
                </c:pt>
                <c:pt idx="17">
                  <c:v>MO</c:v>
                </c:pt>
                <c:pt idx="18">
                  <c:v>OK</c:v>
                </c:pt>
                <c:pt idx="19">
                  <c:v>KS</c:v>
                </c:pt>
                <c:pt idx="20">
                  <c:v>AR</c:v>
                </c:pt>
                <c:pt idx="21">
                  <c:v>HI</c:v>
                </c:pt>
                <c:pt idx="22">
                  <c:v>NV</c:v>
                </c:pt>
                <c:pt idx="23">
                  <c:v>NH</c:v>
                </c:pt>
                <c:pt idx="24">
                  <c:v>Est. U.S.</c:v>
                </c:pt>
                <c:pt idx="25">
                  <c:v>KY</c:v>
                </c:pt>
                <c:pt idx="26">
                  <c:v>GA</c:v>
                </c:pt>
                <c:pt idx="27">
                  <c:v>OH</c:v>
                </c:pt>
                <c:pt idx="28">
                  <c:v>MT</c:v>
                </c:pt>
                <c:pt idx="29">
                  <c:v>UT</c:v>
                </c:pt>
                <c:pt idx="30">
                  <c:v>ND</c:v>
                </c:pt>
                <c:pt idx="31">
                  <c:v>CO</c:v>
                </c:pt>
                <c:pt idx="32">
                  <c:v>WY</c:v>
                </c:pt>
                <c:pt idx="33">
                  <c:v>TX</c:v>
                </c:pt>
                <c:pt idx="34">
                  <c:v>IA</c:v>
                </c:pt>
                <c:pt idx="35">
                  <c:v>LA</c:v>
                </c:pt>
                <c:pt idx="36">
                  <c:v>IL</c:v>
                </c:pt>
                <c:pt idx="37">
                  <c:v>NC</c:v>
                </c:pt>
                <c:pt idx="38">
                  <c:v>WI</c:v>
                </c:pt>
                <c:pt idx="39">
                  <c:v>SC</c:v>
                </c:pt>
                <c:pt idx="40">
                  <c:v>SD</c:v>
                </c:pt>
                <c:pt idx="41">
                  <c:v>MI</c:v>
                </c:pt>
                <c:pt idx="42">
                  <c:v>MS</c:v>
                </c:pt>
                <c:pt idx="43">
                  <c:v>FL</c:v>
                </c:pt>
                <c:pt idx="44">
                  <c:v>AZ</c:v>
                </c:pt>
                <c:pt idx="45">
                  <c:v>ID</c:v>
                </c:pt>
                <c:pt idx="46">
                  <c:v>VA</c:v>
                </c:pt>
                <c:pt idx="47">
                  <c:v>CA</c:v>
                </c:pt>
                <c:pt idx="48">
                  <c:v>WA</c:v>
                </c:pt>
                <c:pt idx="49">
                  <c:v>IN</c:v>
                </c:pt>
                <c:pt idx="50">
                  <c:v>OR</c:v>
                </c:pt>
                <c:pt idx="51">
                  <c:v>*WV</c:v>
                </c:pt>
              </c:strCache>
            </c:strRef>
          </c:cat>
          <c:val>
            <c:numRef>
              <c:f>'Fg2.4 Waiver 100k by Age'!$G$4:$G$55</c:f>
              <c:numCache>
                <c:formatCode>0</c:formatCode>
                <c:ptCount val="52"/>
                <c:pt idx="0">
                  <c:v>318.63421525468544</c:v>
                </c:pt>
                <c:pt idx="1">
                  <c:v>0</c:v>
                </c:pt>
                <c:pt idx="2">
                  <c:v>367.17585543368631</c:v>
                </c:pt>
                <c:pt idx="3">
                  <c:v>167.46160587737799</c:v>
                </c:pt>
                <c:pt idx="4">
                  <c:v>289.35476989314043</c:v>
                </c:pt>
                <c:pt idx="5">
                  <c:v>160.87224073266029</c:v>
                </c:pt>
                <c:pt idx="6">
                  <c:v>320.74289500841149</c:v>
                </c:pt>
                <c:pt idx="7">
                  <c:v>279.26521475829463</c:v>
                </c:pt>
                <c:pt idx="8">
                  <c:v>368.12939753389782</c:v>
                </c:pt>
                <c:pt idx="9">
                  <c:v>418.20622082528502</c:v>
                </c:pt>
                <c:pt idx="10">
                  <c:v>447.28213636722762</c:v>
                </c:pt>
                <c:pt idx="11">
                  <c:v>0</c:v>
                </c:pt>
                <c:pt idx="12">
                  <c:v>152.54383071849966</c:v>
                </c:pt>
                <c:pt idx="13">
                  <c:v>467.23090556490246</c:v>
                </c:pt>
                <c:pt idx="14">
                  <c:v>336.92254254949637</c:v>
                </c:pt>
                <c:pt idx="15">
                  <c:v>323.93077278137685</c:v>
                </c:pt>
                <c:pt idx="16">
                  <c:v>588.39112072140369</c:v>
                </c:pt>
                <c:pt idx="17">
                  <c:v>255.80586029629421</c:v>
                </c:pt>
                <c:pt idx="18">
                  <c:v>177.5109640194037</c:v>
                </c:pt>
                <c:pt idx="19">
                  <c:v>348.70727854197975</c:v>
                </c:pt>
                <c:pt idx="20">
                  <c:v>166.40391950663474</c:v>
                </c:pt>
                <c:pt idx="21">
                  <c:v>210.96465535002378</c:v>
                </c:pt>
                <c:pt idx="22">
                  <c:v>88.564190029558944</c:v>
                </c:pt>
                <c:pt idx="23">
                  <c:v>396.47021367341671</c:v>
                </c:pt>
                <c:pt idx="24">
                  <c:v>259.5469968473937</c:v>
                </c:pt>
                <c:pt idx="25">
                  <c:v>263.0220003388377</c:v>
                </c:pt>
                <c:pt idx="26">
                  <c:v>110.08031207609618</c:v>
                </c:pt>
                <c:pt idx="27">
                  <c:v>369.80790358526053</c:v>
                </c:pt>
                <c:pt idx="28">
                  <c:v>279.8647189133365</c:v>
                </c:pt>
                <c:pt idx="29">
                  <c:v>190.35099304735803</c:v>
                </c:pt>
                <c:pt idx="30">
                  <c:v>424.73838441825478</c:v>
                </c:pt>
                <c:pt idx="31">
                  <c:v>215.39180789566186</c:v>
                </c:pt>
                <c:pt idx="32">
                  <c:v>382.30540726812529</c:v>
                </c:pt>
                <c:pt idx="33">
                  <c:v>156.41615605563203</c:v>
                </c:pt>
                <c:pt idx="34">
                  <c:v>444.89451629054594</c:v>
                </c:pt>
                <c:pt idx="35">
                  <c:v>282.04916494651906</c:v>
                </c:pt>
                <c:pt idx="36">
                  <c:v>238.43139436513513</c:v>
                </c:pt>
                <c:pt idx="37">
                  <c:v>133.1179498412003</c:v>
                </c:pt>
                <c:pt idx="38">
                  <c:v>642.72762401595878</c:v>
                </c:pt>
                <c:pt idx="39">
                  <c:v>225.00365238616081</c:v>
                </c:pt>
                <c:pt idx="40">
                  <c:v>437.3558826351188</c:v>
                </c:pt>
                <c:pt idx="41">
                  <c:v>453.51937487727122</c:v>
                </c:pt>
                <c:pt idx="42">
                  <c:v>102.60402934970175</c:v>
                </c:pt>
                <c:pt idx="43">
                  <c:v>176.6802102373978</c:v>
                </c:pt>
                <c:pt idx="44">
                  <c:v>228.22199066519664</c:v>
                </c:pt>
                <c:pt idx="45">
                  <c:v>304.1072170003099</c:v>
                </c:pt>
                <c:pt idx="46">
                  <c:v>166.75113748097354</c:v>
                </c:pt>
                <c:pt idx="47">
                  <c:v>237.59642841814977</c:v>
                </c:pt>
                <c:pt idx="48">
                  <c:v>255.55785080352106</c:v>
                </c:pt>
                <c:pt idx="49">
                  <c:v>310.78457510442087</c:v>
                </c:pt>
                <c:pt idx="50">
                  <c:v>290.28295812283244</c:v>
                </c:pt>
                <c:pt idx="51">
                  <c:v>0</c:v>
                </c:pt>
              </c:numCache>
            </c:numRef>
          </c:val>
          <c:extLst>
            <c:ext xmlns:c16="http://schemas.microsoft.com/office/drawing/2014/chart" uri="{C3380CC4-5D6E-409C-BE32-E72D297353CC}">
              <c16:uniqueId val="{00000010-2AE2-4C41-B460-AE74D23BFF41}"/>
            </c:ext>
          </c:extLst>
        </c:ser>
        <c:dLbls>
          <c:showLegendKey val="0"/>
          <c:showVal val="0"/>
          <c:showCatName val="0"/>
          <c:showSerName val="0"/>
          <c:showPercent val="0"/>
          <c:showBubbleSize val="0"/>
        </c:dLbls>
        <c:gapWidth val="75"/>
        <c:overlap val="-25"/>
        <c:axId val="610825088"/>
        <c:axId val="610823128"/>
      </c:barChart>
      <c:lineChart>
        <c:grouping val="standard"/>
        <c:varyColors val="0"/>
        <c:ser>
          <c:idx val="2"/>
          <c:order val="2"/>
          <c:tx>
            <c:strRef>
              <c:f>'Fg2.4 Waiver 100k by Age'!$H$3</c:f>
              <c:strCache>
                <c:ptCount val="1"/>
                <c:pt idx="0">
                  <c:v>Total (all ages)</c:v>
                </c:pt>
              </c:strCache>
            </c:strRef>
          </c:tx>
          <c:spPr>
            <a:ln w="25400" cap="rnd">
              <a:noFill/>
              <a:round/>
            </a:ln>
            <a:effectLst/>
          </c:spPr>
          <c:marker>
            <c:symbol val="dash"/>
            <c:size val="25"/>
            <c:spPr>
              <a:solidFill>
                <a:srgbClr val="7BA1D8"/>
              </a:solidFill>
              <a:ln w="9525">
                <a:noFill/>
              </a:ln>
              <a:effectLst/>
            </c:spPr>
          </c:marker>
          <c:dPt>
            <c:idx val="23"/>
            <c:marker>
              <c:symbol val="dash"/>
              <c:size val="25"/>
              <c:spPr>
                <a:solidFill>
                  <a:srgbClr val="7BA1D8"/>
                </a:solidFill>
                <a:ln w="9525">
                  <a:noFill/>
                </a:ln>
                <a:effectLst/>
              </c:spPr>
            </c:marker>
            <c:bubble3D val="0"/>
            <c:extLst>
              <c:ext xmlns:c16="http://schemas.microsoft.com/office/drawing/2014/chart" uri="{C3380CC4-5D6E-409C-BE32-E72D297353CC}">
                <c16:uniqueId val="{00000011-2AE2-4C41-B460-AE74D23BFF41}"/>
              </c:ext>
            </c:extLst>
          </c:dPt>
          <c:dPt>
            <c:idx val="24"/>
            <c:marker>
              <c:symbol val="dash"/>
              <c:size val="25"/>
              <c:spPr>
                <a:solidFill>
                  <a:srgbClr val="7BA1D8"/>
                </a:solidFill>
                <a:ln w="9525">
                  <a:noFill/>
                </a:ln>
                <a:effectLst/>
              </c:spPr>
            </c:marker>
            <c:bubble3D val="0"/>
            <c:extLst>
              <c:ext xmlns:c16="http://schemas.microsoft.com/office/drawing/2014/chart" uri="{C3380CC4-5D6E-409C-BE32-E72D297353CC}">
                <c16:uniqueId val="{00000012-2AE2-4C41-B460-AE74D23BFF41}"/>
              </c:ext>
            </c:extLst>
          </c:dPt>
          <c:dPt>
            <c:idx val="27"/>
            <c:marker>
              <c:symbol val="dash"/>
              <c:size val="25"/>
              <c:spPr>
                <a:solidFill>
                  <a:srgbClr val="7BA1D8"/>
                </a:solidFill>
                <a:ln w="9525">
                  <a:noFill/>
                </a:ln>
                <a:effectLst/>
              </c:spPr>
            </c:marker>
            <c:bubble3D val="0"/>
            <c:extLst>
              <c:ext xmlns:c16="http://schemas.microsoft.com/office/drawing/2014/chart" uri="{C3380CC4-5D6E-409C-BE32-E72D297353CC}">
                <c16:uniqueId val="{00000013-2AE2-4C41-B460-AE74D23BFF41}"/>
              </c:ext>
            </c:extLst>
          </c:dPt>
          <c:cat>
            <c:strRef>
              <c:f>'Fg2.4 Waiver 100k by Age'!$E$4:$E$55</c:f>
              <c:strCache>
                <c:ptCount val="52"/>
                <c:pt idx="0">
                  <c:v>DC</c:v>
                </c:pt>
                <c:pt idx="1">
                  <c:v>*DE</c:v>
                </c:pt>
                <c:pt idx="2">
                  <c:v>CT</c:v>
                </c:pt>
                <c:pt idx="3">
                  <c:v>NJ</c:v>
                </c:pt>
                <c:pt idx="4">
                  <c:v>AK</c:v>
                </c:pt>
                <c:pt idx="5">
                  <c:v>TN</c:v>
                </c:pt>
                <c:pt idx="6">
                  <c:v>PA</c:v>
                </c:pt>
                <c:pt idx="7">
                  <c:v>MA</c:v>
                </c:pt>
                <c:pt idx="8">
                  <c:v>MN</c:v>
                </c:pt>
                <c:pt idx="9">
                  <c:v>NY</c:v>
                </c:pt>
                <c:pt idx="10">
                  <c:v>ME</c:v>
                </c:pt>
                <c:pt idx="11">
                  <c:v>*NM</c:v>
                </c:pt>
                <c:pt idx="12">
                  <c:v>AL</c:v>
                </c:pt>
                <c:pt idx="13">
                  <c:v>RI</c:v>
                </c:pt>
                <c:pt idx="14">
                  <c:v>NE</c:v>
                </c:pt>
                <c:pt idx="15">
                  <c:v>MD</c:v>
                </c:pt>
                <c:pt idx="16">
                  <c:v>VT</c:v>
                </c:pt>
                <c:pt idx="17">
                  <c:v>MO</c:v>
                </c:pt>
                <c:pt idx="18">
                  <c:v>OK</c:v>
                </c:pt>
                <c:pt idx="19">
                  <c:v>KS</c:v>
                </c:pt>
                <c:pt idx="20">
                  <c:v>AR</c:v>
                </c:pt>
                <c:pt idx="21">
                  <c:v>HI</c:v>
                </c:pt>
                <c:pt idx="22">
                  <c:v>NV</c:v>
                </c:pt>
                <c:pt idx="23">
                  <c:v>NH</c:v>
                </c:pt>
                <c:pt idx="24">
                  <c:v>Est. U.S.</c:v>
                </c:pt>
                <c:pt idx="25">
                  <c:v>KY</c:v>
                </c:pt>
                <c:pt idx="26">
                  <c:v>GA</c:v>
                </c:pt>
                <c:pt idx="27">
                  <c:v>OH</c:v>
                </c:pt>
                <c:pt idx="28">
                  <c:v>MT</c:v>
                </c:pt>
                <c:pt idx="29">
                  <c:v>UT</c:v>
                </c:pt>
                <c:pt idx="30">
                  <c:v>ND</c:v>
                </c:pt>
                <c:pt idx="31">
                  <c:v>CO</c:v>
                </c:pt>
                <c:pt idx="32">
                  <c:v>WY</c:v>
                </c:pt>
                <c:pt idx="33">
                  <c:v>TX</c:v>
                </c:pt>
                <c:pt idx="34">
                  <c:v>IA</c:v>
                </c:pt>
                <c:pt idx="35">
                  <c:v>LA</c:v>
                </c:pt>
                <c:pt idx="36">
                  <c:v>IL</c:v>
                </c:pt>
                <c:pt idx="37">
                  <c:v>NC</c:v>
                </c:pt>
                <c:pt idx="38">
                  <c:v>WI</c:v>
                </c:pt>
                <c:pt idx="39">
                  <c:v>SC</c:v>
                </c:pt>
                <c:pt idx="40">
                  <c:v>SD</c:v>
                </c:pt>
                <c:pt idx="41">
                  <c:v>MI</c:v>
                </c:pt>
                <c:pt idx="42">
                  <c:v>MS</c:v>
                </c:pt>
                <c:pt idx="43">
                  <c:v>FL</c:v>
                </c:pt>
                <c:pt idx="44">
                  <c:v>AZ</c:v>
                </c:pt>
                <c:pt idx="45">
                  <c:v>ID</c:v>
                </c:pt>
                <c:pt idx="46">
                  <c:v>VA</c:v>
                </c:pt>
                <c:pt idx="47">
                  <c:v>CA</c:v>
                </c:pt>
                <c:pt idx="48">
                  <c:v>WA</c:v>
                </c:pt>
                <c:pt idx="49">
                  <c:v>IN</c:v>
                </c:pt>
                <c:pt idx="50">
                  <c:v>OR</c:v>
                </c:pt>
                <c:pt idx="51">
                  <c:v>*WV</c:v>
                </c:pt>
              </c:strCache>
            </c:strRef>
          </c:cat>
          <c:val>
            <c:numRef>
              <c:f>'Fg2.4 Waiver 100k by Age'!$H$4:$H$55</c:f>
              <c:numCache>
                <c:formatCode>0</c:formatCode>
                <c:ptCount val="52"/>
                <c:pt idx="0">
                  <c:v>245.16640486222235</c:v>
                </c:pt>
                <c:pt idx="1">
                  <c:v>113.12252839879631</c:v>
                </c:pt>
                <c:pt idx="2">
                  <c:v>285.78602480894477</c:v>
                </c:pt>
                <c:pt idx="3">
                  <c:v>122.10898153931777</c:v>
                </c:pt>
                <c:pt idx="4">
                  <c:v>282.11577395153483</c:v>
                </c:pt>
                <c:pt idx="5">
                  <c:v>121.63229639670712</c:v>
                </c:pt>
                <c:pt idx="6">
                  <c:v>267.10257882623642</c:v>
                </c:pt>
                <c:pt idx="7">
                  <c:v>209.54878307120651</c:v>
                </c:pt>
                <c:pt idx="8">
                  <c:v>331.81447954619898</c:v>
                </c:pt>
                <c:pt idx="9">
                  <c:v>394.80303377681633</c:v>
                </c:pt>
                <c:pt idx="10">
                  <c:v>382.05634486161631</c:v>
                </c:pt>
                <c:pt idx="11">
                  <c:v>236.23087772072762</c:v>
                </c:pt>
                <c:pt idx="12">
                  <c:v>114.73690703843069</c:v>
                </c:pt>
                <c:pt idx="13">
                  <c:v>344.36865431180223</c:v>
                </c:pt>
                <c:pt idx="14">
                  <c:v>245.71132537297154</c:v>
                </c:pt>
                <c:pt idx="15">
                  <c:v>239.74282495964812</c:v>
                </c:pt>
                <c:pt idx="16">
                  <c:v>481.91305071774622</c:v>
                </c:pt>
                <c:pt idx="17">
                  <c:v>225.20925652387987</c:v>
                </c:pt>
                <c:pt idx="18">
                  <c:v>143.36466286620751</c:v>
                </c:pt>
                <c:pt idx="19">
                  <c:v>303.92575351126084</c:v>
                </c:pt>
                <c:pt idx="20">
                  <c:v>138.37539588414347</c:v>
                </c:pt>
                <c:pt idx="21">
                  <c:v>192.71194639065854</c:v>
                </c:pt>
                <c:pt idx="22">
                  <c:v>69.148295713894072</c:v>
                </c:pt>
                <c:pt idx="23">
                  <c:v>392.19505616967399</c:v>
                </c:pt>
                <c:pt idx="24">
                  <c:v>249.88958461113771</c:v>
                </c:pt>
                <c:pt idx="25">
                  <c:v>332.83945319490266</c:v>
                </c:pt>
                <c:pt idx="26">
                  <c:v>83.20748108870184</c:v>
                </c:pt>
                <c:pt idx="27">
                  <c:v>316.99515763786815</c:v>
                </c:pt>
                <c:pt idx="28">
                  <c:v>242.96895982810881</c:v>
                </c:pt>
                <c:pt idx="29">
                  <c:v>170.52212281197961</c:v>
                </c:pt>
                <c:pt idx="30">
                  <c:v>630.11905767119822</c:v>
                </c:pt>
                <c:pt idx="31">
                  <c:v>195.75691561028742</c:v>
                </c:pt>
                <c:pt idx="32">
                  <c:v>403.07360704763954</c:v>
                </c:pt>
                <c:pt idx="33">
                  <c:v>131.61372328694713</c:v>
                </c:pt>
                <c:pt idx="34">
                  <c:v>449.51770396654473</c:v>
                </c:pt>
                <c:pt idx="35">
                  <c:v>264.41441999493344</c:v>
                </c:pt>
                <c:pt idx="36">
                  <c:v>185.47769920475969</c:v>
                </c:pt>
                <c:pt idx="37">
                  <c:v>166.4763272870193</c:v>
                </c:pt>
                <c:pt idx="38">
                  <c:v>544.41234961171244</c:v>
                </c:pt>
                <c:pt idx="39">
                  <c:v>207.37257058337039</c:v>
                </c:pt>
                <c:pt idx="40">
                  <c:v>418.85530600124326</c:v>
                </c:pt>
                <c:pt idx="41">
                  <c:v>454.40810612088677</c:v>
                </c:pt>
                <c:pt idx="42">
                  <c:v>80.569446647166714</c:v>
                </c:pt>
                <c:pt idx="43">
                  <c:v>159.2727575809927</c:v>
                </c:pt>
                <c:pt idx="44">
                  <c:v>426.77387087796387</c:v>
                </c:pt>
                <c:pt idx="45">
                  <c:v>459.02301650486595</c:v>
                </c:pt>
                <c:pt idx="46">
                  <c:v>204.18915885859494</c:v>
                </c:pt>
                <c:pt idx="47">
                  <c:v>305.9463643034855</c:v>
                </c:pt>
                <c:pt idx="48">
                  <c:v>213.8583973655324</c:v>
                </c:pt>
                <c:pt idx="49">
                  <c:v>336.16496053928711</c:v>
                </c:pt>
                <c:pt idx="50">
                  <c:v>306.53737115133515</c:v>
                </c:pt>
                <c:pt idx="51">
                  <c:v>253.07164756523667</c:v>
                </c:pt>
              </c:numCache>
            </c:numRef>
          </c:val>
          <c:smooth val="0"/>
          <c:extLst>
            <c:ext xmlns:c16="http://schemas.microsoft.com/office/drawing/2014/chart" uri="{C3380CC4-5D6E-409C-BE32-E72D297353CC}">
              <c16:uniqueId val="{00000014-2AE2-4C41-B460-AE74D23BFF41}"/>
            </c:ext>
          </c:extLst>
        </c:ser>
        <c:dLbls>
          <c:showLegendKey val="0"/>
          <c:showVal val="0"/>
          <c:showCatName val="0"/>
          <c:showSerName val="0"/>
          <c:showPercent val="0"/>
          <c:showBubbleSize val="0"/>
        </c:dLbls>
        <c:marker val="1"/>
        <c:smooth val="0"/>
        <c:axId val="610825088"/>
        <c:axId val="610823128"/>
        <c:extLst/>
      </c:lineChart>
      <c:lineChart>
        <c:grouping val="standard"/>
        <c:varyColors val="0"/>
        <c:ser>
          <c:idx val="3"/>
          <c:order val="3"/>
          <c:tx>
            <c:strRef>
              <c:f>'Fg2.4 Waiver 100k by Age'!$I$3</c:f>
              <c:strCache>
                <c:ptCount val="1"/>
                <c:pt idx="0">
                  <c:v>Average Cost/Person</c:v>
                </c:pt>
              </c:strCache>
              <c:extLst xmlns:c15="http://schemas.microsoft.com/office/drawing/2012/chart"/>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24"/>
              <c:numFmt formatCode="&quot;$&quot;#,##0" sourceLinked="0"/>
              <c:spPr>
                <a:solidFill>
                  <a:schemeClr val="bg1">
                    <a:alpha val="50000"/>
                  </a:schemeClr>
                </a:solidFill>
                <a:ln>
                  <a:noFill/>
                </a:ln>
                <a:effectLst/>
              </c:spPr>
              <c:txPr>
                <a:bodyPr rot="-5400000" spcFirstLastPara="1" vertOverflow="ellipsis" wrap="square" anchor="ctr" anchorCtr="1"/>
                <a:lstStyle/>
                <a:p>
                  <a:pPr>
                    <a:defRPr sz="20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2-7417-4F4D-9772-6EA4C4BA1E79}"/>
                </c:ext>
              </c:extLst>
            </c:dLbl>
            <c:numFmt formatCode="&quot;$&quot;#,##0" sourceLinked="0"/>
            <c:spPr>
              <a:solidFill>
                <a:schemeClr val="bg1">
                  <a:alpha val="50000"/>
                </a:schemeClr>
              </a:solidFill>
              <a:ln>
                <a:noFill/>
              </a:ln>
              <a:effectLst/>
            </c:spPr>
            <c:txPr>
              <a:bodyPr rot="-5400000" spcFirstLastPara="1" vertOverflow="ellipsis"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'Fg2.4 Waiver 100k by Age'!$E$4:$E$55</c:f>
              <c:strCache>
                <c:ptCount val="52"/>
                <c:pt idx="0">
                  <c:v>DC</c:v>
                </c:pt>
                <c:pt idx="1">
                  <c:v>*DE</c:v>
                </c:pt>
                <c:pt idx="2">
                  <c:v>CT</c:v>
                </c:pt>
                <c:pt idx="3">
                  <c:v>NJ</c:v>
                </c:pt>
                <c:pt idx="4">
                  <c:v>AK</c:v>
                </c:pt>
                <c:pt idx="5">
                  <c:v>TN</c:v>
                </c:pt>
                <c:pt idx="6">
                  <c:v>PA</c:v>
                </c:pt>
                <c:pt idx="7">
                  <c:v>MA</c:v>
                </c:pt>
                <c:pt idx="8">
                  <c:v>MN</c:v>
                </c:pt>
                <c:pt idx="9">
                  <c:v>NY</c:v>
                </c:pt>
                <c:pt idx="10">
                  <c:v>ME</c:v>
                </c:pt>
                <c:pt idx="11">
                  <c:v>*NM</c:v>
                </c:pt>
                <c:pt idx="12">
                  <c:v>AL</c:v>
                </c:pt>
                <c:pt idx="13">
                  <c:v>RI</c:v>
                </c:pt>
                <c:pt idx="14">
                  <c:v>NE</c:v>
                </c:pt>
                <c:pt idx="15">
                  <c:v>MD</c:v>
                </c:pt>
                <c:pt idx="16">
                  <c:v>VT</c:v>
                </c:pt>
                <c:pt idx="17">
                  <c:v>MO</c:v>
                </c:pt>
                <c:pt idx="18">
                  <c:v>OK</c:v>
                </c:pt>
                <c:pt idx="19">
                  <c:v>KS</c:v>
                </c:pt>
                <c:pt idx="20">
                  <c:v>AR</c:v>
                </c:pt>
                <c:pt idx="21">
                  <c:v>HI</c:v>
                </c:pt>
                <c:pt idx="22">
                  <c:v>NV</c:v>
                </c:pt>
                <c:pt idx="23">
                  <c:v>NH</c:v>
                </c:pt>
                <c:pt idx="24">
                  <c:v>Est. U.S.</c:v>
                </c:pt>
                <c:pt idx="25">
                  <c:v>KY</c:v>
                </c:pt>
                <c:pt idx="26">
                  <c:v>GA</c:v>
                </c:pt>
                <c:pt idx="27">
                  <c:v>OH</c:v>
                </c:pt>
                <c:pt idx="28">
                  <c:v>MT</c:v>
                </c:pt>
                <c:pt idx="29">
                  <c:v>UT</c:v>
                </c:pt>
                <c:pt idx="30">
                  <c:v>ND</c:v>
                </c:pt>
                <c:pt idx="31">
                  <c:v>CO</c:v>
                </c:pt>
                <c:pt idx="32">
                  <c:v>WY</c:v>
                </c:pt>
                <c:pt idx="33">
                  <c:v>TX</c:v>
                </c:pt>
                <c:pt idx="34">
                  <c:v>IA</c:v>
                </c:pt>
                <c:pt idx="35">
                  <c:v>LA</c:v>
                </c:pt>
                <c:pt idx="36">
                  <c:v>IL</c:v>
                </c:pt>
                <c:pt idx="37">
                  <c:v>NC</c:v>
                </c:pt>
                <c:pt idx="38">
                  <c:v>WI</c:v>
                </c:pt>
                <c:pt idx="39">
                  <c:v>SC</c:v>
                </c:pt>
                <c:pt idx="40">
                  <c:v>SD</c:v>
                </c:pt>
                <c:pt idx="41">
                  <c:v>MI</c:v>
                </c:pt>
                <c:pt idx="42">
                  <c:v>MS</c:v>
                </c:pt>
                <c:pt idx="43">
                  <c:v>FL</c:v>
                </c:pt>
                <c:pt idx="44">
                  <c:v>AZ</c:v>
                </c:pt>
                <c:pt idx="45">
                  <c:v>ID</c:v>
                </c:pt>
                <c:pt idx="46">
                  <c:v>VA</c:v>
                </c:pt>
                <c:pt idx="47">
                  <c:v>CA</c:v>
                </c:pt>
                <c:pt idx="48">
                  <c:v>WA</c:v>
                </c:pt>
                <c:pt idx="49">
                  <c:v>IN</c:v>
                </c:pt>
                <c:pt idx="50">
                  <c:v>OR</c:v>
                </c:pt>
                <c:pt idx="51">
                  <c:v>*WV</c:v>
                </c:pt>
              </c:strCache>
              <c:extLst xmlns:c15="http://schemas.microsoft.com/office/drawing/2012/chart"/>
            </c:strRef>
          </c:cat>
          <c:val>
            <c:numRef>
              <c:f>'Fg2.4 Waiver 100k by Age'!$I$4:$I$55</c:f>
              <c:numCache>
                <c:formatCode>#,##0</c:formatCode>
                <c:ptCount val="52"/>
                <c:pt idx="0">
                  <c:v>118909.68203592814</c:v>
                </c:pt>
                <c:pt idx="1">
                  <c:v>111092.91364902507</c:v>
                </c:pt>
                <c:pt idx="2">
                  <c:v>91495.146854515217</c:v>
                </c:pt>
                <c:pt idx="3">
                  <c:v>88230</c:v>
                </c:pt>
                <c:pt idx="4">
                  <c:v>84212.972560917333</c:v>
                </c:pt>
                <c:pt idx="5">
                  <c:v>82986.246229913479</c:v>
                </c:pt>
                <c:pt idx="6">
                  <c:v>74022.291123964038</c:v>
                </c:pt>
                <c:pt idx="7">
                  <c:v>70670.854490682366</c:v>
                </c:pt>
                <c:pt idx="8">
                  <c:v>69714.481164009616</c:v>
                </c:pt>
                <c:pt idx="9">
                  <c:v>69165.953255083063</c:v>
                </c:pt>
                <c:pt idx="10">
                  <c:v>66222.870060939647</c:v>
                </c:pt>
                <c:pt idx="11">
                  <c:v>65279.79292107404</c:v>
                </c:pt>
                <c:pt idx="12" formatCode="&quot;$&quot;#,##0">
                  <c:v>64719.176702508958</c:v>
                </c:pt>
                <c:pt idx="13">
                  <c:v>64520.632765255636</c:v>
                </c:pt>
                <c:pt idx="14">
                  <c:v>63046.243783610757</c:v>
                </c:pt>
                <c:pt idx="15">
                  <c:v>60582.027976982805</c:v>
                </c:pt>
                <c:pt idx="16">
                  <c:v>57218.314617940203</c:v>
                </c:pt>
                <c:pt idx="17">
                  <c:v>56063.654860807459</c:v>
                </c:pt>
                <c:pt idx="18">
                  <c:v>55226.150988444446</c:v>
                </c:pt>
                <c:pt idx="19">
                  <c:v>54795.535444771391</c:v>
                </c:pt>
                <c:pt idx="20">
                  <c:v>52090.708556227328</c:v>
                </c:pt>
                <c:pt idx="21">
                  <c:v>48552.270977115877</c:v>
                </c:pt>
                <c:pt idx="22">
                  <c:v>47450.431382193805</c:v>
                </c:pt>
                <c:pt idx="23">
                  <c:v>44495.09340974212</c:v>
                </c:pt>
                <c:pt idx="24">
                  <c:v>43927.879388417037</c:v>
                </c:pt>
                <c:pt idx="25">
                  <c:v>43069.711323131101</c:v>
                </c:pt>
                <c:pt idx="26">
                  <c:v>41554.345494812915</c:v>
                </c:pt>
                <c:pt idx="27">
                  <c:v>41534.060162424968</c:v>
                </c:pt>
                <c:pt idx="28">
                  <c:v>41485.324536123175</c:v>
                </c:pt>
                <c:pt idx="29">
                  <c:v>40898.14453200077</c:v>
                </c:pt>
                <c:pt idx="30">
                  <c:v>40328.605318257956</c:v>
                </c:pt>
                <c:pt idx="31">
                  <c:v>39484.090969020835</c:v>
                </c:pt>
                <c:pt idx="32">
                  <c:v>38700.508474576272</c:v>
                </c:pt>
                <c:pt idx="33">
                  <c:v>38668.34942979466</c:v>
                </c:pt>
                <c:pt idx="34">
                  <c:v>38560.981974309841</c:v>
                </c:pt>
                <c:pt idx="35">
                  <c:v>37819.050327166973</c:v>
                </c:pt>
                <c:pt idx="36">
                  <c:v>37304.025859164423</c:v>
                </c:pt>
                <c:pt idx="37">
                  <c:v>35745.299336964243</c:v>
                </c:pt>
                <c:pt idx="38">
                  <c:v>33098.140082644626</c:v>
                </c:pt>
                <c:pt idx="39">
                  <c:v>32173.011178071538</c:v>
                </c:pt>
                <c:pt idx="40">
                  <c:v>31991.190896551725</c:v>
                </c:pt>
                <c:pt idx="41">
                  <c:v>31866.317854372159</c:v>
                </c:pt>
                <c:pt idx="42">
                  <c:v>31846.88289036545</c:v>
                </c:pt>
                <c:pt idx="43">
                  <c:v>30129.628662808405</c:v>
                </c:pt>
                <c:pt idx="44">
                  <c:v>30025.685023664639</c:v>
                </c:pt>
                <c:pt idx="45">
                  <c:v>29544.775433600829</c:v>
                </c:pt>
                <c:pt idx="46">
                  <c:v>29352.025617140196</c:v>
                </c:pt>
                <c:pt idx="47">
                  <c:v>24579.348830818428</c:v>
                </c:pt>
                <c:pt idx="48">
                  <c:v>23736.634415501092</c:v>
                </c:pt>
                <c:pt idx="49">
                  <c:v>23669.498654587856</c:v>
                </c:pt>
                <c:pt idx="50">
                  <c:v>5676.4058017213902</c:v>
                </c:pt>
              </c:numCache>
              <c:extLst xmlns:c15="http://schemas.microsoft.com/office/drawing/2012/chart"/>
            </c:numRef>
          </c:val>
          <c:smooth val="0"/>
          <c:extLst>
            <c:ext xmlns:c16="http://schemas.microsoft.com/office/drawing/2014/chart" uri="{C3380CC4-5D6E-409C-BE32-E72D297353CC}">
              <c16:uniqueId val="{00000015-2AE2-4C41-B460-AE74D23BFF41}"/>
            </c:ext>
          </c:extLst>
        </c:ser>
        <c:dLbls>
          <c:showLegendKey val="0"/>
          <c:showVal val="0"/>
          <c:showCatName val="0"/>
          <c:showSerName val="0"/>
          <c:showPercent val="0"/>
          <c:showBubbleSize val="0"/>
        </c:dLbls>
        <c:marker val="1"/>
        <c:smooth val="0"/>
        <c:axId val="610827048"/>
        <c:axId val="610822736"/>
      </c:lineChart>
      <c:catAx>
        <c:axId val="610825088"/>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dirty="0" smtClean="0"/>
                  <a:t>Age </a:t>
                </a:r>
                <a:r>
                  <a:rPr lang="en-US" dirty="0"/>
                  <a:t>breakdowns not available for </a:t>
                </a:r>
                <a:r>
                  <a:rPr lang="en-US" dirty="0" smtClean="0"/>
                  <a:t>Delaware</a:t>
                </a:r>
                <a:r>
                  <a:rPr lang="en-US" dirty="0"/>
                  <a:t>, New Mexico or West Virginia. West Virginia also did not have the average cost per person</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10823128"/>
        <c:crosses val="autoZero"/>
        <c:auto val="1"/>
        <c:lblAlgn val="ctr"/>
        <c:lblOffset val="100"/>
        <c:noMultiLvlLbl val="0"/>
      </c:catAx>
      <c:valAx>
        <c:axId val="610823128"/>
        <c:scaling>
          <c:orientation val="minMax"/>
          <c:max val="1200"/>
          <c:min val="0"/>
        </c:scaling>
        <c:delete val="0"/>
        <c:axPos val="l"/>
        <c:majorGridlines>
          <c:spPr>
            <a:ln w="9525" cap="flat" cmpd="sng" algn="ctr">
              <a:solidFill>
                <a:sysClr val="window" lastClr="FFFFFF">
                  <a:lumMod val="95000"/>
                </a:sys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dirty="0"/>
                  <a:t>Waiver Recipients per 100,000</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10825088"/>
        <c:crosses val="autoZero"/>
        <c:crossBetween val="between"/>
        <c:majorUnit val="100"/>
        <c:minorUnit val="100"/>
      </c:valAx>
      <c:valAx>
        <c:axId val="610822736"/>
        <c:scaling>
          <c:orientation val="minMax"/>
        </c:scaling>
        <c:delete val="0"/>
        <c:axPos val="r"/>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10827048"/>
        <c:crosses val="max"/>
        <c:crossBetween val="between"/>
      </c:valAx>
      <c:catAx>
        <c:axId val="610827048"/>
        <c:scaling>
          <c:orientation val="minMax"/>
        </c:scaling>
        <c:delete val="1"/>
        <c:axPos val="b"/>
        <c:numFmt formatCode="General" sourceLinked="1"/>
        <c:majorTickMark val="out"/>
        <c:minorTickMark val="none"/>
        <c:tickLblPos val="nextTo"/>
        <c:crossAx val="610822736"/>
        <c:crosses val="autoZero"/>
        <c:auto val="1"/>
        <c:lblAlgn val="ctr"/>
        <c:lblOffset val="100"/>
        <c:noMultiLvlLbl val="0"/>
      </c:catAx>
      <c:spPr>
        <a:noFill/>
        <a:ln>
          <a:noFill/>
        </a:ln>
        <a:effectLst/>
      </c:spPr>
    </c:plotArea>
    <c:legend>
      <c:legendPos val="t"/>
      <c:layout>
        <c:manualLayout>
          <c:xMode val="edge"/>
          <c:yMode val="edge"/>
          <c:x val="0.11195420073634574"/>
          <c:y val="6.216228177820328E-4"/>
          <c:w val="0.63688156167979004"/>
          <c:h val="7.1612576255518381E-2"/>
        </c:manualLayout>
      </c:layout>
      <c:overlay val="0"/>
      <c:spPr>
        <a:solidFill>
          <a:sysClr val="window" lastClr="FFFFFF"/>
        </a:solid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429874311349699"/>
          <c:y val="4.3478351708298203E-2"/>
          <c:w val="0.79153489693067003"/>
          <c:h val="0.80611646491949696"/>
        </c:manualLayout>
      </c:layout>
      <c:areaChart>
        <c:grouping val="stacked"/>
        <c:varyColors val="0"/>
        <c:ser>
          <c:idx val="0"/>
          <c:order val="0"/>
          <c:tx>
            <c:strRef>
              <c:f>Sheet1!$A$8:$C$8</c:f>
              <c:strCache>
                <c:ptCount val="3"/>
                <c:pt idx="0">
                  <c:v>integrated employment</c:v>
                </c:pt>
                <c:pt idx="1">
                  <c:v>33,049</c:v>
                </c:pt>
                <c:pt idx="2">
                  <c:v>43246</c:v>
                </c:pt>
              </c:strCache>
            </c:strRef>
          </c:tx>
          <c:spPr>
            <a:solidFill>
              <a:srgbClr val="9BBB59">
                <a:lumMod val="60000"/>
                <a:lumOff val="40000"/>
              </a:srgbClr>
            </a:solidFill>
            <a:ln>
              <a:solidFill>
                <a:sysClr val="windowText" lastClr="000000"/>
              </a:solidFill>
            </a:ln>
          </c:spPr>
          <c:cat>
            <c:numRef>
              <c:f>Sheet1!$D$7:$AD$7</c:f>
              <c:numCache>
                <c:formatCode>General</c:formatCode>
                <c:ptCount val="27"/>
                <c:pt idx="0">
                  <c:v>1990</c:v>
                </c:pt>
                <c:pt idx="3">
                  <c:v>1993</c:v>
                </c:pt>
                <c:pt idx="6">
                  <c:v>1996</c:v>
                </c:pt>
                <c:pt idx="9">
                  <c:v>1999</c:v>
                </c:pt>
                <c:pt idx="14">
                  <c:v>2004</c:v>
                </c:pt>
                <c:pt idx="18">
                  <c:v>2008</c:v>
                </c:pt>
                <c:pt idx="22">
                  <c:v>2012</c:v>
                </c:pt>
                <c:pt idx="26">
                  <c:v>2016</c:v>
                </c:pt>
              </c:numCache>
            </c:numRef>
          </c:cat>
          <c:val>
            <c:numRef>
              <c:f>Sheet1!$D$8:$AD$8</c:f>
              <c:numCache>
                <c:formatCode>0</c:formatCode>
                <c:ptCount val="27"/>
                <c:pt idx="0" formatCode="#,##0">
                  <c:v>53443.027012127895</c:v>
                </c:pt>
                <c:pt idx="1">
                  <c:v>60431.286138368079</c:v>
                </c:pt>
                <c:pt idx="2">
                  <c:v>67419.545264608256</c:v>
                </c:pt>
                <c:pt idx="3" formatCode="#,##0">
                  <c:v>74407.80439084844</c:v>
                </c:pt>
                <c:pt idx="4">
                  <c:v>80145.992217251376</c:v>
                </c:pt>
                <c:pt idx="5">
                  <c:v>85884.180043654313</c:v>
                </c:pt>
                <c:pt idx="6" formatCode="#,##0">
                  <c:v>91622.367870057235</c:v>
                </c:pt>
                <c:pt idx="7">
                  <c:v>97157.287630697945</c:v>
                </c:pt>
                <c:pt idx="8">
                  <c:v>102692.20739133866</c:v>
                </c:pt>
                <c:pt idx="9" formatCode="#,##0">
                  <c:v>108227.12715197937</c:v>
                </c:pt>
                <c:pt idx="10">
                  <c:v>108850.80245768226</c:v>
                </c:pt>
                <c:pt idx="11" formatCode="#,##0">
                  <c:v>109474.47776338515</c:v>
                </c:pt>
                <c:pt idx="12">
                  <c:v>107071.11490889076</c:v>
                </c:pt>
                <c:pt idx="13">
                  <c:v>104667.75205439636</c:v>
                </c:pt>
                <c:pt idx="14" formatCode="#,##0">
                  <c:v>102264.38919990198</c:v>
                </c:pt>
                <c:pt idx="15">
                  <c:v>103502.20411456098</c:v>
                </c:pt>
                <c:pt idx="16">
                  <c:v>104740.01902921998</c:v>
                </c:pt>
                <c:pt idx="17" formatCode="#,##0">
                  <c:v>105977.83394387898</c:v>
                </c:pt>
                <c:pt idx="18" formatCode="#,##0">
                  <c:v>108014.89001890979</c:v>
                </c:pt>
                <c:pt idx="19" formatCode="#,##0">
                  <c:v>109277.66353682469</c:v>
                </c:pt>
                <c:pt idx="20" formatCode="#,##0">
                  <c:v>107721.63337543544</c:v>
                </c:pt>
                <c:pt idx="21" formatCode="#,##0">
                  <c:v>109397.26647638767</c:v>
                </c:pt>
                <c:pt idx="22" formatCode="#,##0">
                  <c:v>109701.41759731174</c:v>
                </c:pt>
                <c:pt idx="23" formatCode="#,##0">
                  <c:v>111818.56818355205</c:v>
                </c:pt>
                <c:pt idx="24" formatCode="#,##0">
                  <c:v>115504.61741580993</c:v>
                </c:pt>
                <c:pt idx="25" formatCode="#,##0">
                  <c:v>113226.00000000001</c:v>
                </c:pt>
                <c:pt idx="26" formatCode="#,##0">
                  <c:v>120621</c:v>
                </c:pt>
              </c:numCache>
            </c:numRef>
          </c:val>
          <c:extLst>
            <c:ext xmlns:c16="http://schemas.microsoft.com/office/drawing/2014/chart" uri="{C3380CC4-5D6E-409C-BE32-E72D297353CC}">
              <c16:uniqueId val="{00000000-BCE6-4005-89D1-201200D922D4}"/>
            </c:ext>
          </c:extLst>
        </c:ser>
        <c:ser>
          <c:idx val="1"/>
          <c:order val="1"/>
          <c:tx>
            <c:strRef>
              <c:f>Sheet1!$A$9:$C$9</c:f>
              <c:strCache>
                <c:ptCount val="3"/>
                <c:pt idx="0">
                  <c:v>Facility-based work</c:v>
                </c:pt>
                <c:pt idx="1">
                  <c:v>141460</c:v>
                </c:pt>
                <c:pt idx="2">
                  <c:v>141137</c:v>
                </c:pt>
              </c:strCache>
            </c:strRef>
          </c:tx>
          <c:spPr>
            <a:solidFill>
              <a:srgbClr val="C0504D">
                <a:lumMod val="60000"/>
                <a:lumOff val="40000"/>
              </a:srgbClr>
            </a:solidFill>
          </c:spPr>
          <c:cat>
            <c:numRef>
              <c:f>Sheet1!$D$7:$AD$7</c:f>
              <c:numCache>
                <c:formatCode>General</c:formatCode>
                <c:ptCount val="27"/>
                <c:pt idx="0">
                  <c:v>1990</c:v>
                </c:pt>
                <c:pt idx="3">
                  <c:v>1993</c:v>
                </c:pt>
                <c:pt idx="6">
                  <c:v>1996</c:v>
                </c:pt>
                <c:pt idx="9">
                  <c:v>1999</c:v>
                </c:pt>
                <c:pt idx="14">
                  <c:v>2004</c:v>
                </c:pt>
                <c:pt idx="18">
                  <c:v>2008</c:v>
                </c:pt>
                <c:pt idx="22">
                  <c:v>2012</c:v>
                </c:pt>
                <c:pt idx="26">
                  <c:v>2016</c:v>
                </c:pt>
              </c:numCache>
            </c:numRef>
          </c:cat>
          <c:val>
            <c:numRef>
              <c:f>Sheet1!$D$9:$AD$9</c:f>
              <c:numCache>
                <c:formatCode>0</c:formatCode>
                <c:ptCount val="27"/>
                <c:pt idx="0">
                  <c:v>140812.64502606666</c:v>
                </c:pt>
                <c:pt idx="1">
                  <c:v>144316.77787771251</c:v>
                </c:pt>
                <c:pt idx="2">
                  <c:v>147820.91072935835</c:v>
                </c:pt>
                <c:pt idx="3">
                  <c:v>151325.0435810042</c:v>
                </c:pt>
                <c:pt idx="4">
                  <c:v>154826.02905400281</c:v>
                </c:pt>
                <c:pt idx="5">
                  <c:v>158327.01452700142</c:v>
                </c:pt>
                <c:pt idx="6">
                  <c:v>161828</c:v>
                </c:pt>
                <c:pt idx="7">
                  <c:v>161718</c:v>
                </c:pt>
                <c:pt idx="8">
                  <c:v>161608</c:v>
                </c:pt>
                <c:pt idx="9">
                  <c:v>161498</c:v>
                </c:pt>
                <c:pt idx="10">
                  <c:v>139826.5</c:v>
                </c:pt>
                <c:pt idx="11">
                  <c:v>118155</c:v>
                </c:pt>
                <c:pt idx="12">
                  <c:v>126741.33333333333</c:v>
                </c:pt>
                <c:pt idx="13">
                  <c:v>135327.66666666666</c:v>
                </c:pt>
                <c:pt idx="14">
                  <c:v>143914</c:v>
                </c:pt>
                <c:pt idx="15">
                  <c:v>142840</c:v>
                </c:pt>
                <c:pt idx="16">
                  <c:v>141766</c:v>
                </c:pt>
                <c:pt idx="17">
                  <c:v>140692</c:v>
                </c:pt>
                <c:pt idx="18">
                  <c:v>133564</c:v>
                </c:pt>
                <c:pt idx="19">
                  <c:v>145606</c:v>
                </c:pt>
                <c:pt idx="20">
                  <c:v>138632</c:v>
                </c:pt>
                <c:pt idx="21">
                  <c:v>132441</c:v>
                </c:pt>
                <c:pt idx="22">
                  <c:v>131867</c:v>
                </c:pt>
                <c:pt idx="23">
                  <c:v>107783</c:v>
                </c:pt>
                <c:pt idx="24">
                  <c:v>113872</c:v>
                </c:pt>
                <c:pt idx="25">
                  <c:v>109834</c:v>
                </c:pt>
                <c:pt idx="26">
                  <c:v>108510</c:v>
                </c:pt>
              </c:numCache>
            </c:numRef>
          </c:val>
          <c:extLst>
            <c:ext xmlns:c16="http://schemas.microsoft.com/office/drawing/2014/chart" uri="{C3380CC4-5D6E-409C-BE32-E72D297353CC}">
              <c16:uniqueId val="{00000000-495E-CC4E-A2B7-5C370EEFD01E}"/>
            </c:ext>
          </c:extLst>
        </c:ser>
        <c:ser>
          <c:idx val="2"/>
          <c:order val="2"/>
          <c:tx>
            <c:strRef>
              <c:f>Sheet1!$A$10:$C$10</c:f>
              <c:strCache>
                <c:ptCount val="3"/>
                <c:pt idx="0">
                  <c:v>Non-work</c:v>
                </c:pt>
                <c:pt idx="1">
                  <c:v>113,350</c:v>
                </c:pt>
                <c:pt idx="2">
                  <c:v>115,770</c:v>
                </c:pt>
              </c:strCache>
            </c:strRef>
          </c:tx>
          <c:spPr>
            <a:solidFill>
              <a:srgbClr val="4F81BD">
                <a:lumMod val="60000"/>
                <a:lumOff val="40000"/>
              </a:srgbClr>
            </a:solidFill>
            <a:ln>
              <a:solidFill>
                <a:sysClr val="windowText" lastClr="000000"/>
              </a:solidFill>
            </a:ln>
          </c:spPr>
          <c:cat>
            <c:numRef>
              <c:f>Sheet1!$D$7:$AD$7</c:f>
              <c:numCache>
                <c:formatCode>General</c:formatCode>
                <c:ptCount val="27"/>
                <c:pt idx="0">
                  <c:v>1990</c:v>
                </c:pt>
                <c:pt idx="3">
                  <c:v>1993</c:v>
                </c:pt>
                <c:pt idx="6">
                  <c:v>1996</c:v>
                </c:pt>
                <c:pt idx="9">
                  <c:v>1999</c:v>
                </c:pt>
                <c:pt idx="14">
                  <c:v>2004</c:v>
                </c:pt>
                <c:pt idx="18">
                  <c:v>2008</c:v>
                </c:pt>
                <c:pt idx="22">
                  <c:v>2012</c:v>
                </c:pt>
                <c:pt idx="26">
                  <c:v>2016</c:v>
                </c:pt>
              </c:numCache>
            </c:numRef>
          </c:cat>
          <c:val>
            <c:numRef>
              <c:f>Sheet1!$D$10:$AD$10</c:f>
              <c:numCache>
                <c:formatCode>#,##0</c:formatCode>
                <c:ptCount val="27"/>
                <c:pt idx="0">
                  <c:v>118190.32796180545</c:v>
                </c:pt>
                <c:pt idx="1">
                  <c:v>125766.93598391942</c:v>
                </c:pt>
                <c:pt idx="2">
                  <c:v>133344.54400603342</c:v>
                </c:pt>
                <c:pt idx="3">
                  <c:v>142679.06012130843</c:v>
                </c:pt>
                <c:pt idx="4">
                  <c:v>147610.9787287458</c:v>
                </c:pt>
                <c:pt idx="5">
                  <c:v>154301.8054293443</c:v>
                </c:pt>
                <c:pt idx="6">
                  <c:v>159885.88009720191</c:v>
                </c:pt>
                <c:pt idx="7">
                  <c:v>170049.71236930205</c:v>
                </c:pt>
                <c:pt idx="8">
                  <c:v>179108.79260866134</c:v>
                </c:pt>
                <c:pt idx="9">
                  <c:v>186098.69972631853</c:v>
                </c:pt>
                <c:pt idx="10">
                  <c:v>205585.90904216754</c:v>
                </c:pt>
                <c:pt idx="11">
                  <c:v>225073.11835801648</c:v>
                </c:pt>
                <c:pt idx="12">
                  <c:v>234991.61237884418</c:v>
                </c:pt>
                <c:pt idx="13">
                  <c:v>244910.10639967179</c:v>
                </c:pt>
                <c:pt idx="14">
                  <c:v>254828.60042049945</c:v>
                </c:pt>
                <c:pt idx="15">
                  <c:v>267144.35276715137</c:v>
                </c:pt>
                <c:pt idx="16">
                  <c:v>279460.10511380318</c:v>
                </c:pt>
                <c:pt idx="17">
                  <c:v>291775.85746045504</c:v>
                </c:pt>
                <c:pt idx="18">
                  <c:v>291514.01489072316</c:v>
                </c:pt>
                <c:pt idx="19">
                  <c:v>300960.10774609534</c:v>
                </c:pt>
                <c:pt idx="20">
                  <c:v>316398.73430891504</c:v>
                </c:pt>
                <c:pt idx="21">
                  <c:v>331676.20146559243</c:v>
                </c:pt>
                <c:pt idx="22">
                  <c:v>360569.75608096033</c:v>
                </c:pt>
                <c:pt idx="23">
                  <c:v>365050.42719590623</c:v>
                </c:pt>
                <c:pt idx="24">
                  <c:v>374731.7604606307</c:v>
                </c:pt>
                <c:pt idx="25">
                  <c:v>387128.00000000012</c:v>
                </c:pt>
                <c:pt idx="26">
                  <c:v>403359</c:v>
                </c:pt>
              </c:numCache>
            </c:numRef>
          </c:val>
          <c:extLst>
            <c:ext xmlns:c16="http://schemas.microsoft.com/office/drawing/2014/chart" uri="{C3380CC4-5D6E-409C-BE32-E72D297353CC}">
              <c16:uniqueId val="{00000001-495E-CC4E-A2B7-5C370EEFD01E}"/>
            </c:ext>
          </c:extLst>
        </c:ser>
        <c:dLbls>
          <c:showLegendKey val="0"/>
          <c:showVal val="0"/>
          <c:showCatName val="0"/>
          <c:showSerName val="0"/>
          <c:showPercent val="0"/>
          <c:showBubbleSize val="0"/>
        </c:dLbls>
        <c:axId val="616851432"/>
        <c:axId val="616790672"/>
      </c:areaChart>
      <c:catAx>
        <c:axId val="616851432"/>
        <c:scaling>
          <c:orientation val="minMax"/>
        </c:scaling>
        <c:delete val="0"/>
        <c:axPos val="b"/>
        <c:numFmt formatCode="General" sourceLinked="1"/>
        <c:majorTickMark val="out"/>
        <c:minorTickMark val="none"/>
        <c:tickLblPos val="nextTo"/>
        <c:spPr>
          <a:ln w="30506">
            <a:solidFill>
              <a:schemeClr val="tx1"/>
            </a:solidFill>
            <a:prstDash val="solid"/>
          </a:ln>
        </c:spPr>
        <c:txPr>
          <a:bodyPr rot="0" vert="horz"/>
          <a:lstStyle/>
          <a:p>
            <a:pPr>
              <a:defRPr sz="2000" b="0" i="0" u="none" strike="noStrike" baseline="0">
                <a:solidFill>
                  <a:srgbClr val="000000"/>
                </a:solidFill>
                <a:latin typeface="Candara"/>
                <a:ea typeface="Helvetica"/>
                <a:cs typeface="Candara"/>
              </a:defRPr>
            </a:pPr>
            <a:endParaRPr lang="en-US"/>
          </a:p>
        </c:txPr>
        <c:crossAx val="616790672"/>
        <c:crosses val="autoZero"/>
        <c:auto val="0"/>
        <c:lblAlgn val="ctr"/>
        <c:lblOffset val="100"/>
        <c:noMultiLvlLbl val="0"/>
      </c:catAx>
      <c:valAx>
        <c:axId val="616790672"/>
        <c:scaling>
          <c:orientation val="minMax"/>
          <c:max val="700000"/>
        </c:scaling>
        <c:delete val="0"/>
        <c:axPos val="l"/>
        <c:majorGridlines>
          <c:spPr>
            <a:ln w="15251">
              <a:solidFill>
                <a:sysClr val="window" lastClr="FFFFFF">
                  <a:lumMod val="50000"/>
                </a:sysClr>
              </a:solidFill>
              <a:prstDash val="solid"/>
            </a:ln>
          </c:spPr>
        </c:majorGridlines>
        <c:numFmt formatCode="#,##0" sourceLinked="0"/>
        <c:majorTickMark val="out"/>
        <c:minorTickMark val="none"/>
        <c:tickLblPos val="nextTo"/>
        <c:spPr>
          <a:ln w="30506">
            <a:solidFill>
              <a:schemeClr val="tx1"/>
            </a:solidFill>
            <a:prstDash val="solid"/>
          </a:ln>
        </c:spPr>
        <c:txPr>
          <a:bodyPr rot="0" vert="horz"/>
          <a:lstStyle/>
          <a:p>
            <a:pPr>
              <a:defRPr sz="2400" b="1" i="0" u="none" strike="noStrike" baseline="0">
                <a:solidFill>
                  <a:srgbClr val="000000"/>
                </a:solidFill>
                <a:latin typeface="Candara"/>
                <a:ea typeface="Helvetica"/>
                <a:cs typeface="Candara"/>
              </a:defRPr>
            </a:pPr>
            <a:endParaRPr lang="en-US"/>
          </a:p>
        </c:txPr>
        <c:crossAx val="616851432"/>
        <c:crosses val="autoZero"/>
        <c:crossBetween val="midCat"/>
        <c:majorUnit val="100000"/>
      </c:valAx>
      <c:spPr>
        <a:noFill/>
        <a:ln w="25404">
          <a:noFill/>
        </a:ln>
      </c:spPr>
    </c:plotArea>
    <c:plotVisOnly val="1"/>
    <c:dispBlanksAs val="gap"/>
    <c:showDLblsOverMax val="0"/>
  </c:chart>
  <c:spPr>
    <a:noFill/>
    <a:ln>
      <a:noFill/>
    </a:ln>
  </c:spPr>
  <c:txPr>
    <a:bodyPr/>
    <a:lstStyle/>
    <a:p>
      <a:pPr>
        <a:defRPr sz="2400" b="0" i="0" u="none" strike="noStrike" baseline="0">
          <a:solidFill>
            <a:srgbClr val="000000"/>
          </a:solidFill>
          <a:latin typeface="Helvetica"/>
          <a:ea typeface="Helvetica"/>
          <a:cs typeface="Helvetica"/>
        </a:defRPr>
      </a:pPr>
      <a:endParaRPr lang="en-US"/>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429874311349699"/>
          <c:y val="4.3478351708298203E-2"/>
          <c:w val="0.79153489693067003"/>
          <c:h val="0.80611646491949696"/>
        </c:manualLayout>
      </c:layout>
      <c:areaChart>
        <c:grouping val="stacked"/>
        <c:varyColors val="0"/>
        <c:ser>
          <c:idx val="0"/>
          <c:order val="0"/>
          <c:tx>
            <c:strRef>
              <c:f>Sheet1!$A$8:$C$8</c:f>
              <c:strCache>
                <c:ptCount val="3"/>
                <c:pt idx="0">
                  <c:v>integrated employment</c:v>
                </c:pt>
                <c:pt idx="1">
                  <c:v>33,049</c:v>
                </c:pt>
                <c:pt idx="2">
                  <c:v>43246</c:v>
                </c:pt>
              </c:strCache>
            </c:strRef>
          </c:tx>
          <c:spPr>
            <a:solidFill>
              <a:srgbClr val="9BBB59">
                <a:lumMod val="60000"/>
                <a:lumOff val="40000"/>
              </a:srgbClr>
            </a:solidFill>
            <a:ln>
              <a:solidFill>
                <a:sysClr val="windowText" lastClr="000000"/>
              </a:solidFill>
            </a:ln>
          </c:spPr>
          <c:cat>
            <c:numRef>
              <c:f>Sheet1!$D$7:$AD$7</c:f>
              <c:numCache>
                <c:formatCode>General</c:formatCode>
                <c:ptCount val="27"/>
                <c:pt idx="0">
                  <c:v>1990</c:v>
                </c:pt>
                <c:pt idx="3">
                  <c:v>1993</c:v>
                </c:pt>
                <c:pt idx="6">
                  <c:v>1996</c:v>
                </c:pt>
                <c:pt idx="9">
                  <c:v>1999</c:v>
                </c:pt>
                <c:pt idx="14">
                  <c:v>2004</c:v>
                </c:pt>
                <c:pt idx="18">
                  <c:v>2008</c:v>
                </c:pt>
                <c:pt idx="22">
                  <c:v>2012</c:v>
                </c:pt>
                <c:pt idx="26">
                  <c:v>2016</c:v>
                </c:pt>
              </c:numCache>
            </c:numRef>
          </c:cat>
          <c:val>
            <c:numRef>
              <c:f>Sheet1!$D$8:$AD$8</c:f>
              <c:numCache>
                <c:formatCode>0</c:formatCode>
                <c:ptCount val="27"/>
                <c:pt idx="0" formatCode="#,##0">
                  <c:v>53443.027012127903</c:v>
                </c:pt>
                <c:pt idx="1">
                  <c:v>60431.286138368072</c:v>
                </c:pt>
                <c:pt idx="2">
                  <c:v>67419.545264608256</c:v>
                </c:pt>
                <c:pt idx="3" formatCode="#,##0">
                  <c:v>74407.804390848425</c:v>
                </c:pt>
                <c:pt idx="4">
                  <c:v>80145.992217251376</c:v>
                </c:pt>
                <c:pt idx="5">
                  <c:v>85884.180043654298</c:v>
                </c:pt>
                <c:pt idx="6" formatCode="#,##0">
                  <c:v>91622.367870057235</c:v>
                </c:pt>
                <c:pt idx="7">
                  <c:v>97157.287630697945</c:v>
                </c:pt>
                <c:pt idx="8">
                  <c:v>102692.2073913387</c:v>
                </c:pt>
                <c:pt idx="9" formatCode="#,##0">
                  <c:v>108227.1271519794</c:v>
                </c:pt>
                <c:pt idx="10">
                  <c:v>108850.80245768229</c:v>
                </c:pt>
                <c:pt idx="11" formatCode="#,##0">
                  <c:v>109474.4777633851</c:v>
                </c:pt>
                <c:pt idx="12">
                  <c:v>107071.1149088908</c:v>
                </c:pt>
                <c:pt idx="13">
                  <c:v>104667.75205439641</c:v>
                </c:pt>
                <c:pt idx="14" formatCode="#,##0">
                  <c:v>102264.389199902</c:v>
                </c:pt>
                <c:pt idx="15">
                  <c:v>103502.204114561</c:v>
                </c:pt>
                <c:pt idx="16">
                  <c:v>104740.01902922</c:v>
                </c:pt>
                <c:pt idx="17" formatCode="#,##0">
                  <c:v>105977.833943879</c:v>
                </c:pt>
                <c:pt idx="18" formatCode="#,##0">
                  <c:v>108014.89001890981</c:v>
                </c:pt>
                <c:pt idx="19" formatCode="#,##0">
                  <c:v>109277.66353682469</c:v>
                </c:pt>
                <c:pt idx="20" formatCode="#,##0">
                  <c:v>107721.6333754354</c:v>
                </c:pt>
                <c:pt idx="21" formatCode="#,##0">
                  <c:v>109397.2664763877</c:v>
                </c:pt>
                <c:pt idx="22" formatCode="#,##0">
                  <c:v>109701.41759731169</c:v>
                </c:pt>
                <c:pt idx="23" formatCode="#,##0">
                  <c:v>111818.5681835521</c:v>
                </c:pt>
                <c:pt idx="24" formatCode="#,##0">
                  <c:v>115504.6174158099</c:v>
                </c:pt>
                <c:pt idx="25" formatCode="#,##0">
                  <c:v>113226</c:v>
                </c:pt>
                <c:pt idx="26" formatCode="#,##0">
                  <c:v>120621</c:v>
                </c:pt>
              </c:numCache>
            </c:numRef>
          </c:val>
          <c:extLst>
            <c:ext xmlns:c16="http://schemas.microsoft.com/office/drawing/2014/chart" uri="{C3380CC4-5D6E-409C-BE32-E72D297353CC}">
              <c16:uniqueId val="{00000000-BCE6-4005-89D1-201200D922D4}"/>
            </c:ext>
          </c:extLst>
        </c:ser>
        <c:ser>
          <c:idx val="1"/>
          <c:order val="1"/>
          <c:tx>
            <c:strRef>
              <c:f>Sheet1!$A$9:$C$9</c:f>
              <c:strCache>
                <c:ptCount val="3"/>
                <c:pt idx="0">
                  <c:v>Facility-based work</c:v>
                </c:pt>
                <c:pt idx="1">
                  <c:v>141460</c:v>
                </c:pt>
                <c:pt idx="2">
                  <c:v>141137</c:v>
                </c:pt>
              </c:strCache>
            </c:strRef>
          </c:tx>
          <c:spPr>
            <a:solidFill>
              <a:srgbClr val="C0504D">
                <a:lumMod val="60000"/>
                <a:lumOff val="40000"/>
              </a:srgbClr>
            </a:solidFill>
          </c:spPr>
          <c:cat>
            <c:numRef>
              <c:f>Sheet1!$D$7:$AD$7</c:f>
              <c:numCache>
                <c:formatCode>General</c:formatCode>
                <c:ptCount val="27"/>
                <c:pt idx="0">
                  <c:v>1990</c:v>
                </c:pt>
                <c:pt idx="3">
                  <c:v>1993</c:v>
                </c:pt>
                <c:pt idx="6">
                  <c:v>1996</c:v>
                </c:pt>
                <c:pt idx="9">
                  <c:v>1999</c:v>
                </c:pt>
                <c:pt idx="14">
                  <c:v>2004</c:v>
                </c:pt>
                <c:pt idx="18">
                  <c:v>2008</c:v>
                </c:pt>
                <c:pt idx="22">
                  <c:v>2012</c:v>
                </c:pt>
                <c:pt idx="26">
                  <c:v>2016</c:v>
                </c:pt>
              </c:numCache>
            </c:numRef>
          </c:cat>
          <c:val>
            <c:numRef>
              <c:f>Sheet1!$D$9:$AD$9</c:f>
              <c:numCache>
                <c:formatCode>0</c:formatCode>
                <c:ptCount val="27"/>
                <c:pt idx="0">
                  <c:v>140812.64502606669</c:v>
                </c:pt>
                <c:pt idx="1">
                  <c:v>144316.77787771251</c:v>
                </c:pt>
                <c:pt idx="2">
                  <c:v>147820.91072935841</c:v>
                </c:pt>
                <c:pt idx="3">
                  <c:v>151325.0435810042</c:v>
                </c:pt>
                <c:pt idx="4">
                  <c:v>154826.02905400281</c:v>
                </c:pt>
                <c:pt idx="5">
                  <c:v>158327.01452700139</c:v>
                </c:pt>
                <c:pt idx="6">
                  <c:v>161828</c:v>
                </c:pt>
                <c:pt idx="7">
                  <c:v>161718</c:v>
                </c:pt>
                <c:pt idx="8">
                  <c:v>161608</c:v>
                </c:pt>
                <c:pt idx="9">
                  <c:v>161498</c:v>
                </c:pt>
                <c:pt idx="10">
                  <c:v>139826.5</c:v>
                </c:pt>
                <c:pt idx="11">
                  <c:v>118155</c:v>
                </c:pt>
                <c:pt idx="12">
                  <c:v>126741.3333333333</c:v>
                </c:pt>
                <c:pt idx="13">
                  <c:v>135327.66666666669</c:v>
                </c:pt>
                <c:pt idx="14">
                  <c:v>143914</c:v>
                </c:pt>
                <c:pt idx="15">
                  <c:v>142840</c:v>
                </c:pt>
                <c:pt idx="16">
                  <c:v>141766</c:v>
                </c:pt>
                <c:pt idx="17">
                  <c:v>140692</c:v>
                </c:pt>
                <c:pt idx="18">
                  <c:v>133564</c:v>
                </c:pt>
                <c:pt idx="19">
                  <c:v>145606</c:v>
                </c:pt>
                <c:pt idx="20">
                  <c:v>138632</c:v>
                </c:pt>
                <c:pt idx="21">
                  <c:v>132441</c:v>
                </c:pt>
                <c:pt idx="22">
                  <c:v>131867</c:v>
                </c:pt>
                <c:pt idx="23">
                  <c:v>107783</c:v>
                </c:pt>
                <c:pt idx="24">
                  <c:v>113872</c:v>
                </c:pt>
                <c:pt idx="25">
                  <c:v>109834</c:v>
                </c:pt>
                <c:pt idx="26">
                  <c:v>108510</c:v>
                </c:pt>
              </c:numCache>
            </c:numRef>
          </c:val>
          <c:extLst>
            <c:ext xmlns:c16="http://schemas.microsoft.com/office/drawing/2014/chart" uri="{C3380CC4-5D6E-409C-BE32-E72D297353CC}">
              <c16:uniqueId val="{00000000-495E-CC4E-A2B7-5C370EEFD01E}"/>
            </c:ext>
          </c:extLst>
        </c:ser>
        <c:ser>
          <c:idx val="2"/>
          <c:order val="2"/>
          <c:tx>
            <c:strRef>
              <c:f>Sheet1!$A$10:$C$10</c:f>
              <c:strCache>
                <c:ptCount val="3"/>
                <c:pt idx="0">
                  <c:v>Non-work</c:v>
                </c:pt>
                <c:pt idx="1">
                  <c:v>113,350</c:v>
                </c:pt>
                <c:pt idx="2">
                  <c:v>115,770</c:v>
                </c:pt>
              </c:strCache>
            </c:strRef>
          </c:tx>
          <c:spPr>
            <a:solidFill>
              <a:srgbClr val="4F81BD">
                <a:lumMod val="60000"/>
                <a:lumOff val="40000"/>
              </a:srgbClr>
            </a:solidFill>
            <a:ln>
              <a:solidFill>
                <a:sysClr val="windowText" lastClr="000000"/>
              </a:solidFill>
            </a:ln>
          </c:spPr>
          <c:cat>
            <c:numRef>
              <c:f>Sheet1!$D$7:$AD$7</c:f>
              <c:numCache>
                <c:formatCode>General</c:formatCode>
                <c:ptCount val="27"/>
                <c:pt idx="0">
                  <c:v>1990</c:v>
                </c:pt>
                <c:pt idx="3">
                  <c:v>1993</c:v>
                </c:pt>
                <c:pt idx="6">
                  <c:v>1996</c:v>
                </c:pt>
                <c:pt idx="9">
                  <c:v>1999</c:v>
                </c:pt>
                <c:pt idx="14">
                  <c:v>2004</c:v>
                </c:pt>
                <c:pt idx="18">
                  <c:v>2008</c:v>
                </c:pt>
                <c:pt idx="22">
                  <c:v>2012</c:v>
                </c:pt>
                <c:pt idx="26">
                  <c:v>2016</c:v>
                </c:pt>
              </c:numCache>
            </c:numRef>
          </c:cat>
          <c:val>
            <c:numRef>
              <c:f>Sheet1!$D$10:$AD$10</c:f>
              <c:numCache>
                <c:formatCode>#,##0</c:formatCode>
                <c:ptCount val="27"/>
                <c:pt idx="0">
                  <c:v>118190.32796180549</c:v>
                </c:pt>
                <c:pt idx="1">
                  <c:v>125766.93598391939</c:v>
                </c:pt>
                <c:pt idx="2">
                  <c:v>133344.54400603339</c:v>
                </c:pt>
                <c:pt idx="3">
                  <c:v>142679.0601213084</c:v>
                </c:pt>
                <c:pt idx="4">
                  <c:v>147610.9787287458</c:v>
                </c:pt>
                <c:pt idx="5">
                  <c:v>154301.8054293443</c:v>
                </c:pt>
                <c:pt idx="6">
                  <c:v>159885.88009720191</c:v>
                </c:pt>
                <c:pt idx="7">
                  <c:v>170049.712369302</c:v>
                </c:pt>
                <c:pt idx="8">
                  <c:v>179108.79260866129</c:v>
                </c:pt>
                <c:pt idx="9">
                  <c:v>186098.6997263185</c:v>
                </c:pt>
                <c:pt idx="10">
                  <c:v>205585.90904216751</c:v>
                </c:pt>
                <c:pt idx="11">
                  <c:v>225073.11835801651</c:v>
                </c:pt>
                <c:pt idx="12">
                  <c:v>234991.61237884421</c:v>
                </c:pt>
                <c:pt idx="13">
                  <c:v>244910.10639967179</c:v>
                </c:pt>
                <c:pt idx="14">
                  <c:v>254828.60042049951</c:v>
                </c:pt>
                <c:pt idx="15">
                  <c:v>267144.35276715137</c:v>
                </c:pt>
                <c:pt idx="16">
                  <c:v>279460.10511380312</c:v>
                </c:pt>
                <c:pt idx="17">
                  <c:v>291775.85746045498</c:v>
                </c:pt>
                <c:pt idx="18">
                  <c:v>291514.01489072311</c:v>
                </c:pt>
                <c:pt idx="19">
                  <c:v>300960.10774609528</c:v>
                </c:pt>
                <c:pt idx="20">
                  <c:v>316398.73430891498</c:v>
                </c:pt>
                <c:pt idx="21">
                  <c:v>331676.20146559243</c:v>
                </c:pt>
                <c:pt idx="22">
                  <c:v>360569.75608096027</c:v>
                </c:pt>
                <c:pt idx="23">
                  <c:v>365050.42719590617</c:v>
                </c:pt>
                <c:pt idx="24">
                  <c:v>374731.7604606307</c:v>
                </c:pt>
                <c:pt idx="25">
                  <c:v>387128.00000000012</c:v>
                </c:pt>
                <c:pt idx="26">
                  <c:v>403359</c:v>
                </c:pt>
              </c:numCache>
            </c:numRef>
          </c:val>
          <c:extLst>
            <c:ext xmlns:c16="http://schemas.microsoft.com/office/drawing/2014/chart" uri="{C3380CC4-5D6E-409C-BE32-E72D297353CC}">
              <c16:uniqueId val="{00000001-495E-CC4E-A2B7-5C370EEFD01E}"/>
            </c:ext>
          </c:extLst>
        </c:ser>
        <c:dLbls>
          <c:showLegendKey val="0"/>
          <c:showVal val="0"/>
          <c:showCatName val="0"/>
          <c:showSerName val="0"/>
          <c:showPercent val="0"/>
          <c:showBubbleSize val="0"/>
        </c:dLbls>
        <c:axId val="616791064"/>
        <c:axId val="616795768"/>
      </c:areaChart>
      <c:catAx>
        <c:axId val="616791064"/>
        <c:scaling>
          <c:orientation val="minMax"/>
        </c:scaling>
        <c:delete val="0"/>
        <c:axPos val="b"/>
        <c:numFmt formatCode="General" sourceLinked="1"/>
        <c:majorTickMark val="out"/>
        <c:minorTickMark val="none"/>
        <c:tickLblPos val="nextTo"/>
        <c:spPr>
          <a:ln w="30506">
            <a:solidFill>
              <a:schemeClr val="tx1"/>
            </a:solidFill>
            <a:prstDash val="solid"/>
          </a:ln>
        </c:spPr>
        <c:txPr>
          <a:bodyPr rot="0" vert="horz"/>
          <a:lstStyle/>
          <a:p>
            <a:pPr>
              <a:defRPr sz="2000" b="0" i="0" u="none" strike="noStrike" baseline="0">
                <a:solidFill>
                  <a:srgbClr val="000000"/>
                </a:solidFill>
                <a:latin typeface="Candara"/>
                <a:ea typeface="Helvetica"/>
                <a:cs typeface="Candara"/>
              </a:defRPr>
            </a:pPr>
            <a:endParaRPr lang="en-US"/>
          </a:p>
        </c:txPr>
        <c:crossAx val="616795768"/>
        <c:crosses val="autoZero"/>
        <c:auto val="0"/>
        <c:lblAlgn val="ctr"/>
        <c:lblOffset val="100"/>
        <c:noMultiLvlLbl val="0"/>
      </c:catAx>
      <c:valAx>
        <c:axId val="616795768"/>
        <c:scaling>
          <c:orientation val="minMax"/>
          <c:max val="700000"/>
        </c:scaling>
        <c:delete val="0"/>
        <c:axPos val="l"/>
        <c:majorGridlines>
          <c:spPr>
            <a:ln w="15251">
              <a:solidFill>
                <a:sysClr val="window" lastClr="FFFFFF">
                  <a:lumMod val="50000"/>
                </a:sysClr>
              </a:solidFill>
              <a:prstDash val="solid"/>
            </a:ln>
          </c:spPr>
        </c:majorGridlines>
        <c:numFmt formatCode="#,##0" sourceLinked="0"/>
        <c:majorTickMark val="out"/>
        <c:minorTickMark val="none"/>
        <c:tickLblPos val="nextTo"/>
        <c:spPr>
          <a:ln w="30506">
            <a:solidFill>
              <a:schemeClr val="tx1"/>
            </a:solidFill>
            <a:prstDash val="solid"/>
          </a:ln>
        </c:spPr>
        <c:txPr>
          <a:bodyPr rot="0" vert="horz"/>
          <a:lstStyle/>
          <a:p>
            <a:pPr>
              <a:defRPr sz="2400" b="1" i="0" u="none" strike="noStrike" baseline="0">
                <a:solidFill>
                  <a:srgbClr val="000000"/>
                </a:solidFill>
                <a:latin typeface="Candara"/>
                <a:ea typeface="Helvetica"/>
                <a:cs typeface="Candara"/>
              </a:defRPr>
            </a:pPr>
            <a:endParaRPr lang="en-US"/>
          </a:p>
        </c:txPr>
        <c:crossAx val="616791064"/>
        <c:crosses val="autoZero"/>
        <c:crossBetween val="midCat"/>
        <c:majorUnit val="100000"/>
      </c:valAx>
      <c:spPr>
        <a:noFill/>
        <a:ln w="25404">
          <a:noFill/>
        </a:ln>
      </c:spPr>
    </c:plotArea>
    <c:plotVisOnly val="1"/>
    <c:dispBlanksAs val="gap"/>
    <c:showDLblsOverMax val="0"/>
  </c:chart>
  <c:spPr>
    <a:noFill/>
    <a:ln>
      <a:noFill/>
    </a:ln>
  </c:spPr>
  <c:txPr>
    <a:bodyPr/>
    <a:lstStyle/>
    <a:p>
      <a:pPr>
        <a:defRPr sz="2400" b="0" i="0" u="none" strike="noStrike" baseline="0">
          <a:solidFill>
            <a:srgbClr val="000000"/>
          </a:solidFill>
          <a:latin typeface="Helvetica"/>
          <a:ea typeface="Helvetica"/>
          <a:cs typeface="Helvetica"/>
        </a:defRPr>
      </a:pPr>
      <a:endParaRPr lang="en-US"/>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0.93443</cdr:y>
    </cdr:from>
    <cdr:to>
      <cdr:x>0.45508</cdr:x>
      <cdr:y>1</cdr:y>
    </cdr:to>
    <cdr:sp macro="" textlink="">
      <cdr:nvSpPr>
        <cdr:cNvPr id="2" name="TextBox 1"/>
        <cdr:cNvSpPr txBox="1"/>
      </cdr:nvSpPr>
      <cdr:spPr>
        <a:xfrm xmlns:a="http://schemas.openxmlformats.org/drawingml/2006/main">
          <a:off x="0" y="3257549"/>
          <a:ext cx="3667125"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 Imputed values for 1-3 and 4-6 proportions based on national estimates.</a:t>
          </a:r>
        </a:p>
      </cdr:txBody>
    </cdr:sp>
  </cdr:relSizeAnchor>
</c:userShapes>
</file>

<file path=ppt/drawings/drawing2.xml><?xml version="1.0" encoding="utf-8"?>
<c:userShapes xmlns:c="http://schemas.openxmlformats.org/drawingml/2006/chart">
  <cdr:relSizeAnchor xmlns:cdr="http://schemas.openxmlformats.org/drawingml/2006/chartDrawing">
    <cdr:from>
      <cdr:x>0.67045</cdr:x>
      <cdr:y>0.38614</cdr:y>
    </cdr:from>
    <cdr:to>
      <cdr:x>0.6875</cdr:x>
      <cdr:y>0.9802</cdr:y>
    </cdr:to>
    <cdr:sp macro="" textlink="">
      <cdr:nvSpPr>
        <cdr:cNvPr id="2" name="Rectangle 1"/>
        <cdr:cNvSpPr/>
      </cdr:nvSpPr>
      <cdr:spPr bwMode="auto">
        <a:xfrm xmlns:a="http://schemas.openxmlformats.org/drawingml/2006/main">
          <a:off x="8991600" y="2971800"/>
          <a:ext cx="228600" cy="4572000"/>
        </a:xfrm>
        <a:prstGeom xmlns:a="http://schemas.openxmlformats.org/drawingml/2006/main" prst="rect">
          <a:avLst/>
        </a:prstGeom>
        <a:noFill xmlns:a="http://schemas.openxmlformats.org/drawingml/2006/main"/>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userShapes>
</file>

<file path=ppt/drawings/drawing3.xml><?xml version="1.0" encoding="utf-8"?>
<c:userShapes xmlns:c="http://schemas.openxmlformats.org/drawingml/2006/chart">
  <cdr:relSizeAnchor xmlns:cdr="http://schemas.openxmlformats.org/drawingml/2006/chartDrawing">
    <cdr:from>
      <cdr:x>0.02501</cdr:x>
      <cdr:y>0.04274</cdr:y>
    </cdr:from>
    <cdr:to>
      <cdr:x>0.17614</cdr:x>
      <cdr:y>0.29915</cdr:y>
    </cdr:to>
    <cdr:sp macro="" textlink="">
      <cdr:nvSpPr>
        <cdr:cNvPr id="2" name="TextBox 1"/>
        <cdr:cNvSpPr txBox="1"/>
      </cdr:nvSpPr>
      <cdr:spPr>
        <a:xfrm xmlns:a="http://schemas.openxmlformats.org/drawingml/2006/main">
          <a:off x="335404" y="152400"/>
          <a:ext cx="2026796"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3600" dirty="0" smtClean="0"/>
            <a:t>People</a:t>
          </a:r>
          <a:endParaRPr lang="en-US" sz="3600" dirty="0"/>
        </a:p>
      </cdr:txBody>
    </cdr:sp>
  </cdr:relSizeAnchor>
</c:userShapes>
</file>

<file path=ppt/drawings/drawing4.xml><?xml version="1.0" encoding="utf-8"?>
<c:userShapes xmlns:c="http://schemas.openxmlformats.org/drawingml/2006/chart">
  <cdr:relSizeAnchor xmlns:cdr="http://schemas.openxmlformats.org/drawingml/2006/chartDrawing">
    <cdr:from>
      <cdr:x>0.59343</cdr:x>
      <cdr:y>0.2568</cdr:y>
    </cdr:from>
    <cdr:to>
      <cdr:x>0.92909</cdr:x>
      <cdr:y>0.3762</cdr:y>
    </cdr:to>
    <cdr:sp macro="" textlink="">
      <cdr:nvSpPr>
        <cdr:cNvPr id="2" name="TextBox 1"/>
        <cdr:cNvSpPr txBox="1"/>
      </cdr:nvSpPr>
      <cdr:spPr>
        <a:xfrm xmlns:a="http://schemas.openxmlformats.org/drawingml/2006/main">
          <a:off x="4893127" y="1193649"/>
          <a:ext cx="2767676" cy="55499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r"/>
          <a:r>
            <a:rPr lang="en-US" sz="2400" b="0" dirty="0">
              <a:latin typeface="Candara"/>
              <a:cs typeface="Candara"/>
            </a:rPr>
            <a:t>Non-work</a:t>
          </a:r>
        </a:p>
      </cdr:txBody>
    </cdr:sp>
  </cdr:relSizeAnchor>
  <cdr:relSizeAnchor xmlns:cdr="http://schemas.openxmlformats.org/drawingml/2006/chartDrawing">
    <cdr:from>
      <cdr:x>0.45283</cdr:x>
      <cdr:y>0.60623</cdr:y>
    </cdr:from>
    <cdr:to>
      <cdr:x>0.9475</cdr:x>
      <cdr:y>0.72564</cdr:y>
    </cdr:to>
    <cdr:sp macro="" textlink="">
      <cdr:nvSpPr>
        <cdr:cNvPr id="3" name="TextBox 2"/>
        <cdr:cNvSpPr txBox="1"/>
      </cdr:nvSpPr>
      <cdr:spPr>
        <a:xfrm xmlns:a="http://schemas.openxmlformats.org/drawingml/2006/main">
          <a:off x="3733800" y="2817891"/>
          <a:ext cx="4078789" cy="555041"/>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r"/>
          <a:r>
            <a:rPr lang="en-US" sz="2400" dirty="0">
              <a:latin typeface="Candara"/>
              <a:cs typeface="Candara"/>
            </a:rPr>
            <a:t>Facility-based work</a:t>
          </a:r>
        </a:p>
      </cdr:txBody>
    </cdr:sp>
  </cdr:relSizeAnchor>
  <cdr:relSizeAnchor xmlns:cdr="http://schemas.openxmlformats.org/drawingml/2006/chartDrawing">
    <cdr:from>
      <cdr:x>0.8891</cdr:x>
      <cdr:y>0.77017</cdr:y>
    </cdr:from>
    <cdr:to>
      <cdr:x>1</cdr:x>
      <cdr:y>0.96689</cdr:y>
    </cdr:to>
    <cdr:sp macro="" textlink="">
      <cdr:nvSpPr>
        <cdr:cNvPr id="4" name="TextBox 3"/>
        <cdr:cNvSpPr txBox="1"/>
      </cdr:nvSpPr>
      <cdr:spPr>
        <a:xfrm xmlns:a="http://schemas.openxmlformats.org/drawingml/2006/main">
          <a:off x="7585147" y="357988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0.45899</cdr:x>
      <cdr:y>0.74944</cdr:y>
    </cdr:from>
    <cdr:to>
      <cdr:x>0.95366</cdr:x>
      <cdr:y>0.86885</cdr:y>
    </cdr:to>
    <cdr:sp macro="" textlink="">
      <cdr:nvSpPr>
        <cdr:cNvPr id="5" name="TextBox 4"/>
        <cdr:cNvSpPr txBox="1"/>
      </cdr:nvSpPr>
      <cdr:spPr>
        <a:xfrm xmlns:a="http://schemas.openxmlformats.org/drawingml/2006/main">
          <a:off x="3784600" y="3483559"/>
          <a:ext cx="4078789" cy="55504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2400" dirty="0">
              <a:latin typeface="Candara"/>
              <a:cs typeface="Candara"/>
            </a:rPr>
            <a:t>Integrated employment</a:t>
          </a:r>
        </a:p>
      </cdr:txBody>
    </cdr:sp>
  </cdr:relSizeAnchor>
</c:userShapes>
</file>

<file path=ppt/drawings/drawing5.xml><?xml version="1.0" encoding="utf-8"?>
<c:userShapes xmlns:c="http://schemas.openxmlformats.org/drawingml/2006/chart">
  <cdr:relSizeAnchor xmlns:cdr="http://schemas.openxmlformats.org/drawingml/2006/chartDrawing">
    <cdr:from>
      <cdr:x>0.59343</cdr:x>
      <cdr:y>0.2568</cdr:y>
    </cdr:from>
    <cdr:to>
      <cdr:x>0.92909</cdr:x>
      <cdr:y>0.3762</cdr:y>
    </cdr:to>
    <cdr:sp macro="" textlink="">
      <cdr:nvSpPr>
        <cdr:cNvPr id="2" name="TextBox 1"/>
        <cdr:cNvSpPr txBox="1"/>
      </cdr:nvSpPr>
      <cdr:spPr>
        <a:xfrm xmlns:a="http://schemas.openxmlformats.org/drawingml/2006/main">
          <a:off x="4893127" y="1193649"/>
          <a:ext cx="2767676" cy="55499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r"/>
          <a:r>
            <a:rPr lang="en-US" sz="2400" b="0" dirty="0">
              <a:latin typeface="Candara"/>
              <a:cs typeface="Candara"/>
            </a:rPr>
            <a:t>Non-work</a:t>
          </a:r>
        </a:p>
      </cdr:txBody>
    </cdr:sp>
  </cdr:relSizeAnchor>
  <cdr:relSizeAnchor xmlns:cdr="http://schemas.openxmlformats.org/drawingml/2006/chartDrawing">
    <cdr:from>
      <cdr:x>0.45283</cdr:x>
      <cdr:y>0.60623</cdr:y>
    </cdr:from>
    <cdr:to>
      <cdr:x>0.9475</cdr:x>
      <cdr:y>0.72564</cdr:y>
    </cdr:to>
    <cdr:sp macro="" textlink="">
      <cdr:nvSpPr>
        <cdr:cNvPr id="3" name="TextBox 2"/>
        <cdr:cNvSpPr txBox="1"/>
      </cdr:nvSpPr>
      <cdr:spPr>
        <a:xfrm xmlns:a="http://schemas.openxmlformats.org/drawingml/2006/main">
          <a:off x="3733800" y="2817891"/>
          <a:ext cx="4078789" cy="555041"/>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r"/>
          <a:r>
            <a:rPr lang="en-US" sz="2400" dirty="0">
              <a:latin typeface="Candara"/>
              <a:cs typeface="Candara"/>
            </a:rPr>
            <a:t>Facility-based work</a:t>
          </a:r>
        </a:p>
      </cdr:txBody>
    </cdr:sp>
  </cdr:relSizeAnchor>
  <cdr:relSizeAnchor xmlns:cdr="http://schemas.openxmlformats.org/drawingml/2006/chartDrawing">
    <cdr:from>
      <cdr:x>0.8891</cdr:x>
      <cdr:y>0.77017</cdr:y>
    </cdr:from>
    <cdr:to>
      <cdr:x>1</cdr:x>
      <cdr:y>0.96689</cdr:y>
    </cdr:to>
    <cdr:sp macro="" textlink="">
      <cdr:nvSpPr>
        <cdr:cNvPr id="4" name="TextBox 3"/>
        <cdr:cNvSpPr txBox="1"/>
      </cdr:nvSpPr>
      <cdr:spPr>
        <a:xfrm xmlns:a="http://schemas.openxmlformats.org/drawingml/2006/main">
          <a:off x="7585147" y="357988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0.45899</cdr:x>
      <cdr:y>0.74944</cdr:y>
    </cdr:from>
    <cdr:to>
      <cdr:x>0.95366</cdr:x>
      <cdr:y>0.86885</cdr:y>
    </cdr:to>
    <cdr:sp macro="" textlink="">
      <cdr:nvSpPr>
        <cdr:cNvPr id="5" name="TextBox 4"/>
        <cdr:cNvSpPr txBox="1"/>
      </cdr:nvSpPr>
      <cdr:spPr>
        <a:xfrm xmlns:a="http://schemas.openxmlformats.org/drawingml/2006/main">
          <a:off x="3784600" y="3483559"/>
          <a:ext cx="4078789" cy="55504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2400" dirty="0">
              <a:latin typeface="Candara"/>
              <a:cs typeface="Candara"/>
            </a:rPr>
            <a:t>Integrated employment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1F4C1C-0832-469B-BC4A-560F0C00F9B9}" type="datetimeFigureOut">
              <a:rPr lang="en-US" smtClean="0"/>
              <a:t>5/21/2018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02688E-65F0-4C84-88AD-FCB977A37CBF}" type="slidenum">
              <a:rPr lang="en-US" smtClean="0"/>
              <a:t>‹#›</a:t>
            </a:fld>
            <a:endParaRPr lang="en-US" dirty="0"/>
          </a:p>
        </p:txBody>
      </p:sp>
    </p:spTree>
    <p:extLst>
      <p:ext uri="{BB962C8B-B14F-4D97-AF65-F5344CB8AC3E}">
        <p14:creationId xmlns:p14="http://schemas.microsoft.com/office/powerpoint/2010/main" val="1076815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CE2F3-6E07-4B6D-A130-DCC7D204EC59}"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043204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CE2F3-6E07-4B6D-A130-DCC7D204EC59}"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240375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663">
              <a:defRPr sz="2200" b="1">
                <a:solidFill>
                  <a:schemeClr val="tx1"/>
                </a:solidFill>
                <a:latin typeface="Arial" panose="020B0604020202020204" pitchFamily="34" charset="0"/>
                <a:cs typeface="Arial" panose="020B0604020202020204" pitchFamily="34" charset="0"/>
              </a:defRPr>
            </a:lvl1pPr>
            <a:lvl2pPr marL="750602" indent="-289062" defTabSz="932663">
              <a:defRPr sz="2200" b="1">
                <a:solidFill>
                  <a:schemeClr val="tx1"/>
                </a:solidFill>
                <a:latin typeface="Arial" panose="020B0604020202020204" pitchFamily="34" charset="0"/>
                <a:cs typeface="Arial" panose="020B0604020202020204" pitchFamily="34" charset="0"/>
              </a:defRPr>
            </a:lvl2pPr>
            <a:lvl3pPr marL="1156246" indent="-229972" defTabSz="932663">
              <a:defRPr sz="2200" b="1">
                <a:solidFill>
                  <a:schemeClr val="tx1"/>
                </a:solidFill>
                <a:latin typeface="Arial" panose="020B0604020202020204" pitchFamily="34" charset="0"/>
                <a:cs typeface="Arial" panose="020B0604020202020204" pitchFamily="34" charset="0"/>
              </a:defRPr>
            </a:lvl3pPr>
            <a:lvl4pPr marL="1619383" indent="-229972" defTabSz="932663">
              <a:defRPr sz="2200" b="1">
                <a:solidFill>
                  <a:schemeClr val="tx1"/>
                </a:solidFill>
                <a:latin typeface="Arial" panose="020B0604020202020204" pitchFamily="34" charset="0"/>
                <a:cs typeface="Arial" panose="020B0604020202020204" pitchFamily="34" charset="0"/>
              </a:defRPr>
            </a:lvl4pPr>
            <a:lvl5pPr marL="2080924" indent="-229972" defTabSz="932663">
              <a:defRPr sz="2200" b="1">
                <a:solidFill>
                  <a:schemeClr val="tx1"/>
                </a:solidFill>
                <a:latin typeface="Arial" panose="020B0604020202020204" pitchFamily="34" charset="0"/>
                <a:cs typeface="Arial" panose="020B0604020202020204" pitchFamily="34" charset="0"/>
              </a:defRPr>
            </a:lvl5pPr>
            <a:lvl6pPr marL="2540867" indent="-229972" defTabSz="932663" eaLnBrk="0" fontAlgn="base" hangingPunct="0">
              <a:spcBef>
                <a:spcPct val="0"/>
              </a:spcBef>
              <a:spcAft>
                <a:spcPct val="0"/>
              </a:spcAft>
              <a:defRPr sz="2200" b="1">
                <a:solidFill>
                  <a:schemeClr val="tx1"/>
                </a:solidFill>
                <a:latin typeface="Arial" panose="020B0604020202020204" pitchFamily="34" charset="0"/>
                <a:cs typeface="Arial" panose="020B0604020202020204" pitchFamily="34" charset="0"/>
              </a:defRPr>
            </a:lvl6pPr>
            <a:lvl7pPr marL="3000810" indent="-229972" defTabSz="932663" eaLnBrk="0" fontAlgn="base" hangingPunct="0">
              <a:spcBef>
                <a:spcPct val="0"/>
              </a:spcBef>
              <a:spcAft>
                <a:spcPct val="0"/>
              </a:spcAft>
              <a:defRPr sz="2200" b="1">
                <a:solidFill>
                  <a:schemeClr val="tx1"/>
                </a:solidFill>
                <a:latin typeface="Arial" panose="020B0604020202020204" pitchFamily="34" charset="0"/>
                <a:cs typeface="Arial" panose="020B0604020202020204" pitchFamily="34" charset="0"/>
              </a:defRPr>
            </a:lvl7pPr>
            <a:lvl8pPr marL="3460754" indent="-229972" defTabSz="932663" eaLnBrk="0" fontAlgn="base" hangingPunct="0">
              <a:spcBef>
                <a:spcPct val="0"/>
              </a:spcBef>
              <a:spcAft>
                <a:spcPct val="0"/>
              </a:spcAft>
              <a:defRPr sz="2200" b="1">
                <a:solidFill>
                  <a:schemeClr val="tx1"/>
                </a:solidFill>
                <a:latin typeface="Arial" panose="020B0604020202020204" pitchFamily="34" charset="0"/>
                <a:cs typeface="Arial" panose="020B0604020202020204" pitchFamily="34" charset="0"/>
              </a:defRPr>
            </a:lvl8pPr>
            <a:lvl9pPr marL="3920697" indent="-229972" defTabSz="932663" eaLnBrk="0" fontAlgn="base" hangingPunct="0">
              <a:spcBef>
                <a:spcPct val="0"/>
              </a:spcBef>
              <a:spcAft>
                <a:spcPct val="0"/>
              </a:spcAft>
              <a:defRPr sz="2200" b="1">
                <a:solidFill>
                  <a:schemeClr val="tx1"/>
                </a:solidFill>
                <a:latin typeface="Arial" panose="020B0604020202020204" pitchFamily="34" charset="0"/>
                <a:cs typeface="Arial" panose="020B0604020202020204" pitchFamily="34" charset="0"/>
              </a:defRPr>
            </a:lvl9pPr>
          </a:lstStyle>
          <a:p>
            <a:fld id="{9C5638F0-7A79-4DDE-8DC9-E8053B90ABA1}" type="slidenum">
              <a:rPr lang="en-US" altLang="en-US" sz="1100">
                <a:solidFill>
                  <a:prstClr val="black"/>
                </a:solidFill>
              </a:rPr>
              <a:pPr/>
              <a:t>12</a:t>
            </a:fld>
            <a:endParaRPr lang="en-US" altLang="en-US" sz="1100" dirty="0">
              <a:solidFill>
                <a:prstClr val="black"/>
              </a:solidFill>
            </a:endParaRPr>
          </a:p>
        </p:txBody>
      </p:sp>
    </p:spTree>
    <p:extLst>
      <p:ext uri="{BB962C8B-B14F-4D97-AF65-F5344CB8AC3E}">
        <p14:creationId xmlns:p14="http://schemas.microsoft.com/office/powerpoint/2010/main" val="3043535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1E0D88-5094-4867-AC79-8854958524B2}"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628987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CE2F3-6E07-4B6D-A130-DCC7D204EC59}"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663389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CE2F3-6E07-4B6D-A130-DCC7D204EC59}"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831668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2E2CE2F3-6E07-4B6D-A130-DCC7D204EC59}"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132342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CE2F3-6E07-4B6D-A130-DCC7D204EC59}"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075931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CE2F3-6E07-4B6D-A130-DCC7D204EC59}"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976966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that</a:t>
            </a:r>
            <a:r>
              <a:rPr lang="en-US" baseline="0" dirty="0"/>
              <a:t> group of almost 3.6 Million, 24% live with a caregiver who is over the age of 60. </a:t>
            </a:r>
            <a:endParaRPr lang="en-US" dirty="0"/>
          </a:p>
        </p:txBody>
      </p:sp>
      <p:sp>
        <p:nvSpPr>
          <p:cNvPr id="4" name="Slide Number Placeholder 3"/>
          <p:cNvSpPr>
            <a:spLocks noGrp="1"/>
          </p:cNvSpPr>
          <p:nvPr>
            <p:ph type="sldNum" sz="quarter" idx="10"/>
          </p:nvPr>
        </p:nvSpPr>
        <p:spPr/>
        <p:txBody>
          <a:bodyPr/>
          <a:lstStyle/>
          <a:p>
            <a:fld id="{2E2CE2F3-6E07-4B6D-A130-DCC7D204EC59}"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700090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2E2CE2F3-6E07-4B6D-A130-DCC7D204EC59}"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01765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CE2F3-6E07-4B6D-A130-DCC7D204EC59}"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578093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that</a:t>
            </a:r>
            <a:r>
              <a:rPr lang="en-US" baseline="0" dirty="0"/>
              <a:t> group of almost 3.6 Million, 24% live with a caregiver who is over the age of 60. </a:t>
            </a:r>
            <a:endParaRPr lang="en-US" dirty="0"/>
          </a:p>
        </p:txBody>
      </p:sp>
      <p:sp>
        <p:nvSpPr>
          <p:cNvPr id="4" name="Slide Number Placeholder 3"/>
          <p:cNvSpPr>
            <a:spLocks noGrp="1"/>
          </p:cNvSpPr>
          <p:nvPr>
            <p:ph type="sldNum" sz="quarter" idx="10"/>
          </p:nvPr>
        </p:nvSpPr>
        <p:spPr/>
        <p:txBody>
          <a:bodyPr/>
          <a:lstStyle/>
          <a:p>
            <a:fld id="{2E2CE2F3-6E07-4B6D-A130-DCC7D204EC59}"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8904598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CE2F3-6E07-4B6D-A130-DCC7D204EC59}"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107961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2E2CE2F3-6E07-4B6D-A130-DCC7D204EC59}"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509344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E2CE2F3-6E07-4B6D-A130-DCC7D204EC59}"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5415177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E2CE2F3-6E07-4B6D-A130-DCC7D204EC59}"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5491996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CE2F3-6E07-4B6D-A130-DCC7D204EC59}"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969588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E2CE2F3-6E07-4B6D-A130-DCC7D204EC59}"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807967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CE2F3-6E07-4B6D-A130-DCC7D204EC59}"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6581253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CE2F3-6E07-4B6D-A130-DCC7D204EC59}"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4532056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CE2F3-6E07-4B6D-A130-DCC7D204EC59}"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77164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CE2F3-6E07-4B6D-A130-DCC7D204EC59}"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42733992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CE2F3-6E07-4B6D-A130-DCC7D204EC59}"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2632954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RISP project has been around</a:t>
            </a:r>
            <a:r>
              <a:rPr lang="en-US" baseline="0" dirty="0" smtClean="0"/>
              <a:t> since 1977. It started as a way to track where people with IDD were living and has tracked deinstitutionalization.</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rPr>
              <a:t>RISP data has been used both nationally and on a state level to track deinstitutionalization and community supports, for advocating systems changes, for policy decisions, and for making both national and state level information available to Congress, State Legislatures, and Courts.  </a:t>
            </a:r>
          </a:p>
        </p:txBody>
      </p:sp>
      <p:sp>
        <p:nvSpPr>
          <p:cNvPr id="4" name="Slide Number Placeholder 3"/>
          <p:cNvSpPr>
            <a:spLocks noGrp="1"/>
          </p:cNvSpPr>
          <p:nvPr>
            <p:ph type="sldNum" sz="quarter" idx="10"/>
          </p:nvPr>
        </p:nvSpPr>
        <p:spPr/>
        <p:txBody>
          <a:bodyPr/>
          <a:lstStyle/>
          <a:p>
            <a:fld id="{93229CD1-0683-4091-8C7E-23D2EC30CCC8}"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942019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RISP </a:t>
            </a:r>
            <a:r>
              <a:rPr lang="en-US" altLang="en-US" dirty="0">
                <a:latin typeface="Arial" panose="020B0604020202020204" pitchFamily="34" charset="0"/>
              </a:rPr>
              <a:t>data has been used both nationally and on a state level to track deinstitutionalization and community supports, for advocating systems changes, for policy decisions, and for making both national and state level information available to Congress, State Legislatures, and Courts.  </a:t>
            </a:r>
            <a:endParaRPr lang="en-US" altLang="en-US" dirty="0" smtClean="0">
              <a:latin typeface="Arial" panose="020B0604020202020204" pitchFamily="34" charset="0"/>
            </a:endParaRPr>
          </a:p>
          <a:p>
            <a:endParaRPr lang="en-US" altLang="en-US" dirty="0" smtClean="0">
              <a:latin typeface="Arial" panose="020B0604020202020204" pitchFamily="34" charset="0"/>
            </a:endParaRPr>
          </a:p>
          <a:p>
            <a:r>
              <a:rPr lang="en-US" altLang="en-US" dirty="0" smtClean="0">
                <a:latin typeface="Arial" panose="020B0604020202020204" pitchFamily="34" charset="0"/>
              </a:rPr>
              <a:t>Recently</a:t>
            </a:r>
            <a:r>
              <a:rPr lang="en-US" altLang="en-US" baseline="0" dirty="0" smtClean="0">
                <a:latin typeface="Arial" panose="020B0604020202020204" pitchFamily="34" charset="0"/>
              </a:rPr>
              <a:t> RISP data was used in Congressional Testimony in a law suit regarding ICF/IIDs </a:t>
            </a:r>
          </a:p>
          <a:p>
            <a:r>
              <a:rPr lang="en-US" altLang="en-US" baseline="0" dirty="0" smtClean="0">
                <a:latin typeface="Arial" panose="020B0604020202020204" pitchFamily="34" charset="0"/>
              </a:rPr>
              <a:t>March 6, 2018 “Examining Class Action Lawsuits Against Intermediate Care Facilities for Individuals with Intellectual Disabilities (ICF/IID)”</a:t>
            </a:r>
          </a:p>
          <a:p>
            <a:r>
              <a:rPr lang="en-US" altLang="en-US" baseline="0" dirty="0" smtClean="0">
                <a:latin typeface="Arial" panose="020B0604020202020204" pitchFamily="34" charset="0"/>
              </a:rPr>
              <a:t>https://judiciary.house.gov/hearing/examining-class-action-lawsuits-intermediate-care-facilities-individuals-intellectual-disabilities-icf-iid/ </a:t>
            </a:r>
          </a:p>
          <a:p>
            <a:endParaRPr lang="en-US" altLang="en-US" dirty="0">
              <a:latin typeface="Arial" panose="020B0604020202020204" pitchFamily="34"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tx1"/>
                </a:solidFill>
                <a:latin typeface="Arial" panose="020B0604020202020204" pitchFamily="34" charset="0"/>
                <a:ea typeface="MS PGothic" panose="020B0600070205080204" pitchFamily="34" charset="-128"/>
              </a:defRPr>
            </a:lvl1pPr>
            <a:lvl2pPr marL="488172" indent="-187758">
              <a:defRPr sz="1500">
                <a:solidFill>
                  <a:schemeClr val="tx1"/>
                </a:solidFill>
                <a:latin typeface="Arial" panose="020B0604020202020204" pitchFamily="34" charset="0"/>
                <a:ea typeface="MS PGothic" panose="020B0600070205080204" pitchFamily="34" charset="-128"/>
              </a:defRPr>
            </a:lvl2pPr>
            <a:lvl3pPr marL="751034" indent="-150207">
              <a:defRPr sz="1500">
                <a:solidFill>
                  <a:schemeClr val="tx1"/>
                </a:solidFill>
                <a:latin typeface="Arial" panose="020B0604020202020204" pitchFamily="34" charset="0"/>
                <a:ea typeface="MS PGothic" panose="020B0600070205080204" pitchFamily="34" charset="-128"/>
              </a:defRPr>
            </a:lvl3pPr>
            <a:lvl4pPr marL="1051447" indent="-150207">
              <a:defRPr sz="1500">
                <a:solidFill>
                  <a:schemeClr val="tx1"/>
                </a:solidFill>
                <a:latin typeface="Arial" panose="020B0604020202020204" pitchFamily="34" charset="0"/>
                <a:ea typeface="MS PGothic" panose="020B0600070205080204" pitchFamily="34" charset="-128"/>
              </a:defRPr>
            </a:lvl4pPr>
            <a:lvl5pPr marL="1351860" indent="-150207">
              <a:defRPr sz="1500">
                <a:solidFill>
                  <a:schemeClr val="tx1"/>
                </a:solidFill>
                <a:latin typeface="Arial" panose="020B0604020202020204" pitchFamily="34" charset="0"/>
                <a:ea typeface="MS PGothic" panose="020B0600070205080204" pitchFamily="34" charset="-128"/>
              </a:defRPr>
            </a:lvl5pPr>
            <a:lvl6pPr marL="1652274" indent="-150207"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1952688" indent="-150207"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2253101" indent="-150207"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2553515" indent="-150207"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fld id="{F34F26E3-6FFF-468A-98EC-3B4E1A9752A6}" type="slidenum">
              <a:rPr lang="en-US" altLang="en-US" sz="800">
                <a:solidFill>
                  <a:prstClr val="black"/>
                </a:solidFill>
              </a:rPr>
              <a:pPr/>
              <a:t>34</a:t>
            </a:fld>
            <a:endParaRPr lang="en-US" altLang="en-US" sz="800" dirty="0">
              <a:solidFill>
                <a:prstClr val="black"/>
              </a:solidFill>
            </a:endParaRPr>
          </a:p>
        </p:txBody>
      </p:sp>
    </p:spTree>
    <p:extLst>
      <p:ext uri="{BB962C8B-B14F-4D97-AF65-F5344CB8AC3E}">
        <p14:creationId xmlns:p14="http://schemas.microsoft.com/office/powerpoint/2010/main" val="33711031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7.37 million people in the United States have IDD. This estimate was calculated from prevalence rates from the National Health Information Survey (NHIS) Disability Supplement using 1994/5 rates applied to the 2016 population for people in non-institutionalized settings. RISP data is used for those in institutional settings. </a:t>
            </a:r>
            <a:r>
              <a:rPr lang="en-US" dirty="0" smtClean="0"/>
              <a:t>2016 CDC data</a:t>
            </a:r>
            <a:r>
              <a:rPr lang="en-US" baseline="0" dirty="0" smtClean="0"/>
              <a:t> is used for people age 18 and under (Zablotsky et al, 2017). </a:t>
            </a:r>
            <a:endParaRPr lang="en-US" dirty="0" smtClean="0"/>
          </a:p>
          <a:p>
            <a:endParaRPr lang="en-US" dirty="0" smtClean="0"/>
          </a:p>
          <a:p>
            <a:r>
              <a:rPr lang="en-US" dirty="0" smtClean="0"/>
              <a:t>1.49 </a:t>
            </a:r>
            <a:r>
              <a:rPr lang="en-US" dirty="0"/>
              <a:t>million people with IDD were known to or served by state IDD agencies. </a:t>
            </a:r>
            <a:r>
              <a:rPr lang="en-US" dirty="0" smtClean="0"/>
              <a:t>(this is</a:t>
            </a:r>
            <a:r>
              <a:rPr lang="en-US" baseline="0" dirty="0" smtClean="0"/>
              <a:t> </a:t>
            </a:r>
            <a:r>
              <a:rPr lang="en-US" dirty="0" smtClean="0"/>
              <a:t>20% </a:t>
            </a:r>
            <a:r>
              <a:rPr lang="en-US" dirty="0"/>
              <a:t>of all people with IDD in the US</a:t>
            </a:r>
            <a:r>
              <a:rPr lang="en-US" dirty="0" smtClean="0"/>
              <a:t>). </a:t>
            </a:r>
          </a:p>
          <a:p>
            <a:r>
              <a:rPr lang="en-US" dirty="0" smtClean="0"/>
              <a:t>This is represented by the</a:t>
            </a:r>
            <a:r>
              <a:rPr lang="en-US" baseline="0" dirty="0" smtClean="0"/>
              <a:t> blue line.</a:t>
            </a:r>
          </a:p>
          <a:p>
            <a:endParaRPr lang="en-US" dirty="0"/>
          </a:p>
          <a:p>
            <a:r>
              <a:rPr lang="en-US" dirty="0" smtClean="0"/>
              <a:t>1.23 </a:t>
            </a:r>
            <a:r>
              <a:rPr lang="en-US" dirty="0"/>
              <a:t>million people with IDD received long-term supports or services through state IDD agencies </a:t>
            </a:r>
            <a:r>
              <a:rPr lang="en-US" dirty="0" smtClean="0"/>
              <a:t>(this 1.23</a:t>
            </a:r>
            <a:r>
              <a:rPr lang="en-US" baseline="0" dirty="0" smtClean="0"/>
              <a:t> million is </a:t>
            </a:r>
            <a:r>
              <a:rPr lang="en-US" dirty="0" smtClean="0"/>
              <a:t>17% </a:t>
            </a:r>
            <a:r>
              <a:rPr lang="en-US" dirty="0"/>
              <a:t>of all people with IDD in the US</a:t>
            </a:r>
            <a:r>
              <a:rPr lang="en-US" dirty="0" smtClean="0"/>
              <a:t>).</a:t>
            </a:r>
          </a:p>
          <a:p>
            <a:r>
              <a:rPr lang="en-US" dirty="0" smtClean="0"/>
              <a:t>This is represented by the people in green</a:t>
            </a:r>
          </a:p>
          <a:p>
            <a:endParaRPr lang="en-US" dirty="0" smtClean="0"/>
          </a:p>
          <a:p>
            <a:r>
              <a:rPr lang="en-US" dirty="0" smtClean="0"/>
              <a:t>The RISP data covers people who are served by IDD Agencies,</a:t>
            </a:r>
            <a:r>
              <a:rPr lang="en-US" baseline="0" dirty="0" smtClean="0"/>
              <a:t> so given this prevalence estimate there is a much larger population (about 80% nation wide) who are not accessing supports and services from IDD agencies. NASDDDS has a list of IDD Agencies if you want clarification of who we are talking about. </a:t>
            </a:r>
            <a:endParaRPr lang="en-US" dirty="0"/>
          </a:p>
        </p:txBody>
      </p:sp>
      <p:sp>
        <p:nvSpPr>
          <p:cNvPr id="4" name="Slide Number Placeholder 3"/>
          <p:cNvSpPr>
            <a:spLocks noGrp="1"/>
          </p:cNvSpPr>
          <p:nvPr>
            <p:ph type="sldNum" sz="quarter" idx="10"/>
          </p:nvPr>
        </p:nvSpPr>
        <p:spPr/>
        <p:txBody>
          <a:bodyPr/>
          <a:lstStyle/>
          <a:p>
            <a:fld id="{93229CD1-0683-4091-8C7E-23D2EC30CCC8}"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7894051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a:t>
            </a:r>
            <a:r>
              <a:rPr lang="en-US" baseline="0" dirty="0" smtClean="0"/>
              <a:t> </a:t>
            </a:r>
            <a:r>
              <a:rPr lang="en-US" dirty="0" smtClean="0"/>
              <a:t>the </a:t>
            </a:r>
            <a:r>
              <a:rPr lang="en-US" dirty="0"/>
              <a:t>name of our report is the Residential Information Systems Project, we do not seek information exclusively about residential services. What we want to know is information about people, settings, and expenditures related to long term services and supports– both those delivered in home and out. </a:t>
            </a:r>
            <a:endParaRPr lang="en-US" dirty="0" smtClean="0"/>
          </a:p>
          <a:p>
            <a:endParaRPr lang="en-US" dirty="0" smtClean="0"/>
          </a:p>
          <a:p>
            <a:r>
              <a:rPr lang="en-US" dirty="0" smtClean="0"/>
              <a:t>The</a:t>
            </a:r>
            <a:r>
              <a:rPr lang="en-US" baseline="0" dirty="0" smtClean="0"/>
              <a:t> term “Long-term supports and services” has been used my Medicaid for a long time. To be considered long-term, the service doesn’t have to be provided over a long period of time, rather the impact of the service or support (such as a technology that is installed periodically and used frequently) has to assist with ongoing living enhancements over time. Here are components of LTSS we use for RISP to describe it to survey users.</a:t>
            </a:r>
          </a:p>
          <a:p>
            <a:endParaRPr lang="en-US" baseline="0" dirty="0" smtClean="0"/>
          </a:p>
          <a:p>
            <a:r>
              <a:rPr lang="en-US" baseline="0" dirty="0" smtClean="0"/>
              <a:t>I bring this up because when you’re using any data source, particularly RISP, there are many times that interpreting the data benefits from looking at the definitions or asking us about how to interpret the data. We field questions all of the time and like it when people come to us with questions for clarification about what the data means or technical assistance to create customized reports. </a:t>
            </a:r>
            <a:endParaRPr lang="en-US" dirty="0"/>
          </a:p>
        </p:txBody>
      </p:sp>
      <p:sp>
        <p:nvSpPr>
          <p:cNvPr id="4" name="Slide Number Placeholder 3"/>
          <p:cNvSpPr>
            <a:spLocks noGrp="1"/>
          </p:cNvSpPr>
          <p:nvPr>
            <p:ph type="sldNum" sz="quarter" idx="10"/>
          </p:nvPr>
        </p:nvSpPr>
        <p:spPr/>
        <p:txBody>
          <a:bodyPr/>
          <a:lstStyle/>
          <a:p>
            <a:fld id="{93229CD1-0683-4091-8C7E-23D2EC30CCC8}"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8387643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RISP can show data over an extended period of time (usually</a:t>
            </a:r>
            <a:r>
              <a:rPr lang="en-US" baseline="0" dirty="0" smtClean="0"/>
              <a:t> since 1977 or 1991). This is a classic RISP figure – it shows the rise and decline of state-operated facilities with sixteen or more people. </a:t>
            </a:r>
          </a:p>
          <a:p>
            <a:endParaRPr lang="en-US" baseline="0" dirty="0" smtClean="0"/>
          </a:p>
          <a:p>
            <a:r>
              <a:rPr lang="en-US" baseline="0" dirty="0" smtClean="0"/>
              <a:t>2016 was the first time since 1920 that there were fewer than 20,000 people living in state-operated institutions for people with IDD.</a:t>
            </a:r>
          </a:p>
          <a:p>
            <a:endParaRPr lang="en-US" baseline="0" dirty="0" smtClean="0"/>
          </a:p>
          <a:p>
            <a:r>
              <a:rPr lang="en-US" baseline="0" dirty="0" smtClean="0"/>
              <a:t>But like with all data, one has to look a bit more at the details, because there are still non-state (private / non-profit) institutions out there. This data looks at what we call state-operated (or government operated putting another way). Getting back to definitions, state-operated means that the staff involved in a facility are government employees.</a:t>
            </a:r>
            <a:endParaRPr lang="en-US" dirty="0"/>
          </a:p>
        </p:txBody>
      </p:sp>
      <p:sp>
        <p:nvSpPr>
          <p:cNvPr id="4" name="Slide Number Placeholder 3"/>
          <p:cNvSpPr>
            <a:spLocks noGrp="1"/>
          </p:cNvSpPr>
          <p:nvPr>
            <p:ph type="sldNum" sz="quarter" idx="10"/>
          </p:nvPr>
        </p:nvSpPr>
        <p:spPr/>
        <p:txBody>
          <a:bodyPr/>
          <a:lstStyle/>
          <a:p>
            <a:fld id="{93229CD1-0683-4091-8C7E-23D2EC30CCC8}"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16635419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a:t>
            </a:r>
            <a:r>
              <a:rPr lang="en-US" baseline="0" dirty="0" smtClean="0"/>
              <a:t> from the top. The orange dotted line is the total number of people with IDD receiving LTSS from State IDD agencies, Nursing homes or Psychiatric facilities. The green dashed line is like the orange line, but adjusted to the 2016 population. So you can see if the population was like it is today in 1998, there would be over 800,000 people served --- so there’s about 450,000 more people in the service system in 2016 compared to 1998. Notice that most of this increase is in community based settings like family home, own home, host or foster family.</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You can also</a:t>
            </a:r>
            <a:r>
              <a:rPr lang="en-US" baseline="0" dirty="0" smtClean="0"/>
              <a:t> </a:t>
            </a:r>
            <a:r>
              <a:rPr lang="en-US" dirty="0" smtClean="0"/>
              <a:t>see where LTSS recipients tend to live over time</a:t>
            </a:r>
            <a:r>
              <a:rPr lang="en-US" baseline="0" dirty="0" smtClean="0"/>
              <a:t>. The blue represents families – light blue families with no Medicaid Waiver and dark blue with a waiver. The tan color is own home, dark red is host or foster family home or individualized settings with 1-3 people. The green on this chart are the group homes, ICF/IID facilities and other group settings. Light green is group settings with 4-6 people, followed by the middle green for settings with 7-15 people and dark green combines 16+ facilities, nursing homes and psychiatric settings. </a:t>
            </a:r>
          </a:p>
          <a:p>
            <a:endParaRPr lang="en-US" baseline="0" dirty="0" smtClean="0"/>
          </a:p>
        </p:txBody>
      </p:sp>
      <p:sp>
        <p:nvSpPr>
          <p:cNvPr id="4" name="Slide Number Placeholder 3"/>
          <p:cNvSpPr>
            <a:spLocks noGrp="1"/>
          </p:cNvSpPr>
          <p:nvPr>
            <p:ph type="sldNum" sz="quarter" idx="10"/>
          </p:nvPr>
        </p:nvSpPr>
        <p:spPr/>
        <p:txBody>
          <a:bodyPr/>
          <a:lstStyle/>
          <a:p>
            <a:fld id="{93229CD1-0683-4091-8C7E-23D2EC30CCC8}"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6565530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could use data from RISP to see progress over time or across states for the Medicaid</a:t>
            </a:r>
            <a:r>
              <a:rPr lang="en-US" baseline="0" dirty="0" smtClean="0"/>
              <a:t> 2014 settings rule. This particular data is for nonfamily settings (which includes own home, host/ foster family home, group homes, other group settings, and ICF/IIDs).</a:t>
            </a:r>
          </a:p>
          <a:p>
            <a:endParaRPr lang="en-US" baseline="0" dirty="0" smtClean="0"/>
          </a:p>
          <a:p>
            <a:r>
              <a:rPr lang="en-US" baseline="0" dirty="0" smtClean="0"/>
              <a:t>82% of all nonfamily settings in the U.S. have six or fewer people, while 56% have three or fewer people.  </a:t>
            </a:r>
          </a:p>
          <a:p>
            <a:endParaRPr lang="en-US" baseline="0" dirty="0" smtClean="0"/>
          </a:p>
          <a:p>
            <a:r>
              <a:rPr lang="en-US" baseline="0" dirty="0" smtClean="0"/>
              <a:t>Note that there is quite a range among states for setting size. Also note that those states with a star by them had data for six or fewer people, but the number for 1-3 value is based on a national average and may not be a reflection of what is actually happening in that state. So when using size 1-3 for the starred states, it would be accurate to say that the data is a reflection if the state was similar to national levels, though the actual size proportions are not known.</a:t>
            </a:r>
          </a:p>
          <a:p>
            <a:endParaRPr lang="en-US" baseline="0" dirty="0" smtClean="0"/>
          </a:p>
          <a:p>
            <a:r>
              <a:rPr lang="en-US" baseline="0" dirty="0" smtClean="0"/>
              <a:t>Note: The states tell us that many times they don’t have data for size 1-3 because they use another standard like size 1-4 in their state.</a:t>
            </a:r>
          </a:p>
        </p:txBody>
      </p:sp>
      <p:sp>
        <p:nvSpPr>
          <p:cNvPr id="4" name="Slide Number Placeholder 3"/>
          <p:cNvSpPr>
            <a:spLocks noGrp="1"/>
          </p:cNvSpPr>
          <p:nvPr>
            <p:ph type="sldNum" sz="quarter" idx="10"/>
          </p:nvPr>
        </p:nvSpPr>
        <p:spPr/>
        <p:txBody>
          <a:bodyPr/>
          <a:lstStyle/>
          <a:p>
            <a:fld id="{93229CD1-0683-4091-8C7E-23D2EC30CCC8}"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42331757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numbers on this chart reflect the overall number of LTSS recipients</a:t>
            </a:r>
            <a:r>
              <a:rPr lang="en-US" baseline="0" dirty="0" smtClean="0"/>
              <a:t> of IDD Agencies per 100,000 of the population. When one looks at data proportionate to the state population, you can see the extent to which a state serves people with IDD within the state. </a:t>
            </a:r>
          </a:p>
          <a:p>
            <a:endParaRPr lang="en-US" baseline="0" dirty="0" smtClean="0"/>
          </a:p>
          <a:p>
            <a:r>
              <a:rPr lang="en-US" baseline="0" dirty="0" smtClean="0"/>
              <a:t>This particular chart also shows what type of settings those LTSS recipients live if that information is known. If setting information is not known, it is grey.</a:t>
            </a:r>
          </a:p>
          <a:p>
            <a:endParaRPr lang="en-US" baseline="0" dirty="0" smtClean="0"/>
          </a:p>
          <a:p>
            <a:r>
              <a:rPr lang="en-US" baseline="0" dirty="0" smtClean="0"/>
              <a:t>380 people per 100,000 of the U.S. receive LTSS from state IDD agencies, but the range is rather great from 87 in Georgia to 908 in Ohio. Taking a look at the colors is important too, here one can see that Vermont uses a lot of Host / Foster Family homes while Minnesota has a lot of group homes with six or fewer people, though both states serve more than the national average number of people. </a:t>
            </a:r>
          </a:p>
          <a:p>
            <a:endParaRPr lang="en-US" baseline="0" dirty="0" smtClean="0"/>
          </a:p>
          <a:p>
            <a:r>
              <a:rPr lang="en-US" baseline="0" dirty="0" smtClean="0"/>
              <a:t>The RISP report indicates per 100,000 proportions for LTSS, Waiver, and ICF/IID, so many times people use this information to compare across states to understand why people may move to another state or try to balance services with neighboring states.</a:t>
            </a:r>
            <a:endParaRPr lang="en-US" dirty="0"/>
          </a:p>
        </p:txBody>
      </p:sp>
      <p:sp>
        <p:nvSpPr>
          <p:cNvPr id="4" name="Slide Number Placeholder 3"/>
          <p:cNvSpPr>
            <a:spLocks noGrp="1"/>
          </p:cNvSpPr>
          <p:nvPr>
            <p:ph type="sldNum" sz="quarter" idx="10"/>
          </p:nvPr>
        </p:nvSpPr>
        <p:spPr/>
        <p:txBody>
          <a:bodyPr/>
          <a:lstStyle/>
          <a:p>
            <a:fld id="{93229CD1-0683-4091-8C7E-23D2EC30CCC8}"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23028719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It can also be helpful to compare similar types of data. Here we have the total number of people served for waivers and ICF/IID compared to the average cost per person. While you can see that there are fewer people in ICF/IID than using Waivers, the costs involved with ICF/IID are much larger. Overall, people who live an ICF/IID receive more than double the funding those who receive waivers. Similarly, Waiver in family home is quite high for people 21 and younger (this is not surprising), but they amount young people with IDD receive for waivers is low… this may be in part because educational services may take up some of their time and education is not a part of RISP data.</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When looking at waiver costs versus settings, there are more people age 22 and over in non-family waiver settings (here marked Waiver – other setting) and on average people in those settings receive $72,224 per year.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People with IDD who receive waivers while living in the family home receive about half of those who live in other settings. Other </a:t>
            </a:r>
            <a:r>
              <a:rPr lang="en-US" sz="1200" b="0" i="0" u="none" strike="noStrike" kern="1200" baseline="0" dirty="0">
                <a:solidFill>
                  <a:schemeClr val="tx1"/>
                </a:solidFill>
                <a:latin typeface="+mn-lt"/>
                <a:ea typeface="+mn-ea"/>
                <a:cs typeface="+mn-cs"/>
              </a:rPr>
              <a:t>settings include Foster Family, Own Home, Group Home and Other. </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number of people and expenditures by funding authority and age has been on the RISP survey since 2013. </a:t>
            </a: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3229CD1-0683-4091-8C7E-23D2EC30CCC8}"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2849326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CE2F3-6E07-4B6D-A130-DCC7D204EC59}"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5759327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smtClean="0"/>
              <a:t>This </a:t>
            </a:r>
            <a:r>
              <a:rPr lang="en-US" sz="1050" dirty="0"/>
              <a:t>figure</a:t>
            </a:r>
            <a:r>
              <a:rPr lang="en-US" sz="1050" baseline="0" dirty="0"/>
              <a:t> combines data </a:t>
            </a:r>
            <a:r>
              <a:rPr lang="en-US" sz="1050" baseline="0" dirty="0" smtClean="0"/>
              <a:t>from two tables in the RISP report. </a:t>
            </a:r>
            <a:r>
              <a:rPr lang="en-US" sz="1050" baseline="0" dirty="0"/>
              <a:t>Average annual per person Medicaid Waiver expenditures averaged </a:t>
            </a:r>
            <a:r>
              <a:rPr lang="en-US" sz="1050" baseline="0" dirty="0" smtClean="0"/>
              <a:t>$43,928 </a:t>
            </a:r>
            <a:r>
              <a:rPr lang="en-US" sz="1050" baseline="0" dirty="0"/>
              <a:t>in FY </a:t>
            </a:r>
            <a:r>
              <a:rPr lang="en-US" sz="1050" baseline="0" dirty="0" smtClean="0"/>
              <a:t>2016 </a:t>
            </a:r>
            <a:r>
              <a:rPr lang="en-US" sz="1050" baseline="0" dirty="0"/>
              <a:t>(shown in </a:t>
            </a:r>
            <a:r>
              <a:rPr lang="en-US" sz="1050" baseline="0" dirty="0" smtClean="0"/>
              <a:t>the red line) </a:t>
            </a:r>
            <a:r>
              <a:rPr lang="en-US" sz="1050" baseline="0" dirty="0"/>
              <a:t>but differed dramatically across states. The average ranges from </a:t>
            </a:r>
            <a:r>
              <a:rPr lang="en-US" sz="1050" baseline="0" dirty="0" smtClean="0"/>
              <a:t>$5,676 </a:t>
            </a:r>
            <a:r>
              <a:rPr lang="en-US" sz="1050" baseline="0" dirty="0"/>
              <a:t>in Oregon to $</a:t>
            </a:r>
            <a:r>
              <a:rPr lang="en-US" sz="1050" baseline="0" dirty="0" smtClean="0"/>
              <a:t>118,910 </a:t>
            </a:r>
            <a:r>
              <a:rPr lang="en-US" sz="1050" baseline="0" dirty="0"/>
              <a:t>in DC. However, this graph does not explain why states differed. Other factors need to be considered before using this graph for policy decisions</a:t>
            </a:r>
            <a:r>
              <a:rPr lang="en-US" sz="1050" baseline="0" dirty="0" smtClean="0"/>
              <a:t>. For instance, Oregon began to implement the State Plan (1915(k), so Oregon’s waiver numbers went down as more people shifted to the k plan.</a:t>
            </a:r>
            <a:endParaRPr lang="en-US" sz="1050" baseline="0" dirty="0"/>
          </a:p>
          <a:p>
            <a:endParaRPr lang="en-US" sz="1050" baseline="0" dirty="0"/>
          </a:p>
          <a:p>
            <a:r>
              <a:rPr lang="en-US" sz="1050" baseline="0" dirty="0"/>
              <a:t>States are ranked from lowest to highest per person expenditures. States serving more children </a:t>
            </a:r>
            <a:r>
              <a:rPr lang="en-US" sz="1050" baseline="0" dirty="0" smtClean="0"/>
              <a:t>have high light green bars while states serving more adults on the waiver, have dark green bars. The black line for each state is the waiver recipients per 100,000 of the population.</a:t>
            </a:r>
            <a:endParaRPr lang="en-US" sz="1050" baseline="0" dirty="0"/>
          </a:p>
          <a:p>
            <a:endParaRPr lang="en-US" sz="1050" baseline="0" dirty="0"/>
          </a:p>
          <a:p>
            <a:r>
              <a:rPr lang="en-US" sz="1050" baseline="0" dirty="0" smtClean="0"/>
              <a:t>Several </a:t>
            </a:r>
            <a:r>
              <a:rPr lang="en-US" sz="1050" baseline="0" dirty="0"/>
              <a:t>of the states with the lowest average Waiver expenditures per person (e.g., OR </a:t>
            </a:r>
            <a:r>
              <a:rPr lang="en-US" sz="1050" baseline="0" dirty="0" smtClean="0"/>
              <a:t>WA, and </a:t>
            </a:r>
            <a:r>
              <a:rPr lang="en-US" sz="1050" baseline="0" dirty="0"/>
              <a:t>CA) offer optional State Plan Home and Community Based Services to people with IDD. AZ has an 1115 demonstration waiver. Oregon’s average per person state plan expenditures increased to $</a:t>
            </a:r>
            <a:r>
              <a:rPr lang="en-US" sz="1050" baseline="0" dirty="0" smtClean="0"/>
              <a:t>46,042 </a:t>
            </a:r>
            <a:r>
              <a:rPr lang="en-US" sz="1050" baseline="0" dirty="0"/>
              <a:t>in </a:t>
            </a:r>
            <a:r>
              <a:rPr lang="en-US" sz="1050" baseline="0" dirty="0" smtClean="0"/>
              <a:t>2016 </a:t>
            </a:r>
            <a:r>
              <a:rPr lang="en-US" sz="1050" baseline="0" dirty="0"/>
              <a:t>as they shifted away from Waiver based services</a:t>
            </a:r>
          </a:p>
          <a:p>
            <a:endParaRPr lang="en-US" sz="105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The proportion of Waiver recipients living with a family member is correlated with the proportion of Waiver recipients who were 21 years or younger.</a:t>
            </a:r>
            <a:endParaRPr lang="en-US" sz="1050" baseline="0" dirty="0"/>
          </a:p>
          <a:p>
            <a:endParaRPr lang="en-US" sz="1050" baseline="0" dirty="0"/>
          </a:p>
        </p:txBody>
      </p:sp>
      <p:sp>
        <p:nvSpPr>
          <p:cNvPr id="4" name="Slide Number Placeholder 3"/>
          <p:cNvSpPr>
            <a:spLocks noGrp="1"/>
          </p:cNvSpPr>
          <p:nvPr>
            <p:ph type="sldNum" sz="quarter" idx="10"/>
          </p:nvPr>
        </p:nvSpPr>
        <p:spPr/>
        <p:txBody>
          <a:bodyPr/>
          <a:lstStyle/>
          <a:p>
            <a:fld id="{93229CD1-0683-4091-8C7E-23D2EC30CCC8}"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24705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we were just considering</a:t>
            </a:r>
            <a:r>
              <a:rPr lang="en-US" baseline="0" dirty="0" smtClean="0"/>
              <a:t> how Oregon shifted it’s service model, looking at State profiles can help to see the shift. In figure 1 the green line is State Plan 1915(k) in the case of Oregon. </a:t>
            </a:r>
          </a:p>
          <a:p>
            <a:endParaRPr lang="en-US" baseline="0" dirty="0" smtClean="0"/>
          </a:p>
          <a:p>
            <a:r>
              <a:rPr lang="en-US" baseline="0" dirty="0" smtClean="0"/>
              <a:t>All State Profiles are available online. </a:t>
            </a:r>
          </a:p>
          <a:p>
            <a:endParaRPr lang="en-US" baseline="0" dirty="0" smtClean="0"/>
          </a:p>
          <a:p>
            <a:r>
              <a:rPr lang="en-US" baseline="0" dirty="0" smtClean="0"/>
              <a:t>Using state profiles, you can compare similar information across states by looking at similar data or compare a state to the U.S. </a:t>
            </a:r>
          </a:p>
          <a:p>
            <a:endParaRPr lang="en-US" baseline="0" dirty="0" smtClean="0"/>
          </a:p>
          <a:p>
            <a:r>
              <a:rPr lang="en-US" baseline="0" dirty="0" smtClean="0"/>
              <a:t>One question for this group is if there are key pieces of data you need for your own purposes that are not covered in these profiles. We are currently redesigning the profile for FY2017, so your feedback would be helpful. </a:t>
            </a:r>
            <a:endParaRPr lang="en-US" dirty="0"/>
          </a:p>
        </p:txBody>
      </p:sp>
      <p:sp>
        <p:nvSpPr>
          <p:cNvPr id="4" name="Slide Number Placeholder 3"/>
          <p:cNvSpPr>
            <a:spLocks noGrp="1"/>
          </p:cNvSpPr>
          <p:nvPr>
            <p:ph type="sldNum" sz="quarter" idx="10"/>
          </p:nvPr>
        </p:nvSpPr>
        <p:spPr/>
        <p:txBody>
          <a:bodyPr/>
          <a:lstStyle/>
          <a:p>
            <a:fld id="{93229CD1-0683-4091-8C7E-23D2EC30CCC8}"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24231267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 lot of products available online. </a:t>
            </a:r>
          </a:p>
          <a:p>
            <a:endParaRPr lang="en-US" dirty="0" smtClean="0"/>
          </a:p>
          <a:p>
            <a:r>
              <a:rPr lang="en-US" dirty="0" smtClean="0"/>
              <a:t>We are starting</a:t>
            </a:r>
            <a:r>
              <a:rPr lang="en-US" baseline="0" dirty="0" smtClean="0"/>
              <a:t> to do a limited printing of the reports since most of our users want the electronic version. </a:t>
            </a:r>
          </a:p>
          <a:p>
            <a:endParaRPr lang="en-US" baseline="0" dirty="0" smtClean="0"/>
          </a:p>
          <a:p>
            <a:r>
              <a:rPr lang="en-US" baseline="0" dirty="0" smtClean="0"/>
              <a:t>The interactive visualizations in the Chart Gallery section of the website allow you to make customized charts like the ones on this page. There are both line and bar charts available to view single states (bar charts) or multiple states (line). This example is the average waiver cost per person in Alabama, Mississippi and the United States on the top chart and Alabama alone on the bar chart. </a:t>
            </a:r>
            <a:endParaRPr lang="en-US" dirty="0"/>
          </a:p>
        </p:txBody>
      </p:sp>
      <p:sp>
        <p:nvSpPr>
          <p:cNvPr id="4" name="Slide Number Placeholder 3"/>
          <p:cNvSpPr>
            <a:spLocks noGrp="1"/>
          </p:cNvSpPr>
          <p:nvPr>
            <p:ph type="sldNum" sz="quarter" idx="10"/>
          </p:nvPr>
        </p:nvSpPr>
        <p:spPr/>
        <p:txBody>
          <a:bodyPr/>
          <a:lstStyle/>
          <a:p>
            <a:fld id="{93229CD1-0683-4091-8C7E-23D2EC30CCC8}"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16228328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CC7B1E3C-5B34-4DE6-9A18-0DB48A147B34}" type="slidenum">
              <a:rPr lang="en-US" smtClean="0">
                <a:solidFill>
                  <a:prstClr val="black"/>
                </a:solidFill>
              </a:rPr>
              <a:pPr/>
              <a:t>45</a:t>
            </a:fld>
            <a:endParaRPr lang="en-US" dirty="0">
              <a:solidFill>
                <a:prstClr val="black"/>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9676540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Arial" charset="0"/>
                <a:ea typeface="ヒラギノ角ゴ Pro W3" charset="0"/>
                <a:cs typeface="ヒラギノ角ゴ Pro W3" charset="0"/>
              </a:defRPr>
            </a:lvl1pPr>
            <a:lvl2pPr marL="742950" indent="-285750">
              <a:defRPr sz="2000">
                <a:solidFill>
                  <a:schemeClr val="tx1"/>
                </a:solidFill>
                <a:latin typeface="Arial" charset="0"/>
                <a:ea typeface="ヒラギノ角ゴ Pro W3" charset="0"/>
              </a:defRPr>
            </a:lvl2pPr>
            <a:lvl3pPr marL="1143000" indent="-228600">
              <a:defRPr sz="2000">
                <a:solidFill>
                  <a:schemeClr val="tx1"/>
                </a:solidFill>
                <a:latin typeface="Arial" charset="0"/>
                <a:ea typeface="ヒラギノ角ゴ Pro W3" charset="0"/>
              </a:defRPr>
            </a:lvl3pPr>
            <a:lvl4pPr marL="1600200" indent="-228600">
              <a:defRPr sz="2000">
                <a:solidFill>
                  <a:schemeClr val="tx1"/>
                </a:solidFill>
                <a:latin typeface="Arial" charset="0"/>
                <a:ea typeface="ヒラギノ角ゴ Pro W3" charset="0"/>
              </a:defRPr>
            </a:lvl4pPr>
            <a:lvl5pPr marL="2057400" indent="-228600">
              <a:defRPr sz="2000">
                <a:solidFill>
                  <a:schemeClr val="tx1"/>
                </a:solidFill>
                <a:latin typeface="Arial" charset="0"/>
                <a:ea typeface="ヒラギノ角ゴ Pro W3" charset="0"/>
              </a:defRPr>
            </a:lvl5pPr>
            <a:lvl6pPr marL="2514600" indent="-228600" eaLnBrk="0" fontAlgn="base" hangingPunct="0">
              <a:spcBef>
                <a:spcPct val="0"/>
              </a:spcBef>
              <a:spcAft>
                <a:spcPct val="0"/>
              </a:spcAft>
              <a:defRPr sz="2000">
                <a:solidFill>
                  <a:schemeClr val="tx1"/>
                </a:solidFill>
                <a:latin typeface="Arial" charset="0"/>
                <a:ea typeface="ヒラギノ角ゴ Pro W3" charset="0"/>
              </a:defRPr>
            </a:lvl6pPr>
            <a:lvl7pPr marL="2971800" indent="-228600" eaLnBrk="0" fontAlgn="base" hangingPunct="0">
              <a:spcBef>
                <a:spcPct val="0"/>
              </a:spcBef>
              <a:spcAft>
                <a:spcPct val="0"/>
              </a:spcAft>
              <a:defRPr sz="2000">
                <a:solidFill>
                  <a:schemeClr val="tx1"/>
                </a:solidFill>
                <a:latin typeface="Arial" charset="0"/>
                <a:ea typeface="ヒラギノ角ゴ Pro W3" charset="0"/>
              </a:defRPr>
            </a:lvl7pPr>
            <a:lvl8pPr marL="3429000" indent="-228600" eaLnBrk="0" fontAlgn="base" hangingPunct="0">
              <a:spcBef>
                <a:spcPct val="0"/>
              </a:spcBef>
              <a:spcAft>
                <a:spcPct val="0"/>
              </a:spcAft>
              <a:defRPr sz="2000">
                <a:solidFill>
                  <a:schemeClr val="tx1"/>
                </a:solidFill>
                <a:latin typeface="Arial" charset="0"/>
                <a:ea typeface="ヒラギノ角ゴ Pro W3" charset="0"/>
              </a:defRPr>
            </a:lvl8pPr>
            <a:lvl9pPr marL="3886200" indent="-228600" eaLnBrk="0" fontAlgn="base" hangingPunct="0">
              <a:spcBef>
                <a:spcPct val="0"/>
              </a:spcBef>
              <a:spcAft>
                <a:spcPct val="0"/>
              </a:spcAft>
              <a:defRPr sz="2000">
                <a:solidFill>
                  <a:schemeClr val="tx1"/>
                </a:solidFill>
                <a:latin typeface="Arial" charset="0"/>
                <a:ea typeface="ヒラギノ角ゴ Pro W3" charset="0"/>
              </a:defRPr>
            </a:lvl9pPr>
          </a:lstStyle>
          <a:p>
            <a:fld id="{A41601A5-C9E7-A247-A72F-F4CC89B63294}" type="slidenum">
              <a:rPr lang="en-US" sz="1200">
                <a:solidFill>
                  <a:prstClr val="black"/>
                </a:solidFill>
              </a:rPr>
              <a:pPr/>
              <a:t>46</a:t>
            </a:fld>
            <a:endParaRPr lang="en-US" sz="1200" dirty="0">
              <a:solidFill>
                <a:prstClr val="black"/>
              </a:solidFill>
            </a:endParaRPr>
          </a:p>
        </p:txBody>
      </p:sp>
      <p:sp>
        <p:nvSpPr>
          <p:cNvPr id="18435" name="Rectangle 2"/>
          <p:cNvSpPr>
            <a:spLocks noGrp="1" noRot="1" noChangeAspect="1" noChangeArrowheads="1"/>
          </p:cNvSpPr>
          <p:nvPr>
            <p:ph type="sldImg"/>
          </p:nvPr>
        </p:nvSpPr>
        <p:spPr>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dirty="0"/>
              <a:t>Brief summary of where we are nationally</a:t>
            </a:r>
          </a:p>
          <a:p>
            <a:r>
              <a:rPr lang="en-US" dirty="0"/>
              <a:t>We have challenges at three levels:</a:t>
            </a:r>
          </a:p>
          <a:p>
            <a:r>
              <a:rPr lang="en-US" dirty="0"/>
              <a:t>	Systems that establish a priority for employment</a:t>
            </a:r>
          </a:p>
          <a:p>
            <a:r>
              <a:rPr lang="en-US" dirty="0"/>
              <a:t>	Organizations that get there</a:t>
            </a:r>
          </a:p>
          <a:p>
            <a:r>
              <a:rPr lang="en-US" dirty="0"/>
              <a:t>	Supports that are innovative, flexible, and creative</a:t>
            </a:r>
          </a:p>
        </p:txBody>
      </p:sp>
    </p:spTree>
    <p:extLst>
      <p:ext uri="{BB962C8B-B14F-4D97-AF65-F5344CB8AC3E}">
        <p14:creationId xmlns:p14="http://schemas.microsoft.com/office/powerpoint/2010/main" val="4162946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xfrm>
            <a:off x="3884613" y="8685213"/>
            <a:ext cx="2971800" cy="457200"/>
          </a:xfrm>
          <a:prstGeom prst="rect">
            <a:avLst/>
          </a:prstGeom>
          <a:noFill/>
        </p:spPr>
        <p:txBody>
          <a:bodyPr/>
          <a:lstStyle/>
          <a:p>
            <a:pPr>
              <a:defRPr/>
            </a:pPr>
            <a:fld id="{C8CB7C35-A774-2E43-AD0F-BE151FDB6FAE}" type="slidenum">
              <a:rPr lang="en-US">
                <a:solidFill>
                  <a:srgbClr val="000000"/>
                </a:solidFill>
              </a:rPr>
              <a:pPr>
                <a:defRPr/>
              </a:pPr>
              <a:t>49</a:t>
            </a:fld>
            <a:endParaRPr lang="en-US" dirty="0">
              <a:solidFill>
                <a:srgbClr val="000000"/>
              </a:solidFill>
            </a:endParaRPr>
          </a:p>
        </p:txBody>
      </p:sp>
      <p:sp>
        <p:nvSpPr>
          <p:cNvPr id="18435" name="Rectangle 2"/>
          <p:cNvSpPr>
            <a:spLocks noGrp="1" noRot="1" noChangeAspect="1" noChangeArrowheads="1"/>
          </p:cNvSpPr>
          <p:nvPr>
            <p:ph type="sldImg"/>
          </p:nvPr>
        </p:nvSpPr>
        <p:spPr>
          <a:xfrm>
            <a:off x="393700" y="692150"/>
            <a:ext cx="6072188" cy="3416300"/>
          </a:xfrm>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t>JB</a:t>
            </a:r>
          </a:p>
        </p:txBody>
      </p:sp>
    </p:spTree>
    <p:extLst>
      <p:ext uri="{BB962C8B-B14F-4D97-AF65-F5344CB8AC3E}">
        <p14:creationId xmlns:p14="http://schemas.microsoft.com/office/powerpoint/2010/main" val="31025787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xfrm>
            <a:off x="3884613" y="8685213"/>
            <a:ext cx="2971800" cy="457200"/>
          </a:xfrm>
          <a:prstGeom prst="rect">
            <a:avLst/>
          </a:prstGeom>
          <a:noFill/>
        </p:spPr>
        <p:txBody>
          <a:bodyPr/>
          <a:lstStyle/>
          <a:p>
            <a:pPr>
              <a:defRPr/>
            </a:pPr>
            <a:fld id="{C8CB7C35-A774-2E43-AD0F-BE151FDB6FAE}" type="slidenum">
              <a:rPr lang="en-US">
                <a:solidFill>
                  <a:srgbClr val="000000"/>
                </a:solidFill>
              </a:rPr>
              <a:pPr>
                <a:defRPr/>
              </a:pPr>
              <a:t>50</a:t>
            </a:fld>
            <a:endParaRPr lang="en-US" dirty="0">
              <a:solidFill>
                <a:srgbClr val="000000"/>
              </a:solidFill>
            </a:endParaRPr>
          </a:p>
        </p:txBody>
      </p:sp>
      <p:sp>
        <p:nvSpPr>
          <p:cNvPr id="18435" name="Rectangle 2"/>
          <p:cNvSpPr>
            <a:spLocks noGrp="1" noRot="1" noChangeAspect="1" noChangeArrowheads="1"/>
          </p:cNvSpPr>
          <p:nvPr>
            <p:ph type="sldImg"/>
          </p:nvPr>
        </p:nvSpPr>
        <p:spPr>
          <a:xfrm>
            <a:off x="393700" y="692150"/>
            <a:ext cx="6072188" cy="3416300"/>
          </a:xfrm>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t>JB</a:t>
            </a:r>
          </a:p>
        </p:txBody>
      </p:sp>
    </p:spTree>
    <p:extLst>
      <p:ext uri="{BB962C8B-B14F-4D97-AF65-F5344CB8AC3E}">
        <p14:creationId xmlns:p14="http://schemas.microsoft.com/office/powerpoint/2010/main" val="41819226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xfrm>
            <a:off x="3884613" y="8685213"/>
            <a:ext cx="2971800" cy="457200"/>
          </a:xfrm>
          <a:prstGeom prst="rect">
            <a:avLst/>
          </a:prstGeom>
          <a:noFill/>
        </p:spPr>
        <p:txBody>
          <a:bodyPr/>
          <a:lstStyle/>
          <a:p>
            <a:fld id="{4A7A6D81-B937-3546-8FA6-E30053F76B52}" type="slidenum">
              <a:rPr lang="en-US">
                <a:solidFill>
                  <a:srgbClr val="000000"/>
                </a:solidFill>
              </a:rPr>
              <a:pPr/>
              <a:t>51</a:t>
            </a:fld>
            <a:endParaRPr lang="en-US" dirty="0">
              <a:solidFill>
                <a:srgbClr val="000000"/>
              </a:solidFill>
            </a:endParaRPr>
          </a:p>
        </p:txBody>
      </p:sp>
      <p:sp>
        <p:nvSpPr>
          <p:cNvPr id="21507" name="Rectangle 2"/>
          <p:cNvSpPr>
            <a:spLocks noGrp="1" noRot="1" noChangeAspect="1" noChangeArrowheads="1"/>
          </p:cNvSpPr>
          <p:nvPr>
            <p:ph type="sldImg"/>
          </p:nvPr>
        </p:nvSpPr>
        <p:spPr>
          <a:xfrm>
            <a:off x="393700" y="692150"/>
            <a:ext cx="6072188" cy="3416300"/>
          </a:xfrm>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t>JB</a:t>
            </a:r>
          </a:p>
        </p:txBody>
      </p:sp>
    </p:spTree>
    <p:extLst>
      <p:ext uri="{BB962C8B-B14F-4D97-AF65-F5344CB8AC3E}">
        <p14:creationId xmlns:p14="http://schemas.microsoft.com/office/powerpoint/2010/main" val="40623025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CC34AD-ECAE-264B-8D85-B004DC999135}"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10474113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xfrm>
            <a:off x="393700" y="692150"/>
            <a:ext cx="6070600" cy="3416300"/>
          </a:xfrm>
          <a:ln/>
        </p:spPr>
      </p:sp>
      <p:sp>
        <p:nvSpPr>
          <p:cNvPr id="49154" name="Rectangle 3"/>
          <p:cNvSpPr>
            <a:spLocks noGrp="1" noChangeArrowheads="1"/>
          </p:cNvSpPr>
          <p:nvPr>
            <p:ph type="body" idx="1"/>
          </p:nvPr>
        </p:nvSpPr>
        <p:spPr>
          <a:noFill/>
          <a:ln w="9525"/>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endParaRPr lang="en-US" dirty="0">
              <a:latin typeface="Times" charset="0"/>
              <a:ea typeface="ＭＳ Ｐゴシック" charset="0"/>
              <a:cs typeface="ＭＳ Ｐゴシック" charset="0"/>
            </a:endParaRPr>
          </a:p>
        </p:txBody>
      </p:sp>
    </p:spTree>
    <p:extLst>
      <p:ext uri="{BB962C8B-B14F-4D97-AF65-F5344CB8AC3E}">
        <p14:creationId xmlns:p14="http://schemas.microsoft.com/office/powerpoint/2010/main" val="2963105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CE2F3-6E07-4B6D-A130-DCC7D204EC59}"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405620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CE2F3-6E07-4B6D-A130-DCC7D204EC59}"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850940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CE2F3-6E07-4B6D-A130-DCC7D204EC59}"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131481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2E2CE2F3-6E07-4B6D-A130-DCC7D204EC59}"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815667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CE2F3-6E07-4B6D-A130-DCC7D204EC59}"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3352191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58681"/>
            <a:ext cx="10363200" cy="1130492"/>
          </a:xfrm>
        </p:spPr>
        <p:txBody>
          <a:bodyPr anchor="ctr" anchorCtr="0">
            <a:noAutofit/>
          </a:bodyPr>
          <a:lstStyle>
            <a:lvl1pPr algn="ctr">
              <a:defRPr sz="5500"/>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2734975"/>
            <a:ext cx="10363200" cy="553038"/>
          </a:xfrm>
        </p:spPr>
        <p:txBody>
          <a:bodyPr/>
          <a:lstStyle>
            <a:lvl1pPr marL="0" indent="0" algn="ctr">
              <a:buNone/>
              <a:defRPr>
                <a:solidFill>
                  <a:srgbClr val="00529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7954762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5CD79E-3937-4B18-8CD3-47D218D2AA87}" type="datetimeFigureOut">
              <a:rPr lang="en-US" smtClean="0">
                <a:solidFill>
                  <a:srgbClr val="FFFFFF">
                    <a:tint val="95000"/>
                  </a:srgbClr>
                </a:solidFill>
              </a:rPr>
              <a:pPr/>
              <a:t>5/21/2018</a:t>
            </a:fld>
            <a:endParaRPr lang="en-US" dirty="0">
              <a:solidFill>
                <a:srgbClr val="FFFFFF">
                  <a:tint val="95000"/>
                </a:srgbClr>
              </a:solidFill>
            </a:endParaRPr>
          </a:p>
        </p:txBody>
      </p:sp>
      <p:sp>
        <p:nvSpPr>
          <p:cNvPr id="4" name="Footer Placeholder 3"/>
          <p:cNvSpPr>
            <a:spLocks noGrp="1"/>
          </p:cNvSpPr>
          <p:nvPr>
            <p:ph type="ftr" sz="quarter" idx="11"/>
          </p:nvPr>
        </p:nvSpPr>
        <p:spPr/>
        <p:txBody>
          <a:bodyPr/>
          <a:lstStyle/>
          <a:p>
            <a:endParaRPr lang="en-US" dirty="0">
              <a:solidFill>
                <a:srgbClr val="FFFFFF">
                  <a:tint val="95000"/>
                </a:srgbClr>
              </a:solidFill>
            </a:endParaRPr>
          </a:p>
        </p:txBody>
      </p:sp>
      <p:sp>
        <p:nvSpPr>
          <p:cNvPr id="5" name="Slide Number Placeholder 4"/>
          <p:cNvSpPr>
            <a:spLocks noGrp="1"/>
          </p:cNvSpPr>
          <p:nvPr>
            <p:ph type="sldNum" sz="quarter" idx="12"/>
          </p:nvPr>
        </p:nvSpPr>
        <p:spPr/>
        <p:txBody>
          <a:bodyPr/>
          <a:lstStyle/>
          <a:p>
            <a:fld id="{151721A0-C84A-496F-BA5E-4936200E5C56}" type="slidenum">
              <a:rPr lang="en-US" smtClean="0">
                <a:solidFill>
                  <a:srgbClr val="FFFFFF">
                    <a:tint val="95000"/>
                  </a:srgbClr>
                </a:solidFill>
              </a:rPr>
              <a:pPr/>
              <a:t>‹#›</a:t>
            </a:fld>
            <a:endParaRPr lang="en-US" dirty="0">
              <a:solidFill>
                <a:srgbClr val="FFFFFF">
                  <a:tint val="95000"/>
                </a:srgbClr>
              </a:solidFill>
            </a:endParaRPr>
          </a:p>
        </p:txBody>
      </p:sp>
    </p:spTree>
    <p:extLst>
      <p:ext uri="{BB962C8B-B14F-4D97-AF65-F5344CB8AC3E}">
        <p14:creationId xmlns:p14="http://schemas.microsoft.com/office/powerpoint/2010/main" val="2642761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lvl1pPr>
              <a:buClr>
                <a:srgbClr val="002060"/>
              </a:buClr>
              <a:buSzPct val="100000"/>
              <a:defRPr/>
            </a:lvl1pPr>
            <a:lvl2pPr>
              <a:buClr>
                <a:srgbClr val="002060"/>
              </a:buClr>
              <a:buSzPct val="90000"/>
              <a:defRPr/>
            </a:lvl2pPr>
            <a:lvl3pPr>
              <a:buClr>
                <a:srgbClr val="002060"/>
              </a:buClr>
              <a:defRPr/>
            </a:lvl3pPr>
            <a:lvl4pPr>
              <a:buClr>
                <a:srgbClr val="002060"/>
              </a:buClr>
              <a:defRPr/>
            </a:lvl4pPr>
            <a:lvl5pPr>
              <a:buClr>
                <a:srgbClr val="002060"/>
              </a:buClr>
              <a:defRPr/>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995CD79E-3937-4B18-8CD3-47D218D2AA87}" type="datetimeFigureOut">
              <a:rPr lang="en-US" smtClean="0">
                <a:solidFill>
                  <a:srgbClr val="FFFFFF">
                    <a:tint val="95000"/>
                  </a:srgbClr>
                </a:solidFill>
              </a:rPr>
              <a:pPr/>
              <a:t>5/21/2018</a:t>
            </a:fld>
            <a:endParaRPr lang="en-US" dirty="0">
              <a:solidFill>
                <a:srgbClr val="FFFFFF">
                  <a:tint val="95000"/>
                </a:srgbClr>
              </a:solidFill>
            </a:endParaRPr>
          </a:p>
        </p:txBody>
      </p:sp>
      <p:sp>
        <p:nvSpPr>
          <p:cNvPr id="5" name="Footer Placeholder 4"/>
          <p:cNvSpPr>
            <a:spLocks noGrp="1"/>
          </p:cNvSpPr>
          <p:nvPr>
            <p:ph type="ftr" sz="quarter" idx="11"/>
          </p:nvPr>
        </p:nvSpPr>
        <p:spPr/>
        <p:txBody>
          <a:bodyPr/>
          <a:lstStyle/>
          <a:p>
            <a:endParaRPr lang="en-US" dirty="0">
              <a:solidFill>
                <a:srgbClr val="FFFFFF">
                  <a:tint val="95000"/>
                </a:srgbClr>
              </a:solidFill>
            </a:endParaRPr>
          </a:p>
        </p:txBody>
      </p:sp>
      <p:sp>
        <p:nvSpPr>
          <p:cNvPr id="6" name="Slide Number Placeholder 5"/>
          <p:cNvSpPr>
            <a:spLocks noGrp="1"/>
          </p:cNvSpPr>
          <p:nvPr>
            <p:ph type="sldNum" sz="quarter" idx="12"/>
          </p:nvPr>
        </p:nvSpPr>
        <p:spPr/>
        <p:txBody>
          <a:bodyPr/>
          <a:lstStyle/>
          <a:p>
            <a:fld id="{151721A0-C84A-496F-BA5E-4936200E5C56}" type="slidenum">
              <a:rPr lang="en-US" smtClean="0">
                <a:solidFill>
                  <a:srgbClr val="FFFFFF">
                    <a:tint val="95000"/>
                  </a:srgbClr>
                </a:solidFill>
              </a:rPr>
              <a:pPr/>
              <a:t>‹#›</a:t>
            </a:fld>
            <a:endParaRPr lang="en-US" dirty="0">
              <a:solidFill>
                <a:srgbClr val="FFFFFF">
                  <a:tint val="95000"/>
                </a:srgbClr>
              </a:solidFill>
            </a:endParaRPr>
          </a:p>
        </p:txBody>
      </p:sp>
    </p:spTree>
    <p:extLst>
      <p:ext uri="{BB962C8B-B14F-4D97-AF65-F5344CB8AC3E}">
        <p14:creationId xmlns:p14="http://schemas.microsoft.com/office/powerpoint/2010/main" val="3371505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206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dirty="0">
              <a:solidFill>
                <a:srgbClr val="99CCFF"/>
              </a:solidFill>
            </a:endParaRPr>
          </a:p>
        </p:txBody>
      </p:sp>
      <p:sp>
        <p:nvSpPr>
          <p:cNvPr id="12" name="Rectangle 11"/>
          <p:cNvSpPr/>
          <p:nvPr/>
        </p:nvSpPr>
        <p:spPr bwMode="invGray">
          <a:xfrm>
            <a:off x="0" y="2602520"/>
            <a:ext cx="12192000" cy="45720"/>
          </a:xfrm>
          <a:prstGeom prst="rect">
            <a:avLst/>
          </a:prstGeom>
          <a:solidFill>
            <a:schemeClr val="tx1"/>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dirty="0">
              <a:solidFill>
                <a:srgbClr val="99CCFF"/>
              </a:solidFill>
            </a:endParaRPr>
          </a:p>
        </p:txBody>
      </p:sp>
      <p:sp>
        <p:nvSpPr>
          <p:cNvPr id="2" name="Titl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solidFill>
                  <a:schemeClr val="bg1"/>
                </a:solidFill>
              </a:defRPr>
            </a:lvl1pPr>
            <a:extLst/>
          </a:lstStyle>
          <a:p>
            <a:r>
              <a:rPr kumimoji="0" lang="en-US"/>
              <a:t>Click to edit Master title style</a:t>
            </a:r>
            <a:endParaRPr kumimoji="0" lang="en-US" dirty="0"/>
          </a:p>
        </p:txBody>
      </p:sp>
      <p:sp>
        <p:nvSpPr>
          <p:cNvPr id="3" name="Text Placeholder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Edit Master text styles</a:t>
            </a:r>
          </a:p>
        </p:txBody>
      </p:sp>
      <p:sp>
        <p:nvSpPr>
          <p:cNvPr id="5" name="Footer Placeholder 4"/>
          <p:cNvSpPr>
            <a:spLocks noGrp="1"/>
          </p:cNvSpPr>
          <p:nvPr>
            <p:ph type="ftr" sz="quarter" idx="11"/>
          </p:nvPr>
        </p:nvSpPr>
        <p:spPr/>
        <p:txBody>
          <a:bodyPr/>
          <a:lstStyle>
            <a:lvl1pPr>
              <a:defRPr sz="800"/>
            </a:lvl1pPr>
          </a:lstStyle>
          <a:p>
            <a:r>
              <a:rPr lang="en-US" altLang="en-US" i="1" dirty="0">
                <a:solidFill>
                  <a:srgbClr val="000000"/>
                </a:solidFill>
              </a:rPr>
              <a:t>Source</a:t>
            </a:r>
            <a:r>
              <a:rPr lang="en-US" altLang="en-US" dirty="0">
                <a:solidFill>
                  <a:srgbClr val="000000"/>
                </a:solidFill>
              </a:rPr>
              <a:t>: Braddock, D., Hemp, R., Tanis, E.S., et al.(2017).</a:t>
            </a:r>
            <a:r>
              <a:rPr lang="en-US" altLang="en-US" i="1" dirty="0">
                <a:solidFill>
                  <a:srgbClr val="000000"/>
                </a:solidFill>
              </a:rPr>
              <a:t>The State of the States in Intellectual Disabilities:2017</a:t>
            </a:r>
          </a:p>
          <a:p>
            <a:endParaRPr lang="en-US" dirty="0">
              <a:solidFill>
                <a:srgbClr val="99CCFF">
                  <a:tint val="95000"/>
                </a:srgbClr>
              </a:solidFill>
            </a:endParaRPr>
          </a:p>
        </p:txBody>
      </p:sp>
      <p:sp>
        <p:nvSpPr>
          <p:cNvPr id="6" name="Slide Number Placeholder 5"/>
          <p:cNvSpPr>
            <a:spLocks noGrp="1"/>
          </p:cNvSpPr>
          <p:nvPr>
            <p:ph type="sldNum" sz="quarter" idx="12"/>
          </p:nvPr>
        </p:nvSpPr>
        <p:spPr/>
        <p:txBody>
          <a:bodyPr/>
          <a:lstStyle/>
          <a:p>
            <a:fld id="{151721A0-C84A-496F-BA5E-4936200E5C56}" type="slidenum">
              <a:rPr lang="en-US" smtClean="0">
                <a:solidFill>
                  <a:srgbClr val="99CCFF">
                    <a:tint val="95000"/>
                  </a:srgbClr>
                </a:solidFill>
              </a:rPr>
              <a:pPr/>
              <a:t>‹#›</a:t>
            </a:fld>
            <a:endParaRPr lang="en-US" dirty="0">
              <a:solidFill>
                <a:srgbClr val="99CCFF">
                  <a:tint val="95000"/>
                </a:srgbClr>
              </a:solidFill>
            </a:endParaRPr>
          </a:p>
        </p:txBody>
      </p:sp>
    </p:spTree>
    <p:extLst>
      <p:ext uri="{BB962C8B-B14F-4D97-AF65-F5344CB8AC3E}">
        <p14:creationId xmlns:p14="http://schemas.microsoft.com/office/powerpoint/2010/main" val="1627519005"/>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206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dirty="0">
              <a:solidFill>
                <a:srgbClr val="99CCFF"/>
              </a:solidFill>
            </a:endParaRPr>
          </a:p>
        </p:txBody>
      </p:sp>
      <p:sp>
        <p:nvSpPr>
          <p:cNvPr id="12" name="Rectangle 11"/>
          <p:cNvSpPr/>
          <p:nvPr/>
        </p:nvSpPr>
        <p:spPr bwMode="invGray">
          <a:xfrm>
            <a:off x="0" y="2602520"/>
            <a:ext cx="12192000" cy="45720"/>
          </a:xfrm>
          <a:prstGeom prst="rect">
            <a:avLst/>
          </a:prstGeom>
          <a:solidFill>
            <a:schemeClr val="tx1"/>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dirty="0">
              <a:solidFill>
                <a:srgbClr val="99CCFF"/>
              </a:solidFill>
            </a:endParaRPr>
          </a:p>
        </p:txBody>
      </p:sp>
      <p:sp>
        <p:nvSpPr>
          <p:cNvPr id="2" name="Titl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solidFill>
                  <a:schemeClr val="bg1"/>
                </a:solidFill>
              </a:defRPr>
            </a:lvl1pPr>
            <a:extLst/>
          </a:lstStyle>
          <a:p>
            <a:r>
              <a:rPr kumimoji="0" lang="en-US"/>
              <a:t>Click to edit Master title style</a:t>
            </a:r>
            <a:endParaRPr kumimoji="0" lang="en-US" dirty="0"/>
          </a:p>
        </p:txBody>
      </p:sp>
      <p:sp>
        <p:nvSpPr>
          <p:cNvPr id="3" name="Text Placeholder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Edit Master text styles</a:t>
            </a:r>
          </a:p>
        </p:txBody>
      </p:sp>
      <p:sp>
        <p:nvSpPr>
          <p:cNvPr id="4" name="Date Placeholder 3"/>
          <p:cNvSpPr>
            <a:spLocks noGrp="1"/>
          </p:cNvSpPr>
          <p:nvPr>
            <p:ph type="dt" sz="half" idx="10"/>
          </p:nvPr>
        </p:nvSpPr>
        <p:spPr/>
        <p:txBody>
          <a:bodyPr/>
          <a:lstStyle/>
          <a:p>
            <a:fld id="{995CD79E-3937-4B18-8CD3-47D218D2AA87}" type="datetimeFigureOut">
              <a:rPr lang="en-US" smtClean="0">
                <a:solidFill>
                  <a:srgbClr val="99CCFF">
                    <a:tint val="95000"/>
                  </a:srgbClr>
                </a:solidFill>
              </a:rPr>
              <a:pPr/>
              <a:t>5/21/2018</a:t>
            </a:fld>
            <a:endParaRPr lang="en-US" dirty="0">
              <a:solidFill>
                <a:srgbClr val="99CCFF">
                  <a:tint val="95000"/>
                </a:srgbClr>
              </a:solidFill>
            </a:endParaRPr>
          </a:p>
        </p:txBody>
      </p:sp>
      <p:sp>
        <p:nvSpPr>
          <p:cNvPr id="5" name="Footer Placeholder 4"/>
          <p:cNvSpPr>
            <a:spLocks noGrp="1"/>
          </p:cNvSpPr>
          <p:nvPr>
            <p:ph type="ftr" sz="quarter" idx="11"/>
          </p:nvPr>
        </p:nvSpPr>
        <p:spPr/>
        <p:txBody>
          <a:bodyPr/>
          <a:lstStyle>
            <a:lvl1pPr>
              <a:defRPr sz="800"/>
            </a:lvl1pPr>
          </a:lstStyle>
          <a:p>
            <a:r>
              <a:rPr lang="en-US" altLang="en-US" i="1" dirty="0">
                <a:solidFill>
                  <a:srgbClr val="000000"/>
                </a:solidFill>
              </a:rPr>
              <a:t>Source</a:t>
            </a:r>
            <a:r>
              <a:rPr lang="en-US" altLang="en-US" dirty="0">
                <a:solidFill>
                  <a:srgbClr val="000000"/>
                </a:solidFill>
              </a:rPr>
              <a:t>: Braddock, D., Hemp, R., Tanis, E.S., et al.(2017).</a:t>
            </a:r>
            <a:r>
              <a:rPr lang="en-US" altLang="en-US" i="1" dirty="0">
                <a:solidFill>
                  <a:srgbClr val="000000"/>
                </a:solidFill>
              </a:rPr>
              <a:t>The State of the States in Intellectual Disabilities:2017</a:t>
            </a:r>
          </a:p>
          <a:p>
            <a:endParaRPr lang="en-US" dirty="0">
              <a:solidFill>
                <a:srgbClr val="99CCFF">
                  <a:tint val="95000"/>
                </a:srgbClr>
              </a:solidFill>
            </a:endParaRPr>
          </a:p>
        </p:txBody>
      </p:sp>
      <p:sp>
        <p:nvSpPr>
          <p:cNvPr id="6" name="Slide Number Placeholder 5"/>
          <p:cNvSpPr>
            <a:spLocks noGrp="1"/>
          </p:cNvSpPr>
          <p:nvPr>
            <p:ph type="sldNum" sz="quarter" idx="12"/>
          </p:nvPr>
        </p:nvSpPr>
        <p:spPr/>
        <p:txBody>
          <a:bodyPr/>
          <a:lstStyle/>
          <a:p>
            <a:fld id="{151721A0-C84A-496F-BA5E-4936200E5C56}" type="slidenum">
              <a:rPr lang="en-US" smtClean="0">
                <a:solidFill>
                  <a:srgbClr val="99CCFF">
                    <a:tint val="95000"/>
                  </a:srgbClr>
                </a:solidFill>
              </a:rPr>
              <a:pPr/>
              <a:t>‹#›</a:t>
            </a:fld>
            <a:endParaRPr lang="en-US" dirty="0">
              <a:solidFill>
                <a:srgbClr val="99CCFF">
                  <a:tint val="95000"/>
                </a:srgbClr>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201" y="5876440"/>
            <a:ext cx="1429719" cy="908308"/>
          </a:xfrm>
          <a:prstGeom prst="rect">
            <a:avLst/>
          </a:prstGeom>
        </p:spPr>
      </p:pic>
    </p:spTree>
    <p:extLst>
      <p:ext uri="{BB962C8B-B14F-4D97-AF65-F5344CB8AC3E}">
        <p14:creationId xmlns:p14="http://schemas.microsoft.com/office/powerpoint/2010/main" val="476826218"/>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773936"/>
            <a:ext cx="5384800" cy="4623816"/>
          </a:xfrm>
        </p:spPr>
        <p:txBody>
          <a:bodyPr lIns="91440"/>
          <a:lstStyle>
            <a:lvl1pPr>
              <a:buClr>
                <a:srgbClr val="002060"/>
              </a:buClr>
              <a:defRPr sz="2800"/>
            </a:lvl1pPr>
            <a:lvl2pPr>
              <a:buClr>
                <a:srgbClr val="002060"/>
              </a:buClr>
              <a:defRPr sz="2400"/>
            </a:lvl2pPr>
            <a:lvl3pPr>
              <a:buClr>
                <a:srgbClr val="002060"/>
              </a:buClr>
              <a:defRPr sz="2000"/>
            </a:lvl3pPr>
            <a:lvl4pPr>
              <a:buClr>
                <a:srgbClr val="002060"/>
              </a:buClr>
              <a:defRPr sz="1800"/>
            </a:lvl4pPr>
            <a:lvl5pPr>
              <a:buClr>
                <a:srgbClr val="002060"/>
              </a:buClr>
              <a:defRPr sz="1800"/>
            </a:lvl5pPr>
            <a:lvl6pPr>
              <a:defRPr sz="1800"/>
            </a:lvl6pPr>
            <a:lvl7pPr>
              <a:defRPr sz="1800"/>
            </a:lvl7pPr>
            <a:lvl8pPr>
              <a:defRPr sz="1800"/>
            </a:lvl8pPr>
            <a:lvl9pPr>
              <a:defRPr sz="1800"/>
            </a:lvl9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Content Placeholder 3"/>
          <p:cNvSpPr>
            <a:spLocks noGrp="1"/>
          </p:cNvSpPr>
          <p:nvPr>
            <p:ph sz="half" idx="2"/>
          </p:nvPr>
        </p:nvSpPr>
        <p:spPr>
          <a:xfrm>
            <a:off x="6197600" y="1773936"/>
            <a:ext cx="5384800" cy="4623816"/>
          </a:xfrm>
        </p:spPr>
        <p:txBody>
          <a:bodyPr/>
          <a:lstStyle>
            <a:lvl1pPr>
              <a:buClr>
                <a:srgbClr val="002060"/>
              </a:buClr>
              <a:defRPr sz="2800"/>
            </a:lvl1pPr>
            <a:lvl2pPr>
              <a:buClr>
                <a:srgbClr val="002060"/>
              </a:buClr>
              <a:defRPr sz="2400"/>
            </a:lvl2pPr>
            <a:lvl3pPr>
              <a:buClr>
                <a:srgbClr val="002060"/>
              </a:buClr>
              <a:defRPr sz="2000"/>
            </a:lvl3pPr>
            <a:lvl4pPr>
              <a:buClr>
                <a:srgbClr val="002060"/>
              </a:buClr>
              <a:defRPr sz="1800"/>
            </a:lvl4pPr>
            <a:lvl5pPr>
              <a:buClr>
                <a:srgbClr val="002060"/>
              </a:buClr>
              <a:defRPr sz="1800"/>
            </a:lvl5pPr>
            <a:lvl6pPr>
              <a:defRPr sz="1800"/>
            </a:lvl6pPr>
            <a:lvl7pPr>
              <a:defRPr sz="1800"/>
            </a:lvl7pPr>
            <a:lvl8pPr>
              <a:defRPr sz="1800"/>
            </a:lvl8pPr>
            <a:lvl9pPr>
              <a:defRPr sz="1800"/>
            </a:lvl9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Date Placeholder 4"/>
          <p:cNvSpPr>
            <a:spLocks noGrp="1"/>
          </p:cNvSpPr>
          <p:nvPr>
            <p:ph type="dt" sz="half" idx="10"/>
          </p:nvPr>
        </p:nvSpPr>
        <p:spPr/>
        <p:txBody>
          <a:bodyPr/>
          <a:lstStyle/>
          <a:p>
            <a:fld id="{995CD79E-3937-4B18-8CD3-47D218D2AA87}" type="datetimeFigureOut">
              <a:rPr lang="en-US" smtClean="0">
                <a:solidFill>
                  <a:srgbClr val="FFFFFF">
                    <a:tint val="95000"/>
                  </a:srgbClr>
                </a:solidFill>
              </a:rPr>
              <a:pPr/>
              <a:t>5/21/2018</a:t>
            </a:fld>
            <a:endParaRPr lang="en-US" dirty="0">
              <a:solidFill>
                <a:srgbClr val="FFFFFF">
                  <a:tint val="95000"/>
                </a:srgbClr>
              </a:solidFill>
            </a:endParaRPr>
          </a:p>
        </p:txBody>
      </p:sp>
      <p:sp>
        <p:nvSpPr>
          <p:cNvPr id="6" name="Footer Placeholder 5"/>
          <p:cNvSpPr>
            <a:spLocks noGrp="1"/>
          </p:cNvSpPr>
          <p:nvPr>
            <p:ph type="ftr" sz="quarter" idx="11"/>
          </p:nvPr>
        </p:nvSpPr>
        <p:spPr/>
        <p:txBody>
          <a:bodyPr/>
          <a:lstStyle>
            <a:lvl1pPr>
              <a:defRPr sz="800"/>
            </a:lvl1pPr>
          </a:lstStyle>
          <a:p>
            <a:r>
              <a:rPr lang="en-US" altLang="en-US" i="1" dirty="0">
                <a:solidFill>
                  <a:srgbClr val="000000"/>
                </a:solidFill>
              </a:rPr>
              <a:t>Source</a:t>
            </a:r>
            <a:r>
              <a:rPr lang="en-US" altLang="en-US" dirty="0">
                <a:solidFill>
                  <a:srgbClr val="000000"/>
                </a:solidFill>
              </a:rPr>
              <a:t>: Braddock, D., Hemp, R., Tanis, E.S., et al.(2017).</a:t>
            </a:r>
            <a:r>
              <a:rPr lang="en-US" altLang="en-US" i="1" dirty="0">
                <a:solidFill>
                  <a:srgbClr val="000000"/>
                </a:solidFill>
              </a:rPr>
              <a:t>The State of the States in Intellectual Disabilities:2017</a:t>
            </a:r>
          </a:p>
          <a:p>
            <a:endParaRPr lang="en-US" dirty="0">
              <a:solidFill>
                <a:srgbClr val="FFFFFF">
                  <a:tint val="95000"/>
                </a:srgbClr>
              </a:solidFill>
            </a:endParaRPr>
          </a:p>
        </p:txBody>
      </p:sp>
      <p:sp>
        <p:nvSpPr>
          <p:cNvPr id="7" name="Slide Number Placeholder 6"/>
          <p:cNvSpPr>
            <a:spLocks noGrp="1"/>
          </p:cNvSpPr>
          <p:nvPr>
            <p:ph type="sldNum" sz="quarter" idx="12"/>
          </p:nvPr>
        </p:nvSpPr>
        <p:spPr/>
        <p:txBody>
          <a:bodyPr/>
          <a:lstStyle/>
          <a:p>
            <a:fld id="{151721A0-C84A-496F-BA5E-4936200E5C56}" type="slidenum">
              <a:rPr lang="en-US" smtClean="0">
                <a:solidFill>
                  <a:srgbClr val="FFFFFF">
                    <a:tint val="95000"/>
                  </a:srgbClr>
                </a:solidFill>
              </a:rPr>
              <a:pPr/>
              <a:t>‹#›</a:t>
            </a:fld>
            <a:endParaRPr lang="en-US" dirty="0">
              <a:solidFill>
                <a:srgbClr val="FFFFFF">
                  <a:tint val="95000"/>
                </a:srgbClr>
              </a:solidFill>
            </a:endParaRPr>
          </a:p>
        </p:txBody>
      </p:sp>
    </p:spTree>
    <p:extLst>
      <p:ext uri="{BB962C8B-B14F-4D97-AF65-F5344CB8AC3E}">
        <p14:creationId xmlns:p14="http://schemas.microsoft.com/office/powerpoint/2010/main" val="4150126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Edit Master text styles</a:t>
            </a:r>
          </a:p>
        </p:txBody>
      </p:sp>
      <p:sp>
        <p:nvSpPr>
          <p:cNvPr id="4" name="Content Placeholder 3"/>
          <p:cNvSpPr>
            <a:spLocks noGrp="1"/>
          </p:cNvSpPr>
          <p:nvPr>
            <p:ph sz="half" idx="2"/>
          </p:nvPr>
        </p:nvSpPr>
        <p:spPr>
          <a:xfrm>
            <a:off x="609600" y="2449512"/>
            <a:ext cx="5386917" cy="3951288"/>
          </a:xfrm>
        </p:spPr>
        <p:txBody>
          <a:bodyPr/>
          <a:lstStyle>
            <a:lvl1pPr>
              <a:buClr>
                <a:srgbClr val="002060"/>
              </a:buClr>
              <a:defRPr sz="2400"/>
            </a:lvl1pPr>
            <a:lvl2pPr>
              <a:buClr>
                <a:srgbClr val="002060"/>
              </a:buClr>
              <a:defRPr sz="2000"/>
            </a:lvl2pPr>
            <a:lvl3pPr>
              <a:buClr>
                <a:srgbClr val="002060"/>
              </a:buClr>
              <a:defRPr sz="1800"/>
            </a:lvl3pPr>
            <a:lvl4pPr>
              <a:buClr>
                <a:srgbClr val="002060"/>
              </a:buClr>
              <a:defRPr sz="1600"/>
            </a:lvl4pPr>
            <a:lvl5pPr>
              <a:buClr>
                <a:srgbClr val="002060"/>
              </a:buClr>
              <a:defRPr sz="1600"/>
            </a:lvl5pPr>
            <a:lvl6pPr>
              <a:defRPr sz="1600"/>
            </a:lvl6pPr>
            <a:lvl7pPr>
              <a:defRPr sz="1600"/>
            </a:lvl7pPr>
            <a:lvl8pPr>
              <a:defRPr sz="1600"/>
            </a:lvl8pPr>
            <a:lvl9pPr>
              <a:defRPr sz="1600"/>
            </a:lvl9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Edit Master text styles</a:t>
            </a:r>
          </a:p>
        </p:txBody>
      </p:sp>
      <p:sp>
        <p:nvSpPr>
          <p:cNvPr id="6" name="Content Placeholder 5"/>
          <p:cNvSpPr>
            <a:spLocks noGrp="1"/>
          </p:cNvSpPr>
          <p:nvPr>
            <p:ph sz="quarter" idx="4"/>
          </p:nvPr>
        </p:nvSpPr>
        <p:spPr>
          <a:xfrm>
            <a:off x="6193368" y="2449512"/>
            <a:ext cx="5389033" cy="3951288"/>
          </a:xfrm>
        </p:spPr>
        <p:txBody>
          <a:bodyPr/>
          <a:lstStyle>
            <a:lvl1pPr>
              <a:buClr>
                <a:srgbClr val="002060"/>
              </a:buClr>
              <a:defRPr sz="2400"/>
            </a:lvl1pPr>
            <a:lvl2pPr>
              <a:buClr>
                <a:srgbClr val="002060"/>
              </a:buClr>
              <a:defRPr sz="2000"/>
            </a:lvl2pPr>
            <a:lvl3pPr>
              <a:buClr>
                <a:srgbClr val="002060"/>
              </a:buClr>
              <a:defRPr sz="1800"/>
            </a:lvl3pPr>
            <a:lvl4pPr>
              <a:buClr>
                <a:srgbClr val="002060"/>
              </a:buClr>
              <a:defRPr sz="1600"/>
            </a:lvl4pPr>
            <a:lvl5pPr>
              <a:buClr>
                <a:srgbClr val="002060"/>
              </a:buClr>
              <a:defRPr sz="1600"/>
            </a:lvl5pPr>
            <a:lvl6pPr>
              <a:defRPr sz="1600"/>
            </a:lvl6pPr>
            <a:lvl7pPr>
              <a:defRPr sz="1600"/>
            </a:lvl7pPr>
            <a:lvl8pPr>
              <a:defRPr sz="1600"/>
            </a:lvl8pPr>
            <a:lvl9pPr>
              <a:defRPr sz="1600"/>
            </a:lvl9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7" name="Date Placeholder 6"/>
          <p:cNvSpPr>
            <a:spLocks noGrp="1"/>
          </p:cNvSpPr>
          <p:nvPr>
            <p:ph type="dt" sz="half" idx="10"/>
          </p:nvPr>
        </p:nvSpPr>
        <p:spPr/>
        <p:txBody>
          <a:bodyPr/>
          <a:lstStyle/>
          <a:p>
            <a:fld id="{995CD79E-3937-4B18-8CD3-47D218D2AA87}" type="datetimeFigureOut">
              <a:rPr lang="en-US" smtClean="0">
                <a:solidFill>
                  <a:srgbClr val="FFFFFF">
                    <a:tint val="95000"/>
                  </a:srgbClr>
                </a:solidFill>
              </a:rPr>
              <a:pPr/>
              <a:t>5/21/2018</a:t>
            </a:fld>
            <a:endParaRPr lang="en-US" dirty="0">
              <a:solidFill>
                <a:srgbClr val="FFFFFF">
                  <a:tint val="95000"/>
                </a:srgbClr>
              </a:solidFill>
            </a:endParaRPr>
          </a:p>
        </p:txBody>
      </p:sp>
      <p:sp>
        <p:nvSpPr>
          <p:cNvPr id="8" name="Footer Placeholder 7"/>
          <p:cNvSpPr>
            <a:spLocks noGrp="1"/>
          </p:cNvSpPr>
          <p:nvPr>
            <p:ph type="ftr" sz="quarter" idx="11"/>
          </p:nvPr>
        </p:nvSpPr>
        <p:spPr/>
        <p:txBody>
          <a:bodyPr/>
          <a:lstStyle>
            <a:lvl1pPr>
              <a:defRPr sz="800"/>
            </a:lvl1pPr>
          </a:lstStyle>
          <a:p>
            <a:r>
              <a:rPr lang="en-US" altLang="en-US" i="1" dirty="0">
                <a:solidFill>
                  <a:srgbClr val="000000"/>
                </a:solidFill>
              </a:rPr>
              <a:t>Source</a:t>
            </a:r>
            <a:r>
              <a:rPr lang="en-US" altLang="en-US" dirty="0">
                <a:solidFill>
                  <a:srgbClr val="000000"/>
                </a:solidFill>
              </a:rPr>
              <a:t>: Braddock, D., Hemp, R., Tanis, E.S., et al.(2017).</a:t>
            </a:r>
            <a:r>
              <a:rPr lang="en-US" altLang="en-US" i="1" dirty="0">
                <a:solidFill>
                  <a:srgbClr val="000000"/>
                </a:solidFill>
              </a:rPr>
              <a:t>The State of the States in Intellectual Disabilities:2017</a:t>
            </a:r>
          </a:p>
          <a:p>
            <a:endParaRPr lang="en-US" dirty="0">
              <a:solidFill>
                <a:srgbClr val="FFFFFF">
                  <a:tint val="95000"/>
                </a:srgbClr>
              </a:solidFill>
            </a:endParaRPr>
          </a:p>
        </p:txBody>
      </p:sp>
      <p:sp>
        <p:nvSpPr>
          <p:cNvPr id="9" name="Slide Number Placeholder 8"/>
          <p:cNvSpPr>
            <a:spLocks noGrp="1"/>
          </p:cNvSpPr>
          <p:nvPr>
            <p:ph type="sldNum" sz="quarter" idx="12"/>
          </p:nvPr>
        </p:nvSpPr>
        <p:spPr/>
        <p:txBody>
          <a:bodyPr/>
          <a:lstStyle/>
          <a:p>
            <a:fld id="{151721A0-C84A-496F-BA5E-4936200E5C56}" type="slidenum">
              <a:rPr lang="en-US" smtClean="0">
                <a:solidFill>
                  <a:srgbClr val="FFFFFF">
                    <a:tint val="95000"/>
                  </a:srgbClr>
                </a:solidFill>
              </a:rPr>
              <a:pPr/>
              <a:t>‹#›</a:t>
            </a:fld>
            <a:endParaRPr lang="en-US" dirty="0">
              <a:solidFill>
                <a:srgbClr val="FFFFFF">
                  <a:tint val="95000"/>
                </a:srgbClr>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201" y="5876440"/>
            <a:ext cx="1429719" cy="908308"/>
          </a:xfrm>
          <a:prstGeom prst="rect">
            <a:avLst/>
          </a:prstGeom>
        </p:spPr>
      </p:pic>
    </p:spTree>
    <p:extLst>
      <p:ext uri="{BB962C8B-B14F-4D97-AF65-F5344CB8AC3E}">
        <p14:creationId xmlns:p14="http://schemas.microsoft.com/office/powerpoint/2010/main" val="329821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endParaRPr kumimoji="0" lang="en-US" dirty="0"/>
          </a:p>
        </p:txBody>
      </p:sp>
      <p:sp>
        <p:nvSpPr>
          <p:cNvPr id="3" name="Date Placeholder 2"/>
          <p:cNvSpPr>
            <a:spLocks noGrp="1"/>
          </p:cNvSpPr>
          <p:nvPr>
            <p:ph type="dt" sz="half" idx="10"/>
          </p:nvPr>
        </p:nvSpPr>
        <p:spPr/>
        <p:txBody>
          <a:bodyPr/>
          <a:lstStyle/>
          <a:p>
            <a:fld id="{995CD79E-3937-4B18-8CD3-47D218D2AA87}" type="datetimeFigureOut">
              <a:rPr lang="en-US" smtClean="0">
                <a:solidFill>
                  <a:srgbClr val="FFFFFF">
                    <a:tint val="95000"/>
                  </a:srgbClr>
                </a:solidFill>
              </a:rPr>
              <a:pPr/>
              <a:t>5/21/2018</a:t>
            </a:fld>
            <a:endParaRPr lang="en-US" dirty="0">
              <a:solidFill>
                <a:srgbClr val="FFFFFF">
                  <a:tint val="95000"/>
                </a:srgbClr>
              </a:solidFill>
            </a:endParaRPr>
          </a:p>
        </p:txBody>
      </p:sp>
      <p:sp>
        <p:nvSpPr>
          <p:cNvPr id="4" name="Footer Placeholder 3"/>
          <p:cNvSpPr>
            <a:spLocks noGrp="1"/>
          </p:cNvSpPr>
          <p:nvPr>
            <p:ph type="ftr" sz="quarter" idx="11"/>
          </p:nvPr>
        </p:nvSpPr>
        <p:spPr/>
        <p:txBody>
          <a:bodyPr/>
          <a:lstStyle/>
          <a:p>
            <a:endParaRPr lang="en-US" dirty="0">
              <a:solidFill>
                <a:srgbClr val="FFFFFF">
                  <a:tint val="95000"/>
                </a:srgbClr>
              </a:solidFill>
            </a:endParaRPr>
          </a:p>
        </p:txBody>
      </p:sp>
      <p:sp>
        <p:nvSpPr>
          <p:cNvPr id="5" name="Slide Number Placeholder 4"/>
          <p:cNvSpPr>
            <a:spLocks noGrp="1"/>
          </p:cNvSpPr>
          <p:nvPr>
            <p:ph type="sldNum" sz="quarter" idx="12"/>
          </p:nvPr>
        </p:nvSpPr>
        <p:spPr/>
        <p:txBody>
          <a:bodyPr/>
          <a:lstStyle/>
          <a:p>
            <a:fld id="{151721A0-C84A-496F-BA5E-4936200E5C56}" type="slidenum">
              <a:rPr lang="en-US" smtClean="0">
                <a:solidFill>
                  <a:srgbClr val="FFFFFF">
                    <a:tint val="95000"/>
                  </a:srgbClr>
                </a:solidFill>
              </a:rPr>
              <a:pPr/>
              <a:t>‹#›</a:t>
            </a:fld>
            <a:endParaRPr lang="en-US" dirty="0">
              <a:solidFill>
                <a:srgbClr val="FFFFFF">
                  <a:tint val="95000"/>
                </a:srgbClr>
              </a:solidFill>
            </a:endParaRPr>
          </a:p>
        </p:txBody>
      </p:sp>
      <p:sp>
        <p:nvSpPr>
          <p:cNvPr id="6" name="Rectangle 5"/>
          <p:cNvSpPr/>
          <p:nvPr/>
        </p:nvSpPr>
        <p:spPr>
          <a:xfrm>
            <a:off x="0" y="1295400"/>
            <a:ext cx="12192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99CCFF"/>
              </a:solidFill>
            </a:endParaRPr>
          </a:p>
        </p:txBody>
      </p:sp>
      <p:sp>
        <p:nvSpPr>
          <p:cNvPr id="7" name="Rectangle 6"/>
          <p:cNvSpPr/>
          <p:nvPr/>
        </p:nvSpPr>
        <p:spPr>
          <a:xfrm>
            <a:off x="0" y="6553200"/>
            <a:ext cx="121920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99CCFF"/>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201" y="5606792"/>
            <a:ext cx="1429719" cy="908308"/>
          </a:xfrm>
          <a:prstGeom prst="rect">
            <a:avLst/>
          </a:prstGeom>
        </p:spPr>
      </p:pic>
      <p:sp>
        <p:nvSpPr>
          <p:cNvPr id="8" name="Rectangle 7"/>
          <p:cNvSpPr/>
          <p:nvPr/>
        </p:nvSpPr>
        <p:spPr>
          <a:xfrm>
            <a:off x="3465559" y="6483578"/>
            <a:ext cx="7010400" cy="215444"/>
          </a:xfrm>
          <a:prstGeom prst="rect">
            <a:avLst/>
          </a:prstGeom>
        </p:spPr>
        <p:txBody>
          <a:bodyPr wrap="square">
            <a:spAutoFit/>
          </a:bodyPr>
          <a:lstStyle/>
          <a:p>
            <a:r>
              <a:rPr lang="en-US" altLang="en-US" sz="800" i="1" dirty="0">
                <a:solidFill>
                  <a:srgbClr val="000000"/>
                </a:solidFill>
              </a:rPr>
              <a:t>Source</a:t>
            </a:r>
            <a:r>
              <a:rPr lang="en-US" altLang="en-US" sz="800" dirty="0">
                <a:solidFill>
                  <a:srgbClr val="000000"/>
                </a:solidFill>
              </a:rPr>
              <a:t>: Braddock, D., Hemp, R., Tanis, E.S., et al.(2017).</a:t>
            </a:r>
            <a:r>
              <a:rPr lang="en-US" altLang="en-US" sz="800" i="1" dirty="0">
                <a:solidFill>
                  <a:srgbClr val="000000"/>
                </a:solidFill>
              </a:rPr>
              <a:t>The State of the States in Intellectual Disabilities:2017</a:t>
            </a:r>
          </a:p>
        </p:txBody>
      </p:sp>
    </p:spTree>
    <p:extLst>
      <p:ext uri="{BB962C8B-B14F-4D97-AF65-F5344CB8AC3E}">
        <p14:creationId xmlns:p14="http://schemas.microsoft.com/office/powerpoint/2010/main" val="4091766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5CD79E-3937-4B18-8CD3-47D218D2AA87}" type="datetimeFigureOut">
              <a:rPr lang="en-US" smtClean="0">
                <a:solidFill>
                  <a:srgbClr val="FFFFFF">
                    <a:tint val="95000"/>
                  </a:srgbClr>
                </a:solidFill>
              </a:rPr>
              <a:pPr/>
              <a:t>5/21/2018</a:t>
            </a:fld>
            <a:endParaRPr lang="en-US" dirty="0">
              <a:solidFill>
                <a:srgbClr val="FFFFFF">
                  <a:tint val="95000"/>
                </a:srgbClr>
              </a:solidFill>
            </a:endParaRPr>
          </a:p>
        </p:txBody>
      </p:sp>
      <p:sp>
        <p:nvSpPr>
          <p:cNvPr id="3" name="Footer Placeholder 2"/>
          <p:cNvSpPr>
            <a:spLocks noGrp="1"/>
          </p:cNvSpPr>
          <p:nvPr>
            <p:ph type="ftr" sz="quarter" idx="11"/>
          </p:nvPr>
        </p:nvSpPr>
        <p:spPr/>
        <p:txBody>
          <a:bodyPr/>
          <a:lstStyle/>
          <a:p>
            <a:endParaRPr lang="en-US" dirty="0">
              <a:solidFill>
                <a:srgbClr val="FFFFFF">
                  <a:tint val="95000"/>
                </a:srgbClr>
              </a:solidFill>
            </a:endParaRPr>
          </a:p>
        </p:txBody>
      </p:sp>
      <p:sp>
        <p:nvSpPr>
          <p:cNvPr id="4" name="Slide Number Placeholder 3"/>
          <p:cNvSpPr>
            <a:spLocks noGrp="1"/>
          </p:cNvSpPr>
          <p:nvPr>
            <p:ph type="sldNum" sz="quarter" idx="12"/>
          </p:nvPr>
        </p:nvSpPr>
        <p:spPr/>
        <p:txBody>
          <a:bodyPr/>
          <a:lstStyle/>
          <a:p>
            <a:fld id="{151721A0-C84A-496F-BA5E-4936200E5C56}" type="slidenum">
              <a:rPr lang="en-US" smtClean="0">
                <a:solidFill>
                  <a:srgbClr val="FFFFFF">
                    <a:tint val="95000"/>
                  </a:srgbClr>
                </a:solidFill>
              </a:rPr>
              <a:pPr/>
              <a:t>‹#›</a:t>
            </a:fld>
            <a:endParaRPr lang="en-US" dirty="0">
              <a:solidFill>
                <a:srgbClr val="FFFFFF">
                  <a:tint val="95000"/>
                </a:srgbClr>
              </a:solidFill>
            </a:endParaRPr>
          </a:p>
        </p:txBody>
      </p:sp>
    </p:spTree>
    <p:extLst>
      <p:ext uri="{BB962C8B-B14F-4D97-AF65-F5344CB8AC3E}">
        <p14:creationId xmlns:p14="http://schemas.microsoft.com/office/powerpoint/2010/main" val="16504962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Edit Master text styles</a:t>
            </a:r>
          </a:p>
        </p:txBody>
      </p:sp>
      <p:sp>
        <p:nvSpPr>
          <p:cNvPr id="5" name="Date Placeholder 4"/>
          <p:cNvSpPr>
            <a:spLocks noGrp="1"/>
          </p:cNvSpPr>
          <p:nvPr>
            <p:ph type="dt" sz="half" idx="10"/>
          </p:nvPr>
        </p:nvSpPr>
        <p:spPr/>
        <p:txBody>
          <a:bodyPr/>
          <a:lstStyle/>
          <a:p>
            <a:fld id="{995CD79E-3937-4B18-8CD3-47D218D2AA87}" type="datetimeFigureOut">
              <a:rPr lang="en-US" smtClean="0">
                <a:solidFill>
                  <a:srgbClr val="FFFFFF">
                    <a:tint val="95000"/>
                  </a:srgbClr>
                </a:solidFill>
              </a:rPr>
              <a:pPr/>
              <a:t>5/21/2018</a:t>
            </a:fld>
            <a:endParaRPr lang="en-US" dirty="0">
              <a:solidFill>
                <a:srgbClr val="FFFFFF">
                  <a:tint val="95000"/>
                </a:srgbClr>
              </a:solidFill>
            </a:endParaRPr>
          </a:p>
        </p:txBody>
      </p:sp>
      <p:sp>
        <p:nvSpPr>
          <p:cNvPr id="6" name="Footer Placeholder 5"/>
          <p:cNvSpPr>
            <a:spLocks noGrp="1"/>
          </p:cNvSpPr>
          <p:nvPr>
            <p:ph type="ftr" sz="quarter" idx="11"/>
          </p:nvPr>
        </p:nvSpPr>
        <p:spPr/>
        <p:txBody>
          <a:bodyPr/>
          <a:lstStyle/>
          <a:p>
            <a:endParaRPr lang="en-US" dirty="0">
              <a:solidFill>
                <a:srgbClr val="FFFFFF">
                  <a:tint val="95000"/>
                </a:srgbClr>
              </a:solidFill>
            </a:endParaRPr>
          </a:p>
        </p:txBody>
      </p:sp>
      <p:sp>
        <p:nvSpPr>
          <p:cNvPr id="7" name="Slide Number Placeholder 6"/>
          <p:cNvSpPr>
            <a:spLocks noGrp="1"/>
          </p:cNvSpPr>
          <p:nvPr>
            <p:ph type="sldNum" sz="quarter" idx="12"/>
          </p:nvPr>
        </p:nvSpPr>
        <p:spPr/>
        <p:txBody>
          <a:bodyPr/>
          <a:lstStyle/>
          <a:p>
            <a:fld id="{151721A0-C84A-496F-BA5E-4936200E5C56}" type="slidenum">
              <a:rPr lang="en-US" smtClean="0">
                <a:solidFill>
                  <a:srgbClr val="FFFFFF">
                    <a:tint val="95000"/>
                  </a:srgbClr>
                </a:solidFill>
              </a:rPr>
              <a:pPr/>
              <a:t>‹#›</a:t>
            </a:fld>
            <a:endParaRPr lang="en-US" dirty="0">
              <a:solidFill>
                <a:srgbClr val="FFFFFF">
                  <a:tint val="95000"/>
                </a:srgbClr>
              </a:solidFill>
            </a:endParaRPr>
          </a:p>
        </p:txBody>
      </p:sp>
      <p:sp>
        <p:nvSpPr>
          <p:cNvPr id="12" name="Rectangle 11"/>
          <p:cNvSpPr/>
          <p:nvPr/>
        </p:nvSpPr>
        <p:spPr bwMode="invGray">
          <a:xfrm>
            <a:off x="3807649" y="0"/>
            <a:ext cx="60960" cy="1453896"/>
          </a:xfrm>
          <a:prstGeom prst="rect">
            <a:avLst/>
          </a:prstGeom>
          <a:no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dirty="0">
              <a:solidFill>
                <a:srgbClr val="99CCFF"/>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201" y="5876440"/>
            <a:ext cx="1429719" cy="908308"/>
          </a:xfrm>
          <a:prstGeom prst="rect">
            <a:avLst/>
          </a:prstGeom>
        </p:spPr>
      </p:pic>
    </p:spTree>
    <p:extLst>
      <p:ext uri="{BB962C8B-B14F-4D97-AF65-F5344CB8AC3E}">
        <p14:creationId xmlns:p14="http://schemas.microsoft.com/office/powerpoint/2010/main" val="22928994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a:t>Click icon to add picture</a:t>
            </a:r>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Edit Master text styles</a:t>
            </a:r>
          </a:p>
        </p:txBody>
      </p:sp>
      <p:sp>
        <p:nvSpPr>
          <p:cNvPr id="5" name="Date Placeholder 4"/>
          <p:cNvSpPr>
            <a:spLocks noGrp="1"/>
          </p:cNvSpPr>
          <p:nvPr>
            <p:ph type="dt" sz="half" idx="10"/>
          </p:nvPr>
        </p:nvSpPr>
        <p:spPr>
          <a:xfrm>
            <a:off x="219456" y="1170432"/>
            <a:ext cx="3364992" cy="201168"/>
          </a:xfrm>
        </p:spPr>
        <p:txBody>
          <a:bodyPr/>
          <a:lstStyle/>
          <a:p>
            <a:fld id="{995CD79E-3937-4B18-8CD3-47D218D2AA87}" type="datetimeFigureOut">
              <a:rPr lang="en-US" smtClean="0">
                <a:solidFill>
                  <a:srgbClr val="FFFFFF">
                    <a:tint val="95000"/>
                  </a:srgbClr>
                </a:solidFill>
              </a:rPr>
              <a:pPr/>
              <a:t>5/21/2018</a:t>
            </a:fld>
            <a:endParaRPr lang="en-US" dirty="0">
              <a:solidFill>
                <a:srgbClr val="FFFFFF">
                  <a:tint val="95000"/>
                </a:srgbClr>
              </a:solidFill>
            </a:endParaRPr>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dirty="0">
              <a:solidFill>
                <a:srgbClr val="99CCFF"/>
              </a:solidFill>
            </a:endParaRPr>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dirty="0">
              <a:solidFill>
                <a:srgbClr val="99CCFF"/>
              </a:solidFill>
            </a:endParaRPr>
          </a:p>
        </p:txBody>
      </p:sp>
      <p:sp>
        <p:nvSpPr>
          <p:cNvPr id="6" name="Footer Placeholder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endParaRPr lang="en-US" dirty="0">
              <a:solidFill>
                <a:srgbClr val="99CCFF">
                  <a:shade val="50000"/>
                </a:srgbClr>
              </a:solidFill>
            </a:endParaRPr>
          </a:p>
        </p:txBody>
      </p:sp>
      <p:sp>
        <p:nvSpPr>
          <p:cNvPr id="7" name="Slide Number Placeholder 6"/>
          <p:cNvSpPr>
            <a:spLocks noGrp="1"/>
          </p:cNvSpPr>
          <p:nvPr>
            <p:ph type="sldNum" sz="quarter" idx="12"/>
          </p:nvPr>
        </p:nvSpPr>
        <p:spPr>
          <a:xfrm>
            <a:off x="11119104" y="1170432"/>
            <a:ext cx="978485" cy="201168"/>
          </a:xfrm>
        </p:spPr>
        <p:txBody>
          <a:bodyPr/>
          <a:lstStyle/>
          <a:p>
            <a:fld id="{151721A0-C84A-496F-BA5E-4936200E5C56}" type="slidenum">
              <a:rPr lang="en-US" smtClean="0">
                <a:solidFill>
                  <a:srgbClr val="FFFFFF">
                    <a:tint val="95000"/>
                  </a:srgbClr>
                </a:solidFill>
              </a:rPr>
              <a:pPr/>
              <a:t>‹#›</a:t>
            </a:fld>
            <a:endParaRPr lang="en-US" dirty="0">
              <a:solidFill>
                <a:srgbClr val="FFFFFF">
                  <a:tint val="95000"/>
                </a:srgbClr>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201" y="5876440"/>
            <a:ext cx="1429719" cy="908308"/>
          </a:xfrm>
          <a:prstGeom prst="rect">
            <a:avLst/>
          </a:prstGeom>
        </p:spPr>
      </p:pic>
    </p:spTree>
    <p:extLst>
      <p:ext uri="{BB962C8B-B14F-4D97-AF65-F5344CB8AC3E}">
        <p14:creationId xmlns:p14="http://schemas.microsoft.com/office/powerpoint/2010/main" val="215931595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01324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95CD79E-3937-4B18-8CD3-47D218D2AA87}" type="datetimeFigureOut">
              <a:rPr lang="en-US" smtClean="0">
                <a:solidFill>
                  <a:srgbClr val="FFFFFF">
                    <a:tint val="95000"/>
                  </a:srgbClr>
                </a:solidFill>
              </a:rPr>
              <a:pPr/>
              <a:t>5/21/2018</a:t>
            </a:fld>
            <a:endParaRPr lang="en-US" dirty="0">
              <a:solidFill>
                <a:srgbClr val="FFFFFF">
                  <a:tint val="95000"/>
                </a:srgbClr>
              </a:solidFill>
            </a:endParaRPr>
          </a:p>
        </p:txBody>
      </p:sp>
      <p:sp>
        <p:nvSpPr>
          <p:cNvPr id="5" name="Footer Placeholder 4"/>
          <p:cNvSpPr>
            <a:spLocks noGrp="1"/>
          </p:cNvSpPr>
          <p:nvPr>
            <p:ph type="ftr" sz="quarter" idx="11"/>
          </p:nvPr>
        </p:nvSpPr>
        <p:spPr/>
        <p:txBody>
          <a:bodyPr/>
          <a:lstStyle/>
          <a:p>
            <a:endParaRPr lang="en-US" dirty="0">
              <a:solidFill>
                <a:srgbClr val="FFFFFF">
                  <a:tint val="95000"/>
                </a:srgbClr>
              </a:solidFill>
            </a:endParaRPr>
          </a:p>
        </p:txBody>
      </p:sp>
      <p:sp>
        <p:nvSpPr>
          <p:cNvPr id="6" name="Slide Number Placeholder 5"/>
          <p:cNvSpPr>
            <a:spLocks noGrp="1"/>
          </p:cNvSpPr>
          <p:nvPr>
            <p:ph type="sldNum" sz="quarter" idx="12"/>
          </p:nvPr>
        </p:nvSpPr>
        <p:spPr/>
        <p:txBody>
          <a:bodyPr/>
          <a:lstStyle/>
          <a:p>
            <a:fld id="{151721A0-C84A-496F-BA5E-4936200E5C56}" type="slidenum">
              <a:rPr lang="en-US" smtClean="0">
                <a:solidFill>
                  <a:srgbClr val="FFFFFF">
                    <a:tint val="95000"/>
                  </a:srgbClr>
                </a:solidFill>
              </a:rPr>
              <a:pPr/>
              <a:t>‹#›</a:t>
            </a:fld>
            <a:endParaRPr lang="en-US" dirty="0">
              <a:solidFill>
                <a:srgbClr val="FFFFFF">
                  <a:tint val="95000"/>
                </a:srgbClr>
              </a:solidFill>
            </a:endParaRPr>
          </a:p>
        </p:txBody>
      </p:sp>
    </p:spTree>
    <p:extLst>
      <p:ext uri="{BB962C8B-B14F-4D97-AF65-F5344CB8AC3E}">
        <p14:creationId xmlns:p14="http://schemas.microsoft.com/office/powerpoint/2010/main" val="322855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dirty="0">
              <a:solidFill>
                <a:srgbClr val="99CCFF"/>
              </a:solidFill>
            </a:endParaRPr>
          </a:p>
        </p:txBody>
      </p:sp>
      <p:sp>
        <p:nvSpPr>
          <p:cNvPr id="8" name="Rectangle 7"/>
          <p:cNvSpPr/>
          <p:nvPr/>
        </p:nvSpPr>
        <p:spPr bwMode="ltGray">
          <a:xfrm>
            <a:off x="8863584"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dirty="0">
              <a:solidFill>
                <a:srgbClr val="99CCFF"/>
              </a:solidFill>
            </a:endParaRPr>
          </a:p>
        </p:txBody>
      </p:sp>
      <p:sp>
        <p:nvSpPr>
          <p:cNvPr id="2" name="Vertical Title 1"/>
          <p:cNvSpPr>
            <a:spLocks noGrp="1"/>
          </p:cNvSpPr>
          <p:nvPr>
            <p:ph type="title" orient="vert"/>
          </p:nvPr>
        </p:nvSpPr>
        <p:spPr>
          <a:xfrm>
            <a:off x="9042400" y="274641"/>
            <a:ext cx="2540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304801"/>
            <a:ext cx="8026400" cy="5851525"/>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95CD79E-3937-4B18-8CD3-47D218D2AA87}" type="datetimeFigureOut">
              <a:rPr lang="en-US" smtClean="0">
                <a:solidFill>
                  <a:srgbClr val="FFFFFF">
                    <a:tint val="95000"/>
                  </a:srgbClr>
                </a:solidFill>
              </a:rPr>
              <a:pPr/>
              <a:t>5/21/2018</a:t>
            </a:fld>
            <a:endParaRPr lang="en-US" dirty="0">
              <a:solidFill>
                <a:srgbClr val="FFFFFF">
                  <a:tint val="95000"/>
                </a:srgbClr>
              </a:solidFill>
            </a:endParaRPr>
          </a:p>
        </p:txBody>
      </p:sp>
      <p:sp>
        <p:nvSpPr>
          <p:cNvPr id="5" name="Footer Placeholder 4"/>
          <p:cNvSpPr>
            <a:spLocks noGrp="1"/>
          </p:cNvSpPr>
          <p:nvPr>
            <p:ph type="ftr" sz="quarter" idx="11"/>
          </p:nvPr>
        </p:nvSpPr>
        <p:spPr>
          <a:xfrm>
            <a:off x="3520796" y="6377460"/>
            <a:ext cx="5115205" cy="365125"/>
          </a:xfrm>
        </p:spPr>
        <p:txBody>
          <a:bodyPr/>
          <a:lstStyle/>
          <a:p>
            <a:endParaRPr lang="en-US" dirty="0">
              <a:solidFill>
                <a:srgbClr val="FFFFFF">
                  <a:tint val="95000"/>
                </a:srgbClr>
              </a:solidFill>
            </a:endParaRPr>
          </a:p>
        </p:txBody>
      </p:sp>
      <p:sp>
        <p:nvSpPr>
          <p:cNvPr id="6" name="Slide Number Placeholder 5"/>
          <p:cNvSpPr>
            <a:spLocks noGrp="1"/>
          </p:cNvSpPr>
          <p:nvPr>
            <p:ph type="sldNum" sz="quarter" idx="12"/>
          </p:nvPr>
        </p:nvSpPr>
        <p:spPr/>
        <p:txBody>
          <a:bodyPr/>
          <a:lstStyle/>
          <a:p>
            <a:fld id="{151721A0-C84A-496F-BA5E-4936200E5C56}" type="slidenum">
              <a:rPr lang="en-US" smtClean="0">
                <a:solidFill>
                  <a:srgbClr val="FFFFFF">
                    <a:tint val="95000"/>
                  </a:srgbClr>
                </a:solidFill>
              </a:rPr>
              <a:pPr/>
              <a:t>‹#›</a:t>
            </a:fld>
            <a:endParaRPr lang="en-US" dirty="0">
              <a:solidFill>
                <a:srgbClr val="FFFFFF">
                  <a:tint val="95000"/>
                </a:srgbClr>
              </a:solidFill>
            </a:endParaRPr>
          </a:p>
        </p:txBody>
      </p:sp>
    </p:spTree>
    <p:extLst>
      <p:ext uri="{BB962C8B-B14F-4D97-AF65-F5344CB8AC3E}">
        <p14:creationId xmlns:p14="http://schemas.microsoft.com/office/powerpoint/2010/main" val="18814712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ext Placeholder 2"/>
          <p:cNvSpPr>
            <a:spLocks noGrp="1"/>
          </p:cNvSpPr>
          <p:nvPr>
            <p:ph type="body" sz="half" idx="1"/>
          </p:nvPr>
        </p:nvSpPr>
        <p:spPr>
          <a:xfrm>
            <a:off x="609600" y="1600201"/>
            <a:ext cx="5384800" cy="4525963"/>
          </a:xfrm>
          <a:prstGeom prst="rect">
            <a:avLst/>
          </a:prstGeom>
        </p:spPr>
        <p:txBody>
          <a:bodyPr vert="horz"/>
          <a:lstStyle>
            <a:lvl1pPr>
              <a:buClr>
                <a:srgbClr val="002060"/>
              </a:buClr>
              <a:buFont typeface="Wingdings" pitchFamily="2" charset="2"/>
              <a:buChar char="§"/>
              <a:defRPr/>
            </a:lvl1pPr>
            <a:lvl2pPr>
              <a:buClr>
                <a:srgbClr val="002060"/>
              </a:buClr>
              <a:buFont typeface="Wingdings" pitchFamily="2" charset="2"/>
              <a:buChar char="§"/>
              <a:defRPr/>
            </a:lvl2pPr>
            <a:lvl3pPr>
              <a:buClr>
                <a:srgbClr val="002060"/>
              </a:buClr>
              <a:buFont typeface="Wingdings" pitchFamily="2" charset="2"/>
              <a:buChar char="§"/>
              <a:defRPr/>
            </a:lvl3pPr>
            <a:lvl4pPr>
              <a:buClr>
                <a:srgbClr val="002060"/>
              </a:buClr>
              <a:buFont typeface="Wingdings" pitchFamily="2" charset="2"/>
              <a:buChar char="§"/>
              <a:defRPr/>
            </a:lvl4pPr>
            <a:lvl5pPr>
              <a:buClr>
                <a:srgbClr val="002060"/>
              </a:buClr>
              <a:buFont typeface="Wingdings"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2"/>
          </p:nvPr>
        </p:nvSpPr>
        <p:spPr>
          <a:xfrm>
            <a:off x="6197600" y="1600200"/>
            <a:ext cx="5384800" cy="2185988"/>
          </a:xfrm>
          <a:prstGeom prst="rect">
            <a:avLst/>
          </a:prstGeom>
        </p:spPr>
        <p:txBody>
          <a:bodyPr vert="horz"/>
          <a:lstStyle>
            <a:lvl1pPr>
              <a:buClr>
                <a:srgbClr val="002060"/>
              </a:buClr>
              <a:defRPr/>
            </a:lvl1pPr>
            <a:lvl2pPr>
              <a:buClr>
                <a:srgbClr val="002060"/>
              </a:buClr>
              <a:defRPr/>
            </a:lvl2pPr>
            <a:lvl3pPr>
              <a:buClr>
                <a:srgbClr val="002060"/>
              </a:buClr>
              <a:defRPr/>
            </a:lvl3pPr>
            <a:lvl4pPr>
              <a:buClr>
                <a:srgbClr val="002060"/>
              </a:buClr>
              <a:defRPr/>
            </a:lvl4pPr>
            <a:lvl5pPr>
              <a:buClr>
                <a:srgbClr val="002060"/>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3"/>
          </p:nvPr>
        </p:nvSpPr>
        <p:spPr>
          <a:xfrm>
            <a:off x="6197600" y="3938589"/>
            <a:ext cx="5384800" cy="2187575"/>
          </a:xfrm>
          <a:prstGeom prst="rect">
            <a:avLst/>
          </a:prstGeom>
        </p:spPr>
        <p:txBody>
          <a:bodyPr vert="horz"/>
          <a:lstStyle>
            <a:lvl1pPr>
              <a:buClr>
                <a:srgbClr val="002060"/>
              </a:buClr>
              <a:defRPr/>
            </a:lvl1pPr>
            <a:lvl2pPr>
              <a:buClr>
                <a:srgbClr val="002060"/>
              </a:buClr>
              <a:defRPr/>
            </a:lvl2pPr>
            <a:lvl3pPr>
              <a:buClr>
                <a:srgbClr val="002060"/>
              </a:buClr>
              <a:defRPr/>
            </a:lvl3pPr>
            <a:lvl4pPr>
              <a:buClr>
                <a:srgbClr val="002060"/>
              </a:buClr>
              <a:defRPr/>
            </a:lvl4pPr>
            <a:lvl5pPr>
              <a:buClr>
                <a:srgbClr val="002060"/>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201" y="5876440"/>
            <a:ext cx="1429719" cy="908308"/>
          </a:xfrm>
          <a:prstGeom prst="rect">
            <a:avLst/>
          </a:prstGeom>
        </p:spPr>
      </p:pic>
    </p:spTree>
    <p:extLst>
      <p:ext uri="{BB962C8B-B14F-4D97-AF65-F5344CB8AC3E}">
        <p14:creationId xmlns:p14="http://schemas.microsoft.com/office/powerpoint/2010/main" val="3035179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3" name="Rectangle 4"/>
          <p:cNvSpPr>
            <a:spLocks noGrp="1" noChangeArrowheads="1"/>
          </p:cNvSpPr>
          <p:nvPr>
            <p:ph type="ctrTitle"/>
          </p:nvPr>
        </p:nvSpPr>
        <p:spPr>
          <a:xfrm>
            <a:off x="2336800" y="2755613"/>
            <a:ext cx="7721600" cy="584775"/>
          </a:xfrm>
        </p:spPr>
        <p:txBody>
          <a:bodyPr/>
          <a:lstStyle>
            <a:lvl1pPr algn="ctr">
              <a:defRPr b="1" i="0">
                <a:solidFill>
                  <a:schemeClr val="tx2"/>
                </a:solidFill>
                <a:latin typeface="Open Sans"/>
                <a:cs typeface="Open Sans"/>
              </a:defRPr>
            </a:lvl1pPr>
          </a:lstStyle>
          <a:p>
            <a:r>
              <a:rPr lang="en-US"/>
              <a:t>Click to edit Master title style</a:t>
            </a:r>
            <a:endParaRPr lang="en-US" dirty="0"/>
          </a:p>
        </p:txBody>
      </p:sp>
      <p:sp>
        <p:nvSpPr>
          <p:cNvPr id="14" name="Rectangle 5"/>
          <p:cNvSpPr>
            <a:spLocks noGrp="1" noChangeArrowheads="1"/>
          </p:cNvSpPr>
          <p:nvPr>
            <p:ph type="subTitle" idx="1"/>
          </p:nvPr>
        </p:nvSpPr>
        <p:spPr>
          <a:xfrm>
            <a:off x="2336800" y="3733800"/>
            <a:ext cx="7620000" cy="523220"/>
          </a:xfrm>
        </p:spPr>
        <p:txBody>
          <a:bodyPr/>
          <a:lstStyle>
            <a:lvl1pPr marL="0" indent="0" algn="ctr">
              <a:buFont typeface="Webdings" charset="2"/>
              <a:buNone/>
              <a:defRPr/>
            </a:lvl1pPr>
          </a:lstStyle>
          <a:p>
            <a:r>
              <a:rPr lang="en-US"/>
              <a:t>Click to edit Master subtitle style</a:t>
            </a:r>
            <a:endParaRPr lang="en-US" dirty="0"/>
          </a:p>
        </p:txBody>
      </p:sp>
      <p:pic>
        <p:nvPicPr>
          <p:cNvPr id="15" name="Picture 14" descr="FISP_bottomstrip_nopi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33" y="5867400"/>
            <a:ext cx="12208934" cy="990600"/>
          </a:xfrm>
          <a:prstGeom prst="rect">
            <a:avLst/>
          </a:prstGeom>
        </p:spPr>
      </p:pic>
      <p:pic>
        <p:nvPicPr>
          <p:cNvPr id="16" name="Picture 7" descr="UofM_Driven_whit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74727" y="6616700"/>
            <a:ext cx="304800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descr="RISP logo-01.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484910" y="6165067"/>
            <a:ext cx="900128" cy="464333"/>
          </a:xfrm>
          <a:prstGeom prst="rect">
            <a:avLst/>
          </a:prstGeom>
        </p:spPr>
      </p:pic>
      <p:pic>
        <p:nvPicPr>
          <p:cNvPr id="21" name="Picture 20" descr="RTClogo for web white-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2501" y="6629400"/>
            <a:ext cx="1797899" cy="152390"/>
          </a:xfrm>
          <a:prstGeom prst="rect">
            <a:avLst/>
          </a:prstGeom>
        </p:spPr>
      </p:pic>
      <p:sp>
        <p:nvSpPr>
          <p:cNvPr id="11" name="Rectangle 10"/>
          <p:cNvSpPr/>
          <p:nvPr/>
        </p:nvSpPr>
        <p:spPr bwMode="auto">
          <a:xfrm>
            <a:off x="0" y="0"/>
            <a:ext cx="12192000" cy="30480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96" eaLnBrk="0" fontAlgn="base" hangingPunct="0">
              <a:spcBef>
                <a:spcPct val="0"/>
              </a:spcBef>
              <a:spcAft>
                <a:spcPct val="0"/>
              </a:spcAft>
            </a:pPr>
            <a:endParaRPr lang="en-US" sz="2400" dirty="0">
              <a:solidFill>
                <a:prstClr val="black"/>
              </a:solidFill>
            </a:endParaRPr>
          </a:p>
        </p:txBody>
      </p:sp>
      <p:cxnSp>
        <p:nvCxnSpPr>
          <p:cNvPr id="12" name="Straight Connector 11"/>
          <p:cNvCxnSpPr/>
          <p:nvPr/>
        </p:nvCxnSpPr>
        <p:spPr bwMode="auto">
          <a:xfrm>
            <a:off x="0" y="304800"/>
            <a:ext cx="12192000" cy="0"/>
          </a:xfrm>
          <a:prstGeom prst="line">
            <a:avLst/>
          </a:prstGeom>
          <a:solidFill>
            <a:schemeClr val="accent1"/>
          </a:solidFill>
          <a:ln w="28575" cap="flat" cmpd="sng" algn="ctr">
            <a:solidFill>
              <a:srgbClr val="7BA1D8"/>
            </a:solidFill>
            <a:prstDash val="solid"/>
            <a:round/>
            <a:headEnd type="none" w="med" len="med"/>
            <a:tailEnd type="none" w="med" len="med"/>
          </a:ln>
          <a:effectLst/>
        </p:spPr>
      </p:cxnSp>
    </p:spTree>
    <p:extLst>
      <p:ext uri="{BB962C8B-B14F-4D97-AF65-F5344CB8AC3E}">
        <p14:creationId xmlns:p14="http://schemas.microsoft.com/office/powerpoint/2010/main" val="166066628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2" name="Rectangle 1"/>
          <p:cNvSpPr/>
          <p:nvPr/>
        </p:nvSpPr>
        <p:spPr bwMode="auto">
          <a:xfrm>
            <a:off x="0" y="304800"/>
            <a:ext cx="12192000" cy="6553200"/>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96" eaLnBrk="0" fontAlgn="base" hangingPunct="0">
              <a:spcBef>
                <a:spcPct val="0"/>
              </a:spcBef>
              <a:spcAft>
                <a:spcPct val="0"/>
              </a:spcAft>
            </a:pPr>
            <a:endParaRPr lang="en-US" sz="2400" dirty="0">
              <a:solidFill>
                <a:prstClr val="black"/>
              </a:solidFill>
            </a:endParaRPr>
          </a:p>
        </p:txBody>
      </p:sp>
      <p:sp>
        <p:nvSpPr>
          <p:cNvPr id="13" name="Rectangle 4"/>
          <p:cNvSpPr>
            <a:spLocks noGrp="1" noChangeArrowheads="1"/>
          </p:cNvSpPr>
          <p:nvPr>
            <p:ph type="ctrTitle"/>
          </p:nvPr>
        </p:nvSpPr>
        <p:spPr>
          <a:xfrm>
            <a:off x="2336800" y="2755613"/>
            <a:ext cx="7721600" cy="584775"/>
          </a:xfrm>
        </p:spPr>
        <p:txBody>
          <a:bodyPr/>
          <a:lstStyle>
            <a:lvl1pPr algn="ctr">
              <a:defRPr b="1" i="0">
                <a:solidFill>
                  <a:schemeClr val="bg2"/>
                </a:solidFill>
                <a:latin typeface="Open Sans"/>
                <a:cs typeface="Open Sans"/>
              </a:defRPr>
            </a:lvl1pPr>
          </a:lstStyle>
          <a:p>
            <a:r>
              <a:rPr lang="en-US"/>
              <a:t>Click to edit Master title style</a:t>
            </a:r>
            <a:endParaRPr lang="en-US" dirty="0"/>
          </a:p>
        </p:txBody>
      </p:sp>
      <p:sp>
        <p:nvSpPr>
          <p:cNvPr id="14" name="Rectangle 5"/>
          <p:cNvSpPr>
            <a:spLocks noGrp="1" noChangeArrowheads="1"/>
          </p:cNvSpPr>
          <p:nvPr>
            <p:ph type="subTitle" idx="1"/>
          </p:nvPr>
        </p:nvSpPr>
        <p:spPr>
          <a:xfrm>
            <a:off x="2336800" y="3733800"/>
            <a:ext cx="7620000" cy="523220"/>
          </a:xfrm>
        </p:spPr>
        <p:txBody>
          <a:bodyPr/>
          <a:lstStyle>
            <a:lvl1pPr marL="0" indent="0" algn="ctr">
              <a:buFont typeface="Webdings" charset="2"/>
              <a:buNone/>
              <a:defRPr/>
            </a:lvl1pPr>
          </a:lstStyle>
          <a:p>
            <a:r>
              <a:rPr lang="en-US"/>
              <a:t>Click to edit Master subtitle style</a:t>
            </a:r>
            <a:endParaRPr lang="en-US" dirty="0"/>
          </a:p>
        </p:txBody>
      </p:sp>
      <p:pic>
        <p:nvPicPr>
          <p:cNvPr id="15" name="Picture 14" descr="FISP_bottomstrip_nopi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33" y="5867400"/>
            <a:ext cx="12208934" cy="990600"/>
          </a:xfrm>
          <a:prstGeom prst="rect">
            <a:avLst/>
          </a:prstGeom>
        </p:spPr>
      </p:pic>
      <p:pic>
        <p:nvPicPr>
          <p:cNvPr id="16" name="Picture 7" descr="UofM_Driven_whit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74727" y="6616700"/>
            <a:ext cx="304800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descr="RISP logo-01.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484910" y="6161501"/>
            <a:ext cx="900128" cy="464333"/>
          </a:xfrm>
          <a:prstGeom prst="rect">
            <a:avLst/>
          </a:prstGeom>
        </p:spPr>
      </p:pic>
      <p:pic>
        <p:nvPicPr>
          <p:cNvPr id="21" name="Picture 20" descr="RTClogo for web white-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2501" y="6629400"/>
            <a:ext cx="1797899" cy="152390"/>
          </a:xfrm>
          <a:prstGeom prst="rect">
            <a:avLst/>
          </a:prstGeom>
        </p:spPr>
      </p:pic>
      <p:sp>
        <p:nvSpPr>
          <p:cNvPr id="11" name="Rectangle 10"/>
          <p:cNvSpPr/>
          <p:nvPr/>
        </p:nvSpPr>
        <p:spPr bwMode="auto">
          <a:xfrm>
            <a:off x="0" y="0"/>
            <a:ext cx="12192000" cy="30480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96" eaLnBrk="0" fontAlgn="base" hangingPunct="0">
              <a:spcBef>
                <a:spcPct val="0"/>
              </a:spcBef>
              <a:spcAft>
                <a:spcPct val="0"/>
              </a:spcAft>
            </a:pPr>
            <a:endParaRPr lang="en-US" sz="2400" dirty="0">
              <a:solidFill>
                <a:prstClr val="black"/>
              </a:solidFill>
            </a:endParaRPr>
          </a:p>
        </p:txBody>
      </p:sp>
      <p:cxnSp>
        <p:nvCxnSpPr>
          <p:cNvPr id="12" name="Straight Connector 11"/>
          <p:cNvCxnSpPr/>
          <p:nvPr/>
        </p:nvCxnSpPr>
        <p:spPr bwMode="auto">
          <a:xfrm>
            <a:off x="0" y="304800"/>
            <a:ext cx="12192000" cy="0"/>
          </a:xfrm>
          <a:prstGeom prst="line">
            <a:avLst/>
          </a:prstGeom>
          <a:solidFill>
            <a:schemeClr val="accent1"/>
          </a:solidFill>
          <a:ln w="28575" cap="flat" cmpd="sng" algn="ctr">
            <a:solidFill>
              <a:srgbClr val="7BA1D8"/>
            </a:solidFill>
            <a:prstDash val="solid"/>
            <a:round/>
            <a:headEnd type="none" w="med" len="med"/>
            <a:tailEnd type="none" w="med" len="med"/>
          </a:ln>
          <a:effectLst/>
        </p:spPr>
      </p:cxnSp>
    </p:spTree>
    <p:extLst>
      <p:ext uri="{BB962C8B-B14F-4D97-AF65-F5344CB8AC3E}">
        <p14:creationId xmlns:p14="http://schemas.microsoft.com/office/powerpoint/2010/main" val="331916323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sp>
        <p:nvSpPr>
          <p:cNvPr id="2" name="Rectangle 1"/>
          <p:cNvSpPr/>
          <p:nvPr/>
        </p:nvSpPr>
        <p:spPr bwMode="auto">
          <a:xfrm>
            <a:off x="0" y="304800"/>
            <a:ext cx="12192000" cy="6553200"/>
          </a:xfrm>
          <a:prstGeom prst="rect">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96" eaLnBrk="0" fontAlgn="base" hangingPunct="0">
              <a:spcBef>
                <a:spcPct val="0"/>
              </a:spcBef>
              <a:spcAft>
                <a:spcPct val="0"/>
              </a:spcAft>
            </a:pPr>
            <a:endParaRPr lang="en-US" sz="2400" dirty="0">
              <a:solidFill>
                <a:prstClr val="black"/>
              </a:solidFill>
            </a:endParaRPr>
          </a:p>
        </p:txBody>
      </p:sp>
      <p:sp>
        <p:nvSpPr>
          <p:cNvPr id="13" name="Rectangle 4"/>
          <p:cNvSpPr>
            <a:spLocks noGrp="1" noChangeArrowheads="1"/>
          </p:cNvSpPr>
          <p:nvPr>
            <p:ph type="ctrTitle"/>
          </p:nvPr>
        </p:nvSpPr>
        <p:spPr>
          <a:xfrm>
            <a:off x="2336800" y="2755613"/>
            <a:ext cx="7721600" cy="584775"/>
          </a:xfrm>
        </p:spPr>
        <p:txBody>
          <a:bodyPr/>
          <a:lstStyle>
            <a:lvl1pPr algn="ctr">
              <a:defRPr b="1" i="0">
                <a:solidFill>
                  <a:schemeClr val="tx2"/>
                </a:solidFill>
                <a:latin typeface="Open Sans"/>
                <a:cs typeface="Open Sans"/>
              </a:defRPr>
            </a:lvl1pPr>
          </a:lstStyle>
          <a:p>
            <a:r>
              <a:rPr lang="en-US"/>
              <a:t>Click to edit Master title style</a:t>
            </a:r>
            <a:endParaRPr lang="en-US" dirty="0"/>
          </a:p>
        </p:txBody>
      </p:sp>
      <p:sp>
        <p:nvSpPr>
          <p:cNvPr id="14" name="Rectangle 5"/>
          <p:cNvSpPr>
            <a:spLocks noGrp="1" noChangeArrowheads="1"/>
          </p:cNvSpPr>
          <p:nvPr>
            <p:ph type="subTitle" idx="1"/>
          </p:nvPr>
        </p:nvSpPr>
        <p:spPr>
          <a:xfrm>
            <a:off x="2336800" y="3733800"/>
            <a:ext cx="7620000" cy="523220"/>
          </a:xfrm>
        </p:spPr>
        <p:txBody>
          <a:bodyPr/>
          <a:lstStyle>
            <a:lvl1pPr marL="0" indent="0" algn="ctr">
              <a:buFont typeface="Webdings" charset="2"/>
              <a:buNone/>
              <a:defRPr/>
            </a:lvl1pPr>
          </a:lstStyle>
          <a:p>
            <a:r>
              <a:rPr lang="en-US"/>
              <a:t>Click to edit Master subtitle style</a:t>
            </a:r>
            <a:endParaRPr lang="en-US" dirty="0"/>
          </a:p>
        </p:txBody>
      </p:sp>
      <p:pic>
        <p:nvPicPr>
          <p:cNvPr id="15" name="Picture 14" descr="FISP_bottomstrip_nopi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33" y="5867400"/>
            <a:ext cx="12208934" cy="990600"/>
          </a:xfrm>
          <a:prstGeom prst="rect">
            <a:avLst/>
          </a:prstGeom>
        </p:spPr>
      </p:pic>
      <p:pic>
        <p:nvPicPr>
          <p:cNvPr id="16" name="Picture 7" descr="UofM_Driven_whit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74727" y="6616700"/>
            <a:ext cx="304800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descr="RISP logo-01.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484910" y="6172201"/>
            <a:ext cx="900128" cy="464333"/>
          </a:xfrm>
          <a:prstGeom prst="rect">
            <a:avLst/>
          </a:prstGeom>
        </p:spPr>
      </p:pic>
      <p:pic>
        <p:nvPicPr>
          <p:cNvPr id="21" name="Picture 20" descr="RTClogo for web white-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2501" y="6629400"/>
            <a:ext cx="1797899" cy="152390"/>
          </a:xfrm>
          <a:prstGeom prst="rect">
            <a:avLst/>
          </a:prstGeom>
        </p:spPr>
      </p:pic>
      <p:sp>
        <p:nvSpPr>
          <p:cNvPr id="11" name="Rectangle 10"/>
          <p:cNvSpPr/>
          <p:nvPr/>
        </p:nvSpPr>
        <p:spPr bwMode="auto">
          <a:xfrm>
            <a:off x="0" y="0"/>
            <a:ext cx="12192000" cy="30480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96" eaLnBrk="0" fontAlgn="base" hangingPunct="0">
              <a:spcBef>
                <a:spcPct val="0"/>
              </a:spcBef>
              <a:spcAft>
                <a:spcPct val="0"/>
              </a:spcAft>
            </a:pPr>
            <a:endParaRPr lang="en-US" sz="2400" dirty="0">
              <a:solidFill>
                <a:prstClr val="black"/>
              </a:solidFill>
            </a:endParaRPr>
          </a:p>
        </p:txBody>
      </p:sp>
      <p:cxnSp>
        <p:nvCxnSpPr>
          <p:cNvPr id="12" name="Straight Connector 11"/>
          <p:cNvCxnSpPr/>
          <p:nvPr/>
        </p:nvCxnSpPr>
        <p:spPr bwMode="auto">
          <a:xfrm>
            <a:off x="0" y="304800"/>
            <a:ext cx="12192000" cy="0"/>
          </a:xfrm>
          <a:prstGeom prst="line">
            <a:avLst/>
          </a:prstGeom>
          <a:solidFill>
            <a:schemeClr val="accent1"/>
          </a:solidFill>
          <a:ln w="28575" cap="flat" cmpd="sng" algn="ctr">
            <a:solidFill>
              <a:srgbClr val="7BA1D8"/>
            </a:solidFill>
            <a:prstDash val="solid"/>
            <a:round/>
            <a:headEnd type="none" w="med" len="med"/>
            <a:tailEnd type="none" w="med" len="med"/>
          </a:ln>
          <a:effectLst/>
        </p:spPr>
      </p:cxnSp>
    </p:spTree>
    <p:extLst>
      <p:ext uri="{BB962C8B-B14F-4D97-AF65-F5344CB8AC3E}">
        <p14:creationId xmlns:p14="http://schemas.microsoft.com/office/powerpoint/2010/main" val="152025979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12192000" cy="584775"/>
          </a:xfrm>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1016000" y="2057400"/>
            <a:ext cx="9956800" cy="25914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1838142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584775"/>
          </a:xfrm>
        </p:spPr>
        <p:txBody>
          <a:bodyPr anchor="t"/>
          <a:lstStyle>
            <a:lvl1pPr algn="l">
              <a:defRPr sz="3200" b="1" cap="all">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4006791"/>
            <a:ext cx="10363200" cy="400110"/>
          </a:xfrm>
        </p:spPr>
        <p:txBody>
          <a:bodyPr anchor="b"/>
          <a:lstStyle>
            <a:lvl1pPr marL="0" indent="0">
              <a:buNone/>
              <a:defRPr sz="2000"/>
            </a:lvl1pPr>
            <a:lvl2pPr marL="457198" indent="0">
              <a:buNone/>
              <a:defRPr sz="1800"/>
            </a:lvl2pPr>
            <a:lvl3pPr marL="914396" indent="0">
              <a:buNone/>
              <a:defRPr sz="1600"/>
            </a:lvl3pPr>
            <a:lvl4pPr marL="1371595" indent="0">
              <a:buNone/>
              <a:defRPr sz="1400"/>
            </a:lvl4pPr>
            <a:lvl5pPr marL="1828793" indent="0">
              <a:buNone/>
              <a:defRPr sz="1400"/>
            </a:lvl5pPr>
            <a:lvl6pPr marL="2285991" indent="0">
              <a:buNone/>
              <a:defRPr sz="1400"/>
            </a:lvl6pPr>
            <a:lvl7pPr marL="2743189" indent="0">
              <a:buNone/>
              <a:defRPr sz="1400"/>
            </a:lvl7pPr>
            <a:lvl8pPr marL="3200388" indent="0">
              <a:buNone/>
              <a:defRPr sz="1400"/>
            </a:lvl8pPr>
            <a:lvl9pPr marL="3657586" indent="0">
              <a:buNone/>
              <a:defRPr sz="1400"/>
            </a:lvl9pPr>
          </a:lstStyle>
          <a:p>
            <a:pPr lvl="0"/>
            <a:r>
              <a:rPr lang="en-US"/>
              <a:t>Edit Master text styles</a:t>
            </a:r>
          </a:p>
        </p:txBody>
      </p:sp>
    </p:spTree>
    <p:extLst>
      <p:ext uri="{BB962C8B-B14F-4D97-AF65-F5344CB8AC3E}">
        <p14:creationId xmlns:p14="http://schemas.microsoft.com/office/powerpoint/2010/main" val="151118832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25600" y="685800"/>
            <a:ext cx="9448800" cy="58477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17600" y="1447801"/>
            <a:ext cx="4318000" cy="20005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54800" y="1447801"/>
            <a:ext cx="4318000" cy="20005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234743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60113"/>
            <a:ext cx="10972800" cy="584775"/>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1" y="1713210"/>
            <a:ext cx="5386917" cy="461665"/>
          </a:xfrm>
        </p:spPr>
        <p:txBody>
          <a:bodyPr anchor="b"/>
          <a:lstStyle>
            <a:lvl1pPr marL="0" indent="0">
              <a:buNone/>
              <a:defRPr sz="2400" b="1"/>
            </a:lvl1pPr>
            <a:lvl2pPr marL="457198" indent="0">
              <a:buNone/>
              <a:defRPr sz="2000" b="1"/>
            </a:lvl2pPr>
            <a:lvl3pPr marL="914396" indent="0">
              <a:buNone/>
              <a:defRPr sz="1800" b="1"/>
            </a:lvl3pPr>
            <a:lvl4pPr marL="1371595" indent="0">
              <a:buNone/>
              <a:defRPr sz="1600" b="1"/>
            </a:lvl4pPr>
            <a:lvl5pPr marL="1828793" indent="0">
              <a:buNone/>
              <a:defRPr sz="1600" b="1"/>
            </a:lvl5pPr>
            <a:lvl6pPr marL="2285991" indent="0">
              <a:buNone/>
              <a:defRPr sz="1600" b="1"/>
            </a:lvl6pPr>
            <a:lvl7pPr marL="2743189" indent="0">
              <a:buNone/>
              <a:defRPr sz="1600" b="1"/>
            </a:lvl7pPr>
            <a:lvl8pPr marL="3200388" indent="0">
              <a:buNone/>
              <a:defRPr sz="1600" b="1"/>
            </a:lvl8pPr>
            <a:lvl9pPr marL="3657586" indent="0">
              <a:buNone/>
              <a:defRPr sz="1600" b="1"/>
            </a:lvl9pPr>
          </a:lstStyle>
          <a:p>
            <a:pPr lvl="0"/>
            <a:r>
              <a:rPr lang="en-US"/>
              <a:t>Edit Master text styles</a:t>
            </a:r>
          </a:p>
        </p:txBody>
      </p:sp>
      <p:sp>
        <p:nvSpPr>
          <p:cNvPr id="4" name="Content Placeholder 3"/>
          <p:cNvSpPr>
            <a:spLocks noGrp="1"/>
          </p:cNvSpPr>
          <p:nvPr>
            <p:ph sz="half" idx="2"/>
          </p:nvPr>
        </p:nvSpPr>
        <p:spPr>
          <a:xfrm>
            <a:off x="609601" y="2174875"/>
            <a:ext cx="5386917" cy="17543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713210"/>
            <a:ext cx="5389034" cy="461665"/>
          </a:xfrm>
        </p:spPr>
        <p:txBody>
          <a:bodyPr anchor="b"/>
          <a:lstStyle>
            <a:lvl1pPr marL="0" indent="0">
              <a:buNone/>
              <a:defRPr sz="2400" b="1"/>
            </a:lvl1pPr>
            <a:lvl2pPr marL="457198" indent="0">
              <a:buNone/>
              <a:defRPr sz="2000" b="1"/>
            </a:lvl2pPr>
            <a:lvl3pPr marL="914396" indent="0">
              <a:buNone/>
              <a:defRPr sz="1800" b="1"/>
            </a:lvl3pPr>
            <a:lvl4pPr marL="1371595" indent="0">
              <a:buNone/>
              <a:defRPr sz="1600" b="1"/>
            </a:lvl4pPr>
            <a:lvl5pPr marL="1828793" indent="0">
              <a:buNone/>
              <a:defRPr sz="1600" b="1"/>
            </a:lvl5pPr>
            <a:lvl6pPr marL="2285991" indent="0">
              <a:buNone/>
              <a:defRPr sz="1600" b="1"/>
            </a:lvl6pPr>
            <a:lvl7pPr marL="2743189" indent="0">
              <a:buNone/>
              <a:defRPr sz="1600" b="1"/>
            </a:lvl7pPr>
            <a:lvl8pPr marL="3200388" indent="0">
              <a:buNone/>
              <a:defRPr sz="1600" b="1"/>
            </a:lvl8pPr>
            <a:lvl9pPr marL="3657586"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4" cy="17543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84902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09600" y="1913861"/>
            <a:ext cx="10972800" cy="2499153"/>
          </a:xfrm>
        </p:spPr>
        <p:txBody>
          <a:bodyPr/>
          <a:lstStyle>
            <a:lvl1pPr>
              <a:defRPr sz="25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2"/>
          <p:cNvSpPr>
            <a:spLocks noGrp="1"/>
          </p:cNvSpPr>
          <p:nvPr>
            <p:ph type="pic" idx="10"/>
          </p:nvPr>
        </p:nvSpPr>
        <p:spPr>
          <a:xfrm>
            <a:off x="609600" y="4546388"/>
            <a:ext cx="3596640" cy="2025258"/>
          </a:xfrm>
        </p:spPr>
        <p:txBody>
          <a:bodyPr>
            <a:normAutofit/>
          </a:bodyPr>
          <a:lstStyle>
            <a:lvl1pPr marL="0" indent="0">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Picture Placeholder 2"/>
          <p:cNvSpPr>
            <a:spLocks noGrp="1"/>
          </p:cNvSpPr>
          <p:nvPr>
            <p:ph type="pic" idx="11"/>
          </p:nvPr>
        </p:nvSpPr>
        <p:spPr>
          <a:xfrm>
            <a:off x="4295793" y="4546388"/>
            <a:ext cx="3596640" cy="2025258"/>
          </a:xfrm>
        </p:spPr>
        <p:txBody>
          <a:bodyPr>
            <a:normAutofit/>
          </a:bodyPr>
          <a:lstStyle>
            <a:lvl1pPr marL="0" indent="0">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2" name="Picture Placeholder 2"/>
          <p:cNvSpPr>
            <a:spLocks noGrp="1"/>
          </p:cNvSpPr>
          <p:nvPr>
            <p:ph type="pic" idx="12"/>
          </p:nvPr>
        </p:nvSpPr>
        <p:spPr>
          <a:xfrm>
            <a:off x="7985760" y="4546388"/>
            <a:ext cx="3596640" cy="2025258"/>
          </a:xfrm>
        </p:spPr>
        <p:txBody>
          <a:bodyPr>
            <a:normAutofit/>
          </a:bodyPr>
          <a:lstStyle>
            <a:lvl1pPr marL="0" indent="0">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22043711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812513"/>
            <a:ext cx="10972800" cy="584775"/>
          </a:xfrm>
        </p:spPr>
        <p:txBody>
          <a:bodyPr/>
          <a:lstStyle>
            <a:lvl1pPr algn="ctr">
              <a:defRPr>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398581004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Title 3"/>
          <p:cNvSpPr>
            <a:spLocks noGrp="1"/>
          </p:cNvSpPr>
          <p:nvPr>
            <p:ph type="title"/>
          </p:nvPr>
        </p:nvSpPr>
        <p:spPr>
          <a:xfrm>
            <a:off x="1625600" y="457200"/>
            <a:ext cx="9448800" cy="584775"/>
          </a:xfrm>
        </p:spPr>
        <p:txBody>
          <a:bodyPr/>
          <a:lstStyle/>
          <a:p>
            <a:r>
              <a:rPr lang="en-US"/>
              <a:t>Click to edit Master title style</a:t>
            </a:r>
            <a:endParaRPr lang="en-US" dirty="0"/>
          </a:p>
        </p:txBody>
      </p:sp>
      <p:sp>
        <p:nvSpPr>
          <p:cNvPr id="9" name="Chart Placeholder 8"/>
          <p:cNvSpPr>
            <a:spLocks noGrp="1"/>
          </p:cNvSpPr>
          <p:nvPr>
            <p:ph type="chart" sz="quarter" idx="10"/>
          </p:nvPr>
        </p:nvSpPr>
        <p:spPr>
          <a:xfrm>
            <a:off x="609600" y="1219200"/>
            <a:ext cx="5181600" cy="523220"/>
          </a:xfrm>
        </p:spPr>
        <p:txBody>
          <a:bodyPr/>
          <a:lstStyle/>
          <a:p>
            <a:r>
              <a:rPr lang="en-US" dirty="0"/>
              <a:t>Click icon to add chart</a:t>
            </a:r>
          </a:p>
        </p:txBody>
      </p:sp>
      <p:sp>
        <p:nvSpPr>
          <p:cNvPr id="12" name="Chart Placeholder 8"/>
          <p:cNvSpPr>
            <a:spLocks noGrp="1"/>
          </p:cNvSpPr>
          <p:nvPr>
            <p:ph type="chart" sz="quarter" idx="13"/>
          </p:nvPr>
        </p:nvSpPr>
        <p:spPr>
          <a:xfrm>
            <a:off x="6400800" y="1219200"/>
            <a:ext cx="5181600" cy="523220"/>
          </a:xfrm>
        </p:spPr>
        <p:txBody>
          <a:bodyPr/>
          <a:lstStyle/>
          <a:p>
            <a:r>
              <a:rPr lang="en-US" dirty="0"/>
              <a:t>Click icon to add chart</a:t>
            </a:r>
          </a:p>
        </p:txBody>
      </p:sp>
      <p:sp>
        <p:nvSpPr>
          <p:cNvPr id="13" name="Chart Placeholder 8"/>
          <p:cNvSpPr>
            <a:spLocks noGrp="1"/>
          </p:cNvSpPr>
          <p:nvPr>
            <p:ph type="chart" sz="quarter" idx="14"/>
          </p:nvPr>
        </p:nvSpPr>
        <p:spPr>
          <a:xfrm>
            <a:off x="609600" y="3657600"/>
            <a:ext cx="5181600" cy="523220"/>
          </a:xfrm>
        </p:spPr>
        <p:txBody>
          <a:bodyPr/>
          <a:lstStyle/>
          <a:p>
            <a:r>
              <a:rPr lang="en-US" dirty="0"/>
              <a:t>Click icon to add chart</a:t>
            </a:r>
          </a:p>
        </p:txBody>
      </p:sp>
      <p:sp>
        <p:nvSpPr>
          <p:cNvPr id="14" name="Chart Placeholder 8"/>
          <p:cNvSpPr>
            <a:spLocks noGrp="1"/>
          </p:cNvSpPr>
          <p:nvPr>
            <p:ph type="chart" sz="quarter" idx="15"/>
          </p:nvPr>
        </p:nvSpPr>
        <p:spPr>
          <a:xfrm>
            <a:off x="6400800" y="3657600"/>
            <a:ext cx="5181600" cy="523220"/>
          </a:xfrm>
        </p:spPr>
        <p:txBody>
          <a:bodyPr/>
          <a:lstStyle/>
          <a:p>
            <a:r>
              <a:rPr lang="en-US" dirty="0"/>
              <a:t>Click icon to add chart</a:t>
            </a:r>
          </a:p>
        </p:txBody>
      </p:sp>
    </p:spTree>
    <p:extLst>
      <p:ext uri="{BB962C8B-B14F-4D97-AF65-F5344CB8AC3E}">
        <p14:creationId xmlns:p14="http://schemas.microsoft.com/office/powerpoint/2010/main" val="212260683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4" name="Title 3"/>
          <p:cNvSpPr>
            <a:spLocks noGrp="1"/>
          </p:cNvSpPr>
          <p:nvPr>
            <p:ph type="title"/>
          </p:nvPr>
        </p:nvSpPr>
        <p:spPr>
          <a:xfrm>
            <a:off x="1625600" y="457200"/>
            <a:ext cx="9448800" cy="584775"/>
          </a:xfrm>
        </p:spPr>
        <p:txBody>
          <a:bodyPr/>
          <a:lstStyle/>
          <a:p>
            <a:r>
              <a:rPr lang="en-US"/>
              <a:t>Click to edit Master title style</a:t>
            </a:r>
            <a:endParaRPr lang="en-US" dirty="0"/>
          </a:p>
        </p:txBody>
      </p:sp>
      <p:sp>
        <p:nvSpPr>
          <p:cNvPr id="12" name="Chart Placeholder 8"/>
          <p:cNvSpPr>
            <a:spLocks noGrp="1"/>
          </p:cNvSpPr>
          <p:nvPr>
            <p:ph type="chart" sz="quarter" idx="13"/>
          </p:nvPr>
        </p:nvSpPr>
        <p:spPr>
          <a:xfrm>
            <a:off x="6400800" y="1219200"/>
            <a:ext cx="5181600" cy="523220"/>
          </a:xfrm>
        </p:spPr>
        <p:txBody>
          <a:bodyPr/>
          <a:lstStyle/>
          <a:p>
            <a:r>
              <a:rPr lang="en-US" dirty="0"/>
              <a:t>Click icon to add chart</a:t>
            </a:r>
          </a:p>
        </p:txBody>
      </p:sp>
      <p:sp>
        <p:nvSpPr>
          <p:cNvPr id="14" name="Chart Placeholder 8"/>
          <p:cNvSpPr>
            <a:spLocks noGrp="1"/>
          </p:cNvSpPr>
          <p:nvPr>
            <p:ph type="chart" sz="quarter" idx="15"/>
          </p:nvPr>
        </p:nvSpPr>
        <p:spPr>
          <a:xfrm>
            <a:off x="6400800" y="3657600"/>
            <a:ext cx="5181600" cy="523220"/>
          </a:xfrm>
        </p:spPr>
        <p:txBody>
          <a:bodyPr/>
          <a:lstStyle/>
          <a:p>
            <a:r>
              <a:rPr lang="en-US" dirty="0"/>
              <a:t>Click icon to add chart</a:t>
            </a:r>
          </a:p>
        </p:txBody>
      </p:sp>
      <p:sp>
        <p:nvSpPr>
          <p:cNvPr id="3" name="Text Placeholder 2"/>
          <p:cNvSpPr>
            <a:spLocks noGrp="1"/>
          </p:cNvSpPr>
          <p:nvPr>
            <p:ph type="body" sz="quarter" idx="16"/>
          </p:nvPr>
        </p:nvSpPr>
        <p:spPr>
          <a:xfrm>
            <a:off x="812800" y="1219200"/>
            <a:ext cx="5080000" cy="400110"/>
          </a:xfrm>
        </p:spPr>
        <p:txBody>
          <a:bodyPr/>
          <a:lstStyle>
            <a:lvl1pPr marL="0" indent="0">
              <a:buNone/>
              <a:defRPr sz="2000"/>
            </a:lvl1pPr>
            <a:lvl2pPr marL="512761" indent="0">
              <a:buNone/>
              <a:defRPr/>
            </a:lvl2pPr>
            <a:lvl3pPr marL="1028696" indent="0">
              <a:buNone/>
              <a:defRPr/>
            </a:lvl3pPr>
            <a:lvl4pPr marL="1489069" indent="0">
              <a:buNone/>
              <a:defRPr/>
            </a:lvl4pPr>
            <a:lvl5pPr marL="2003417" indent="0">
              <a:buNone/>
              <a:defRPr/>
            </a:lvl5pPr>
          </a:lstStyle>
          <a:p>
            <a:pPr lvl="0"/>
            <a:r>
              <a:rPr lang="en-US"/>
              <a:t>Edit Master text styles</a:t>
            </a:r>
          </a:p>
        </p:txBody>
      </p:sp>
    </p:spTree>
    <p:extLst>
      <p:ext uri="{BB962C8B-B14F-4D97-AF65-F5344CB8AC3E}">
        <p14:creationId xmlns:p14="http://schemas.microsoft.com/office/powerpoint/2010/main" val="341413004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4" name="Title 3"/>
          <p:cNvSpPr>
            <a:spLocks noGrp="1"/>
          </p:cNvSpPr>
          <p:nvPr>
            <p:ph type="title"/>
          </p:nvPr>
        </p:nvSpPr>
        <p:spPr>
          <a:xfrm>
            <a:off x="1625600" y="457200"/>
            <a:ext cx="9448800" cy="584775"/>
          </a:xfrm>
        </p:spPr>
        <p:txBody>
          <a:bodyPr/>
          <a:lstStyle/>
          <a:p>
            <a:r>
              <a:rPr lang="en-US"/>
              <a:t>Click to edit Master title style</a:t>
            </a:r>
            <a:endParaRPr lang="en-US" dirty="0"/>
          </a:p>
        </p:txBody>
      </p:sp>
      <p:sp>
        <p:nvSpPr>
          <p:cNvPr id="12" name="Chart Placeholder 8"/>
          <p:cNvSpPr>
            <a:spLocks noGrp="1"/>
          </p:cNvSpPr>
          <p:nvPr>
            <p:ph type="chart" sz="quarter" idx="13"/>
          </p:nvPr>
        </p:nvSpPr>
        <p:spPr>
          <a:xfrm>
            <a:off x="6400800" y="1219200"/>
            <a:ext cx="5181600" cy="523220"/>
          </a:xfrm>
        </p:spPr>
        <p:txBody>
          <a:bodyPr/>
          <a:lstStyle/>
          <a:p>
            <a:r>
              <a:rPr lang="en-US" dirty="0"/>
              <a:t>Click icon to add chart</a:t>
            </a:r>
          </a:p>
        </p:txBody>
      </p:sp>
      <p:sp>
        <p:nvSpPr>
          <p:cNvPr id="3" name="Text Placeholder 2"/>
          <p:cNvSpPr>
            <a:spLocks noGrp="1"/>
          </p:cNvSpPr>
          <p:nvPr>
            <p:ph type="body" sz="quarter" idx="16"/>
          </p:nvPr>
        </p:nvSpPr>
        <p:spPr>
          <a:xfrm>
            <a:off x="812800" y="1219200"/>
            <a:ext cx="5080000" cy="400110"/>
          </a:xfrm>
        </p:spPr>
        <p:txBody>
          <a:bodyPr/>
          <a:lstStyle>
            <a:lvl1pPr marL="0" indent="0">
              <a:buNone/>
              <a:defRPr sz="2000"/>
            </a:lvl1pPr>
            <a:lvl2pPr marL="512761" indent="0">
              <a:buNone/>
              <a:defRPr/>
            </a:lvl2pPr>
            <a:lvl3pPr marL="1028696" indent="0">
              <a:buNone/>
              <a:defRPr/>
            </a:lvl3pPr>
            <a:lvl4pPr marL="1489069" indent="0">
              <a:buNone/>
              <a:defRPr/>
            </a:lvl4pPr>
            <a:lvl5pPr marL="2003417" indent="0">
              <a:buNone/>
              <a:defRPr/>
            </a:lvl5pPr>
          </a:lstStyle>
          <a:p>
            <a:pPr lvl="0"/>
            <a:r>
              <a:rPr lang="en-US"/>
              <a:t>Edit Master text styles</a:t>
            </a:r>
          </a:p>
        </p:txBody>
      </p:sp>
    </p:spTree>
    <p:extLst>
      <p:ext uri="{BB962C8B-B14F-4D97-AF65-F5344CB8AC3E}">
        <p14:creationId xmlns:p14="http://schemas.microsoft.com/office/powerpoint/2010/main" val="218925055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8" name="Rectangle 42"/>
          <p:cNvSpPr>
            <a:spLocks noChangeArrowheads="1"/>
          </p:cNvSpPr>
          <p:nvPr/>
        </p:nvSpPr>
        <p:spPr bwMode="auto">
          <a:xfrm>
            <a:off x="0" y="0"/>
            <a:ext cx="12192000" cy="1371600"/>
          </a:xfrm>
          <a:prstGeom prst="rect">
            <a:avLst/>
          </a:prstGeom>
          <a:solidFill>
            <a:srgbClr val="F1EFEC"/>
          </a:solidFill>
          <a:ln w="9525">
            <a:solidFill>
              <a:srgbClr val="F1EFEC"/>
            </a:solidFill>
            <a:round/>
            <a:headEnd/>
            <a:tailEnd/>
          </a:ln>
        </p:spPr>
        <p:txBody>
          <a:bodyPr/>
          <a:lstStyle/>
          <a:p>
            <a:pPr eaLnBrk="0" fontAlgn="base" hangingPunct="0">
              <a:spcBef>
                <a:spcPct val="0"/>
              </a:spcBef>
              <a:spcAft>
                <a:spcPct val="0"/>
              </a:spcAft>
            </a:pPr>
            <a:endParaRPr lang="en-US" sz="1800" dirty="0">
              <a:solidFill>
                <a:prstClr val="black"/>
              </a:solidFill>
            </a:endParaRPr>
          </a:p>
        </p:txBody>
      </p:sp>
      <p:sp>
        <p:nvSpPr>
          <p:cNvPr id="19" name="Title 1"/>
          <p:cNvSpPr>
            <a:spLocks noGrp="1"/>
          </p:cNvSpPr>
          <p:nvPr>
            <p:ph type="title"/>
          </p:nvPr>
        </p:nvSpPr>
        <p:spPr>
          <a:xfrm>
            <a:off x="609600" y="964913"/>
            <a:ext cx="10972800" cy="584775"/>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68785133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200090"/>
            <a:ext cx="4011084" cy="40011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4" y="805256"/>
            <a:ext cx="6815666" cy="22837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663700"/>
            <a:ext cx="4011084" cy="307777"/>
          </a:xfrm>
        </p:spPr>
        <p:txBody>
          <a:bodyPr/>
          <a:lstStyle>
            <a:lvl1pPr marL="0" indent="0">
              <a:buNone/>
              <a:defRPr sz="1400"/>
            </a:lvl1pPr>
            <a:lvl2pPr marL="457198" indent="0">
              <a:buNone/>
              <a:defRPr sz="1200"/>
            </a:lvl2pPr>
            <a:lvl3pPr marL="914396" indent="0">
              <a:buNone/>
              <a:defRPr sz="1000"/>
            </a:lvl3pPr>
            <a:lvl4pPr marL="1371595" indent="0">
              <a:buNone/>
              <a:defRPr sz="900"/>
            </a:lvl4pPr>
            <a:lvl5pPr marL="1828793" indent="0">
              <a:buNone/>
              <a:defRPr sz="900"/>
            </a:lvl5pPr>
            <a:lvl6pPr marL="2285991" indent="0">
              <a:buNone/>
              <a:defRPr sz="900"/>
            </a:lvl6pPr>
            <a:lvl7pPr marL="2743189" indent="0">
              <a:buNone/>
              <a:defRPr sz="900"/>
            </a:lvl7pPr>
            <a:lvl8pPr marL="3200388" indent="0">
              <a:buNone/>
              <a:defRPr sz="900"/>
            </a:lvl8pPr>
            <a:lvl9pPr marL="3657586" indent="0">
              <a:buNone/>
              <a:defRPr sz="900"/>
            </a:lvl9pPr>
          </a:lstStyle>
          <a:p>
            <a:pPr lvl="0"/>
            <a:r>
              <a:rPr lang="en-US"/>
              <a:t>Edit Master text styles</a:t>
            </a:r>
          </a:p>
        </p:txBody>
      </p:sp>
    </p:spTree>
    <p:extLst>
      <p:ext uri="{BB962C8B-B14F-4D97-AF65-F5344CB8AC3E}">
        <p14:creationId xmlns:p14="http://schemas.microsoft.com/office/powerpoint/2010/main" val="120314196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29"/>
            <a:ext cx="7315200" cy="40011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838199"/>
            <a:ext cx="7315200" cy="584775"/>
          </a:xfrm>
        </p:spPr>
        <p:txBody>
          <a:bodyPr/>
          <a:lstStyle>
            <a:lvl1pPr marL="0" indent="0">
              <a:buNone/>
              <a:defRPr sz="3200"/>
            </a:lvl1pPr>
            <a:lvl2pPr marL="457198" indent="0">
              <a:buNone/>
              <a:defRPr sz="2800"/>
            </a:lvl2pPr>
            <a:lvl3pPr marL="914396" indent="0">
              <a:buNone/>
              <a:defRPr sz="2400"/>
            </a:lvl3pPr>
            <a:lvl4pPr marL="1371595" indent="0">
              <a:buNone/>
              <a:defRPr sz="2000"/>
            </a:lvl4pPr>
            <a:lvl5pPr marL="1828793" indent="0">
              <a:buNone/>
              <a:defRPr sz="2000"/>
            </a:lvl5pPr>
            <a:lvl6pPr marL="2285991" indent="0">
              <a:buNone/>
              <a:defRPr sz="2000"/>
            </a:lvl6pPr>
            <a:lvl7pPr marL="2743189" indent="0">
              <a:buNone/>
              <a:defRPr sz="2000"/>
            </a:lvl7pPr>
            <a:lvl8pPr marL="3200388" indent="0">
              <a:buNone/>
              <a:defRPr sz="2000"/>
            </a:lvl8pPr>
            <a:lvl9pPr marL="3657586"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9"/>
            <a:ext cx="7315200" cy="307777"/>
          </a:xfrm>
        </p:spPr>
        <p:txBody>
          <a:bodyPr/>
          <a:lstStyle>
            <a:lvl1pPr marL="0" indent="0">
              <a:buNone/>
              <a:defRPr sz="1400"/>
            </a:lvl1pPr>
            <a:lvl2pPr marL="457198" indent="0">
              <a:buNone/>
              <a:defRPr sz="1200"/>
            </a:lvl2pPr>
            <a:lvl3pPr marL="914396" indent="0">
              <a:buNone/>
              <a:defRPr sz="1000"/>
            </a:lvl3pPr>
            <a:lvl4pPr marL="1371595" indent="0">
              <a:buNone/>
              <a:defRPr sz="900"/>
            </a:lvl4pPr>
            <a:lvl5pPr marL="1828793" indent="0">
              <a:buNone/>
              <a:defRPr sz="900"/>
            </a:lvl5pPr>
            <a:lvl6pPr marL="2285991" indent="0">
              <a:buNone/>
              <a:defRPr sz="900"/>
            </a:lvl6pPr>
            <a:lvl7pPr marL="2743189" indent="0">
              <a:buNone/>
              <a:defRPr sz="900"/>
            </a:lvl7pPr>
            <a:lvl8pPr marL="3200388" indent="0">
              <a:buNone/>
              <a:defRPr sz="900"/>
            </a:lvl8pPr>
            <a:lvl9pPr marL="3657586" indent="0">
              <a:buNone/>
              <a:defRPr sz="900"/>
            </a:lvl9pPr>
          </a:lstStyle>
          <a:p>
            <a:pPr lvl="0"/>
            <a:r>
              <a:rPr lang="en-US"/>
              <a:t>Edit Master text styles</a:t>
            </a:r>
          </a:p>
        </p:txBody>
      </p:sp>
    </p:spTree>
    <p:extLst>
      <p:ext uri="{BB962C8B-B14F-4D97-AF65-F5344CB8AC3E}">
        <p14:creationId xmlns:p14="http://schemas.microsoft.com/office/powerpoint/2010/main" val="398944401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2800" y="685800"/>
            <a:ext cx="10363200" cy="1828800"/>
          </a:xfrm>
        </p:spPr>
        <p:txBody>
          <a:bodyPr/>
          <a:lstStyle/>
          <a:p>
            <a:r>
              <a:rPr lang="en-US"/>
              <a:t>Click to edit Master title style</a:t>
            </a:r>
          </a:p>
        </p:txBody>
      </p:sp>
      <p:sp>
        <p:nvSpPr>
          <p:cNvPr id="3" name="Subtitle 2"/>
          <p:cNvSpPr>
            <a:spLocks noGrp="1"/>
          </p:cNvSpPr>
          <p:nvPr>
            <p:ph type="subTitle" idx="1"/>
          </p:nvPr>
        </p:nvSpPr>
        <p:spPr>
          <a:xfrm>
            <a:off x="812800" y="3352800"/>
            <a:ext cx="10058400" cy="1219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308C5664-C89A-1D4F-962E-558376A4545B}" type="slidenum">
              <a:rPr lang="en-US" smtClean="0"/>
              <a:pPr/>
              <a:t>‹#›</a:t>
            </a:fld>
            <a:endParaRPr lang="en-US" dirty="0"/>
          </a:p>
        </p:txBody>
      </p:sp>
    </p:spTree>
    <p:extLst>
      <p:ext uri="{BB962C8B-B14F-4D97-AF65-F5344CB8AC3E}">
        <p14:creationId xmlns:p14="http://schemas.microsoft.com/office/powerpoint/2010/main" val="36714292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15FAA45-AC5B-014B-9F74-53D558B73BE0}" type="slidenum">
              <a:rPr lang="en-US" smtClean="0"/>
              <a:pPr/>
              <a:t>‹#›</a:t>
            </a:fld>
            <a:endParaRPr lang="en-US" dirty="0"/>
          </a:p>
        </p:txBody>
      </p:sp>
    </p:spTree>
    <p:extLst>
      <p:ext uri="{BB962C8B-B14F-4D97-AF65-F5344CB8AC3E}">
        <p14:creationId xmlns:p14="http://schemas.microsoft.com/office/powerpoint/2010/main" val="38438792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C260E92-1CB0-4649-B042-6EA86B54D02A}" type="slidenum">
              <a:rPr lang="en-US" smtClean="0"/>
              <a:pPr/>
              <a:t>‹#›</a:t>
            </a:fld>
            <a:endParaRPr lang="en-US" dirty="0"/>
          </a:p>
        </p:txBody>
      </p:sp>
    </p:spTree>
    <p:extLst>
      <p:ext uri="{BB962C8B-B14F-4D97-AF65-F5344CB8AC3E}">
        <p14:creationId xmlns:p14="http://schemas.microsoft.com/office/powerpoint/2010/main" val="2526931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8266034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15FAA45-AC5B-014B-9F74-53D558B73BE0}" type="slidenum">
              <a:rPr lang="en-US" smtClean="0"/>
              <a:pPr/>
              <a:t>‹#›</a:t>
            </a:fld>
            <a:endParaRPr lang="en-US" dirty="0"/>
          </a:p>
        </p:txBody>
      </p:sp>
    </p:spTree>
    <p:extLst>
      <p:ext uri="{BB962C8B-B14F-4D97-AF65-F5344CB8AC3E}">
        <p14:creationId xmlns:p14="http://schemas.microsoft.com/office/powerpoint/2010/main" val="7182374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915FAA45-AC5B-014B-9F74-53D558B73BE0}" type="slidenum">
              <a:rPr lang="en-US" smtClean="0"/>
              <a:pPr/>
              <a:t>‹#›</a:t>
            </a:fld>
            <a:endParaRPr lang="en-US" dirty="0"/>
          </a:p>
        </p:txBody>
      </p:sp>
    </p:spTree>
    <p:extLst>
      <p:ext uri="{BB962C8B-B14F-4D97-AF65-F5344CB8AC3E}">
        <p14:creationId xmlns:p14="http://schemas.microsoft.com/office/powerpoint/2010/main" val="33292450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915FAA45-AC5B-014B-9F74-53D558B73BE0}" type="slidenum">
              <a:rPr lang="en-US" smtClean="0"/>
              <a:pPr/>
              <a:t>‹#›</a:t>
            </a:fld>
            <a:endParaRPr lang="en-US" dirty="0"/>
          </a:p>
        </p:txBody>
      </p:sp>
    </p:spTree>
    <p:extLst>
      <p:ext uri="{BB962C8B-B14F-4D97-AF65-F5344CB8AC3E}">
        <p14:creationId xmlns:p14="http://schemas.microsoft.com/office/powerpoint/2010/main" val="25538302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915FAA45-AC5B-014B-9F74-53D558B73BE0}" type="slidenum">
              <a:rPr lang="en-US" smtClean="0"/>
              <a:pPr/>
              <a:t>‹#›</a:t>
            </a:fld>
            <a:endParaRPr lang="en-US" dirty="0"/>
          </a:p>
        </p:txBody>
      </p:sp>
    </p:spTree>
    <p:extLst>
      <p:ext uri="{BB962C8B-B14F-4D97-AF65-F5344CB8AC3E}">
        <p14:creationId xmlns:p14="http://schemas.microsoft.com/office/powerpoint/2010/main" val="39466991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15FAA45-AC5B-014B-9F74-53D558B73BE0}" type="slidenum">
              <a:rPr lang="en-US" smtClean="0"/>
              <a:pPr/>
              <a:t>‹#›</a:t>
            </a:fld>
            <a:endParaRPr lang="en-US" dirty="0"/>
          </a:p>
        </p:txBody>
      </p:sp>
    </p:spTree>
    <p:extLst>
      <p:ext uri="{BB962C8B-B14F-4D97-AF65-F5344CB8AC3E}">
        <p14:creationId xmlns:p14="http://schemas.microsoft.com/office/powerpoint/2010/main" val="33174377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15FAA45-AC5B-014B-9F74-53D558B73BE0}" type="slidenum">
              <a:rPr lang="en-US" smtClean="0"/>
              <a:pPr/>
              <a:t>‹#›</a:t>
            </a:fld>
            <a:endParaRPr lang="en-US" dirty="0"/>
          </a:p>
        </p:txBody>
      </p:sp>
    </p:spTree>
    <p:extLst>
      <p:ext uri="{BB962C8B-B14F-4D97-AF65-F5344CB8AC3E}">
        <p14:creationId xmlns:p14="http://schemas.microsoft.com/office/powerpoint/2010/main" val="21934306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CA3EE8A-D467-1E43-9BF1-BA74D447CC7B}" type="slidenum">
              <a:rPr lang="en-US" smtClean="0"/>
              <a:pPr/>
              <a:t>‹#›</a:t>
            </a:fld>
            <a:endParaRPr lang="en-US" dirty="0"/>
          </a:p>
        </p:txBody>
      </p:sp>
    </p:spTree>
    <p:extLst>
      <p:ext uri="{BB962C8B-B14F-4D97-AF65-F5344CB8AC3E}">
        <p14:creationId xmlns:p14="http://schemas.microsoft.com/office/powerpoint/2010/main" val="5135462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C454890-8C81-D642-A868-18D33ADD9ED7}" type="slidenum">
              <a:rPr lang="en-US" smtClean="0"/>
              <a:pPr/>
              <a:t>‹#›</a:t>
            </a:fld>
            <a:endParaRPr lang="en-US" dirty="0"/>
          </a:p>
        </p:txBody>
      </p:sp>
    </p:spTree>
    <p:extLst>
      <p:ext uri="{BB962C8B-B14F-4D97-AF65-F5344CB8AC3E}">
        <p14:creationId xmlns:p14="http://schemas.microsoft.com/office/powerpoint/2010/main" val="344045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7484" y="400050"/>
            <a:ext cx="10972800" cy="361950"/>
          </a:xfrm>
        </p:spPr>
        <p:txBody>
          <a:bodyPr/>
          <a:lstStyle/>
          <a:p>
            <a:r>
              <a:rPr lang="en-US"/>
              <a:t>Click to edit Master title style</a:t>
            </a:r>
          </a:p>
        </p:txBody>
      </p:sp>
      <p:sp>
        <p:nvSpPr>
          <p:cNvPr id="3" name="Chart Placeholder 2"/>
          <p:cNvSpPr>
            <a:spLocks noGrp="1"/>
          </p:cNvSpPr>
          <p:nvPr>
            <p:ph type="chart" idx="1"/>
          </p:nvPr>
        </p:nvSpPr>
        <p:spPr>
          <a:xfrm>
            <a:off x="1318684" y="1466850"/>
            <a:ext cx="9550400" cy="4114800"/>
          </a:xfrm>
        </p:spPr>
        <p:txBody>
          <a:bodyPr/>
          <a:lstStyle/>
          <a:p>
            <a:pPr lvl="0"/>
            <a:r>
              <a:rPr lang="en-US" noProof="0" dirty="0"/>
              <a:t>Click icon to add chart</a:t>
            </a:r>
          </a:p>
        </p:txBody>
      </p:sp>
      <p:sp>
        <p:nvSpPr>
          <p:cNvPr id="4" name="Slide Number Placeholder 1"/>
          <p:cNvSpPr>
            <a:spLocks noGrp="1"/>
          </p:cNvSpPr>
          <p:nvPr>
            <p:ph type="sldNum" sz="quarter" idx="4"/>
          </p:nvPr>
        </p:nvSpPr>
        <p:spPr>
          <a:xfrm>
            <a:off x="1" y="6515326"/>
            <a:ext cx="1077652" cy="365125"/>
          </a:xfrm>
          <a:prstGeom prst="rect">
            <a:avLst/>
          </a:prstGeom>
        </p:spPr>
        <p:txBody>
          <a:bodyPr vert="horz" lIns="91440" tIns="45720" rIns="91440" bIns="45720" rtlCol="0" anchor="ctr"/>
          <a:lstStyle>
            <a:lvl1pPr algn="l">
              <a:defRPr sz="1800" b="1">
                <a:solidFill>
                  <a:schemeClr val="tx1">
                    <a:tint val="75000"/>
                  </a:schemeClr>
                </a:solidFill>
                <a:latin typeface="+mj-lt"/>
              </a:defRPr>
            </a:lvl1pPr>
          </a:lstStyle>
          <a:p>
            <a:fld id="{9EE7DCB3-6854-864C-BE4E-60E10F9AEF5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12591711"/>
      </p:ext>
    </p:extLst>
  </p:cSld>
  <p:clrMapOvr>
    <a:masterClrMapping/>
  </p:clrMapOvr>
  <p:transition spd="med"/>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831921"/>
            <a:ext cx="5384800" cy="42942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831921"/>
            <a:ext cx="5384800" cy="42942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5099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42011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4988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576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1" y="0"/>
            <a:ext cx="12191999" cy="5135430"/>
          </a:xfrm>
          <a:prstGeom prst="rect">
            <a:avLst/>
          </a:prstGeom>
          <a:solidFill>
            <a:srgbClr val="00206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dirty="0">
              <a:solidFill>
                <a:srgbClr val="99CCFF"/>
              </a:solidFill>
            </a:endParaRPr>
          </a:p>
        </p:txBody>
      </p:sp>
      <p:sp>
        <p:nvSpPr>
          <p:cNvPr id="2" name="Titl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baseline="0">
                <a:solidFill>
                  <a:schemeClr val="tx1"/>
                </a:solidFill>
              </a:defRPr>
            </a:lvl1pPr>
            <a:extLst/>
          </a:lstStyle>
          <a:p>
            <a:r>
              <a:rPr kumimoji="0" lang="en-US"/>
              <a:t>Click to edit Master title style</a:t>
            </a:r>
            <a:endParaRPr kumimoji="0" lang="en-US" dirty="0"/>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endParaRPr kumimoji="0" lang="en-US" dirty="0"/>
          </a:p>
        </p:txBody>
      </p:sp>
      <p:sp>
        <p:nvSpPr>
          <p:cNvPr id="4" name="Date Placeholder 3"/>
          <p:cNvSpPr>
            <a:spLocks noGrp="1"/>
          </p:cNvSpPr>
          <p:nvPr>
            <p:ph type="dt" sz="half" idx="10"/>
          </p:nvPr>
        </p:nvSpPr>
        <p:spPr/>
        <p:txBody>
          <a:bodyPr/>
          <a:lstStyle/>
          <a:p>
            <a:fld id="{995CD79E-3937-4B18-8CD3-47D218D2AA87}" type="datetimeFigureOut">
              <a:rPr lang="en-US" smtClean="0">
                <a:solidFill>
                  <a:srgbClr val="FFFFFF">
                    <a:tint val="95000"/>
                  </a:srgbClr>
                </a:solidFill>
              </a:rPr>
              <a:pPr/>
              <a:t>5/21/2018</a:t>
            </a:fld>
            <a:endParaRPr lang="en-US" dirty="0">
              <a:solidFill>
                <a:srgbClr val="FFFFFF">
                  <a:tint val="95000"/>
                </a:srgbClr>
              </a:solidFill>
            </a:endParaRPr>
          </a:p>
        </p:txBody>
      </p:sp>
      <p:sp>
        <p:nvSpPr>
          <p:cNvPr id="5" name="Footer Placeholder 4"/>
          <p:cNvSpPr>
            <a:spLocks noGrp="1"/>
          </p:cNvSpPr>
          <p:nvPr>
            <p:ph type="ftr" sz="quarter" idx="11"/>
          </p:nvPr>
        </p:nvSpPr>
        <p:spPr/>
        <p:txBody>
          <a:bodyPr/>
          <a:lstStyle/>
          <a:p>
            <a:endParaRPr lang="en-US" dirty="0">
              <a:solidFill>
                <a:srgbClr val="FFFFFF">
                  <a:tint val="95000"/>
                </a:srgbClr>
              </a:solidFill>
            </a:endParaRPr>
          </a:p>
        </p:txBody>
      </p:sp>
      <p:sp>
        <p:nvSpPr>
          <p:cNvPr id="6" name="Slide Number Placeholder 5"/>
          <p:cNvSpPr>
            <a:spLocks noGrp="1"/>
          </p:cNvSpPr>
          <p:nvPr>
            <p:ph type="sldNum" sz="quarter" idx="12"/>
          </p:nvPr>
        </p:nvSpPr>
        <p:spPr/>
        <p:txBody>
          <a:bodyPr/>
          <a:lstStyle/>
          <a:p>
            <a:fld id="{151721A0-C84A-496F-BA5E-4936200E5C56}" type="slidenum">
              <a:rPr lang="en-US" smtClean="0">
                <a:solidFill>
                  <a:srgbClr val="FFFFFF">
                    <a:tint val="95000"/>
                  </a:srgbClr>
                </a:solidFill>
              </a:rPr>
              <a:pPr/>
              <a:t>‹#›</a:t>
            </a:fld>
            <a:endParaRPr lang="en-US" dirty="0">
              <a:solidFill>
                <a:srgbClr val="FFFFFF">
                  <a:tint val="95000"/>
                </a:srgbClr>
              </a:solidFill>
            </a:endParaRPr>
          </a:p>
        </p:txBody>
      </p:sp>
      <p:sp>
        <p:nvSpPr>
          <p:cNvPr id="10" name="Rectangle 9"/>
          <p:cNvSpPr/>
          <p:nvPr/>
        </p:nvSpPr>
        <p:spPr bwMode="invGray">
          <a:xfrm>
            <a:off x="0" y="5128334"/>
            <a:ext cx="12192000" cy="129466"/>
          </a:xfrm>
          <a:prstGeom prst="rect">
            <a:avLst/>
          </a:prstGeom>
          <a:solidFill>
            <a:schemeClr val="bg1">
              <a:lumMod val="90000"/>
              <a:alpha val="55000"/>
            </a:schemeClr>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dirty="0">
              <a:solidFill>
                <a:srgbClr val="99CCFF"/>
              </a:solidFill>
            </a:endParaRPr>
          </a:p>
        </p:txBody>
      </p:sp>
    </p:spTree>
    <p:extLst>
      <p:ext uri="{BB962C8B-B14F-4D97-AF65-F5344CB8AC3E}">
        <p14:creationId xmlns:p14="http://schemas.microsoft.com/office/powerpoint/2010/main" val="918612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theme" Target="../theme/theme2.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7.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6.png"/><Relationship Id="rId2" Type="http://schemas.openxmlformats.org/officeDocument/2006/relationships/slideLayout" Target="../slideLayouts/slideLayout24.xml"/><Relationship Id="rId16" Type="http://schemas.openxmlformats.org/officeDocument/2006/relationships/image" Target="../media/image5.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19" Type="http://schemas.openxmlformats.org/officeDocument/2006/relationships/image" Target="../media/image8.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062957"/>
            <a:ext cx="10972800" cy="60957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984095"/>
            <a:ext cx="10972800" cy="41420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64054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457200" rtl="0" eaLnBrk="1" latinLnBrk="0" hangingPunct="1">
        <a:spcBef>
          <a:spcPct val="0"/>
        </a:spcBef>
        <a:buNone/>
        <a:defRPr sz="3800" kern="1200">
          <a:solidFill>
            <a:srgbClr val="00529B"/>
          </a:solidFill>
          <a:latin typeface="+mj-lt"/>
          <a:ea typeface="+mj-ea"/>
          <a:cs typeface="+mj-cs"/>
        </a:defRPr>
      </a:lvl1pPr>
    </p:titleStyle>
    <p:bodyStyle>
      <a:lvl1pPr marL="342900" indent="-342900" algn="l" defTabSz="457200" rtl="0" eaLnBrk="1" latinLnBrk="0" hangingPunct="1">
        <a:spcBef>
          <a:spcPct val="20000"/>
        </a:spcBef>
        <a:buFont typeface="Arial"/>
        <a:buChar char="•"/>
        <a:defRPr sz="25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p:cNvSpPr/>
          <p:nvPr/>
        </p:nvSpPr>
        <p:spPr bwMode="invGray">
          <a:xfrm>
            <a:off x="0" y="1295401"/>
            <a:ext cx="12192000" cy="164305"/>
          </a:xfrm>
          <a:prstGeom prst="rect">
            <a:avLst/>
          </a:prstGeom>
          <a:solidFill>
            <a:schemeClr val="bg1"/>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dirty="0">
              <a:solidFill>
                <a:srgbClr val="99CCFF"/>
              </a:solidFill>
            </a:endParaRPr>
          </a:p>
        </p:txBody>
      </p:sp>
      <p:sp>
        <p:nvSpPr>
          <p:cNvPr id="7" name="Rectangle 6"/>
          <p:cNvSpPr/>
          <p:nvPr/>
        </p:nvSpPr>
        <p:spPr bwMode="ltGray">
          <a:xfrm>
            <a:off x="1" y="1"/>
            <a:ext cx="12191999" cy="1295400"/>
          </a:xfrm>
          <a:prstGeom prst="rect">
            <a:avLst/>
          </a:prstGeom>
          <a:solidFill>
            <a:srgbClr val="00206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dirty="0">
              <a:solidFill>
                <a:srgbClr val="99CCFF"/>
              </a:solidFill>
            </a:endParaRPr>
          </a:p>
        </p:txBody>
      </p:sp>
      <p:sp>
        <p:nvSpPr>
          <p:cNvPr id="2" name="Title Placeholder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endParaRPr kumimoji="0" lang="en-US" dirty="0"/>
          </a:p>
        </p:txBody>
      </p:sp>
      <p:sp>
        <p:nvSpPr>
          <p:cNvPr id="3" name="Text Placeholder 2"/>
          <p:cNvSpPr>
            <a:spLocks noGrp="1"/>
          </p:cNvSpPr>
          <p:nvPr>
            <p:ph type="body" idx="1"/>
          </p:nvPr>
        </p:nvSpPr>
        <p:spPr>
          <a:xfrm>
            <a:off x="609600" y="1775192"/>
            <a:ext cx="10972800" cy="4625609"/>
          </a:xfrm>
          <a:prstGeom prst="rect">
            <a:avLst/>
          </a:prstGeom>
        </p:spPr>
        <p:txBody>
          <a:bodyPr vert="horz" lIns="54864" tIns="91440" rtlCol="0">
            <a:normAutofit/>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995CD79E-3937-4B18-8CD3-47D218D2AA87}" type="datetimeFigureOut">
              <a:rPr lang="en-US" smtClean="0">
                <a:solidFill>
                  <a:srgbClr val="FFFFFF">
                    <a:tint val="95000"/>
                  </a:srgbClr>
                </a:solidFill>
              </a:rPr>
              <a:pPr/>
              <a:t>5/21/2018</a:t>
            </a:fld>
            <a:endParaRPr lang="en-US" dirty="0">
              <a:solidFill>
                <a:srgbClr val="FFFFFF">
                  <a:tint val="95000"/>
                </a:srgbClr>
              </a:solidFill>
            </a:endParaRPr>
          </a:p>
        </p:txBody>
      </p:sp>
      <p:sp>
        <p:nvSpPr>
          <p:cNvPr id="5" name="Footer Placeholder 4"/>
          <p:cNvSpPr>
            <a:spLocks noGrp="1"/>
          </p:cNvSpPr>
          <p:nvPr>
            <p:ph type="ftr" sz="quarter" idx="3"/>
          </p:nvPr>
        </p:nvSpPr>
        <p:spPr>
          <a:xfrm>
            <a:off x="3520796"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solidFill>
                <a:srgbClr val="FFFFFF">
                  <a:tint val="95000"/>
                </a:srgbClr>
              </a:solidFill>
            </a:endParaRPr>
          </a:p>
        </p:txBody>
      </p:sp>
      <p:sp>
        <p:nvSpPr>
          <p:cNvPr id="6" name="Slide Number Placeholder 5"/>
          <p:cNvSpPr>
            <a:spLocks noGrp="1"/>
          </p:cNvSpPr>
          <p:nvPr>
            <p:ph type="sldNum" sz="quarter" idx="4"/>
          </p:nvPr>
        </p:nvSpPr>
        <p:spPr>
          <a:xfrm>
            <a:off x="10939195"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151721A0-C84A-496F-BA5E-4936200E5C56}" type="slidenum">
              <a:rPr lang="en-US" smtClean="0">
                <a:solidFill>
                  <a:srgbClr val="FFFFFF">
                    <a:tint val="95000"/>
                  </a:srgbClr>
                </a:solidFill>
              </a:rPr>
              <a:pPr/>
              <a:t>‹#›</a:t>
            </a:fld>
            <a:endParaRPr lang="en-US" dirty="0">
              <a:solidFill>
                <a:srgbClr val="FFFFFF">
                  <a:tint val="95000"/>
                </a:srgbClr>
              </a:solidFill>
            </a:endParaRPr>
          </a:p>
        </p:txBody>
      </p:sp>
    </p:spTree>
    <p:extLst>
      <p:ext uri="{BB962C8B-B14F-4D97-AF65-F5344CB8AC3E}">
        <p14:creationId xmlns:p14="http://schemas.microsoft.com/office/powerpoint/2010/main" val="412266823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Lst>
  <p:txStyles>
    <p:titleStyle>
      <a:lvl1pPr algn="l" rtl="0" eaLnBrk="1" latinLnBrk="0" hangingPunct="1">
        <a:spcBef>
          <a:spcPct val="0"/>
        </a:spcBef>
        <a:buNone/>
        <a:defRPr kumimoji="0" sz="4500" b="1" kern="1200" baseline="0">
          <a:solidFill>
            <a:schemeClr val="tx1"/>
          </a:solidFill>
          <a:effectLst/>
          <a:latin typeface="Arial" pitchFamily="34" charset="0"/>
          <a:ea typeface="+mj-ea"/>
          <a:cs typeface="+mj-cs"/>
        </a:defRPr>
      </a:lvl1pPr>
      <a:extLst/>
    </p:titleStyle>
    <p:bodyStyle>
      <a:lvl1pPr marL="438912" indent="-320040" algn="l" rtl="0" eaLnBrk="1" latinLnBrk="0" hangingPunct="1">
        <a:spcBef>
          <a:spcPts val="0"/>
        </a:spcBef>
        <a:buClr>
          <a:srgbClr val="002060"/>
        </a:buClr>
        <a:buSzPct val="80000"/>
        <a:buFont typeface="Wingdings 2"/>
        <a:buChar char=""/>
        <a:defRPr kumimoji="0" sz="3200" kern="1200" baseline="0">
          <a:solidFill>
            <a:schemeClr val="accent3"/>
          </a:solidFill>
          <a:latin typeface="Arial" pitchFamily="34" charset="0"/>
          <a:ea typeface="+mn-ea"/>
          <a:cs typeface="+mn-cs"/>
        </a:defRPr>
      </a:lvl1pPr>
      <a:lvl2pPr marL="731520" indent="-274320" algn="l" rtl="0" eaLnBrk="1" latinLnBrk="0" hangingPunct="1">
        <a:spcBef>
          <a:spcPct val="20000"/>
        </a:spcBef>
        <a:buClr>
          <a:srgbClr val="002060"/>
        </a:buClr>
        <a:buSzPct val="90000"/>
        <a:buFont typeface="Wingdings"/>
        <a:buChar char=""/>
        <a:defRPr kumimoji="0" sz="2800" kern="1200" baseline="0">
          <a:solidFill>
            <a:schemeClr val="accent3"/>
          </a:solidFill>
          <a:latin typeface="Arial" pitchFamily="34" charset="0"/>
          <a:ea typeface="+mn-ea"/>
          <a:cs typeface="+mn-cs"/>
        </a:defRPr>
      </a:lvl2pPr>
      <a:lvl3pPr marL="996696" indent="-228600" algn="l" rtl="0" eaLnBrk="1" latinLnBrk="0" hangingPunct="1">
        <a:spcBef>
          <a:spcPct val="20000"/>
        </a:spcBef>
        <a:buClr>
          <a:srgbClr val="002060"/>
        </a:buClr>
        <a:buFont typeface="Arial"/>
        <a:buChar char="▪"/>
        <a:defRPr kumimoji="0" sz="2400" kern="1200" baseline="0">
          <a:solidFill>
            <a:schemeClr val="accent3"/>
          </a:solidFill>
          <a:latin typeface="Arial" pitchFamily="34" charset="0"/>
          <a:ea typeface="+mn-ea"/>
          <a:cs typeface="+mn-cs"/>
        </a:defRPr>
      </a:lvl3pPr>
      <a:lvl4pPr marL="1216152" indent="-182880" algn="l" rtl="0" eaLnBrk="1" latinLnBrk="0" hangingPunct="1">
        <a:spcBef>
          <a:spcPct val="20000"/>
        </a:spcBef>
        <a:buClr>
          <a:srgbClr val="002060"/>
        </a:buClr>
        <a:buFont typeface="Arial"/>
        <a:buChar char="▪"/>
        <a:defRPr kumimoji="0" sz="2000" kern="1200" baseline="0">
          <a:solidFill>
            <a:schemeClr val="accent3"/>
          </a:solidFill>
          <a:latin typeface="Arial" pitchFamily="34" charset="0"/>
          <a:ea typeface="+mn-ea"/>
          <a:cs typeface="+mn-cs"/>
        </a:defRPr>
      </a:lvl4pPr>
      <a:lvl5pPr marL="1426464" indent="-182880" algn="l" rtl="0" eaLnBrk="1" latinLnBrk="0" hangingPunct="1">
        <a:spcBef>
          <a:spcPct val="20000"/>
        </a:spcBef>
        <a:buClr>
          <a:srgbClr val="002060"/>
        </a:buClr>
        <a:buFont typeface="Wingdings 3"/>
        <a:buChar char=""/>
        <a:defRPr kumimoji="0" lang="en-US" sz="2000" kern="1200" baseline="0" smtClean="0">
          <a:solidFill>
            <a:schemeClr val="accent3"/>
          </a:solidFill>
          <a:latin typeface="Arial" pitchFamily="34" charset="0"/>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descr="FISP_bottomstrip_nopix.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6933" y="5867400"/>
            <a:ext cx="12208934" cy="990600"/>
          </a:xfrm>
          <a:prstGeom prst="rect">
            <a:avLst/>
          </a:prstGeom>
        </p:spPr>
      </p:pic>
      <p:sp>
        <p:nvSpPr>
          <p:cNvPr id="1028" name="Rectangle 7"/>
          <p:cNvSpPr>
            <a:spLocks noGrp="1" noChangeArrowheads="1"/>
          </p:cNvSpPr>
          <p:nvPr>
            <p:ph type="body" idx="1"/>
          </p:nvPr>
        </p:nvSpPr>
        <p:spPr bwMode="auto">
          <a:xfrm>
            <a:off x="1625600" y="1921163"/>
            <a:ext cx="9550400"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9" name="Rectangle 8"/>
          <p:cNvSpPr>
            <a:spLocks noGrp="1" noChangeArrowheads="1"/>
          </p:cNvSpPr>
          <p:nvPr>
            <p:ph type="title"/>
          </p:nvPr>
        </p:nvSpPr>
        <p:spPr bwMode="auto">
          <a:xfrm>
            <a:off x="1625600" y="990600"/>
            <a:ext cx="94488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endParaRPr lang="en-US" dirty="0"/>
          </a:p>
        </p:txBody>
      </p:sp>
      <p:pic>
        <p:nvPicPr>
          <p:cNvPr id="10" name="Picture 7" descr="UofM_Driven_white"/>
          <p:cNvPicPr>
            <a:picLocks noChangeAspect="1" noChangeArrowheads="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9042400" y="6616700"/>
            <a:ext cx="304800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bwMode="auto">
          <a:xfrm>
            <a:off x="0" y="0"/>
            <a:ext cx="12192000" cy="30480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96" eaLnBrk="0" fontAlgn="base" hangingPunct="0">
              <a:spcBef>
                <a:spcPct val="0"/>
              </a:spcBef>
              <a:spcAft>
                <a:spcPct val="0"/>
              </a:spcAft>
            </a:pPr>
            <a:endParaRPr lang="en-US" sz="2400" dirty="0">
              <a:solidFill>
                <a:prstClr val="black"/>
              </a:solidFill>
            </a:endParaRPr>
          </a:p>
        </p:txBody>
      </p:sp>
      <p:cxnSp>
        <p:nvCxnSpPr>
          <p:cNvPr id="6" name="Straight Connector 5"/>
          <p:cNvCxnSpPr/>
          <p:nvPr/>
        </p:nvCxnSpPr>
        <p:spPr bwMode="auto">
          <a:xfrm>
            <a:off x="0" y="304800"/>
            <a:ext cx="12192000" cy="0"/>
          </a:xfrm>
          <a:prstGeom prst="line">
            <a:avLst/>
          </a:prstGeom>
          <a:solidFill>
            <a:schemeClr val="accent1"/>
          </a:solidFill>
          <a:ln w="28575" cap="flat" cmpd="sng" algn="ctr">
            <a:solidFill>
              <a:srgbClr val="7BA1D8"/>
            </a:solidFill>
            <a:prstDash val="solid"/>
            <a:round/>
            <a:headEnd type="none" w="med" len="med"/>
            <a:tailEnd type="none" w="med" len="med"/>
          </a:ln>
          <a:effectLst/>
        </p:spPr>
      </p:cxnSp>
      <p:pic>
        <p:nvPicPr>
          <p:cNvPr id="2" name="Picture 1" descr="RISP logo-01.png"/>
          <p:cNvPicPr>
            <a:picLocks noChangeAspect="1"/>
          </p:cNvPicPr>
          <p:nvPr userDrawn="1"/>
        </p:nvPicPr>
        <p:blipFill>
          <a:blip r:embed="rId18" cstate="email">
            <a:extLst>
              <a:ext uri="{28A0092B-C50C-407E-A947-70E740481C1C}">
                <a14:useLocalDpi xmlns:a14="http://schemas.microsoft.com/office/drawing/2010/main" val="0"/>
              </a:ext>
            </a:extLst>
          </a:blip>
          <a:stretch>
            <a:fillRect/>
          </a:stretch>
        </p:blipFill>
        <p:spPr>
          <a:xfrm>
            <a:off x="485327" y="6172201"/>
            <a:ext cx="900128" cy="464333"/>
          </a:xfrm>
          <a:prstGeom prst="rect">
            <a:avLst/>
          </a:prstGeom>
        </p:spPr>
      </p:pic>
      <p:pic>
        <p:nvPicPr>
          <p:cNvPr id="8" name="Picture 7" descr="RTClogo for web white-01.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32501" y="6629400"/>
            <a:ext cx="1797899" cy="152390"/>
          </a:xfrm>
          <a:prstGeom prst="rect">
            <a:avLst/>
          </a:prstGeom>
        </p:spPr>
      </p:pic>
    </p:spTree>
    <p:extLst>
      <p:ext uri="{BB962C8B-B14F-4D97-AF65-F5344CB8AC3E}">
        <p14:creationId xmlns:p14="http://schemas.microsoft.com/office/powerpoint/2010/main" val="21458783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iming>
    <p:tnLst>
      <p:par>
        <p:cTn id="1" dur="indefinite" restart="never" nodeType="tmRoot"/>
      </p:par>
    </p:tnLst>
  </p:timing>
  <p:txStyles>
    <p:titleStyle>
      <a:lvl1pPr algn="l" rtl="0" eaLnBrk="1" fontAlgn="base" hangingPunct="1">
        <a:spcBef>
          <a:spcPct val="0"/>
        </a:spcBef>
        <a:spcAft>
          <a:spcPct val="0"/>
        </a:spcAft>
        <a:defRPr sz="3200" b="1" i="0">
          <a:solidFill>
            <a:schemeClr val="tx2"/>
          </a:solidFill>
          <a:latin typeface="Open Sans"/>
          <a:ea typeface="+mj-ea"/>
          <a:cs typeface="Open Sans"/>
        </a:defRPr>
      </a:lvl1pPr>
      <a:lvl2pPr algn="l" rtl="0" eaLnBrk="1" fontAlgn="base" hangingPunct="1">
        <a:spcBef>
          <a:spcPct val="0"/>
        </a:spcBef>
        <a:spcAft>
          <a:spcPct val="0"/>
        </a:spcAft>
        <a:defRPr sz="3600">
          <a:solidFill>
            <a:srgbClr val="0F3F59"/>
          </a:solidFill>
          <a:latin typeface="Open Sans" charset="0"/>
          <a:ea typeface="ＭＳ Ｐゴシック" charset="-128"/>
          <a:cs typeface="ＭＳ Ｐゴシック" charset="-128"/>
        </a:defRPr>
      </a:lvl2pPr>
      <a:lvl3pPr algn="l" rtl="0" eaLnBrk="1" fontAlgn="base" hangingPunct="1">
        <a:spcBef>
          <a:spcPct val="0"/>
        </a:spcBef>
        <a:spcAft>
          <a:spcPct val="0"/>
        </a:spcAft>
        <a:defRPr sz="3600">
          <a:solidFill>
            <a:srgbClr val="0F3F59"/>
          </a:solidFill>
          <a:latin typeface="Open Sans" charset="0"/>
          <a:ea typeface="ＭＳ Ｐゴシック" charset="-128"/>
          <a:cs typeface="ＭＳ Ｐゴシック" charset="-128"/>
        </a:defRPr>
      </a:lvl3pPr>
      <a:lvl4pPr algn="l" rtl="0" eaLnBrk="1" fontAlgn="base" hangingPunct="1">
        <a:spcBef>
          <a:spcPct val="0"/>
        </a:spcBef>
        <a:spcAft>
          <a:spcPct val="0"/>
        </a:spcAft>
        <a:defRPr sz="3600">
          <a:solidFill>
            <a:srgbClr val="0F3F59"/>
          </a:solidFill>
          <a:latin typeface="Open Sans" charset="0"/>
          <a:ea typeface="ＭＳ Ｐゴシック" charset="-128"/>
          <a:cs typeface="ＭＳ Ｐゴシック" charset="-128"/>
        </a:defRPr>
      </a:lvl4pPr>
      <a:lvl5pPr algn="l" rtl="0" eaLnBrk="1" fontAlgn="base" hangingPunct="1">
        <a:spcBef>
          <a:spcPct val="0"/>
        </a:spcBef>
        <a:spcAft>
          <a:spcPct val="0"/>
        </a:spcAft>
        <a:defRPr sz="3600">
          <a:solidFill>
            <a:srgbClr val="0F3F59"/>
          </a:solidFill>
          <a:latin typeface="Open Sans" charset="0"/>
          <a:ea typeface="ＭＳ Ｐゴシック" charset="-128"/>
          <a:cs typeface="ＭＳ Ｐゴシック" charset="-128"/>
        </a:defRPr>
      </a:lvl5pPr>
      <a:lvl6pPr marL="457198" algn="l" rtl="0" eaLnBrk="1" fontAlgn="base" hangingPunct="1">
        <a:spcBef>
          <a:spcPct val="0"/>
        </a:spcBef>
        <a:spcAft>
          <a:spcPct val="0"/>
        </a:spcAft>
        <a:defRPr sz="3600">
          <a:solidFill>
            <a:srgbClr val="0F3F59"/>
          </a:solidFill>
          <a:latin typeface="Arial" charset="0"/>
          <a:ea typeface="ＭＳ Ｐゴシック" charset="-128"/>
          <a:cs typeface="ＭＳ Ｐゴシック" charset="-128"/>
        </a:defRPr>
      </a:lvl6pPr>
      <a:lvl7pPr marL="914396" algn="l" rtl="0" eaLnBrk="1" fontAlgn="base" hangingPunct="1">
        <a:spcBef>
          <a:spcPct val="0"/>
        </a:spcBef>
        <a:spcAft>
          <a:spcPct val="0"/>
        </a:spcAft>
        <a:defRPr sz="3600">
          <a:solidFill>
            <a:srgbClr val="0F3F59"/>
          </a:solidFill>
          <a:latin typeface="Arial" charset="0"/>
          <a:ea typeface="ＭＳ Ｐゴシック" charset="-128"/>
          <a:cs typeface="ＭＳ Ｐゴシック" charset="-128"/>
        </a:defRPr>
      </a:lvl7pPr>
      <a:lvl8pPr marL="1371595" algn="l" rtl="0" eaLnBrk="1" fontAlgn="base" hangingPunct="1">
        <a:spcBef>
          <a:spcPct val="0"/>
        </a:spcBef>
        <a:spcAft>
          <a:spcPct val="0"/>
        </a:spcAft>
        <a:defRPr sz="3600">
          <a:solidFill>
            <a:srgbClr val="0F3F59"/>
          </a:solidFill>
          <a:latin typeface="Arial" charset="0"/>
          <a:ea typeface="ＭＳ Ｐゴシック" charset="-128"/>
          <a:cs typeface="ＭＳ Ｐゴシック" charset="-128"/>
        </a:defRPr>
      </a:lvl8pPr>
      <a:lvl9pPr marL="1828793" algn="l" rtl="0" eaLnBrk="1" fontAlgn="base" hangingPunct="1">
        <a:spcBef>
          <a:spcPct val="0"/>
        </a:spcBef>
        <a:spcAft>
          <a:spcPct val="0"/>
        </a:spcAft>
        <a:defRPr sz="3600">
          <a:solidFill>
            <a:srgbClr val="0F3F59"/>
          </a:solidFill>
          <a:latin typeface="Arial" charset="0"/>
          <a:ea typeface="ＭＳ Ｐゴシック" charset="-128"/>
          <a:cs typeface="ＭＳ Ｐゴシック" charset="-128"/>
        </a:defRPr>
      </a:lvl9pPr>
    </p:titleStyle>
    <p:bodyStyle>
      <a:lvl1pPr marL="398462" indent="-398462" algn="l" rtl="0" eaLnBrk="1" fontAlgn="base" hangingPunct="1">
        <a:spcBef>
          <a:spcPct val="20000"/>
        </a:spcBef>
        <a:spcAft>
          <a:spcPct val="0"/>
        </a:spcAft>
        <a:buClr>
          <a:schemeClr val="accent1"/>
        </a:buClr>
        <a:buSzPct val="50000"/>
        <a:buFont typeface="Webdings" charset="0"/>
        <a:buChar char="g"/>
        <a:defRPr sz="2800">
          <a:solidFill>
            <a:schemeClr val="tx1"/>
          </a:solidFill>
          <a:latin typeface="Open Sans"/>
          <a:ea typeface="+mn-ea"/>
          <a:cs typeface="Open Sans"/>
        </a:defRPr>
      </a:lvl1pPr>
      <a:lvl2pPr marL="858835" indent="-346073" algn="l" rtl="0" eaLnBrk="1" fontAlgn="base" hangingPunct="1">
        <a:spcBef>
          <a:spcPct val="20000"/>
        </a:spcBef>
        <a:spcAft>
          <a:spcPct val="0"/>
        </a:spcAft>
        <a:buClr>
          <a:schemeClr val="folHlink"/>
        </a:buClr>
        <a:buSzPct val="50000"/>
        <a:buFont typeface="Webdings" charset="0"/>
        <a:buChar char="g"/>
        <a:defRPr sz="2800">
          <a:solidFill>
            <a:schemeClr val="tx1"/>
          </a:solidFill>
          <a:latin typeface="Open Sans"/>
          <a:ea typeface="+mn-ea"/>
          <a:cs typeface="Open Sans"/>
        </a:defRPr>
      </a:lvl2pPr>
      <a:lvl3pPr marL="1374769" indent="-346073" algn="l" rtl="0" eaLnBrk="1" fontAlgn="base" hangingPunct="1">
        <a:spcBef>
          <a:spcPct val="20000"/>
        </a:spcBef>
        <a:spcAft>
          <a:spcPct val="0"/>
        </a:spcAft>
        <a:buClr>
          <a:srgbClr val="0F3F59"/>
        </a:buClr>
        <a:buSzPct val="50000"/>
        <a:buFont typeface="Webdings" charset="0"/>
        <a:buChar char="g"/>
        <a:defRPr sz="2800">
          <a:solidFill>
            <a:schemeClr val="tx1"/>
          </a:solidFill>
          <a:latin typeface="Open Sans"/>
          <a:ea typeface="+mn-ea"/>
          <a:cs typeface="Open Sans"/>
        </a:defRPr>
      </a:lvl3pPr>
      <a:lvl4pPr marL="1828793" indent="-339724" algn="l" rtl="0" eaLnBrk="1" fontAlgn="base" hangingPunct="1">
        <a:spcBef>
          <a:spcPct val="20000"/>
        </a:spcBef>
        <a:spcAft>
          <a:spcPct val="0"/>
        </a:spcAft>
        <a:buClr>
          <a:srgbClr val="550517"/>
        </a:buClr>
        <a:buSzPct val="50000"/>
        <a:buFont typeface="Webdings" charset="0"/>
        <a:buChar char="g"/>
        <a:defRPr sz="2800">
          <a:solidFill>
            <a:schemeClr val="tx1"/>
          </a:solidFill>
          <a:latin typeface="Open Sans"/>
          <a:ea typeface="+mn-ea"/>
          <a:cs typeface="Open Sans"/>
        </a:defRPr>
      </a:lvl4pPr>
      <a:lvl5pPr marL="2344729" indent="-341312" algn="l" rtl="0" eaLnBrk="1" fontAlgn="base" hangingPunct="1">
        <a:spcBef>
          <a:spcPct val="20000"/>
        </a:spcBef>
        <a:spcAft>
          <a:spcPct val="0"/>
        </a:spcAft>
        <a:buClr>
          <a:srgbClr val="E96B12"/>
        </a:buClr>
        <a:buSzPct val="50000"/>
        <a:buFont typeface="Webdings" charset="0"/>
        <a:buChar char="g"/>
        <a:defRPr sz="2800">
          <a:solidFill>
            <a:schemeClr val="tx1"/>
          </a:solidFill>
          <a:latin typeface="Open Sans"/>
          <a:ea typeface="+mn-ea"/>
          <a:cs typeface="Open Sans"/>
        </a:defRPr>
      </a:lvl5pPr>
      <a:lvl6pPr marL="2801927" indent="-341312" algn="l" rtl="0" eaLnBrk="1" fontAlgn="base" hangingPunct="1">
        <a:spcBef>
          <a:spcPct val="20000"/>
        </a:spcBef>
        <a:spcAft>
          <a:spcPct val="0"/>
        </a:spcAft>
        <a:buClr>
          <a:srgbClr val="E96B12"/>
        </a:buClr>
        <a:buSzPct val="50000"/>
        <a:buFont typeface="Webdings" charset="2"/>
        <a:buChar char="g"/>
        <a:defRPr sz="2800">
          <a:solidFill>
            <a:schemeClr val="tx1"/>
          </a:solidFill>
          <a:latin typeface="+mn-lt"/>
          <a:ea typeface="+mn-ea"/>
        </a:defRPr>
      </a:lvl6pPr>
      <a:lvl7pPr marL="3259125" indent="-341312" algn="l" rtl="0" eaLnBrk="1" fontAlgn="base" hangingPunct="1">
        <a:spcBef>
          <a:spcPct val="20000"/>
        </a:spcBef>
        <a:spcAft>
          <a:spcPct val="0"/>
        </a:spcAft>
        <a:buClr>
          <a:srgbClr val="E96B12"/>
        </a:buClr>
        <a:buSzPct val="50000"/>
        <a:buFont typeface="Webdings" charset="2"/>
        <a:buChar char="g"/>
        <a:defRPr sz="2800">
          <a:solidFill>
            <a:schemeClr val="tx1"/>
          </a:solidFill>
          <a:latin typeface="+mn-lt"/>
          <a:ea typeface="+mn-ea"/>
        </a:defRPr>
      </a:lvl7pPr>
      <a:lvl8pPr marL="3716323" indent="-341312" algn="l" rtl="0" eaLnBrk="1" fontAlgn="base" hangingPunct="1">
        <a:spcBef>
          <a:spcPct val="20000"/>
        </a:spcBef>
        <a:spcAft>
          <a:spcPct val="0"/>
        </a:spcAft>
        <a:buClr>
          <a:srgbClr val="E96B12"/>
        </a:buClr>
        <a:buSzPct val="50000"/>
        <a:buFont typeface="Webdings" charset="2"/>
        <a:buChar char="g"/>
        <a:defRPr sz="2800">
          <a:solidFill>
            <a:schemeClr val="tx1"/>
          </a:solidFill>
          <a:latin typeface="+mn-lt"/>
          <a:ea typeface="+mn-ea"/>
        </a:defRPr>
      </a:lvl8pPr>
      <a:lvl9pPr marL="4173521" indent="-341312" algn="l" rtl="0" eaLnBrk="1" fontAlgn="base" hangingPunct="1">
        <a:spcBef>
          <a:spcPct val="20000"/>
        </a:spcBef>
        <a:spcAft>
          <a:spcPct val="0"/>
        </a:spcAft>
        <a:buClr>
          <a:srgbClr val="E96B12"/>
        </a:buClr>
        <a:buSzPct val="50000"/>
        <a:buFont typeface="Webdings" charset="2"/>
        <a:buChar char="g"/>
        <a:defRPr sz="2800">
          <a:solidFill>
            <a:schemeClr val="tx1"/>
          </a:solidFill>
          <a:latin typeface="+mn-lt"/>
          <a:ea typeface="+mn-ea"/>
        </a:defRPr>
      </a:lvl9pPr>
    </p:bodyStyle>
    <p:otherStyle>
      <a:defPPr>
        <a:defRPr lang="en-US"/>
      </a:defPPr>
      <a:lvl1pPr marL="0" algn="l" defTabSz="457198" rtl="0" eaLnBrk="1" latinLnBrk="0" hangingPunct="1">
        <a:defRPr sz="1800" kern="1200">
          <a:solidFill>
            <a:schemeClr val="tx1"/>
          </a:solidFill>
          <a:latin typeface="+mn-lt"/>
          <a:ea typeface="+mn-ea"/>
          <a:cs typeface="+mn-cs"/>
        </a:defRPr>
      </a:lvl1pPr>
      <a:lvl2pPr marL="457198" algn="l" defTabSz="457198" rtl="0" eaLnBrk="1" latinLnBrk="0" hangingPunct="1">
        <a:defRPr sz="1800" kern="1200">
          <a:solidFill>
            <a:schemeClr val="tx1"/>
          </a:solidFill>
          <a:latin typeface="+mn-lt"/>
          <a:ea typeface="+mn-ea"/>
          <a:cs typeface="+mn-cs"/>
        </a:defRPr>
      </a:lvl2pPr>
      <a:lvl3pPr marL="914396" algn="l" defTabSz="457198" rtl="0" eaLnBrk="1" latinLnBrk="0" hangingPunct="1">
        <a:defRPr sz="1800" kern="1200">
          <a:solidFill>
            <a:schemeClr val="tx1"/>
          </a:solidFill>
          <a:latin typeface="+mn-lt"/>
          <a:ea typeface="+mn-ea"/>
          <a:cs typeface="+mn-cs"/>
        </a:defRPr>
      </a:lvl3pPr>
      <a:lvl4pPr marL="1371595" algn="l" defTabSz="457198" rtl="0" eaLnBrk="1" latinLnBrk="0" hangingPunct="1">
        <a:defRPr sz="1800" kern="1200">
          <a:solidFill>
            <a:schemeClr val="tx1"/>
          </a:solidFill>
          <a:latin typeface="+mn-lt"/>
          <a:ea typeface="+mn-ea"/>
          <a:cs typeface="+mn-cs"/>
        </a:defRPr>
      </a:lvl4pPr>
      <a:lvl5pPr marL="1828793" algn="l" defTabSz="457198" rtl="0" eaLnBrk="1" latinLnBrk="0" hangingPunct="1">
        <a:defRPr sz="1800" kern="1200">
          <a:solidFill>
            <a:schemeClr val="tx1"/>
          </a:solidFill>
          <a:latin typeface="+mn-lt"/>
          <a:ea typeface="+mn-ea"/>
          <a:cs typeface="+mn-cs"/>
        </a:defRPr>
      </a:lvl5pPr>
      <a:lvl6pPr marL="2285991" algn="l" defTabSz="457198" rtl="0" eaLnBrk="1" latinLnBrk="0" hangingPunct="1">
        <a:defRPr sz="1800" kern="1200">
          <a:solidFill>
            <a:schemeClr val="tx1"/>
          </a:solidFill>
          <a:latin typeface="+mn-lt"/>
          <a:ea typeface="+mn-ea"/>
          <a:cs typeface="+mn-cs"/>
        </a:defRPr>
      </a:lvl6pPr>
      <a:lvl7pPr marL="2743189" algn="l" defTabSz="457198" rtl="0" eaLnBrk="1" latinLnBrk="0" hangingPunct="1">
        <a:defRPr sz="1800" kern="1200">
          <a:solidFill>
            <a:schemeClr val="tx1"/>
          </a:solidFill>
          <a:latin typeface="+mn-lt"/>
          <a:ea typeface="+mn-ea"/>
          <a:cs typeface="+mn-cs"/>
        </a:defRPr>
      </a:lvl7pPr>
      <a:lvl8pPr marL="3200388" algn="l" defTabSz="457198" rtl="0" eaLnBrk="1" latinLnBrk="0" hangingPunct="1">
        <a:defRPr sz="1800" kern="1200">
          <a:solidFill>
            <a:schemeClr val="tx1"/>
          </a:solidFill>
          <a:latin typeface="+mn-lt"/>
          <a:ea typeface="+mn-ea"/>
          <a:cs typeface="+mn-cs"/>
        </a:defRPr>
      </a:lvl8pPr>
      <a:lvl9pPr marL="3657586" algn="l" defTabSz="45719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mn-ea"/>
                <a:cs typeface="+mn-cs"/>
              </a:defRPr>
            </a:lvl1pPr>
          </a:lstStyle>
          <a:p>
            <a:pPr eaLnBrk="0" fontAlgn="base" hangingPunct="0">
              <a:spcBef>
                <a:spcPct val="0"/>
              </a:spcBef>
              <a:spcAft>
                <a:spcPct val="0"/>
              </a:spcAft>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mn-ea"/>
                <a:cs typeface="+mn-cs"/>
              </a:defRPr>
            </a:lvl1pPr>
          </a:lstStyle>
          <a:p>
            <a:pPr eaLnBrk="0" fontAlgn="base" hangingPunct="0">
              <a:spcBef>
                <a:spcPct val="0"/>
              </a:spcBef>
              <a:spcAft>
                <a:spcPct val="0"/>
              </a:spcAft>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pPr>
            <a:fld id="{915FAA45-AC5B-014B-9F74-53D558B73BE0}" type="slidenum">
              <a:rPr lang="en-US" smtClean="0">
                <a:latin typeface="Arial" charset="0"/>
              </a:rPr>
              <a:pPr eaLnBrk="0" fontAlgn="base" hangingPunct="0">
                <a:spcBef>
                  <a:spcPct val="0"/>
                </a:spcBef>
                <a:spcAft>
                  <a:spcPct val="0"/>
                </a:spcAft>
              </a:pPr>
              <a:t>‹#›</a:t>
            </a:fld>
            <a:endParaRPr lang="en-US" dirty="0">
              <a:latin typeface="Arial" charset="0"/>
            </a:endParaRPr>
          </a:p>
        </p:txBody>
      </p:sp>
      <p:pic>
        <p:nvPicPr>
          <p:cNvPr id="8" name="Picture 7" descr="thinkwork_no_tagline.png"/>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8432800" y="6324601"/>
            <a:ext cx="3657600" cy="395021"/>
          </a:xfrm>
          <a:prstGeom prst="rect">
            <a:avLst/>
          </a:prstGeom>
        </p:spPr>
      </p:pic>
    </p:spTree>
    <p:extLst>
      <p:ext uri="{BB962C8B-B14F-4D97-AF65-F5344CB8AC3E}">
        <p14:creationId xmlns:p14="http://schemas.microsoft.com/office/powerpoint/2010/main" val="67622467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hdr="0" ftr="0" dt="0"/>
  <p:txStyles>
    <p:titleStyle>
      <a:lvl1pPr algn="l" rtl="0" eaLnBrk="1" fontAlgn="base" hangingPunct="1">
        <a:spcBef>
          <a:spcPct val="0"/>
        </a:spcBef>
        <a:spcAft>
          <a:spcPct val="0"/>
        </a:spcAft>
        <a:defRPr lang="en-US" sz="4000" b="1" i="0" kern="1200" dirty="0">
          <a:solidFill>
            <a:schemeClr val="tx2">
              <a:lumMod val="60000"/>
              <a:lumOff val="40000"/>
            </a:schemeClr>
          </a:solidFill>
          <a:latin typeface="Candara"/>
          <a:ea typeface="ヒラギノ角ゴ Pro W3" charset="0"/>
          <a:cs typeface="Candara"/>
        </a:defRPr>
      </a:lvl1pPr>
      <a:lvl2pPr algn="ctr"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2pPr>
      <a:lvl3pPr algn="ctr"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3pPr>
      <a:lvl4pPr algn="ctr"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4pPr>
      <a:lvl5pPr algn="ctr"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rtl="0" eaLnBrk="1" fontAlgn="base" hangingPunct="1">
        <a:spcBef>
          <a:spcPct val="0"/>
        </a:spcBef>
        <a:spcAft>
          <a:spcPct val="0"/>
        </a:spcAft>
        <a:defRPr sz="4400">
          <a:solidFill>
            <a:schemeClr val="tx1"/>
          </a:solidFill>
          <a:latin typeface="Calibri" charset="0"/>
          <a:ea typeface="ヒラギノ角ゴ Pro W3" charset="0"/>
        </a:defRPr>
      </a:lvl6pPr>
      <a:lvl7pPr marL="914400" algn="ctr" rtl="0" eaLnBrk="1" fontAlgn="base" hangingPunct="1">
        <a:spcBef>
          <a:spcPct val="0"/>
        </a:spcBef>
        <a:spcAft>
          <a:spcPct val="0"/>
        </a:spcAft>
        <a:defRPr sz="4400">
          <a:solidFill>
            <a:schemeClr val="tx1"/>
          </a:solidFill>
          <a:latin typeface="Calibri" charset="0"/>
          <a:ea typeface="ヒラギノ角ゴ Pro W3" charset="0"/>
        </a:defRPr>
      </a:lvl7pPr>
      <a:lvl8pPr marL="1371600" algn="ctr" rtl="0" eaLnBrk="1" fontAlgn="base" hangingPunct="1">
        <a:spcBef>
          <a:spcPct val="0"/>
        </a:spcBef>
        <a:spcAft>
          <a:spcPct val="0"/>
        </a:spcAft>
        <a:defRPr sz="4400">
          <a:solidFill>
            <a:schemeClr val="tx1"/>
          </a:solidFill>
          <a:latin typeface="Calibri" charset="0"/>
          <a:ea typeface="ヒラギノ角ゴ Pro W3" charset="0"/>
        </a:defRPr>
      </a:lvl8pPr>
      <a:lvl9pPr marL="1828800" algn="ctr" rtl="0" eaLnBrk="1" fontAlgn="base" hangingPunct="1">
        <a:spcBef>
          <a:spcPct val="0"/>
        </a:spcBef>
        <a:spcAft>
          <a:spcPct val="0"/>
        </a:spcAft>
        <a:defRPr sz="4400">
          <a:solidFill>
            <a:schemeClr val="tx1"/>
          </a:solidFill>
          <a:latin typeface="Calibri" charset="0"/>
          <a:ea typeface="ヒラギノ角ゴ Pro W3" charset="0"/>
        </a:defRPr>
      </a:lvl9pPr>
    </p:titleStyle>
    <p:bodyStyle>
      <a:lvl1pPr marL="342900" indent="-342900" algn="l" rtl="0" eaLnBrk="1" fontAlgn="base" hangingPunct="1">
        <a:spcBef>
          <a:spcPct val="20000"/>
        </a:spcBef>
        <a:spcAft>
          <a:spcPct val="0"/>
        </a:spcAft>
        <a:buClr>
          <a:srgbClr val="0000FF"/>
        </a:buClr>
        <a:buSzPct val="65000"/>
        <a:buFont typeface="Wingdings" charset="2"/>
        <a:buChar char="v"/>
        <a:defRPr sz="3600" kern="1200">
          <a:solidFill>
            <a:schemeClr val="tx1"/>
          </a:solidFill>
          <a:latin typeface="Candara"/>
          <a:ea typeface="ヒラギノ角ゴ Pro W3" charset="0"/>
          <a:cs typeface="Candara"/>
        </a:defRPr>
      </a:lvl1pPr>
      <a:lvl2pPr marL="742950" indent="-285750" algn="l" rtl="0" eaLnBrk="1" fontAlgn="base" hangingPunct="1">
        <a:spcBef>
          <a:spcPct val="20000"/>
        </a:spcBef>
        <a:spcAft>
          <a:spcPct val="0"/>
        </a:spcAft>
        <a:buClr>
          <a:srgbClr val="0000FF"/>
        </a:buClr>
        <a:buFont typeface="Wingdings" charset="2"/>
        <a:buChar char="§"/>
        <a:defRPr sz="3200" kern="1200">
          <a:solidFill>
            <a:schemeClr val="tx1"/>
          </a:solidFill>
          <a:latin typeface="Candara"/>
          <a:ea typeface="ヒラギノ角ゴ Pro W3" charset="0"/>
          <a:cs typeface="Candara"/>
        </a:defRPr>
      </a:lvl2pPr>
      <a:lvl3pPr marL="1143000" indent="-228600" algn="l" rtl="0" eaLnBrk="1" fontAlgn="base" hangingPunct="1">
        <a:spcBef>
          <a:spcPct val="20000"/>
        </a:spcBef>
        <a:spcAft>
          <a:spcPct val="0"/>
        </a:spcAft>
        <a:buFont typeface="Arial" charset="0"/>
        <a:buChar char="•"/>
        <a:defRPr sz="2800" kern="1200">
          <a:solidFill>
            <a:schemeClr val="tx1"/>
          </a:solidFill>
          <a:latin typeface="Candara"/>
          <a:ea typeface="ヒラギノ角ゴ Pro W3" charset="0"/>
          <a:cs typeface="Candara"/>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Candara"/>
          <a:ea typeface="ヒラギノ角ゴ Pro W3" charset="0"/>
          <a:cs typeface="Candara"/>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Candara"/>
          <a:ea typeface="ヒラギノ角ゴ Pro W3" charset="0"/>
          <a:cs typeface="Candar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hyperlink" Target="http://www.stateofthestates.org/" TargetMode="External"/><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2.png"/><Relationship Id="rId7"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11.xml"/><Relationship Id="rId6" Type="http://schemas.openxmlformats.org/officeDocument/2006/relationships/hyperlink" Target="mailto:Amie.Lulinski@cu.edu" TargetMode="External"/><Relationship Id="rId5" Type="http://schemas.openxmlformats.org/officeDocument/2006/relationships/hyperlink" Target="mailto:Rick.Hemp@cu.edu" TargetMode="External"/><Relationship Id="rId4" Type="http://schemas.openxmlformats.org/officeDocument/2006/relationships/hyperlink" Target="mailto:Shea.Tanis@cu.edu"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stateofthestates.org/" TargetMode="External"/><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6.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8.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9.xml"/><Relationship Id="rId1" Type="http://schemas.openxmlformats.org/officeDocument/2006/relationships/slideLayout" Target="../slideLayouts/slideLayout26.xml"/><Relationship Id="rId4" Type="http://schemas.openxmlformats.org/officeDocument/2006/relationships/chart" Target="../charts/chart6.xml"/></Relationships>
</file>

<file path=ppt/slides/_rels/slide4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26.xml"/><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3" Type="http://schemas.openxmlformats.org/officeDocument/2006/relationships/hyperlink" Target="mailto:hje@umn.edu" TargetMode="External"/><Relationship Id="rId2" Type="http://schemas.openxmlformats.org/officeDocument/2006/relationships/notesSlide" Target="../notesSlides/notesSlide43.xml"/><Relationship Id="rId1" Type="http://schemas.openxmlformats.org/officeDocument/2006/relationships/slideLayout" Target="../slideLayouts/slideLayout26.xml"/><Relationship Id="rId4" Type="http://schemas.openxmlformats.org/officeDocument/2006/relationships/hyperlink" Target="mailto:risp@umn.edu" TargetMode="External"/></Relationships>
</file>

<file path=ppt/slides/_rels/slide4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jpeg"/><Relationship Id="rId2" Type="http://schemas.openxmlformats.org/officeDocument/2006/relationships/notesSlide" Target="../notesSlides/notesSlide44.xml"/><Relationship Id="rId1" Type="http://schemas.openxmlformats.org/officeDocument/2006/relationships/slideLayout" Target="../slideLayouts/slideLayout4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47.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png"/><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www.realworkstoris.org/" TargetMode="External"/><Relationship Id="rId1" Type="http://schemas.openxmlformats.org/officeDocument/2006/relationships/slideLayout" Target="../slideLayouts/slideLayout38.xml"/><Relationship Id="rId4" Type="http://schemas.openxmlformats.org/officeDocument/2006/relationships/image" Target="../media/image48.png"/></Relationships>
</file>

<file path=ppt/slides/_rels/slide4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5.xml"/><Relationship Id="rId1" Type="http://schemas.openxmlformats.org/officeDocument/2006/relationships/slideLayout" Target="../slideLayouts/slideLayout42.xml"/><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6.xml"/><Relationship Id="rId1" Type="http://schemas.openxmlformats.org/officeDocument/2006/relationships/slideLayout" Target="../slideLayouts/slideLayout42.xml"/><Relationship Id="rId5" Type="http://schemas.openxmlformats.org/officeDocument/2006/relationships/image" Target="../media/image50.png"/><Relationship Id="rId4" Type="http://schemas.openxmlformats.org/officeDocument/2006/relationships/image" Target="../media/image49.png"/></Relationships>
</file>

<file path=ppt/slides/_rels/slide5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7.xml"/><Relationship Id="rId1" Type="http://schemas.openxmlformats.org/officeDocument/2006/relationships/slideLayout" Target="../slideLayouts/slideLayout42.xml"/></Relationships>
</file>

<file path=ppt/slides/_rels/slide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2.xml"/></Relationships>
</file>

<file path=ppt/slides/_rels/slide53.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4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8.xml"/></Relationships>
</file>

<file path=ppt/slides/_rels/slide5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2.xml"/></Relationships>
</file>

<file path=ppt/slides/_rels/slide5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chart" Target="../charts/chart11.xml"/><Relationship Id="rId1" Type="http://schemas.openxmlformats.org/officeDocument/2006/relationships/slideLayout" Target="../slideLayouts/slideLayout48.xml"/></Relationships>
</file>

<file path=ppt/slides/_rels/slide5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8.xml"/></Relationships>
</file>

<file path=ppt/slides/_rels/slide5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48.xml"/><Relationship Id="rId4" Type="http://schemas.openxmlformats.org/officeDocument/2006/relationships/image" Target="../media/image58.png"/></Relationships>
</file>

<file path=ppt/slides/_rels/slide5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2.xml"/></Relationships>
</file>

<file path=ppt/slides/_rels/slide6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2.xml"/></Relationships>
</file>

<file path=ppt/slides/_rels/slide6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2.xml"/></Relationships>
</file>

<file path=ppt/slides/_rels/slide63.xml.rels><?xml version="1.0" encoding="UTF-8" standalone="yes"?>
<Relationships xmlns="http://schemas.openxmlformats.org/package/2006/relationships"><Relationship Id="rId3" Type="http://schemas.openxmlformats.org/officeDocument/2006/relationships/hyperlink" Target="http://www.statedata.info/" TargetMode="External"/><Relationship Id="rId2" Type="http://schemas.openxmlformats.org/officeDocument/2006/relationships/notesSlide" Target="../notesSlides/notesSlide49.xml"/><Relationship Id="rId1" Type="http://schemas.openxmlformats.org/officeDocument/2006/relationships/slideLayout" Target="../slideLayouts/slideLayout42.xml"/><Relationship Id="rId4" Type="http://schemas.openxmlformats.org/officeDocument/2006/relationships/image" Target="../media/image62.tif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92351" y="1092820"/>
            <a:ext cx="8140390" cy="2587082"/>
          </a:xfrm>
        </p:spPr>
        <p:txBody>
          <a:bodyPr/>
          <a:lstStyle/>
          <a:p>
            <a:r>
              <a:rPr lang="en-US" sz="3600" b="1" dirty="0"/>
              <a:t/>
            </a:r>
            <a:br>
              <a:rPr lang="en-US" sz="3600" b="1" dirty="0"/>
            </a:br>
            <a:r>
              <a:rPr lang="en-US" sz="3600" b="1" dirty="0"/>
              <a:t/>
            </a:r>
            <a:br>
              <a:rPr lang="en-US" sz="3600" b="1" dirty="0"/>
            </a:br>
            <a:r>
              <a:rPr lang="en-US" sz="3600" b="1" dirty="0"/>
              <a:t/>
            </a:r>
            <a:br>
              <a:rPr lang="en-US" sz="3600" b="1" dirty="0"/>
            </a:br>
            <a:r>
              <a:rPr lang="en-US" sz="3600" b="1" dirty="0"/>
              <a:t/>
            </a:r>
            <a:br>
              <a:rPr lang="en-US" sz="3600" b="1" dirty="0"/>
            </a:br>
            <a:r>
              <a:rPr lang="en-US" sz="3600" b="1" dirty="0"/>
              <a:t/>
            </a:r>
            <a:br>
              <a:rPr lang="en-US" sz="3600" b="1" dirty="0"/>
            </a:br>
            <a:r>
              <a:rPr lang="en-US" sz="3600" b="1" dirty="0" smtClean="0"/>
              <a:t>First Annual Data Briefing for the AIDD Grantees</a:t>
            </a:r>
            <a:br>
              <a:rPr lang="en-US" sz="3600" b="1" dirty="0" smtClean="0"/>
            </a:br>
            <a:r>
              <a:rPr lang="en-US" sz="3600" b="1" dirty="0" smtClean="0"/>
              <a:t>May 21, 2018</a:t>
            </a:r>
            <a:r>
              <a:rPr lang="en-US" sz="2400" b="1" dirty="0"/>
              <a:t/>
            </a:r>
            <a:br>
              <a:rPr lang="en-US" sz="2400" b="1" dirty="0"/>
            </a:br>
            <a:r>
              <a:rPr lang="en-US" sz="2400" b="1" dirty="0"/>
              <a:t/>
            </a:r>
            <a:br>
              <a:rPr lang="en-US" sz="2400" b="1" dirty="0"/>
            </a:br>
            <a:r>
              <a:rPr lang="en-US" sz="2400" b="1" dirty="0"/>
              <a:t/>
            </a:r>
            <a:br>
              <a:rPr lang="en-US" sz="2400" b="1" dirty="0"/>
            </a:br>
            <a:r>
              <a:rPr lang="en-US" sz="2800" b="1" dirty="0"/>
              <a:t/>
            </a:r>
            <a:br>
              <a:rPr lang="en-US" sz="2800" b="1" dirty="0"/>
            </a:br>
            <a:r>
              <a:rPr lang="en-US" sz="3600" b="1" dirty="0"/>
              <a:t> </a:t>
            </a:r>
          </a:p>
        </p:txBody>
      </p:sp>
    </p:spTree>
    <p:extLst>
      <p:ext uri="{BB962C8B-B14F-4D97-AF65-F5344CB8AC3E}">
        <p14:creationId xmlns:p14="http://schemas.microsoft.com/office/powerpoint/2010/main" val="4149548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B3467-CE47-40FF-8B0F-9EA594D7C4B8}"/>
              </a:ext>
            </a:extLst>
          </p:cNvPr>
          <p:cNvSpPr>
            <a:spLocks noGrp="1"/>
          </p:cNvSpPr>
          <p:nvPr>
            <p:ph type="title"/>
          </p:nvPr>
        </p:nvSpPr>
        <p:spPr/>
        <p:txBody>
          <a:bodyPr>
            <a:normAutofit/>
          </a:bodyPr>
          <a:lstStyle/>
          <a:p>
            <a:r>
              <a:rPr lang="en-US" sz="3200" dirty="0"/>
              <a:t>U.S. IDD Institutional Census (1848-2015)</a:t>
            </a:r>
          </a:p>
        </p:txBody>
      </p:sp>
      <p:pic>
        <p:nvPicPr>
          <p:cNvPr id="4" name="Picture 3">
            <a:extLst>
              <a:ext uri="{FF2B5EF4-FFF2-40B4-BE49-F238E27FC236}">
                <a16:creationId xmlns:a16="http://schemas.microsoft.com/office/drawing/2014/main" id="{CF897007-4ABF-427E-B8EF-70D09EA8FEDE}"/>
              </a:ext>
            </a:extLst>
          </p:cNvPr>
          <p:cNvPicPr>
            <a:picLocks noChangeAspect="1"/>
          </p:cNvPicPr>
          <p:nvPr/>
        </p:nvPicPr>
        <p:blipFill>
          <a:blip r:embed="rId3"/>
          <a:stretch>
            <a:fillRect/>
          </a:stretch>
        </p:blipFill>
        <p:spPr>
          <a:xfrm>
            <a:off x="1755272" y="1637283"/>
            <a:ext cx="8681456" cy="4852837"/>
          </a:xfrm>
          <a:prstGeom prst="rect">
            <a:avLst/>
          </a:prstGeom>
        </p:spPr>
      </p:pic>
      <p:sp>
        <p:nvSpPr>
          <p:cNvPr id="5" name="TextBox 6">
            <a:extLst>
              <a:ext uri="{FF2B5EF4-FFF2-40B4-BE49-F238E27FC236}">
                <a16:creationId xmlns:a16="http://schemas.microsoft.com/office/drawing/2014/main" id="{79D47C65-781E-43C0-B128-D8584BE9747A}"/>
              </a:ext>
            </a:extLst>
          </p:cNvPr>
          <p:cNvSpPr txBox="1">
            <a:spLocks noChangeArrowheads="1"/>
          </p:cNvSpPr>
          <p:nvPr/>
        </p:nvSpPr>
        <p:spPr bwMode="auto">
          <a:xfrm>
            <a:off x="2424963" y="6456242"/>
            <a:ext cx="73420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i="1" dirty="0">
                <a:solidFill>
                  <a:srgbClr val="000000"/>
                </a:solidFill>
                <a:ea typeface="Times New Roman" panose="02020603050405020304" pitchFamily="18" charset="0"/>
                <a:cs typeface="Arial" panose="020B0604020202020204" pitchFamily="34" charset="0"/>
              </a:rPr>
              <a:t>Source</a:t>
            </a:r>
            <a:r>
              <a:rPr lang="en-US" sz="1200" dirty="0">
                <a:solidFill>
                  <a:srgbClr val="000000"/>
                </a:solidFill>
                <a:ea typeface="Times New Roman" panose="02020603050405020304" pitchFamily="18" charset="0"/>
                <a:cs typeface="Arial" panose="020B0604020202020204" pitchFamily="34" charset="0"/>
              </a:rPr>
              <a:t>: Braddock, et al.(2017).</a:t>
            </a:r>
            <a:r>
              <a:rPr lang="en-US" sz="1200" i="1" dirty="0">
                <a:solidFill>
                  <a:srgbClr val="000000"/>
                </a:solidFill>
                <a:ea typeface="Times New Roman" panose="02020603050405020304" pitchFamily="18" charset="0"/>
                <a:cs typeface="Arial" panose="020B0604020202020204" pitchFamily="34" charset="0"/>
              </a:rPr>
              <a:t>The State of the States in Intellectual and Developmental Disabilities:2017</a:t>
            </a:r>
            <a:endParaRPr lang="en-US" sz="12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85120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200" dirty="0"/>
              <a:t>Public IDD Institutional Closures Through 2015</a:t>
            </a:r>
            <a:endParaRPr lang="en-US" sz="3200" dirty="0"/>
          </a:p>
        </p:txBody>
      </p:sp>
      <p:sp>
        <p:nvSpPr>
          <p:cNvPr id="7" name="Content Placeholder 6"/>
          <p:cNvSpPr>
            <a:spLocks noGrp="1"/>
          </p:cNvSpPr>
          <p:nvPr>
            <p:ph sz="half" idx="1"/>
          </p:nvPr>
        </p:nvSpPr>
        <p:spPr>
          <a:xfrm>
            <a:off x="1805354" y="1628637"/>
            <a:ext cx="4572000" cy="4623816"/>
          </a:xfrm>
        </p:spPr>
        <p:txBody>
          <a:bodyPr>
            <a:normAutofit/>
          </a:bodyPr>
          <a:lstStyle/>
          <a:p>
            <a:pPr marL="118872" indent="0">
              <a:buNone/>
            </a:pPr>
            <a:r>
              <a:rPr lang="en-US" dirty="0"/>
              <a:t>District of Columbia (1991)</a:t>
            </a:r>
          </a:p>
          <a:p>
            <a:pPr marL="118872" indent="0">
              <a:buNone/>
            </a:pPr>
            <a:r>
              <a:rPr lang="en-US" dirty="0"/>
              <a:t>New Hampshire (1991)</a:t>
            </a:r>
          </a:p>
          <a:p>
            <a:pPr marL="118872" indent="0">
              <a:buNone/>
            </a:pPr>
            <a:r>
              <a:rPr lang="en-US" dirty="0"/>
              <a:t>Rhode Island (1994)</a:t>
            </a:r>
          </a:p>
          <a:p>
            <a:pPr marL="118872" indent="0">
              <a:buNone/>
            </a:pPr>
            <a:r>
              <a:rPr lang="en-US" dirty="0"/>
              <a:t>Vermont (1995)</a:t>
            </a:r>
          </a:p>
          <a:p>
            <a:pPr marL="118872" indent="0">
              <a:buNone/>
            </a:pPr>
            <a:r>
              <a:rPr lang="en-US" dirty="0"/>
              <a:t>Alaska (1997)</a:t>
            </a:r>
          </a:p>
          <a:p>
            <a:pPr marL="118872" indent="0">
              <a:buNone/>
            </a:pPr>
            <a:r>
              <a:rPr lang="en-US" dirty="0"/>
              <a:t>New Mexico (1997)</a:t>
            </a:r>
          </a:p>
          <a:p>
            <a:pPr marL="118872" indent="0">
              <a:buNone/>
            </a:pPr>
            <a:r>
              <a:rPr lang="en-US" dirty="0"/>
              <a:t>West Virginia (1998)</a:t>
            </a:r>
          </a:p>
        </p:txBody>
      </p:sp>
      <p:sp>
        <p:nvSpPr>
          <p:cNvPr id="3" name="Content Placeholder 2"/>
          <p:cNvSpPr>
            <a:spLocks noGrp="1"/>
          </p:cNvSpPr>
          <p:nvPr>
            <p:ph sz="half" idx="2"/>
          </p:nvPr>
        </p:nvSpPr>
        <p:spPr>
          <a:xfrm>
            <a:off x="6629400" y="1628637"/>
            <a:ext cx="4038600" cy="4623816"/>
          </a:xfrm>
        </p:spPr>
        <p:txBody>
          <a:bodyPr>
            <a:normAutofit/>
          </a:bodyPr>
          <a:lstStyle/>
          <a:p>
            <a:pPr marL="118872" indent="0">
              <a:buNone/>
            </a:pPr>
            <a:r>
              <a:rPr lang="en-US" dirty="0"/>
              <a:t>Hawaii (1999)</a:t>
            </a:r>
          </a:p>
          <a:p>
            <a:pPr marL="118872" indent="0">
              <a:buNone/>
            </a:pPr>
            <a:r>
              <a:rPr lang="en-US" dirty="0"/>
              <a:t>Maine (1999)</a:t>
            </a:r>
          </a:p>
          <a:p>
            <a:pPr marL="118872" indent="0">
              <a:buNone/>
            </a:pPr>
            <a:r>
              <a:rPr lang="en-US" dirty="0"/>
              <a:t>Minnesota (2000)</a:t>
            </a:r>
          </a:p>
          <a:p>
            <a:pPr marL="118872" indent="0">
              <a:buNone/>
            </a:pPr>
            <a:r>
              <a:rPr lang="en-US" dirty="0"/>
              <a:t>Indiana (2007)</a:t>
            </a:r>
          </a:p>
          <a:p>
            <a:pPr marL="118872" indent="0">
              <a:buNone/>
            </a:pPr>
            <a:r>
              <a:rPr lang="en-US" dirty="0"/>
              <a:t>Michigan (2009)</a:t>
            </a:r>
          </a:p>
          <a:p>
            <a:pPr marL="118872" indent="0">
              <a:buNone/>
            </a:pPr>
            <a:r>
              <a:rPr lang="en-US" dirty="0"/>
              <a:t>Oregon (2009)</a:t>
            </a:r>
          </a:p>
          <a:p>
            <a:pPr marL="118872" indent="0">
              <a:buNone/>
            </a:pPr>
            <a:r>
              <a:rPr lang="en-US" dirty="0"/>
              <a:t>Alabama (2012)</a:t>
            </a:r>
          </a:p>
        </p:txBody>
      </p:sp>
      <p:sp>
        <p:nvSpPr>
          <p:cNvPr id="6" name="TextBox 6">
            <a:extLst>
              <a:ext uri="{FF2B5EF4-FFF2-40B4-BE49-F238E27FC236}">
                <a16:creationId xmlns:a16="http://schemas.microsoft.com/office/drawing/2014/main" id="{6E9EE660-653B-4FC8-88E1-FD444434113C}"/>
              </a:ext>
            </a:extLst>
          </p:cNvPr>
          <p:cNvSpPr txBox="1">
            <a:spLocks noChangeArrowheads="1"/>
          </p:cNvSpPr>
          <p:nvPr/>
        </p:nvSpPr>
        <p:spPr bwMode="auto">
          <a:xfrm>
            <a:off x="2706317" y="6200630"/>
            <a:ext cx="73420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i="1" dirty="0">
                <a:solidFill>
                  <a:srgbClr val="000000"/>
                </a:solidFill>
                <a:ea typeface="Times New Roman" panose="02020603050405020304" pitchFamily="18" charset="0"/>
                <a:cs typeface="Arial" panose="020B0604020202020204" pitchFamily="34" charset="0"/>
              </a:rPr>
              <a:t>Source</a:t>
            </a:r>
            <a:r>
              <a:rPr lang="en-US" sz="1200" dirty="0">
                <a:solidFill>
                  <a:srgbClr val="000000"/>
                </a:solidFill>
                <a:ea typeface="Times New Roman" panose="02020603050405020304" pitchFamily="18" charset="0"/>
                <a:cs typeface="Arial" panose="020B0604020202020204" pitchFamily="34" charset="0"/>
              </a:rPr>
              <a:t>: Braddock, et al.(2017).</a:t>
            </a:r>
            <a:r>
              <a:rPr lang="en-US" sz="1200" i="1" dirty="0">
                <a:solidFill>
                  <a:srgbClr val="000000"/>
                </a:solidFill>
                <a:ea typeface="Times New Roman" panose="02020603050405020304" pitchFamily="18" charset="0"/>
                <a:cs typeface="Arial" panose="020B0604020202020204" pitchFamily="34" charset="0"/>
              </a:rPr>
              <a:t>The State of the States in Intellectual and Developmental Disabilities:2017</a:t>
            </a:r>
            <a:endParaRPr lang="en-US" sz="12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09154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8054" y="1548543"/>
            <a:ext cx="7765149" cy="4400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805828" y="143435"/>
            <a:ext cx="8229600" cy="1109293"/>
          </a:xfrm>
        </p:spPr>
        <p:txBody>
          <a:bodyPr>
            <a:normAutofit/>
          </a:bodyPr>
          <a:lstStyle/>
          <a:p>
            <a:r>
              <a:rPr lang="en-US" sz="3200" dirty="0"/>
              <a:t>Projected Institutional Closures Through 2020</a:t>
            </a:r>
          </a:p>
        </p:txBody>
      </p:sp>
      <p:cxnSp>
        <p:nvCxnSpPr>
          <p:cNvPr id="5" name="Straight Connector 4"/>
          <p:cNvCxnSpPr/>
          <p:nvPr/>
        </p:nvCxnSpPr>
        <p:spPr>
          <a:xfrm flipV="1">
            <a:off x="8904645" y="2444457"/>
            <a:ext cx="540112" cy="123184"/>
          </a:xfrm>
          <a:prstGeom prst="line">
            <a:avLst/>
          </a:prstGeom>
          <a:ln w="76200">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TextBox 6">
            <a:extLst>
              <a:ext uri="{FF2B5EF4-FFF2-40B4-BE49-F238E27FC236}">
                <a16:creationId xmlns:a16="http://schemas.microsoft.com/office/drawing/2014/main" id="{2DFB1A26-A876-4DBB-B330-6BC718731ED4}"/>
              </a:ext>
            </a:extLst>
          </p:cNvPr>
          <p:cNvSpPr txBox="1">
            <a:spLocks noChangeArrowheads="1"/>
          </p:cNvSpPr>
          <p:nvPr/>
        </p:nvSpPr>
        <p:spPr bwMode="auto">
          <a:xfrm>
            <a:off x="2424963" y="6331299"/>
            <a:ext cx="73420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i="1" dirty="0">
                <a:solidFill>
                  <a:srgbClr val="000000"/>
                </a:solidFill>
                <a:ea typeface="Times New Roman" panose="02020603050405020304" pitchFamily="18" charset="0"/>
                <a:cs typeface="Arial" panose="020B0604020202020204" pitchFamily="34" charset="0"/>
              </a:rPr>
              <a:t>Source</a:t>
            </a:r>
            <a:r>
              <a:rPr lang="en-US" sz="1200" dirty="0">
                <a:solidFill>
                  <a:srgbClr val="000000"/>
                </a:solidFill>
                <a:ea typeface="Times New Roman" panose="02020603050405020304" pitchFamily="18" charset="0"/>
                <a:cs typeface="Arial" panose="020B0604020202020204" pitchFamily="34" charset="0"/>
              </a:rPr>
              <a:t>: Braddock, et al.(2017).</a:t>
            </a:r>
            <a:r>
              <a:rPr lang="en-US" sz="1200" i="1" dirty="0">
                <a:solidFill>
                  <a:srgbClr val="000000"/>
                </a:solidFill>
                <a:ea typeface="Times New Roman" panose="02020603050405020304" pitchFamily="18" charset="0"/>
                <a:cs typeface="Arial" panose="020B0604020202020204" pitchFamily="34" charset="0"/>
              </a:rPr>
              <a:t>The State of the States in Intellectual and Developmental Disabilities:2017</a:t>
            </a:r>
            <a:endParaRPr lang="en-US" sz="12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55937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981200" y="97128"/>
            <a:ext cx="8229600" cy="1252728"/>
          </a:xfrm>
        </p:spPr>
        <p:txBody>
          <a:bodyPr>
            <a:normAutofit/>
          </a:bodyPr>
          <a:lstStyle/>
          <a:p>
            <a:r>
              <a:rPr lang="en-US" sz="3200" dirty="0"/>
              <a:t>Projected Trend in Public Institutional Census (1977 – 2030)</a:t>
            </a:r>
          </a:p>
        </p:txBody>
      </p:sp>
      <p:pic>
        <p:nvPicPr>
          <p:cNvPr id="9" name="Content Placeholder 8"/>
          <p:cNvPicPr>
            <a:picLocks noGrp="1" noChangeAspect="1"/>
          </p:cNvPicPr>
          <p:nvPr>
            <p:ph idx="1"/>
          </p:nvPr>
        </p:nvPicPr>
        <p:blipFill rotWithShape="1">
          <a:blip r:embed="rId3"/>
          <a:srcRect t="15697"/>
          <a:stretch/>
        </p:blipFill>
        <p:spPr>
          <a:xfrm>
            <a:off x="2498690" y="1818752"/>
            <a:ext cx="6887806" cy="4372561"/>
          </a:xfrm>
          <a:prstGeom prst="rect">
            <a:avLst/>
          </a:prstGeom>
        </p:spPr>
      </p:pic>
      <p:sp>
        <p:nvSpPr>
          <p:cNvPr id="4" name="TextBox 6">
            <a:extLst>
              <a:ext uri="{FF2B5EF4-FFF2-40B4-BE49-F238E27FC236}">
                <a16:creationId xmlns:a16="http://schemas.microsoft.com/office/drawing/2014/main" id="{BD5DF8AE-C204-403C-93AA-ED5F0538C2BD}"/>
              </a:ext>
            </a:extLst>
          </p:cNvPr>
          <p:cNvSpPr txBox="1">
            <a:spLocks noChangeArrowheads="1"/>
          </p:cNvSpPr>
          <p:nvPr/>
        </p:nvSpPr>
        <p:spPr bwMode="auto">
          <a:xfrm>
            <a:off x="2498691" y="6345843"/>
            <a:ext cx="73420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i="1" dirty="0">
                <a:solidFill>
                  <a:srgbClr val="000000"/>
                </a:solidFill>
                <a:ea typeface="Times New Roman" panose="02020603050405020304" pitchFamily="18" charset="0"/>
                <a:cs typeface="Arial" panose="020B0604020202020204" pitchFamily="34" charset="0"/>
              </a:rPr>
              <a:t>Source</a:t>
            </a:r>
            <a:r>
              <a:rPr lang="en-US" sz="1200" dirty="0">
                <a:solidFill>
                  <a:srgbClr val="000000"/>
                </a:solidFill>
                <a:ea typeface="Times New Roman" panose="02020603050405020304" pitchFamily="18" charset="0"/>
                <a:cs typeface="Arial" panose="020B0604020202020204" pitchFamily="34" charset="0"/>
              </a:rPr>
              <a:t>: Braddock, et al.(2017).</a:t>
            </a:r>
            <a:r>
              <a:rPr lang="en-US" sz="1200" i="1" dirty="0">
                <a:solidFill>
                  <a:srgbClr val="000000"/>
                </a:solidFill>
                <a:ea typeface="Times New Roman" panose="02020603050405020304" pitchFamily="18" charset="0"/>
                <a:cs typeface="Arial" panose="020B0604020202020204" pitchFamily="34" charset="0"/>
              </a:rPr>
              <a:t>The State of the States in Intellectual and Developmental Disabilities:2017</a:t>
            </a:r>
            <a:endParaRPr lang="en-US" sz="12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48098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5061"/>
            <a:ext cx="8229600" cy="1252728"/>
          </a:xfrm>
        </p:spPr>
        <p:txBody>
          <a:bodyPr>
            <a:noAutofit/>
          </a:bodyPr>
          <a:lstStyle/>
          <a:p>
            <a:r>
              <a:rPr lang="en-US" altLang="en-US" sz="3200" dirty="0"/>
              <a:t>Who’s Next? </a:t>
            </a:r>
            <a:br>
              <a:rPr lang="en-US" altLang="en-US" sz="3200" dirty="0"/>
            </a:br>
            <a:r>
              <a:rPr lang="en-US" altLang="en-US" sz="3200" dirty="0"/>
              <a:t>Smallest IDD Institutional Censuses</a:t>
            </a:r>
            <a:endParaRPr lang="en-US" sz="3200" dirty="0"/>
          </a:p>
        </p:txBody>
      </p:sp>
      <p:graphicFrame>
        <p:nvGraphicFramePr>
          <p:cNvPr id="5" name="Content Placeholder 3"/>
          <p:cNvGraphicFramePr>
            <a:graphicFrameLocks noGrp="1"/>
          </p:cNvGraphicFramePr>
          <p:nvPr>
            <p:ph idx="1"/>
            <p:extLst/>
          </p:nvPr>
        </p:nvGraphicFramePr>
        <p:xfrm>
          <a:off x="1981200" y="1774825"/>
          <a:ext cx="7942520" cy="3962400"/>
        </p:xfrm>
        <a:graphic>
          <a:graphicData uri="http://schemas.openxmlformats.org/drawingml/2006/table">
            <a:tbl>
              <a:tblPr firstRow="1" bandRow="1">
                <a:tableStyleId>{F2DE63D5-997A-4646-A377-4702673A728D}</a:tableStyleId>
              </a:tblPr>
              <a:tblGrid>
                <a:gridCol w="1985630">
                  <a:extLst>
                    <a:ext uri="{9D8B030D-6E8A-4147-A177-3AD203B41FA5}">
                      <a16:colId xmlns:a16="http://schemas.microsoft.com/office/drawing/2014/main" val="3588526559"/>
                    </a:ext>
                  </a:extLst>
                </a:gridCol>
                <a:gridCol w="1985630">
                  <a:extLst>
                    <a:ext uri="{9D8B030D-6E8A-4147-A177-3AD203B41FA5}">
                      <a16:colId xmlns:a16="http://schemas.microsoft.com/office/drawing/2014/main" val="3698917302"/>
                    </a:ext>
                  </a:extLst>
                </a:gridCol>
                <a:gridCol w="1985630">
                  <a:extLst>
                    <a:ext uri="{9D8B030D-6E8A-4147-A177-3AD203B41FA5}">
                      <a16:colId xmlns:a16="http://schemas.microsoft.com/office/drawing/2014/main" val="3855071504"/>
                    </a:ext>
                  </a:extLst>
                </a:gridCol>
                <a:gridCol w="1985630">
                  <a:extLst>
                    <a:ext uri="{9D8B030D-6E8A-4147-A177-3AD203B41FA5}">
                      <a16:colId xmlns:a16="http://schemas.microsoft.com/office/drawing/2014/main" val="2673226235"/>
                    </a:ext>
                  </a:extLst>
                </a:gridCol>
              </a:tblGrid>
              <a:tr h="296727">
                <a:tc>
                  <a:txBody>
                    <a:bodyPr/>
                    <a:lstStyle/>
                    <a:p>
                      <a:pPr algn="l"/>
                      <a:r>
                        <a:rPr lang="en-US" sz="1400" dirty="0" smtClean="0">
                          <a:solidFill>
                            <a:schemeClr val="tx1"/>
                          </a:solidFill>
                        </a:rPr>
                        <a:t>State</a:t>
                      </a:r>
                      <a:endParaRPr lang="en-US" sz="1400" dirty="0">
                        <a:solidFill>
                          <a:schemeClr val="tx1"/>
                        </a:solidFill>
                      </a:endParaRPr>
                    </a:p>
                  </a:txBody>
                  <a:tcPr/>
                </a:tc>
                <a:tc>
                  <a:txBody>
                    <a:bodyPr/>
                    <a:lstStyle/>
                    <a:p>
                      <a:pPr algn="ctr"/>
                      <a:r>
                        <a:rPr lang="en-US" sz="1400" dirty="0" smtClean="0">
                          <a:solidFill>
                            <a:schemeClr val="tx1"/>
                          </a:solidFill>
                        </a:rPr>
                        <a:t>FY2015</a:t>
                      </a:r>
                      <a:r>
                        <a:rPr lang="en-US" sz="1400" baseline="0" dirty="0" smtClean="0">
                          <a:solidFill>
                            <a:schemeClr val="tx1"/>
                          </a:solidFill>
                        </a:rPr>
                        <a:t> census</a:t>
                      </a:r>
                      <a:endParaRPr lang="en-US" sz="1400" dirty="0" smtClean="0">
                        <a:solidFill>
                          <a:schemeClr val="tx1"/>
                        </a:solidFill>
                      </a:endParaRPr>
                    </a:p>
                  </a:txBody>
                  <a:tcPr/>
                </a:tc>
                <a:tc>
                  <a:txBody>
                    <a:bodyPr/>
                    <a:lstStyle/>
                    <a:p>
                      <a:pPr algn="ctr"/>
                      <a:r>
                        <a:rPr lang="en-US" sz="1400" dirty="0" smtClean="0">
                          <a:solidFill>
                            <a:schemeClr val="tx1"/>
                          </a:solidFill>
                        </a:rPr>
                        <a:t>FY2017 census</a:t>
                      </a:r>
                      <a:endParaRPr lang="en-US" sz="1400" dirty="0">
                        <a:solidFill>
                          <a:schemeClr val="tx1"/>
                        </a:solidFill>
                      </a:endParaRPr>
                    </a:p>
                  </a:txBody>
                  <a:tcPr/>
                </a:tc>
                <a:tc>
                  <a:txBody>
                    <a:bodyPr/>
                    <a:lstStyle/>
                    <a:p>
                      <a:pPr algn="ctr"/>
                      <a:r>
                        <a:rPr lang="en-US" sz="1400" dirty="0" smtClean="0">
                          <a:solidFill>
                            <a:schemeClr val="tx1"/>
                          </a:solidFill>
                        </a:rPr>
                        <a:t>% change</a:t>
                      </a:r>
                      <a:endParaRPr lang="en-US" sz="1400" dirty="0">
                        <a:solidFill>
                          <a:schemeClr val="tx1"/>
                        </a:solidFill>
                      </a:endParaRPr>
                    </a:p>
                  </a:txBody>
                  <a:tcPr/>
                </a:tc>
                <a:extLst>
                  <a:ext uri="{0D108BD9-81ED-4DB2-BD59-A6C34878D82A}">
                    <a16:rowId xmlns:a16="http://schemas.microsoft.com/office/drawing/2014/main" val="1440528947"/>
                  </a:ext>
                </a:extLst>
              </a:tr>
              <a:tr h="361017">
                <a:tc>
                  <a:txBody>
                    <a:bodyPr/>
                    <a:lstStyle/>
                    <a:p>
                      <a:pPr marL="0" indent="0">
                        <a:buNone/>
                      </a:pPr>
                      <a:r>
                        <a:rPr lang="en-US" dirty="0" smtClean="0">
                          <a:solidFill>
                            <a:schemeClr val="accent3"/>
                          </a:solidFill>
                        </a:rPr>
                        <a:t>1.   Idaho</a:t>
                      </a:r>
                      <a:endParaRPr lang="en-US" dirty="0">
                        <a:solidFill>
                          <a:schemeClr val="accent3"/>
                        </a:solidFill>
                      </a:endParaRPr>
                    </a:p>
                  </a:txBody>
                  <a:tcPr/>
                </a:tc>
                <a:tc>
                  <a:txBody>
                    <a:bodyPr/>
                    <a:lstStyle/>
                    <a:p>
                      <a:pPr algn="ctr"/>
                      <a:r>
                        <a:rPr lang="en-US" dirty="0" smtClean="0">
                          <a:solidFill>
                            <a:schemeClr val="accent3"/>
                          </a:solidFill>
                        </a:rPr>
                        <a:t>23</a:t>
                      </a:r>
                      <a:endParaRPr lang="en-US" dirty="0">
                        <a:solidFill>
                          <a:schemeClr val="accent3"/>
                        </a:solidFill>
                      </a:endParaRPr>
                    </a:p>
                  </a:txBody>
                  <a:tcPr/>
                </a:tc>
                <a:tc>
                  <a:txBody>
                    <a:bodyPr/>
                    <a:lstStyle/>
                    <a:p>
                      <a:pPr algn="ctr"/>
                      <a:r>
                        <a:rPr lang="en-US" dirty="0" smtClean="0">
                          <a:solidFill>
                            <a:schemeClr val="accent3"/>
                          </a:solidFill>
                        </a:rPr>
                        <a:t>25</a:t>
                      </a:r>
                      <a:endParaRPr lang="en-US" dirty="0">
                        <a:solidFill>
                          <a:schemeClr val="accent3"/>
                        </a:solidFill>
                      </a:endParaRPr>
                    </a:p>
                  </a:txBody>
                  <a:tcPr/>
                </a:tc>
                <a:tc>
                  <a:txBody>
                    <a:bodyPr/>
                    <a:lstStyle/>
                    <a:p>
                      <a:pPr algn="ctr"/>
                      <a:r>
                        <a:rPr lang="en-US" dirty="0" smtClean="0">
                          <a:solidFill>
                            <a:schemeClr val="accent3"/>
                          </a:solidFill>
                        </a:rPr>
                        <a:t>9%</a:t>
                      </a:r>
                      <a:endParaRPr lang="en-US" dirty="0">
                        <a:solidFill>
                          <a:schemeClr val="accent3"/>
                        </a:solidFill>
                      </a:endParaRPr>
                    </a:p>
                  </a:txBody>
                  <a:tcPr/>
                </a:tc>
                <a:extLst>
                  <a:ext uri="{0D108BD9-81ED-4DB2-BD59-A6C34878D82A}">
                    <a16:rowId xmlns:a16="http://schemas.microsoft.com/office/drawing/2014/main" val="1765563905"/>
                  </a:ext>
                </a:extLst>
              </a:tr>
              <a:tr h="361017">
                <a:tc>
                  <a:txBody>
                    <a:bodyPr/>
                    <a:lstStyle/>
                    <a:p>
                      <a:r>
                        <a:rPr lang="en-US" dirty="0" smtClean="0">
                          <a:solidFill>
                            <a:schemeClr val="accent3"/>
                          </a:solidFill>
                        </a:rPr>
                        <a:t>2.   Nevada</a:t>
                      </a:r>
                      <a:endParaRPr lang="en-US" dirty="0">
                        <a:solidFill>
                          <a:schemeClr val="accent3"/>
                        </a:solidFill>
                      </a:endParaRPr>
                    </a:p>
                  </a:txBody>
                  <a:tcPr/>
                </a:tc>
                <a:tc>
                  <a:txBody>
                    <a:bodyPr/>
                    <a:lstStyle/>
                    <a:p>
                      <a:pPr algn="ctr"/>
                      <a:r>
                        <a:rPr lang="en-US" dirty="0" smtClean="0">
                          <a:solidFill>
                            <a:schemeClr val="accent3"/>
                          </a:solidFill>
                        </a:rPr>
                        <a:t>47</a:t>
                      </a:r>
                      <a:endParaRPr lang="en-US" dirty="0">
                        <a:solidFill>
                          <a:schemeClr val="accent3"/>
                        </a:solidFill>
                      </a:endParaRPr>
                    </a:p>
                  </a:txBody>
                  <a:tcPr/>
                </a:tc>
                <a:tc>
                  <a:txBody>
                    <a:bodyPr/>
                    <a:lstStyle/>
                    <a:p>
                      <a:pPr algn="ctr"/>
                      <a:r>
                        <a:rPr lang="en-US" dirty="0" smtClean="0">
                          <a:solidFill>
                            <a:schemeClr val="accent3"/>
                          </a:solidFill>
                        </a:rPr>
                        <a:t>48</a:t>
                      </a:r>
                      <a:endParaRPr lang="en-US" dirty="0">
                        <a:solidFill>
                          <a:schemeClr val="accent3"/>
                        </a:solidFill>
                      </a:endParaRPr>
                    </a:p>
                  </a:txBody>
                  <a:tcPr/>
                </a:tc>
                <a:tc>
                  <a:txBody>
                    <a:bodyPr/>
                    <a:lstStyle/>
                    <a:p>
                      <a:pPr algn="ctr"/>
                      <a:r>
                        <a:rPr lang="en-US" dirty="0" smtClean="0">
                          <a:solidFill>
                            <a:schemeClr val="accent3"/>
                          </a:solidFill>
                        </a:rPr>
                        <a:t>2%</a:t>
                      </a:r>
                      <a:endParaRPr lang="en-US" dirty="0">
                        <a:solidFill>
                          <a:schemeClr val="accent3"/>
                        </a:solidFill>
                      </a:endParaRPr>
                    </a:p>
                  </a:txBody>
                  <a:tcPr/>
                </a:tc>
                <a:extLst>
                  <a:ext uri="{0D108BD9-81ED-4DB2-BD59-A6C34878D82A}">
                    <a16:rowId xmlns:a16="http://schemas.microsoft.com/office/drawing/2014/main" val="4031682739"/>
                  </a:ext>
                </a:extLst>
              </a:tr>
              <a:tr h="361017">
                <a:tc>
                  <a:txBody>
                    <a:bodyPr/>
                    <a:lstStyle/>
                    <a:p>
                      <a:r>
                        <a:rPr lang="en-US" dirty="0" smtClean="0">
                          <a:solidFill>
                            <a:schemeClr val="accent3"/>
                          </a:solidFill>
                        </a:rPr>
                        <a:t>3.   Delaware</a:t>
                      </a:r>
                      <a:endParaRPr lang="en-US" dirty="0">
                        <a:solidFill>
                          <a:schemeClr val="accent3"/>
                        </a:solidFill>
                      </a:endParaRPr>
                    </a:p>
                  </a:txBody>
                  <a:tcPr/>
                </a:tc>
                <a:tc>
                  <a:txBody>
                    <a:bodyPr/>
                    <a:lstStyle/>
                    <a:p>
                      <a:pPr algn="ctr"/>
                      <a:r>
                        <a:rPr lang="en-US" dirty="0" smtClean="0">
                          <a:solidFill>
                            <a:schemeClr val="accent3"/>
                          </a:solidFill>
                        </a:rPr>
                        <a:t>54</a:t>
                      </a:r>
                      <a:endParaRPr lang="en-US" dirty="0">
                        <a:solidFill>
                          <a:schemeClr val="accent3"/>
                        </a:solidFill>
                      </a:endParaRPr>
                    </a:p>
                  </a:txBody>
                  <a:tcPr/>
                </a:tc>
                <a:tc>
                  <a:txBody>
                    <a:bodyPr/>
                    <a:lstStyle/>
                    <a:p>
                      <a:pPr algn="ctr"/>
                      <a:r>
                        <a:rPr lang="en-US" dirty="0" smtClean="0">
                          <a:solidFill>
                            <a:schemeClr val="accent3"/>
                          </a:solidFill>
                        </a:rPr>
                        <a:t>48</a:t>
                      </a:r>
                      <a:endParaRPr lang="en-US" dirty="0">
                        <a:solidFill>
                          <a:schemeClr val="accent3"/>
                        </a:solidFill>
                      </a:endParaRPr>
                    </a:p>
                  </a:txBody>
                  <a:tcPr/>
                </a:tc>
                <a:tc>
                  <a:txBody>
                    <a:bodyPr/>
                    <a:lstStyle/>
                    <a:p>
                      <a:pPr algn="ctr"/>
                      <a:r>
                        <a:rPr lang="en-US" b="1" dirty="0" smtClean="0">
                          <a:solidFill>
                            <a:schemeClr val="accent3"/>
                          </a:solidFill>
                        </a:rPr>
                        <a:t>-11%</a:t>
                      </a:r>
                      <a:endParaRPr lang="en-US" b="1" dirty="0">
                        <a:solidFill>
                          <a:schemeClr val="accent3"/>
                        </a:solidFill>
                      </a:endParaRPr>
                    </a:p>
                  </a:txBody>
                  <a:tcPr/>
                </a:tc>
                <a:extLst>
                  <a:ext uri="{0D108BD9-81ED-4DB2-BD59-A6C34878D82A}">
                    <a16:rowId xmlns:a16="http://schemas.microsoft.com/office/drawing/2014/main" val="2540576916"/>
                  </a:ext>
                </a:extLst>
              </a:tr>
              <a:tr h="361017">
                <a:tc>
                  <a:txBody>
                    <a:bodyPr/>
                    <a:lstStyle/>
                    <a:p>
                      <a:r>
                        <a:rPr lang="en-US" dirty="0" smtClean="0">
                          <a:solidFill>
                            <a:schemeClr val="accent3"/>
                          </a:solidFill>
                        </a:rPr>
                        <a:t>4.   Montana</a:t>
                      </a:r>
                      <a:endParaRPr lang="en-US" dirty="0">
                        <a:solidFill>
                          <a:schemeClr val="accent3"/>
                        </a:solidFill>
                      </a:endParaRPr>
                    </a:p>
                  </a:txBody>
                  <a:tcPr/>
                </a:tc>
                <a:tc>
                  <a:txBody>
                    <a:bodyPr/>
                    <a:lstStyle/>
                    <a:p>
                      <a:pPr algn="ctr"/>
                      <a:r>
                        <a:rPr lang="en-US" dirty="0" smtClean="0">
                          <a:solidFill>
                            <a:schemeClr val="accent3"/>
                          </a:solidFill>
                        </a:rPr>
                        <a:t>55</a:t>
                      </a:r>
                      <a:endParaRPr lang="en-US" dirty="0">
                        <a:solidFill>
                          <a:schemeClr val="accent3"/>
                        </a:solidFill>
                      </a:endParaRPr>
                    </a:p>
                  </a:txBody>
                  <a:tcPr/>
                </a:tc>
                <a:tc>
                  <a:txBody>
                    <a:bodyPr/>
                    <a:lstStyle/>
                    <a:p>
                      <a:pPr algn="ctr"/>
                      <a:r>
                        <a:rPr lang="en-US" dirty="0" smtClean="0">
                          <a:solidFill>
                            <a:schemeClr val="accent3"/>
                          </a:solidFill>
                        </a:rPr>
                        <a:t>21</a:t>
                      </a:r>
                      <a:endParaRPr lang="en-US" dirty="0">
                        <a:solidFill>
                          <a:schemeClr val="accent3"/>
                        </a:solidFill>
                      </a:endParaRPr>
                    </a:p>
                  </a:txBody>
                  <a:tcPr/>
                </a:tc>
                <a:tc>
                  <a:txBody>
                    <a:bodyPr/>
                    <a:lstStyle/>
                    <a:p>
                      <a:pPr algn="ctr"/>
                      <a:r>
                        <a:rPr lang="en-US" b="1" dirty="0" smtClean="0">
                          <a:solidFill>
                            <a:schemeClr val="accent3"/>
                          </a:solidFill>
                        </a:rPr>
                        <a:t>-62%</a:t>
                      </a:r>
                      <a:endParaRPr lang="en-US" b="1" dirty="0">
                        <a:solidFill>
                          <a:schemeClr val="accent3"/>
                        </a:solidFill>
                      </a:endParaRPr>
                    </a:p>
                  </a:txBody>
                  <a:tcPr/>
                </a:tc>
                <a:extLst>
                  <a:ext uri="{0D108BD9-81ED-4DB2-BD59-A6C34878D82A}">
                    <a16:rowId xmlns:a16="http://schemas.microsoft.com/office/drawing/2014/main" val="550638926"/>
                  </a:ext>
                </a:extLst>
              </a:tr>
              <a:tr h="361017">
                <a:tc>
                  <a:txBody>
                    <a:bodyPr/>
                    <a:lstStyle/>
                    <a:p>
                      <a:r>
                        <a:rPr lang="en-US" dirty="0" smtClean="0">
                          <a:solidFill>
                            <a:schemeClr val="accent3"/>
                          </a:solidFill>
                        </a:rPr>
                        <a:t>5.   Oklahoma</a:t>
                      </a:r>
                      <a:endParaRPr lang="en-US" dirty="0">
                        <a:solidFill>
                          <a:schemeClr val="accent3"/>
                        </a:solidFill>
                      </a:endParaRPr>
                    </a:p>
                  </a:txBody>
                  <a:tcPr/>
                </a:tc>
                <a:tc>
                  <a:txBody>
                    <a:bodyPr/>
                    <a:lstStyle/>
                    <a:p>
                      <a:pPr algn="ctr"/>
                      <a:r>
                        <a:rPr lang="en-US" dirty="0" smtClean="0">
                          <a:solidFill>
                            <a:schemeClr val="accent3"/>
                          </a:solidFill>
                        </a:rPr>
                        <a:t>66</a:t>
                      </a:r>
                      <a:endParaRPr lang="en-US" dirty="0">
                        <a:solidFill>
                          <a:schemeClr val="accent3"/>
                        </a:solidFill>
                      </a:endParaRPr>
                    </a:p>
                  </a:txBody>
                  <a:tcPr/>
                </a:tc>
                <a:tc>
                  <a:txBody>
                    <a:bodyPr/>
                    <a:lstStyle/>
                    <a:p>
                      <a:pPr algn="ctr"/>
                      <a:r>
                        <a:rPr lang="en-US" dirty="0" smtClean="0">
                          <a:solidFill>
                            <a:schemeClr val="accent3"/>
                          </a:solidFill>
                        </a:rPr>
                        <a:t>50</a:t>
                      </a:r>
                      <a:endParaRPr lang="en-US" dirty="0">
                        <a:solidFill>
                          <a:schemeClr val="accent3"/>
                        </a:solidFill>
                      </a:endParaRPr>
                    </a:p>
                  </a:txBody>
                  <a:tcPr/>
                </a:tc>
                <a:tc>
                  <a:txBody>
                    <a:bodyPr/>
                    <a:lstStyle/>
                    <a:p>
                      <a:pPr algn="ctr"/>
                      <a:r>
                        <a:rPr lang="en-US" b="1" dirty="0" smtClean="0">
                          <a:solidFill>
                            <a:schemeClr val="accent3"/>
                          </a:solidFill>
                        </a:rPr>
                        <a:t>-24%</a:t>
                      </a:r>
                      <a:endParaRPr lang="en-US" b="1" dirty="0">
                        <a:solidFill>
                          <a:schemeClr val="accent3"/>
                        </a:solidFill>
                      </a:endParaRPr>
                    </a:p>
                  </a:txBody>
                  <a:tcPr/>
                </a:tc>
                <a:extLst>
                  <a:ext uri="{0D108BD9-81ED-4DB2-BD59-A6C34878D82A}">
                    <a16:rowId xmlns:a16="http://schemas.microsoft.com/office/drawing/2014/main" val="833887206"/>
                  </a:ext>
                </a:extLst>
              </a:tr>
              <a:tr h="361017">
                <a:tc>
                  <a:txBody>
                    <a:bodyPr/>
                    <a:lstStyle/>
                    <a:p>
                      <a:r>
                        <a:rPr lang="en-US" dirty="0" smtClean="0">
                          <a:solidFill>
                            <a:schemeClr val="accent3"/>
                          </a:solidFill>
                        </a:rPr>
                        <a:t>6.   Wyoming</a:t>
                      </a:r>
                      <a:endParaRPr lang="en-US" dirty="0">
                        <a:solidFill>
                          <a:schemeClr val="accent3"/>
                        </a:solidFill>
                      </a:endParaRPr>
                    </a:p>
                  </a:txBody>
                  <a:tcPr/>
                </a:tc>
                <a:tc>
                  <a:txBody>
                    <a:bodyPr/>
                    <a:lstStyle/>
                    <a:p>
                      <a:pPr algn="ctr"/>
                      <a:r>
                        <a:rPr lang="en-US" dirty="0" smtClean="0">
                          <a:solidFill>
                            <a:schemeClr val="accent3"/>
                          </a:solidFill>
                        </a:rPr>
                        <a:t>70</a:t>
                      </a:r>
                      <a:endParaRPr lang="en-US" dirty="0">
                        <a:solidFill>
                          <a:schemeClr val="accent3"/>
                        </a:solidFill>
                      </a:endParaRPr>
                    </a:p>
                  </a:txBody>
                  <a:tcPr/>
                </a:tc>
                <a:tc>
                  <a:txBody>
                    <a:bodyPr/>
                    <a:lstStyle/>
                    <a:p>
                      <a:pPr algn="ctr"/>
                      <a:r>
                        <a:rPr lang="en-US" dirty="0" smtClean="0">
                          <a:solidFill>
                            <a:schemeClr val="accent3"/>
                          </a:solidFill>
                        </a:rPr>
                        <a:t>64</a:t>
                      </a:r>
                      <a:endParaRPr lang="en-US" dirty="0">
                        <a:solidFill>
                          <a:schemeClr val="accent3"/>
                        </a:solidFill>
                      </a:endParaRPr>
                    </a:p>
                  </a:txBody>
                  <a:tcPr/>
                </a:tc>
                <a:tc>
                  <a:txBody>
                    <a:bodyPr/>
                    <a:lstStyle/>
                    <a:p>
                      <a:pPr algn="ctr"/>
                      <a:r>
                        <a:rPr lang="en-US" b="1" dirty="0" smtClean="0">
                          <a:solidFill>
                            <a:schemeClr val="accent3"/>
                          </a:solidFill>
                        </a:rPr>
                        <a:t>-9%</a:t>
                      </a:r>
                      <a:endParaRPr lang="en-US" b="1" dirty="0">
                        <a:solidFill>
                          <a:schemeClr val="accent3"/>
                        </a:solidFill>
                      </a:endParaRPr>
                    </a:p>
                  </a:txBody>
                  <a:tcPr/>
                </a:tc>
                <a:extLst>
                  <a:ext uri="{0D108BD9-81ED-4DB2-BD59-A6C34878D82A}">
                    <a16:rowId xmlns:a16="http://schemas.microsoft.com/office/drawing/2014/main" val="2174379937"/>
                  </a:ext>
                </a:extLst>
              </a:tr>
              <a:tr h="361017">
                <a:tc>
                  <a:txBody>
                    <a:bodyPr/>
                    <a:lstStyle/>
                    <a:p>
                      <a:r>
                        <a:rPr lang="en-US" dirty="0" smtClean="0">
                          <a:solidFill>
                            <a:schemeClr val="accent3"/>
                          </a:solidFill>
                        </a:rPr>
                        <a:t>7.   North Dakota</a:t>
                      </a:r>
                      <a:endParaRPr lang="en-US" dirty="0">
                        <a:solidFill>
                          <a:schemeClr val="accent3"/>
                        </a:solidFill>
                      </a:endParaRPr>
                    </a:p>
                  </a:txBody>
                  <a:tcPr/>
                </a:tc>
                <a:tc>
                  <a:txBody>
                    <a:bodyPr/>
                    <a:lstStyle/>
                    <a:p>
                      <a:pPr algn="ctr"/>
                      <a:r>
                        <a:rPr lang="en-US" dirty="0" smtClean="0">
                          <a:solidFill>
                            <a:schemeClr val="accent3"/>
                          </a:solidFill>
                        </a:rPr>
                        <a:t>82</a:t>
                      </a:r>
                      <a:endParaRPr lang="en-US" dirty="0">
                        <a:solidFill>
                          <a:schemeClr val="accent3"/>
                        </a:solidFill>
                      </a:endParaRPr>
                    </a:p>
                  </a:txBody>
                  <a:tcPr/>
                </a:tc>
                <a:tc>
                  <a:txBody>
                    <a:bodyPr/>
                    <a:lstStyle/>
                    <a:p>
                      <a:pPr algn="ctr"/>
                      <a:r>
                        <a:rPr lang="en-US" dirty="0" smtClean="0">
                          <a:solidFill>
                            <a:schemeClr val="accent3"/>
                          </a:solidFill>
                        </a:rPr>
                        <a:t>74</a:t>
                      </a:r>
                      <a:endParaRPr lang="en-US" dirty="0">
                        <a:solidFill>
                          <a:schemeClr val="accent3"/>
                        </a:solidFill>
                      </a:endParaRPr>
                    </a:p>
                  </a:txBody>
                  <a:tcPr/>
                </a:tc>
                <a:tc>
                  <a:txBody>
                    <a:bodyPr/>
                    <a:lstStyle/>
                    <a:p>
                      <a:pPr algn="ctr"/>
                      <a:r>
                        <a:rPr lang="en-US" b="1" dirty="0" smtClean="0">
                          <a:solidFill>
                            <a:schemeClr val="accent3"/>
                          </a:solidFill>
                        </a:rPr>
                        <a:t>-10%</a:t>
                      </a:r>
                      <a:endParaRPr lang="en-US" b="1" dirty="0">
                        <a:solidFill>
                          <a:schemeClr val="accent3"/>
                        </a:solidFill>
                      </a:endParaRPr>
                    </a:p>
                  </a:txBody>
                  <a:tcPr/>
                </a:tc>
                <a:extLst>
                  <a:ext uri="{0D108BD9-81ED-4DB2-BD59-A6C34878D82A}">
                    <a16:rowId xmlns:a16="http://schemas.microsoft.com/office/drawing/2014/main" val="761043154"/>
                  </a:ext>
                </a:extLst>
              </a:tr>
              <a:tr h="361017">
                <a:tc>
                  <a:txBody>
                    <a:bodyPr/>
                    <a:lstStyle/>
                    <a:p>
                      <a:r>
                        <a:rPr lang="en-US" dirty="0" smtClean="0">
                          <a:solidFill>
                            <a:schemeClr val="accent3"/>
                          </a:solidFill>
                        </a:rPr>
                        <a:t>8.   Arizona</a:t>
                      </a:r>
                      <a:endParaRPr lang="en-US" dirty="0">
                        <a:solidFill>
                          <a:schemeClr val="accent3"/>
                        </a:solidFill>
                      </a:endParaRPr>
                    </a:p>
                  </a:txBody>
                  <a:tcPr/>
                </a:tc>
                <a:tc>
                  <a:txBody>
                    <a:bodyPr/>
                    <a:lstStyle/>
                    <a:p>
                      <a:pPr algn="ctr"/>
                      <a:r>
                        <a:rPr lang="en-US" dirty="0" smtClean="0">
                          <a:solidFill>
                            <a:schemeClr val="accent3"/>
                          </a:solidFill>
                        </a:rPr>
                        <a:t>93</a:t>
                      </a:r>
                      <a:endParaRPr lang="en-US" dirty="0">
                        <a:solidFill>
                          <a:schemeClr val="accent3"/>
                        </a:solidFill>
                      </a:endParaRPr>
                    </a:p>
                  </a:txBody>
                  <a:tcPr/>
                </a:tc>
                <a:tc>
                  <a:txBody>
                    <a:bodyPr/>
                    <a:lstStyle/>
                    <a:p>
                      <a:pPr algn="ctr"/>
                      <a:r>
                        <a:rPr lang="en-US" dirty="0" smtClean="0">
                          <a:solidFill>
                            <a:schemeClr val="accent3"/>
                          </a:solidFill>
                        </a:rPr>
                        <a:t>83</a:t>
                      </a:r>
                      <a:endParaRPr lang="en-US" dirty="0">
                        <a:solidFill>
                          <a:schemeClr val="accent3"/>
                        </a:solidFill>
                      </a:endParaRPr>
                    </a:p>
                  </a:txBody>
                  <a:tcPr/>
                </a:tc>
                <a:tc>
                  <a:txBody>
                    <a:bodyPr/>
                    <a:lstStyle/>
                    <a:p>
                      <a:pPr algn="ctr"/>
                      <a:r>
                        <a:rPr lang="en-US" b="1" dirty="0" smtClean="0">
                          <a:solidFill>
                            <a:schemeClr val="accent3"/>
                          </a:solidFill>
                        </a:rPr>
                        <a:t>-11%</a:t>
                      </a:r>
                      <a:endParaRPr lang="en-US" b="1" dirty="0">
                        <a:solidFill>
                          <a:schemeClr val="accent3"/>
                        </a:solidFill>
                      </a:endParaRPr>
                    </a:p>
                  </a:txBody>
                  <a:tcPr/>
                </a:tc>
                <a:extLst>
                  <a:ext uri="{0D108BD9-81ED-4DB2-BD59-A6C34878D82A}">
                    <a16:rowId xmlns:a16="http://schemas.microsoft.com/office/drawing/2014/main" val="2480697959"/>
                  </a:ext>
                </a:extLst>
              </a:tr>
              <a:tr h="361017">
                <a:tc>
                  <a:txBody>
                    <a:bodyPr/>
                    <a:lstStyle/>
                    <a:p>
                      <a:r>
                        <a:rPr lang="en-US" dirty="0" smtClean="0">
                          <a:solidFill>
                            <a:schemeClr val="accent3"/>
                          </a:solidFill>
                        </a:rPr>
                        <a:t>9.   Nebraska</a:t>
                      </a:r>
                      <a:endParaRPr lang="en-US" dirty="0">
                        <a:solidFill>
                          <a:schemeClr val="accent3"/>
                        </a:solidFill>
                      </a:endParaRPr>
                    </a:p>
                  </a:txBody>
                  <a:tcPr/>
                </a:tc>
                <a:tc>
                  <a:txBody>
                    <a:bodyPr/>
                    <a:lstStyle/>
                    <a:p>
                      <a:pPr algn="ctr"/>
                      <a:r>
                        <a:rPr lang="en-US" dirty="0" smtClean="0">
                          <a:solidFill>
                            <a:schemeClr val="accent3"/>
                          </a:solidFill>
                        </a:rPr>
                        <a:t>116</a:t>
                      </a:r>
                      <a:endParaRPr lang="en-US" dirty="0">
                        <a:solidFill>
                          <a:schemeClr val="accent3"/>
                        </a:solidFill>
                      </a:endParaRPr>
                    </a:p>
                  </a:txBody>
                  <a:tcPr/>
                </a:tc>
                <a:tc>
                  <a:txBody>
                    <a:bodyPr/>
                    <a:lstStyle/>
                    <a:p>
                      <a:pPr algn="ctr"/>
                      <a:r>
                        <a:rPr lang="en-US" dirty="0" smtClean="0">
                          <a:solidFill>
                            <a:schemeClr val="accent3"/>
                          </a:solidFill>
                        </a:rPr>
                        <a:t>111</a:t>
                      </a:r>
                      <a:endParaRPr lang="en-US" dirty="0">
                        <a:solidFill>
                          <a:schemeClr val="accent3"/>
                        </a:solidFill>
                      </a:endParaRPr>
                    </a:p>
                  </a:txBody>
                  <a:tcPr/>
                </a:tc>
                <a:tc>
                  <a:txBody>
                    <a:bodyPr/>
                    <a:lstStyle/>
                    <a:p>
                      <a:pPr algn="ctr"/>
                      <a:r>
                        <a:rPr lang="en-US" b="1" dirty="0" smtClean="0">
                          <a:solidFill>
                            <a:schemeClr val="accent3"/>
                          </a:solidFill>
                        </a:rPr>
                        <a:t>-5%</a:t>
                      </a:r>
                      <a:endParaRPr lang="en-US" b="1" dirty="0">
                        <a:solidFill>
                          <a:schemeClr val="accent3"/>
                        </a:solidFill>
                      </a:endParaRPr>
                    </a:p>
                  </a:txBody>
                  <a:tcPr/>
                </a:tc>
                <a:extLst>
                  <a:ext uri="{0D108BD9-81ED-4DB2-BD59-A6C34878D82A}">
                    <a16:rowId xmlns:a16="http://schemas.microsoft.com/office/drawing/2014/main" val="3826489978"/>
                  </a:ext>
                </a:extLst>
              </a:tr>
              <a:tr h="361017">
                <a:tc>
                  <a:txBody>
                    <a:bodyPr/>
                    <a:lstStyle/>
                    <a:p>
                      <a:r>
                        <a:rPr lang="en-US" dirty="0" smtClean="0">
                          <a:solidFill>
                            <a:schemeClr val="accent3"/>
                          </a:solidFill>
                        </a:rPr>
                        <a:t>10. Maryland</a:t>
                      </a:r>
                      <a:endParaRPr lang="en-US" dirty="0">
                        <a:solidFill>
                          <a:schemeClr val="accent3"/>
                        </a:solidFill>
                      </a:endParaRPr>
                    </a:p>
                  </a:txBody>
                  <a:tcPr/>
                </a:tc>
                <a:tc>
                  <a:txBody>
                    <a:bodyPr/>
                    <a:lstStyle/>
                    <a:p>
                      <a:pPr algn="ctr"/>
                      <a:r>
                        <a:rPr lang="en-US" dirty="0" smtClean="0">
                          <a:solidFill>
                            <a:schemeClr val="accent3"/>
                          </a:solidFill>
                        </a:rPr>
                        <a:t>122</a:t>
                      </a:r>
                      <a:endParaRPr lang="en-US" dirty="0">
                        <a:solidFill>
                          <a:schemeClr val="accent3"/>
                        </a:solidFill>
                      </a:endParaRPr>
                    </a:p>
                  </a:txBody>
                  <a:tcPr/>
                </a:tc>
                <a:tc>
                  <a:txBody>
                    <a:bodyPr/>
                    <a:lstStyle/>
                    <a:p>
                      <a:pPr algn="ctr"/>
                      <a:r>
                        <a:rPr lang="en-US" dirty="0" smtClean="0">
                          <a:solidFill>
                            <a:schemeClr val="accent3"/>
                          </a:solidFill>
                        </a:rPr>
                        <a:t>92</a:t>
                      </a:r>
                      <a:endParaRPr lang="en-US" dirty="0">
                        <a:solidFill>
                          <a:schemeClr val="accent3"/>
                        </a:solidFill>
                      </a:endParaRPr>
                    </a:p>
                  </a:txBody>
                  <a:tcPr/>
                </a:tc>
                <a:tc>
                  <a:txBody>
                    <a:bodyPr/>
                    <a:lstStyle/>
                    <a:p>
                      <a:pPr algn="ctr"/>
                      <a:r>
                        <a:rPr lang="en-US" b="1" dirty="0" smtClean="0">
                          <a:solidFill>
                            <a:schemeClr val="accent3"/>
                          </a:solidFill>
                        </a:rPr>
                        <a:t>-25%</a:t>
                      </a:r>
                      <a:endParaRPr lang="en-US" b="1" dirty="0">
                        <a:solidFill>
                          <a:schemeClr val="accent3"/>
                        </a:solidFill>
                      </a:endParaRPr>
                    </a:p>
                  </a:txBody>
                  <a:tcPr/>
                </a:tc>
                <a:extLst>
                  <a:ext uri="{0D108BD9-81ED-4DB2-BD59-A6C34878D82A}">
                    <a16:rowId xmlns:a16="http://schemas.microsoft.com/office/drawing/2014/main" val="3797720514"/>
                  </a:ext>
                </a:extLst>
              </a:tr>
            </a:tbl>
          </a:graphicData>
        </a:graphic>
      </p:graphicFrame>
      <p:sp>
        <p:nvSpPr>
          <p:cNvPr id="6" name="TextBox 6">
            <a:extLst>
              <a:ext uri="{FF2B5EF4-FFF2-40B4-BE49-F238E27FC236}">
                <a16:creationId xmlns:a16="http://schemas.microsoft.com/office/drawing/2014/main" id="{C40F8174-8B46-4FA7-84F9-6C9A0A51EE8E}"/>
              </a:ext>
            </a:extLst>
          </p:cNvPr>
          <p:cNvSpPr txBox="1">
            <a:spLocks noChangeArrowheads="1"/>
          </p:cNvSpPr>
          <p:nvPr/>
        </p:nvSpPr>
        <p:spPr bwMode="auto">
          <a:xfrm>
            <a:off x="1841546" y="6425554"/>
            <a:ext cx="88264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i="1" dirty="0">
                <a:solidFill>
                  <a:srgbClr val="000000"/>
                </a:solidFill>
                <a:ea typeface="Times New Roman" panose="02020603050405020304" pitchFamily="18" charset="0"/>
                <a:cs typeface="Arial" panose="020B0604020202020204" pitchFamily="34" charset="0"/>
              </a:rPr>
              <a:t>Source</a:t>
            </a:r>
            <a:r>
              <a:rPr lang="en-US" sz="1200" dirty="0">
                <a:solidFill>
                  <a:srgbClr val="000000"/>
                </a:solidFill>
                <a:ea typeface="Times New Roman" panose="02020603050405020304" pitchFamily="18" charset="0"/>
                <a:cs typeface="Arial" panose="020B0604020202020204" pitchFamily="34" charset="0"/>
              </a:rPr>
              <a:t>: Braddock, et al.(2018).Preliminary Data from </a:t>
            </a:r>
            <a:r>
              <a:rPr lang="en-US" sz="1200" i="1" dirty="0">
                <a:solidFill>
                  <a:srgbClr val="000000"/>
                </a:solidFill>
                <a:ea typeface="Times New Roman" panose="02020603050405020304" pitchFamily="18" charset="0"/>
                <a:cs typeface="Arial" panose="020B0604020202020204" pitchFamily="34" charset="0"/>
              </a:rPr>
              <a:t>The State of the States in Intellectual and Developmental Disabilities:2018</a:t>
            </a:r>
            <a:endParaRPr lang="en-US" sz="12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02711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4968" y="75061"/>
            <a:ext cx="8711921" cy="1252728"/>
          </a:xfrm>
        </p:spPr>
        <p:txBody>
          <a:bodyPr>
            <a:noAutofit/>
          </a:bodyPr>
          <a:lstStyle/>
          <a:p>
            <a:r>
              <a:rPr lang="en-US" altLang="en-US" sz="3200" dirty="0"/>
              <a:t>Ten Largest IDD Institutional Censuses</a:t>
            </a:r>
            <a:endParaRPr lang="en-US" sz="3200" dirty="0"/>
          </a:p>
        </p:txBody>
      </p:sp>
      <p:graphicFrame>
        <p:nvGraphicFramePr>
          <p:cNvPr id="6" name="Content Placeholder 3"/>
          <p:cNvGraphicFramePr>
            <a:graphicFrameLocks/>
          </p:cNvGraphicFramePr>
          <p:nvPr>
            <p:extLst/>
          </p:nvPr>
        </p:nvGraphicFramePr>
        <p:xfrm>
          <a:off x="2172059" y="1688856"/>
          <a:ext cx="7817736" cy="4102344"/>
        </p:xfrm>
        <a:graphic>
          <a:graphicData uri="http://schemas.openxmlformats.org/drawingml/2006/table">
            <a:tbl>
              <a:tblPr firstRow="1" bandRow="1">
                <a:tableStyleId>{F2DE63D5-997A-4646-A377-4702673A728D}</a:tableStyleId>
              </a:tblPr>
              <a:tblGrid>
                <a:gridCol w="2169043">
                  <a:extLst>
                    <a:ext uri="{9D8B030D-6E8A-4147-A177-3AD203B41FA5}">
                      <a16:colId xmlns:a16="http://schemas.microsoft.com/office/drawing/2014/main" val="739484301"/>
                    </a:ext>
                  </a:extLst>
                </a:gridCol>
                <a:gridCol w="1871331">
                  <a:extLst>
                    <a:ext uri="{9D8B030D-6E8A-4147-A177-3AD203B41FA5}">
                      <a16:colId xmlns:a16="http://schemas.microsoft.com/office/drawing/2014/main" val="4254838897"/>
                    </a:ext>
                  </a:extLst>
                </a:gridCol>
                <a:gridCol w="2158409">
                  <a:extLst>
                    <a:ext uri="{9D8B030D-6E8A-4147-A177-3AD203B41FA5}">
                      <a16:colId xmlns:a16="http://schemas.microsoft.com/office/drawing/2014/main" val="187694316"/>
                    </a:ext>
                  </a:extLst>
                </a:gridCol>
                <a:gridCol w="1618953">
                  <a:extLst>
                    <a:ext uri="{9D8B030D-6E8A-4147-A177-3AD203B41FA5}">
                      <a16:colId xmlns:a16="http://schemas.microsoft.com/office/drawing/2014/main" val="173127937"/>
                    </a:ext>
                  </a:extLst>
                </a:gridCol>
              </a:tblGrid>
              <a:tr h="353286">
                <a:tc>
                  <a:txBody>
                    <a:bodyPr/>
                    <a:lstStyle/>
                    <a:p>
                      <a:r>
                        <a:rPr lang="en-US" dirty="0" smtClean="0">
                          <a:solidFill>
                            <a:schemeClr val="tx1"/>
                          </a:solidFill>
                        </a:rPr>
                        <a:t>State</a:t>
                      </a:r>
                      <a:endParaRPr lang="en-US" dirty="0">
                        <a:solidFill>
                          <a:schemeClr val="tx1"/>
                        </a:solidFill>
                      </a:endParaRPr>
                    </a:p>
                  </a:txBody>
                  <a:tcPr/>
                </a:tc>
                <a:tc>
                  <a:txBody>
                    <a:bodyPr/>
                    <a:lstStyle/>
                    <a:p>
                      <a:pPr algn="ctr"/>
                      <a:r>
                        <a:rPr lang="en-US" dirty="0" smtClean="0">
                          <a:solidFill>
                            <a:schemeClr val="tx1"/>
                          </a:solidFill>
                        </a:rPr>
                        <a:t>FY2015 census</a:t>
                      </a:r>
                      <a:endParaRPr lang="en-US" dirty="0">
                        <a:solidFill>
                          <a:schemeClr val="tx1"/>
                        </a:solidFill>
                      </a:endParaRPr>
                    </a:p>
                  </a:txBody>
                  <a:tcPr/>
                </a:tc>
                <a:tc>
                  <a:txBody>
                    <a:bodyPr/>
                    <a:lstStyle/>
                    <a:p>
                      <a:pPr algn="ctr"/>
                      <a:r>
                        <a:rPr lang="en-US" dirty="0" smtClean="0">
                          <a:solidFill>
                            <a:schemeClr val="tx1"/>
                          </a:solidFill>
                        </a:rPr>
                        <a:t>FY2017</a:t>
                      </a:r>
                      <a:r>
                        <a:rPr lang="en-US" baseline="0" dirty="0" smtClean="0">
                          <a:solidFill>
                            <a:schemeClr val="tx1"/>
                          </a:solidFill>
                        </a:rPr>
                        <a:t> census*</a:t>
                      </a:r>
                      <a:endParaRPr lang="en-US" dirty="0">
                        <a:solidFill>
                          <a:schemeClr val="tx1"/>
                        </a:solidFill>
                      </a:endParaRPr>
                    </a:p>
                  </a:txBody>
                  <a:tcPr/>
                </a:tc>
                <a:tc>
                  <a:txBody>
                    <a:bodyPr/>
                    <a:lstStyle/>
                    <a:p>
                      <a:pPr algn="ctr"/>
                      <a:r>
                        <a:rPr lang="en-US" dirty="0" smtClean="0">
                          <a:solidFill>
                            <a:schemeClr val="tx1"/>
                          </a:solidFill>
                        </a:rPr>
                        <a:t>% change</a:t>
                      </a:r>
                      <a:endParaRPr lang="en-US" dirty="0">
                        <a:solidFill>
                          <a:schemeClr val="tx1"/>
                        </a:solidFill>
                      </a:endParaRPr>
                    </a:p>
                  </a:txBody>
                  <a:tcPr/>
                </a:tc>
                <a:extLst>
                  <a:ext uri="{0D108BD9-81ED-4DB2-BD59-A6C34878D82A}">
                    <a16:rowId xmlns:a16="http://schemas.microsoft.com/office/drawing/2014/main" val="1158729806"/>
                  </a:ext>
                </a:extLst>
              </a:tr>
              <a:tr h="353286">
                <a:tc>
                  <a:txBody>
                    <a:bodyPr/>
                    <a:lstStyle/>
                    <a:p>
                      <a:r>
                        <a:rPr lang="en-US" dirty="0" smtClean="0">
                          <a:solidFill>
                            <a:schemeClr val="accent3"/>
                          </a:solidFill>
                        </a:rPr>
                        <a:t>1.   Texas</a:t>
                      </a:r>
                      <a:endParaRPr lang="en-US" dirty="0">
                        <a:solidFill>
                          <a:schemeClr val="accent3"/>
                        </a:solidFill>
                      </a:endParaRPr>
                    </a:p>
                  </a:txBody>
                  <a:tcPr/>
                </a:tc>
                <a:tc>
                  <a:txBody>
                    <a:bodyPr/>
                    <a:lstStyle/>
                    <a:p>
                      <a:pPr algn="ctr"/>
                      <a:r>
                        <a:rPr lang="en-US" dirty="0" smtClean="0">
                          <a:solidFill>
                            <a:schemeClr val="accent3"/>
                          </a:solidFill>
                        </a:rPr>
                        <a:t>3,541</a:t>
                      </a:r>
                      <a:endParaRPr lang="en-US" dirty="0">
                        <a:solidFill>
                          <a:schemeClr val="accent3"/>
                        </a:solidFill>
                      </a:endParaRPr>
                    </a:p>
                  </a:txBody>
                  <a:tcPr/>
                </a:tc>
                <a:tc>
                  <a:txBody>
                    <a:bodyPr/>
                    <a:lstStyle/>
                    <a:p>
                      <a:pPr algn="ctr"/>
                      <a:r>
                        <a:rPr lang="en-US" dirty="0" smtClean="0">
                          <a:solidFill>
                            <a:schemeClr val="accent3"/>
                          </a:solidFill>
                        </a:rPr>
                        <a:t>Not yet reported</a:t>
                      </a:r>
                      <a:endParaRPr lang="en-US" dirty="0">
                        <a:solidFill>
                          <a:schemeClr val="accent3"/>
                        </a:solidFill>
                      </a:endParaRPr>
                    </a:p>
                  </a:txBody>
                  <a:tcPr/>
                </a:tc>
                <a:tc>
                  <a:txBody>
                    <a:bodyPr/>
                    <a:lstStyle/>
                    <a:p>
                      <a:pPr algn="ctr"/>
                      <a:r>
                        <a:rPr lang="en-US" dirty="0" smtClean="0">
                          <a:solidFill>
                            <a:schemeClr val="accent3"/>
                          </a:solidFill>
                        </a:rPr>
                        <a:t>n/a</a:t>
                      </a:r>
                      <a:endParaRPr lang="en-US" dirty="0">
                        <a:solidFill>
                          <a:schemeClr val="accent3"/>
                        </a:solidFill>
                      </a:endParaRPr>
                    </a:p>
                  </a:txBody>
                  <a:tcPr/>
                </a:tc>
                <a:extLst>
                  <a:ext uri="{0D108BD9-81ED-4DB2-BD59-A6C34878D82A}">
                    <a16:rowId xmlns:a16="http://schemas.microsoft.com/office/drawing/2014/main" val="3854668807"/>
                  </a:ext>
                </a:extLst>
              </a:tr>
              <a:tr h="353286">
                <a:tc>
                  <a:txBody>
                    <a:bodyPr/>
                    <a:lstStyle/>
                    <a:p>
                      <a:pPr marL="342900" indent="-342900">
                        <a:buAutoNum type="arabicPeriod" startAt="2"/>
                      </a:pPr>
                      <a:r>
                        <a:rPr lang="en-US" dirty="0" smtClean="0">
                          <a:solidFill>
                            <a:schemeClr val="accent3"/>
                          </a:solidFill>
                        </a:rPr>
                        <a:t> Illinois</a:t>
                      </a:r>
                      <a:endParaRPr lang="en-US" dirty="0">
                        <a:solidFill>
                          <a:schemeClr val="accent3"/>
                        </a:solidFill>
                      </a:endParaRPr>
                    </a:p>
                  </a:txBody>
                  <a:tcPr/>
                </a:tc>
                <a:tc>
                  <a:txBody>
                    <a:bodyPr/>
                    <a:lstStyle/>
                    <a:p>
                      <a:pPr algn="ctr"/>
                      <a:r>
                        <a:rPr lang="en-US" dirty="0" smtClean="0">
                          <a:solidFill>
                            <a:schemeClr val="accent3"/>
                          </a:solidFill>
                        </a:rPr>
                        <a:t>1,724</a:t>
                      </a:r>
                      <a:endParaRPr lang="en-US" dirty="0">
                        <a:solidFill>
                          <a:schemeClr val="accent3"/>
                        </a:solidFill>
                      </a:endParaRPr>
                    </a:p>
                  </a:txBody>
                  <a:tcPr/>
                </a:tc>
                <a:tc>
                  <a:txBody>
                    <a:bodyPr/>
                    <a:lstStyle/>
                    <a:p>
                      <a:pPr algn="ctr"/>
                      <a:r>
                        <a:rPr lang="en-US" dirty="0" smtClean="0">
                          <a:solidFill>
                            <a:schemeClr val="accent3"/>
                          </a:solidFill>
                        </a:rPr>
                        <a:t>1,656</a:t>
                      </a:r>
                      <a:endParaRPr lang="en-US" dirty="0">
                        <a:solidFill>
                          <a:schemeClr val="accent3"/>
                        </a:solidFill>
                      </a:endParaRPr>
                    </a:p>
                  </a:txBody>
                  <a:tcPr/>
                </a:tc>
                <a:tc>
                  <a:txBody>
                    <a:bodyPr/>
                    <a:lstStyle/>
                    <a:p>
                      <a:pPr algn="ctr"/>
                      <a:r>
                        <a:rPr lang="en-US" b="1" dirty="0" smtClean="0">
                          <a:solidFill>
                            <a:schemeClr val="accent3"/>
                          </a:solidFill>
                        </a:rPr>
                        <a:t>-4%</a:t>
                      </a:r>
                      <a:endParaRPr lang="en-US" b="1" dirty="0">
                        <a:solidFill>
                          <a:schemeClr val="accent3"/>
                        </a:solidFill>
                      </a:endParaRPr>
                    </a:p>
                  </a:txBody>
                  <a:tcPr/>
                </a:tc>
                <a:extLst>
                  <a:ext uri="{0D108BD9-81ED-4DB2-BD59-A6C34878D82A}">
                    <a16:rowId xmlns:a16="http://schemas.microsoft.com/office/drawing/2014/main" val="2685136601"/>
                  </a:ext>
                </a:extLst>
              </a:tr>
              <a:tr h="353286">
                <a:tc>
                  <a:txBody>
                    <a:bodyPr/>
                    <a:lstStyle/>
                    <a:p>
                      <a:r>
                        <a:rPr lang="en-US" dirty="0" smtClean="0">
                          <a:solidFill>
                            <a:schemeClr val="accent3"/>
                          </a:solidFill>
                        </a:rPr>
                        <a:t>3.   New Jersey</a:t>
                      </a:r>
                      <a:endParaRPr lang="en-US" dirty="0">
                        <a:solidFill>
                          <a:schemeClr val="accent3"/>
                        </a:solidFill>
                      </a:endParaRPr>
                    </a:p>
                  </a:txBody>
                  <a:tcPr/>
                </a:tc>
                <a:tc>
                  <a:txBody>
                    <a:bodyPr/>
                    <a:lstStyle/>
                    <a:p>
                      <a:pPr algn="ctr"/>
                      <a:r>
                        <a:rPr lang="en-US" dirty="0" smtClean="0">
                          <a:solidFill>
                            <a:schemeClr val="accent3"/>
                          </a:solidFill>
                        </a:rPr>
                        <a:t>1,701</a:t>
                      </a:r>
                      <a:endParaRPr lang="en-US" dirty="0">
                        <a:solidFill>
                          <a:schemeClr val="accent3"/>
                        </a:solidFill>
                      </a:endParaRPr>
                    </a:p>
                  </a:txBody>
                  <a:tcPr/>
                </a:tc>
                <a:tc>
                  <a:txBody>
                    <a:bodyPr/>
                    <a:lstStyle/>
                    <a:p>
                      <a:pPr algn="ctr"/>
                      <a:r>
                        <a:rPr lang="en-US" dirty="0" smtClean="0">
                          <a:solidFill>
                            <a:schemeClr val="accent3"/>
                          </a:solidFill>
                        </a:rPr>
                        <a:t>1,437</a:t>
                      </a:r>
                      <a:endParaRPr lang="en-US" dirty="0">
                        <a:solidFill>
                          <a:schemeClr val="accent3"/>
                        </a:solidFill>
                      </a:endParaRPr>
                    </a:p>
                  </a:txBody>
                  <a:tcPr/>
                </a:tc>
                <a:tc>
                  <a:txBody>
                    <a:bodyPr/>
                    <a:lstStyle/>
                    <a:p>
                      <a:pPr algn="ctr"/>
                      <a:r>
                        <a:rPr lang="en-US" b="1" dirty="0" smtClean="0">
                          <a:solidFill>
                            <a:schemeClr val="accent3"/>
                          </a:solidFill>
                        </a:rPr>
                        <a:t>-15%</a:t>
                      </a:r>
                      <a:endParaRPr lang="en-US" b="1" dirty="0">
                        <a:solidFill>
                          <a:schemeClr val="accent3"/>
                        </a:solidFill>
                      </a:endParaRPr>
                    </a:p>
                  </a:txBody>
                  <a:tcPr/>
                </a:tc>
                <a:extLst>
                  <a:ext uri="{0D108BD9-81ED-4DB2-BD59-A6C34878D82A}">
                    <a16:rowId xmlns:a16="http://schemas.microsoft.com/office/drawing/2014/main" val="410920145"/>
                  </a:ext>
                </a:extLst>
              </a:tr>
              <a:tr h="353286">
                <a:tc>
                  <a:txBody>
                    <a:bodyPr/>
                    <a:lstStyle/>
                    <a:p>
                      <a:r>
                        <a:rPr lang="en-US" dirty="0" smtClean="0">
                          <a:solidFill>
                            <a:schemeClr val="accent3"/>
                          </a:solidFill>
                        </a:rPr>
                        <a:t>4.   North Carolina</a:t>
                      </a:r>
                      <a:endParaRPr lang="en-US" dirty="0">
                        <a:solidFill>
                          <a:schemeClr val="accent3"/>
                        </a:solidFill>
                      </a:endParaRPr>
                    </a:p>
                  </a:txBody>
                  <a:tcPr/>
                </a:tc>
                <a:tc>
                  <a:txBody>
                    <a:bodyPr/>
                    <a:lstStyle/>
                    <a:p>
                      <a:pPr algn="ctr"/>
                      <a:r>
                        <a:rPr lang="en-US" dirty="0" smtClean="0">
                          <a:solidFill>
                            <a:schemeClr val="accent3"/>
                          </a:solidFill>
                        </a:rPr>
                        <a:t>1,194</a:t>
                      </a:r>
                      <a:endParaRPr lang="en-US" dirty="0">
                        <a:solidFill>
                          <a:schemeClr val="accent3"/>
                        </a:solidFill>
                      </a:endParaRPr>
                    </a:p>
                  </a:txBody>
                  <a:tcPr/>
                </a:tc>
                <a:tc>
                  <a:txBody>
                    <a:bodyPr/>
                    <a:lstStyle/>
                    <a:p>
                      <a:pPr algn="ctr"/>
                      <a:r>
                        <a:rPr lang="en-US" dirty="0" smtClean="0">
                          <a:solidFill>
                            <a:schemeClr val="accent3"/>
                          </a:solidFill>
                        </a:rPr>
                        <a:t>1,125</a:t>
                      </a:r>
                      <a:endParaRPr lang="en-US" dirty="0">
                        <a:solidFill>
                          <a:schemeClr val="accent3"/>
                        </a:solidFill>
                      </a:endParaRPr>
                    </a:p>
                  </a:txBody>
                  <a:tcPr/>
                </a:tc>
                <a:tc>
                  <a:txBody>
                    <a:bodyPr/>
                    <a:lstStyle/>
                    <a:p>
                      <a:pPr algn="ctr"/>
                      <a:r>
                        <a:rPr lang="en-US" b="1" dirty="0" smtClean="0">
                          <a:solidFill>
                            <a:schemeClr val="accent3"/>
                          </a:solidFill>
                        </a:rPr>
                        <a:t>-6%</a:t>
                      </a:r>
                      <a:endParaRPr lang="en-US" b="1" dirty="0">
                        <a:solidFill>
                          <a:schemeClr val="accent3"/>
                        </a:solidFill>
                      </a:endParaRPr>
                    </a:p>
                  </a:txBody>
                  <a:tcPr/>
                </a:tc>
                <a:extLst>
                  <a:ext uri="{0D108BD9-81ED-4DB2-BD59-A6C34878D82A}">
                    <a16:rowId xmlns:a16="http://schemas.microsoft.com/office/drawing/2014/main" val="1616397112"/>
                  </a:ext>
                </a:extLst>
              </a:tr>
              <a:tr h="353286">
                <a:tc>
                  <a:txBody>
                    <a:bodyPr/>
                    <a:lstStyle/>
                    <a:p>
                      <a:r>
                        <a:rPr lang="en-US" dirty="0" smtClean="0">
                          <a:solidFill>
                            <a:schemeClr val="accent3"/>
                          </a:solidFill>
                        </a:rPr>
                        <a:t>5.   Mississippi</a:t>
                      </a:r>
                      <a:endParaRPr lang="en-US" dirty="0">
                        <a:solidFill>
                          <a:schemeClr val="accent3"/>
                        </a:solidFill>
                      </a:endParaRPr>
                    </a:p>
                  </a:txBody>
                  <a:tcPr/>
                </a:tc>
                <a:tc>
                  <a:txBody>
                    <a:bodyPr/>
                    <a:lstStyle/>
                    <a:p>
                      <a:pPr algn="ctr"/>
                      <a:r>
                        <a:rPr lang="en-US" dirty="0" smtClean="0">
                          <a:solidFill>
                            <a:schemeClr val="accent3"/>
                          </a:solidFill>
                        </a:rPr>
                        <a:t>1,063</a:t>
                      </a:r>
                      <a:endParaRPr lang="en-US" dirty="0">
                        <a:solidFill>
                          <a:schemeClr val="accent3"/>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3"/>
                          </a:solidFill>
                        </a:rPr>
                        <a:t>938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chemeClr val="accent3"/>
                          </a:solidFill>
                        </a:rPr>
                        <a:t>-12%</a:t>
                      </a:r>
                    </a:p>
                  </a:txBody>
                  <a:tcPr/>
                </a:tc>
                <a:extLst>
                  <a:ext uri="{0D108BD9-81ED-4DB2-BD59-A6C34878D82A}">
                    <a16:rowId xmlns:a16="http://schemas.microsoft.com/office/drawing/2014/main" val="2168439840"/>
                  </a:ext>
                </a:extLst>
              </a:tr>
              <a:tr h="353286">
                <a:tc>
                  <a:txBody>
                    <a:bodyPr/>
                    <a:lstStyle/>
                    <a:p>
                      <a:r>
                        <a:rPr lang="en-US" dirty="0" smtClean="0">
                          <a:solidFill>
                            <a:schemeClr val="accent3"/>
                          </a:solidFill>
                        </a:rPr>
                        <a:t>6.   California</a:t>
                      </a:r>
                      <a:endParaRPr lang="en-US" dirty="0">
                        <a:solidFill>
                          <a:schemeClr val="accent3"/>
                        </a:solidFill>
                      </a:endParaRPr>
                    </a:p>
                  </a:txBody>
                  <a:tcPr/>
                </a:tc>
                <a:tc>
                  <a:txBody>
                    <a:bodyPr/>
                    <a:lstStyle/>
                    <a:p>
                      <a:pPr algn="ctr"/>
                      <a:r>
                        <a:rPr lang="en-US" dirty="0" smtClean="0">
                          <a:solidFill>
                            <a:schemeClr val="accent3"/>
                          </a:solidFill>
                        </a:rPr>
                        <a:t>1,011</a:t>
                      </a:r>
                      <a:endParaRPr lang="en-US" dirty="0">
                        <a:solidFill>
                          <a:schemeClr val="accent3"/>
                        </a:solidFill>
                      </a:endParaRPr>
                    </a:p>
                  </a:txBody>
                  <a:tcPr/>
                </a:tc>
                <a:tc>
                  <a:txBody>
                    <a:bodyPr/>
                    <a:lstStyle/>
                    <a:p>
                      <a:pPr algn="ctr"/>
                      <a:r>
                        <a:rPr lang="en-US" dirty="0" smtClean="0">
                          <a:solidFill>
                            <a:schemeClr val="accent3"/>
                          </a:solidFill>
                        </a:rPr>
                        <a:t>787</a:t>
                      </a:r>
                      <a:endParaRPr lang="en-US" dirty="0">
                        <a:solidFill>
                          <a:schemeClr val="accent3"/>
                        </a:solidFill>
                      </a:endParaRPr>
                    </a:p>
                  </a:txBody>
                  <a:tcPr/>
                </a:tc>
                <a:tc>
                  <a:txBody>
                    <a:bodyPr/>
                    <a:lstStyle/>
                    <a:p>
                      <a:pPr algn="ctr"/>
                      <a:r>
                        <a:rPr lang="en-US" b="1" dirty="0" smtClean="0">
                          <a:solidFill>
                            <a:schemeClr val="accent3"/>
                          </a:solidFill>
                        </a:rPr>
                        <a:t>-22%</a:t>
                      </a:r>
                      <a:endParaRPr lang="en-US" b="1" dirty="0">
                        <a:solidFill>
                          <a:schemeClr val="accent3"/>
                        </a:solidFill>
                      </a:endParaRPr>
                    </a:p>
                  </a:txBody>
                  <a:tcPr/>
                </a:tc>
                <a:extLst>
                  <a:ext uri="{0D108BD9-81ED-4DB2-BD59-A6C34878D82A}">
                    <a16:rowId xmlns:a16="http://schemas.microsoft.com/office/drawing/2014/main" val="2895347859"/>
                  </a:ext>
                </a:extLst>
              </a:tr>
              <a:tr h="353286">
                <a:tc>
                  <a:txBody>
                    <a:bodyPr/>
                    <a:lstStyle/>
                    <a:p>
                      <a:r>
                        <a:rPr lang="en-US" dirty="0" smtClean="0">
                          <a:solidFill>
                            <a:schemeClr val="accent3"/>
                          </a:solidFill>
                        </a:rPr>
                        <a:t>7.   Pennsylvania</a:t>
                      </a:r>
                      <a:endParaRPr lang="en-US" dirty="0">
                        <a:solidFill>
                          <a:schemeClr val="accent3"/>
                        </a:solidFill>
                      </a:endParaRPr>
                    </a:p>
                  </a:txBody>
                  <a:tcPr/>
                </a:tc>
                <a:tc>
                  <a:txBody>
                    <a:bodyPr/>
                    <a:lstStyle/>
                    <a:p>
                      <a:pPr algn="ctr"/>
                      <a:r>
                        <a:rPr lang="en-US" dirty="0" smtClean="0">
                          <a:solidFill>
                            <a:schemeClr val="accent3"/>
                          </a:solidFill>
                        </a:rPr>
                        <a:t>971</a:t>
                      </a:r>
                      <a:endParaRPr lang="en-US" dirty="0">
                        <a:solidFill>
                          <a:schemeClr val="accent3"/>
                        </a:solidFill>
                      </a:endParaRPr>
                    </a:p>
                  </a:txBody>
                  <a:tcPr/>
                </a:tc>
                <a:tc>
                  <a:txBody>
                    <a:bodyPr/>
                    <a:lstStyle/>
                    <a:p>
                      <a:pPr algn="ctr"/>
                      <a:r>
                        <a:rPr lang="en-US" dirty="0" smtClean="0">
                          <a:solidFill>
                            <a:schemeClr val="accent3"/>
                          </a:solidFill>
                        </a:rPr>
                        <a:t>880</a:t>
                      </a:r>
                      <a:endParaRPr lang="en-US" dirty="0">
                        <a:solidFill>
                          <a:schemeClr val="accent3"/>
                        </a:solidFill>
                      </a:endParaRPr>
                    </a:p>
                  </a:txBody>
                  <a:tcPr/>
                </a:tc>
                <a:tc>
                  <a:txBody>
                    <a:bodyPr/>
                    <a:lstStyle/>
                    <a:p>
                      <a:pPr algn="ctr"/>
                      <a:r>
                        <a:rPr lang="en-US" b="1" dirty="0" smtClean="0">
                          <a:solidFill>
                            <a:schemeClr val="accent3"/>
                          </a:solidFill>
                        </a:rPr>
                        <a:t>-9%</a:t>
                      </a:r>
                      <a:endParaRPr lang="en-US" b="1" dirty="0">
                        <a:solidFill>
                          <a:schemeClr val="accent3"/>
                        </a:solidFill>
                      </a:endParaRPr>
                    </a:p>
                  </a:txBody>
                  <a:tcPr/>
                </a:tc>
                <a:extLst>
                  <a:ext uri="{0D108BD9-81ED-4DB2-BD59-A6C34878D82A}">
                    <a16:rowId xmlns:a16="http://schemas.microsoft.com/office/drawing/2014/main" val="1765364078"/>
                  </a:ext>
                </a:extLst>
              </a:tr>
              <a:tr h="353286">
                <a:tc>
                  <a:txBody>
                    <a:bodyPr/>
                    <a:lstStyle/>
                    <a:p>
                      <a:pPr marL="342900" indent="-342900">
                        <a:buAutoNum type="arabicPeriod" startAt="8"/>
                      </a:pPr>
                      <a:r>
                        <a:rPr lang="en-US" dirty="0" smtClean="0">
                          <a:solidFill>
                            <a:schemeClr val="accent3"/>
                          </a:solidFill>
                        </a:rPr>
                        <a:t> Ohio</a:t>
                      </a:r>
                      <a:endParaRPr lang="en-US" dirty="0">
                        <a:solidFill>
                          <a:schemeClr val="accent3"/>
                        </a:solidFill>
                      </a:endParaRPr>
                    </a:p>
                  </a:txBody>
                  <a:tcPr/>
                </a:tc>
                <a:tc>
                  <a:txBody>
                    <a:bodyPr/>
                    <a:lstStyle/>
                    <a:p>
                      <a:pPr algn="ctr"/>
                      <a:r>
                        <a:rPr lang="en-US" dirty="0" smtClean="0">
                          <a:solidFill>
                            <a:schemeClr val="accent3"/>
                          </a:solidFill>
                        </a:rPr>
                        <a:t>923</a:t>
                      </a:r>
                      <a:endParaRPr lang="en-US" dirty="0">
                        <a:solidFill>
                          <a:schemeClr val="accent3"/>
                        </a:solidFill>
                      </a:endParaRPr>
                    </a:p>
                  </a:txBody>
                  <a:tcPr/>
                </a:tc>
                <a:tc>
                  <a:txBody>
                    <a:bodyPr/>
                    <a:lstStyle/>
                    <a:p>
                      <a:pPr algn="ctr"/>
                      <a:r>
                        <a:rPr lang="en-US" dirty="0" smtClean="0">
                          <a:solidFill>
                            <a:schemeClr val="accent3"/>
                          </a:solidFill>
                        </a:rPr>
                        <a:t>702</a:t>
                      </a:r>
                      <a:endParaRPr lang="en-US" dirty="0">
                        <a:solidFill>
                          <a:schemeClr val="accent3"/>
                        </a:solidFill>
                      </a:endParaRPr>
                    </a:p>
                  </a:txBody>
                  <a:tcPr/>
                </a:tc>
                <a:tc>
                  <a:txBody>
                    <a:bodyPr/>
                    <a:lstStyle/>
                    <a:p>
                      <a:pPr algn="ctr"/>
                      <a:r>
                        <a:rPr lang="en-US" b="1" dirty="0" smtClean="0">
                          <a:solidFill>
                            <a:schemeClr val="accent3"/>
                          </a:solidFill>
                        </a:rPr>
                        <a:t>-24%</a:t>
                      </a:r>
                      <a:endParaRPr lang="en-US" b="1" dirty="0">
                        <a:solidFill>
                          <a:schemeClr val="accent3"/>
                        </a:solidFill>
                      </a:endParaRPr>
                    </a:p>
                  </a:txBody>
                  <a:tcPr/>
                </a:tc>
                <a:extLst>
                  <a:ext uri="{0D108BD9-81ED-4DB2-BD59-A6C34878D82A}">
                    <a16:rowId xmlns:a16="http://schemas.microsoft.com/office/drawing/2014/main" val="2217711968"/>
                  </a:ext>
                </a:extLst>
              </a:tr>
              <a:tr h="353286">
                <a:tc>
                  <a:txBody>
                    <a:bodyPr/>
                    <a:lstStyle/>
                    <a:p>
                      <a:pPr marL="342900" indent="-342900">
                        <a:buAutoNum type="arabicPeriod" startAt="9"/>
                      </a:pPr>
                      <a:r>
                        <a:rPr lang="en-US" dirty="0" smtClean="0">
                          <a:solidFill>
                            <a:schemeClr val="accent3"/>
                          </a:solidFill>
                        </a:rPr>
                        <a:t> Arkansas</a:t>
                      </a:r>
                      <a:endParaRPr lang="en-US" dirty="0">
                        <a:solidFill>
                          <a:schemeClr val="accent3"/>
                        </a:solidFill>
                      </a:endParaRPr>
                    </a:p>
                  </a:txBody>
                  <a:tcPr/>
                </a:tc>
                <a:tc>
                  <a:txBody>
                    <a:bodyPr/>
                    <a:lstStyle/>
                    <a:p>
                      <a:pPr algn="ctr"/>
                      <a:r>
                        <a:rPr lang="en-US" dirty="0" smtClean="0">
                          <a:solidFill>
                            <a:schemeClr val="accent3"/>
                          </a:solidFill>
                        </a:rPr>
                        <a:t>918</a:t>
                      </a:r>
                      <a:endParaRPr lang="en-US" dirty="0">
                        <a:solidFill>
                          <a:schemeClr val="accent3"/>
                        </a:solidFill>
                      </a:endParaRPr>
                    </a:p>
                  </a:txBody>
                  <a:tcPr/>
                </a:tc>
                <a:tc>
                  <a:txBody>
                    <a:bodyPr/>
                    <a:lstStyle/>
                    <a:p>
                      <a:pPr algn="ctr"/>
                      <a:r>
                        <a:rPr lang="en-US" dirty="0" smtClean="0">
                          <a:solidFill>
                            <a:schemeClr val="accent3"/>
                          </a:solidFill>
                        </a:rPr>
                        <a:t>907</a:t>
                      </a:r>
                      <a:endParaRPr lang="en-US" dirty="0">
                        <a:solidFill>
                          <a:schemeClr val="accent3"/>
                        </a:solidFill>
                      </a:endParaRPr>
                    </a:p>
                  </a:txBody>
                  <a:tcPr/>
                </a:tc>
                <a:tc>
                  <a:txBody>
                    <a:bodyPr/>
                    <a:lstStyle/>
                    <a:p>
                      <a:pPr algn="ctr"/>
                      <a:r>
                        <a:rPr lang="en-US" b="1" dirty="0" smtClean="0">
                          <a:solidFill>
                            <a:schemeClr val="accent3"/>
                          </a:solidFill>
                        </a:rPr>
                        <a:t>-1%</a:t>
                      </a:r>
                      <a:endParaRPr lang="en-US" b="1" dirty="0">
                        <a:solidFill>
                          <a:schemeClr val="accent3"/>
                        </a:solidFill>
                      </a:endParaRPr>
                    </a:p>
                  </a:txBody>
                  <a:tcPr/>
                </a:tc>
                <a:extLst>
                  <a:ext uri="{0D108BD9-81ED-4DB2-BD59-A6C34878D82A}">
                    <a16:rowId xmlns:a16="http://schemas.microsoft.com/office/drawing/2014/main" val="3719487302"/>
                  </a:ext>
                </a:extLst>
              </a:tr>
              <a:tr h="444744">
                <a:tc>
                  <a:txBody>
                    <a:bodyPr/>
                    <a:lstStyle/>
                    <a:p>
                      <a:r>
                        <a:rPr lang="en-US" dirty="0" smtClean="0">
                          <a:solidFill>
                            <a:schemeClr val="accent3"/>
                          </a:solidFill>
                        </a:rPr>
                        <a:t>10.  Florida</a:t>
                      </a:r>
                      <a:endParaRPr lang="en-US" dirty="0">
                        <a:solidFill>
                          <a:schemeClr val="accent3"/>
                        </a:solidFill>
                      </a:endParaRPr>
                    </a:p>
                  </a:txBody>
                  <a:tcPr/>
                </a:tc>
                <a:tc>
                  <a:txBody>
                    <a:bodyPr/>
                    <a:lstStyle/>
                    <a:p>
                      <a:pPr algn="ctr"/>
                      <a:r>
                        <a:rPr lang="en-US" dirty="0" smtClean="0">
                          <a:solidFill>
                            <a:schemeClr val="accent3"/>
                          </a:solidFill>
                        </a:rPr>
                        <a:t>774</a:t>
                      </a:r>
                      <a:endParaRPr lang="en-US" dirty="0">
                        <a:solidFill>
                          <a:schemeClr val="accent3"/>
                        </a:solidFill>
                      </a:endParaRPr>
                    </a:p>
                  </a:txBody>
                  <a:tcPr/>
                </a:tc>
                <a:tc>
                  <a:txBody>
                    <a:bodyPr/>
                    <a:lstStyle/>
                    <a:p>
                      <a:pPr algn="ctr"/>
                      <a:r>
                        <a:rPr lang="en-US" dirty="0" smtClean="0">
                          <a:solidFill>
                            <a:schemeClr val="accent3"/>
                          </a:solidFill>
                        </a:rPr>
                        <a:t>774</a:t>
                      </a:r>
                      <a:endParaRPr lang="en-US" dirty="0">
                        <a:solidFill>
                          <a:schemeClr val="accent3"/>
                        </a:solidFill>
                      </a:endParaRPr>
                    </a:p>
                  </a:txBody>
                  <a:tcPr/>
                </a:tc>
                <a:tc>
                  <a:txBody>
                    <a:bodyPr/>
                    <a:lstStyle/>
                    <a:p>
                      <a:pPr algn="ctr"/>
                      <a:r>
                        <a:rPr lang="en-US" dirty="0" smtClean="0">
                          <a:solidFill>
                            <a:schemeClr val="accent3"/>
                          </a:solidFill>
                        </a:rPr>
                        <a:t>0</a:t>
                      </a:r>
                      <a:endParaRPr lang="en-US" dirty="0">
                        <a:solidFill>
                          <a:schemeClr val="accent3"/>
                        </a:solidFill>
                      </a:endParaRPr>
                    </a:p>
                  </a:txBody>
                  <a:tcPr/>
                </a:tc>
                <a:extLst>
                  <a:ext uri="{0D108BD9-81ED-4DB2-BD59-A6C34878D82A}">
                    <a16:rowId xmlns:a16="http://schemas.microsoft.com/office/drawing/2014/main" val="3528671637"/>
                  </a:ext>
                </a:extLst>
              </a:tr>
            </a:tbl>
          </a:graphicData>
        </a:graphic>
      </p:graphicFrame>
      <p:sp>
        <p:nvSpPr>
          <p:cNvPr id="7" name="TextBox 6">
            <a:extLst>
              <a:ext uri="{FF2B5EF4-FFF2-40B4-BE49-F238E27FC236}">
                <a16:creationId xmlns:a16="http://schemas.microsoft.com/office/drawing/2014/main" id="{C40F8174-8B46-4FA7-84F9-6C9A0A51EE8E}"/>
              </a:ext>
            </a:extLst>
          </p:cNvPr>
          <p:cNvSpPr txBox="1">
            <a:spLocks noChangeArrowheads="1"/>
          </p:cNvSpPr>
          <p:nvPr/>
        </p:nvSpPr>
        <p:spPr bwMode="auto">
          <a:xfrm>
            <a:off x="1841546" y="6425554"/>
            <a:ext cx="88264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i="1" dirty="0">
                <a:solidFill>
                  <a:srgbClr val="000000"/>
                </a:solidFill>
                <a:ea typeface="Times New Roman" panose="02020603050405020304" pitchFamily="18" charset="0"/>
                <a:cs typeface="Arial" panose="020B0604020202020204" pitchFamily="34" charset="0"/>
              </a:rPr>
              <a:t>Source</a:t>
            </a:r>
            <a:r>
              <a:rPr lang="en-US" sz="1200" dirty="0">
                <a:solidFill>
                  <a:srgbClr val="000000"/>
                </a:solidFill>
                <a:ea typeface="Times New Roman" panose="02020603050405020304" pitchFamily="18" charset="0"/>
                <a:cs typeface="Arial" panose="020B0604020202020204" pitchFamily="34" charset="0"/>
              </a:rPr>
              <a:t>: Braddock, et al.(2018).Preliminary Data from </a:t>
            </a:r>
            <a:r>
              <a:rPr lang="en-US" sz="1200" i="1" dirty="0">
                <a:solidFill>
                  <a:srgbClr val="000000"/>
                </a:solidFill>
                <a:ea typeface="Times New Roman" panose="02020603050405020304" pitchFamily="18" charset="0"/>
                <a:cs typeface="Arial" panose="020B0604020202020204" pitchFamily="34" charset="0"/>
              </a:rPr>
              <a:t>The State of the States in Intellectual and Developmental Disabilities:2018</a:t>
            </a:r>
            <a:endParaRPr lang="en-US" sz="12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44273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15926B-15AE-4E31-8E37-183AA2820BD8}"/>
              </a:ext>
            </a:extLst>
          </p:cNvPr>
          <p:cNvPicPr>
            <a:picLocks noChangeAspect="1"/>
          </p:cNvPicPr>
          <p:nvPr/>
        </p:nvPicPr>
        <p:blipFill>
          <a:blip r:embed="rId3"/>
          <a:stretch>
            <a:fillRect/>
          </a:stretch>
        </p:blipFill>
        <p:spPr>
          <a:xfrm>
            <a:off x="1524000" y="1442302"/>
            <a:ext cx="9137778" cy="5415698"/>
          </a:xfrm>
          <a:prstGeom prst="rect">
            <a:avLst/>
          </a:prstGeom>
        </p:spPr>
      </p:pic>
      <p:sp>
        <p:nvSpPr>
          <p:cNvPr id="5" name="TextBox 4">
            <a:extLst>
              <a:ext uri="{FF2B5EF4-FFF2-40B4-BE49-F238E27FC236}">
                <a16:creationId xmlns:a16="http://schemas.microsoft.com/office/drawing/2014/main" id="{1528B8A7-F68C-4081-95E4-229EEB323FFA}"/>
              </a:ext>
            </a:extLst>
          </p:cNvPr>
          <p:cNvSpPr txBox="1"/>
          <p:nvPr/>
        </p:nvSpPr>
        <p:spPr>
          <a:xfrm>
            <a:off x="1850828" y="2294910"/>
            <a:ext cx="8484123" cy="3416320"/>
          </a:xfrm>
          <a:prstGeom prst="rect">
            <a:avLst/>
          </a:prstGeom>
          <a:noFill/>
        </p:spPr>
        <p:txBody>
          <a:bodyPr wrap="square" rtlCol="0">
            <a:spAutoFit/>
          </a:bodyPr>
          <a:lstStyle/>
          <a:p>
            <a:r>
              <a:rPr lang="en-US" sz="5400" dirty="0">
                <a:solidFill>
                  <a:srgbClr val="FFFFFF"/>
                </a:solidFill>
              </a:rPr>
              <a:t>Story of Increased Investments in Supports and Services for People with IDD</a:t>
            </a:r>
          </a:p>
        </p:txBody>
      </p:sp>
    </p:spTree>
    <p:extLst>
      <p:ext uri="{BB962C8B-B14F-4D97-AF65-F5344CB8AC3E}">
        <p14:creationId xmlns:p14="http://schemas.microsoft.com/office/powerpoint/2010/main" val="1011023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4968" y="75061"/>
            <a:ext cx="8711921" cy="1252728"/>
          </a:xfrm>
        </p:spPr>
        <p:txBody>
          <a:bodyPr>
            <a:noAutofit/>
          </a:bodyPr>
          <a:lstStyle/>
          <a:p>
            <a:r>
              <a:rPr lang="en-US" sz="3200" dirty="0"/>
              <a:t>Total IDD Service Spending in the U.S.  (1977- 2015)</a:t>
            </a:r>
          </a:p>
        </p:txBody>
      </p:sp>
      <p:pic>
        <p:nvPicPr>
          <p:cNvPr id="6" name="Content Placeholder 5">
            <a:extLst>
              <a:ext uri="{FF2B5EF4-FFF2-40B4-BE49-F238E27FC236}">
                <a16:creationId xmlns:a16="http://schemas.microsoft.com/office/drawing/2014/main" id="{C98774AA-283D-464E-A847-2FA81AB9F9B9}"/>
              </a:ext>
            </a:extLst>
          </p:cNvPr>
          <p:cNvPicPr>
            <a:picLocks noGrp="1" noChangeAspect="1"/>
          </p:cNvPicPr>
          <p:nvPr>
            <p:ph idx="1"/>
          </p:nvPr>
        </p:nvPicPr>
        <p:blipFill>
          <a:blip r:embed="rId3"/>
          <a:stretch>
            <a:fillRect/>
          </a:stretch>
        </p:blipFill>
        <p:spPr>
          <a:xfrm>
            <a:off x="2590587" y="1774826"/>
            <a:ext cx="7010827" cy="4625975"/>
          </a:xfrm>
          <a:prstGeom prst="rect">
            <a:avLst/>
          </a:prstGeom>
        </p:spPr>
      </p:pic>
      <p:pic>
        <p:nvPicPr>
          <p:cNvPr id="9" name="Picture 8">
            <a:extLst>
              <a:ext uri="{FF2B5EF4-FFF2-40B4-BE49-F238E27FC236}">
                <a16:creationId xmlns:a16="http://schemas.microsoft.com/office/drawing/2014/main" id="{6E7C5413-F9B1-41B7-85B4-E6D189014BF0}"/>
              </a:ext>
            </a:extLst>
          </p:cNvPr>
          <p:cNvPicPr>
            <a:picLocks noChangeAspect="1"/>
          </p:cNvPicPr>
          <p:nvPr/>
        </p:nvPicPr>
        <p:blipFill>
          <a:blip r:embed="rId4"/>
          <a:stretch>
            <a:fillRect/>
          </a:stretch>
        </p:blipFill>
        <p:spPr>
          <a:xfrm>
            <a:off x="2419793" y="6400800"/>
            <a:ext cx="7352413" cy="323116"/>
          </a:xfrm>
          <a:prstGeom prst="rect">
            <a:avLst/>
          </a:prstGeom>
        </p:spPr>
      </p:pic>
    </p:spTree>
    <p:extLst>
      <p:ext uri="{BB962C8B-B14F-4D97-AF65-F5344CB8AC3E}">
        <p14:creationId xmlns:p14="http://schemas.microsoft.com/office/powerpoint/2010/main" val="2762472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7938"/>
            <a:ext cx="8229600" cy="1252728"/>
          </a:xfrm>
        </p:spPr>
        <p:txBody>
          <a:bodyPr>
            <a:noAutofit/>
          </a:bodyPr>
          <a:lstStyle/>
          <a:p>
            <a:r>
              <a:rPr lang="en-US" sz="3200" dirty="0"/>
              <a:t>Federal, State, and Local Medicaid Spending in FY 2015</a:t>
            </a:r>
          </a:p>
        </p:txBody>
      </p:sp>
      <p:pic>
        <p:nvPicPr>
          <p:cNvPr id="6" name="Content Placeholder 5"/>
          <p:cNvPicPr>
            <a:picLocks noGrp="1" noChangeAspect="1"/>
          </p:cNvPicPr>
          <p:nvPr>
            <p:ph idx="1"/>
          </p:nvPr>
        </p:nvPicPr>
        <p:blipFill rotWithShape="1">
          <a:blip r:embed="rId3"/>
          <a:srcRect t="14616" b="26069"/>
          <a:stretch/>
        </p:blipFill>
        <p:spPr>
          <a:xfrm>
            <a:off x="3237910" y="2638342"/>
            <a:ext cx="7430091" cy="3557116"/>
          </a:xfrm>
          <a:prstGeom prst="rect">
            <a:avLst/>
          </a:prstGeom>
        </p:spPr>
      </p:pic>
      <p:sp>
        <p:nvSpPr>
          <p:cNvPr id="3" name="TextBox 2"/>
          <p:cNvSpPr txBox="1"/>
          <p:nvPr/>
        </p:nvSpPr>
        <p:spPr>
          <a:xfrm>
            <a:off x="1705185" y="2377052"/>
            <a:ext cx="3607360" cy="1477328"/>
          </a:xfrm>
          <a:prstGeom prst="rect">
            <a:avLst/>
          </a:prstGeom>
          <a:noFill/>
        </p:spPr>
        <p:txBody>
          <a:bodyPr wrap="square" rtlCol="0">
            <a:spAutoFit/>
          </a:bodyPr>
          <a:lstStyle/>
          <a:p>
            <a:r>
              <a:rPr lang="en-US" dirty="0">
                <a:solidFill>
                  <a:srgbClr val="000000"/>
                </a:solidFill>
              </a:rPr>
              <a:t>Total federal-state Medicaid: $49.4 billion</a:t>
            </a:r>
          </a:p>
          <a:p>
            <a:pPr marL="285750" indent="-285750">
              <a:buFont typeface="Arial" panose="020B0604020202020204" pitchFamily="34" charset="0"/>
              <a:buChar char="•"/>
            </a:pPr>
            <a:r>
              <a:rPr lang="en-US" dirty="0">
                <a:solidFill>
                  <a:srgbClr val="000000"/>
                </a:solidFill>
              </a:rPr>
              <a:t>HCBS Waiver (70%)</a:t>
            </a:r>
          </a:p>
          <a:p>
            <a:pPr marL="285750" indent="-285750">
              <a:buFont typeface="Arial" panose="020B0604020202020204" pitchFamily="34" charset="0"/>
              <a:buChar char="•"/>
            </a:pPr>
            <a:r>
              <a:rPr lang="en-US" dirty="0">
                <a:solidFill>
                  <a:srgbClr val="000000"/>
                </a:solidFill>
              </a:rPr>
              <a:t>Public &amp; private ICFs/ID (22%)</a:t>
            </a:r>
          </a:p>
          <a:p>
            <a:pPr marL="285750" indent="-285750">
              <a:buFont typeface="Arial" panose="020B0604020202020204" pitchFamily="34" charset="0"/>
              <a:buChar char="•"/>
            </a:pPr>
            <a:r>
              <a:rPr lang="en-US" dirty="0">
                <a:solidFill>
                  <a:srgbClr val="000000"/>
                </a:solidFill>
              </a:rPr>
              <a:t>State plan Medicaid (8%) </a:t>
            </a:r>
          </a:p>
        </p:txBody>
      </p:sp>
      <p:cxnSp>
        <p:nvCxnSpPr>
          <p:cNvPr id="5" name="Straight Arrow Connector 4"/>
          <p:cNvCxnSpPr>
            <a:cxnSpLocks/>
          </p:cNvCxnSpPr>
          <p:nvPr/>
        </p:nvCxnSpPr>
        <p:spPr>
          <a:xfrm>
            <a:off x="4007953" y="4114799"/>
            <a:ext cx="764856" cy="0"/>
          </a:xfrm>
          <a:prstGeom prst="straightConnector1">
            <a:avLst/>
          </a:prstGeom>
          <a:ln w="19050">
            <a:solidFill>
              <a:schemeClr val="accent3"/>
            </a:solidFill>
            <a:tailEnd type="triangle"/>
          </a:ln>
        </p:spPr>
        <p:style>
          <a:lnRef idx="1">
            <a:schemeClr val="accent3"/>
          </a:lnRef>
          <a:fillRef idx="0">
            <a:schemeClr val="accent3"/>
          </a:fillRef>
          <a:effectRef idx="0">
            <a:schemeClr val="accent3"/>
          </a:effectRef>
          <a:fontRef idx="minor">
            <a:schemeClr val="tx1"/>
          </a:fontRef>
        </p:style>
      </p:cxnSp>
      <p:pic>
        <p:nvPicPr>
          <p:cNvPr id="4" name="Picture 3"/>
          <p:cNvPicPr>
            <a:picLocks noChangeAspect="1"/>
          </p:cNvPicPr>
          <p:nvPr/>
        </p:nvPicPr>
        <p:blipFill>
          <a:blip r:embed="rId4"/>
          <a:stretch>
            <a:fillRect/>
          </a:stretch>
        </p:blipFill>
        <p:spPr>
          <a:xfrm>
            <a:off x="2422842" y="6318978"/>
            <a:ext cx="7346317" cy="323116"/>
          </a:xfrm>
          <a:prstGeom prst="rect">
            <a:avLst/>
          </a:prstGeom>
        </p:spPr>
      </p:pic>
    </p:spTree>
    <p:extLst>
      <p:ext uri="{BB962C8B-B14F-4D97-AF65-F5344CB8AC3E}">
        <p14:creationId xmlns:p14="http://schemas.microsoft.com/office/powerpoint/2010/main" val="848555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81200" y="0"/>
            <a:ext cx="8229600" cy="1252728"/>
          </a:xfrm>
        </p:spPr>
        <p:txBody>
          <a:bodyPr>
            <a:noAutofit/>
          </a:bodyPr>
          <a:lstStyle/>
          <a:p>
            <a:r>
              <a:rPr lang="en-US" sz="2800" dirty="0"/>
              <a:t>HCBS and ICF/ID Spending (1977 – 2015) </a:t>
            </a:r>
          </a:p>
        </p:txBody>
      </p:sp>
      <p:sp>
        <p:nvSpPr>
          <p:cNvPr id="3" name="Content Placeholder 2"/>
          <p:cNvSpPr>
            <a:spLocks noGrp="1"/>
          </p:cNvSpPr>
          <p:nvPr>
            <p:ph idx="1"/>
          </p:nvPr>
        </p:nvSpPr>
        <p:spPr/>
        <p:txBody>
          <a:bodyPr/>
          <a:lstStyle/>
          <a:p>
            <a:pPr marL="118872" indent="0">
              <a:buNone/>
            </a:pPr>
            <a:r>
              <a:rPr lang="en-US" dirty="0"/>
              <a:t> </a:t>
            </a:r>
          </a:p>
        </p:txBody>
      </p:sp>
      <p:sp>
        <p:nvSpPr>
          <p:cNvPr id="9" name="TextBox 6">
            <a:extLst>
              <a:ext uri="{FF2B5EF4-FFF2-40B4-BE49-F238E27FC236}">
                <a16:creationId xmlns:a16="http://schemas.microsoft.com/office/drawing/2014/main" id="{37F942FF-12B8-4C84-9892-BA590A1AFE12}"/>
              </a:ext>
            </a:extLst>
          </p:cNvPr>
          <p:cNvSpPr txBox="1">
            <a:spLocks noChangeArrowheads="1"/>
          </p:cNvSpPr>
          <p:nvPr/>
        </p:nvSpPr>
        <p:spPr bwMode="auto">
          <a:xfrm>
            <a:off x="2424963" y="6437020"/>
            <a:ext cx="73420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i="1" dirty="0">
                <a:solidFill>
                  <a:srgbClr val="000000"/>
                </a:solidFill>
                <a:ea typeface="Times New Roman" panose="02020603050405020304" pitchFamily="18" charset="0"/>
                <a:cs typeface="Arial" panose="020B0604020202020204" pitchFamily="34" charset="0"/>
              </a:rPr>
              <a:t>Source</a:t>
            </a:r>
            <a:r>
              <a:rPr lang="en-US" sz="1200" dirty="0">
                <a:solidFill>
                  <a:srgbClr val="000000"/>
                </a:solidFill>
                <a:ea typeface="Times New Roman" panose="02020603050405020304" pitchFamily="18" charset="0"/>
                <a:cs typeface="Arial" panose="020B0604020202020204" pitchFamily="34" charset="0"/>
              </a:rPr>
              <a:t>: Braddock, et al.(2017).</a:t>
            </a:r>
            <a:r>
              <a:rPr lang="en-US" sz="1200" i="1" dirty="0">
                <a:solidFill>
                  <a:srgbClr val="000000"/>
                </a:solidFill>
                <a:ea typeface="Times New Roman" panose="02020603050405020304" pitchFamily="18" charset="0"/>
                <a:cs typeface="Arial" panose="020B0604020202020204" pitchFamily="34" charset="0"/>
              </a:rPr>
              <a:t>The State of the States in Intellectual and Developmental Disabilities:2017</a:t>
            </a:r>
            <a:endParaRPr lang="en-US" sz="1200" dirty="0">
              <a:solidFill>
                <a:srgbClr val="000000"/>
              </a:solidFill>
              <a:ea typeface="Times New Roman" panose="02020603050405020304" pitchFamily="18" charset="0"/>
              <a:cs typeface="Arial" panose="020B0604020202020204" pitchFamily="34" charset="0"/>
            </a:endParaRPr>
          </a:p>
        </p:txBody>
      </p:sp>
      <p:pic>
        <p:nvPicPr>
          <p:cNvPr id="11" name="Picture 1">
            <a:extLst>
              <a:ext uri="{FF2B5EF4-FFF2-40B4-BE49-F238E27FC236}">
                <a16:creationId xmlns:a16="http://schemas.microsoft.com/office/drawing/2014/main" id="{7EC22835-1F23-423C-8765-25DEB45CA9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24963" y="1681776"/>
            <a:ext cx="7339717" cy="4812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a:extLst>
              <a:ext uri="{FF2B5EF4-FFF2-40B4-BE49-F238E27FC236}">
                <a16:creationId xmlns:a16="http://schemas.microsoft.com/office/drawing/2014/main" id="{115A53D1-7716-4340-93B7-6BA39BDE5DED}"/>
              </a:ext>
            </a:extLst>
          </p:cNvPr>
          <p:cNvGrpSpPr/>
          <p:nvPr/>
        </p:nvGrpSpPr>
        <p:grpSpPr>
          <a:xfrm>
            <a:off x="8452871" y="3168920"/>
            <a:ext cx="964642" cy="1285693"/>
            <a:chOff x="6861222" y="3306695"/>
            <a:chExt cx="964642" cy="1285693"/>
          </a:xfrm>
        </p:grpSpPr>
        <p:cxnSp>
          <p:nvCxnSpPr>
            <p:cNvPr id="14" name="Straight Arrow Connector 13">
              <a:extLst>
                <a:ext uri="{FF2B5EF4-FFF2-40B4-BE49-F238E27FC236}">
                  <a16:creationId xmlns:a16="http://schemas.microsoft.com/office/drawing/2014/main" id="{211C9C5F-9305-4E96-BA9F-E3117A2B3611}"/>
                </a:ext>
              </a:extLst>
            </p:cNvPr>
            <p:cNvCxnSpPr/>
            <p:nvPr/>
          </p:nvCxnSpPr>
          <p:spPr>
            <a:xfrm flipH="1">
              <a:off x="6861222" y="3645249"/>
              <a:ext cx="238746" cy="697112"/>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Straight Arrow Connector 14">
              <a:extLst>
                <a:ext uri="{FF2B5EF4-FFF2-40B4-BE49-F238E27FC236}">
                  <a16:creationId xmlns:a16="http://schemas.microsoft.com/office/drawing/2014/main" id="{0BDE033D-6387-4A03-83A6-876C8A7B70F0}"/>
                </a:ext>
              </a:extLst>
            </p:cNvPr>
            <p:cNvCxnSpPr/>
            <p:nvPr/>
          </p:nvCxnSpPr>
          <p:spPr>
            <a:xfrm>
              <a:off x="7476331" y="3645249"/>
              <a:ext cx="349533" cy="947139"/>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7" name="TextBox 16">
              <a:extLst>
                <a:ext uri="{FF2B5EF4-FFF2-40B4-BE49-F238E27FC236}">
                  <a16:creationId xmlns:a16="http://schemas.microsoft.com/office/drawing/2014/main" id="{E50123FF-8B2F-46D4-93FD-6BCE69DD4AD4}"/>
                </a:ext>
              </a:extLst>
            </p:cNvPr>
            <p:cNvSpPr txBox="1"/>
            <p:nvPr/>
          </p:nvSpPr>
          <p:spPr>
            <a:xfrm>
              <a:off x="6956612" y="3306695"/>
              <a:ext cx="735853" cy="338554"/>
            </a:xfrm>
            <a:prstGeom prst="rect">
              <a:avLst/>
            </a:prstGeom>
            <a:noFill/>
          </p:spPr>
          <p:txBody>
            <a:bodyPr wrap="square" rtlCol="0">
              <a:spAutoFit/>
            </a:bodyPr>
            <a:lstStyle/>
            <a:p>
              <a:r>
                <a:rPr lang="en-US" sz="1600" b="1" dirty="0">
                  <a:solidFill>
                    <a:srgbClr val="FF0000"/>
                  </a:solidFill>
                </a:rPr>
                <a:t>-23%  </a:t>
              </a:r>
            </a:p>
          </p:txBody>
        </p:sp>
      </p:grpSp>
    </p:spTree>
    <p:extLst>
      <p:ext uri="{BB962C8B-B14F-4D97-AF65-F5344CB8AC3E}">
        <p14:creationId xmlns:p14="http://schemas.microsoft.com/office/powerpoint/2010/main" val="2857747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9897" y="774789"/>
            <a:ext cx="8561615" cy="1673352"/>
          </a:xfrm>
        </p:spPr>
        <p:txBody>
          <a:bodyPr>
            <a:noAutofit/>
          </a:bodyPr>
          <a:lstStyle/>
          <a:p>
            <a:r>
              <a:rPr lang="en-US" altLang="en-US" sz="3600" dirty="0">
                <a:cs typeface="Arial" panose="020B0604020202020204" pitchFamily="34" charset="0"/>
              </a:rPr>
              <a:t>The State of the States in Intellectual and Developmental Disabilities Project</a:t>
            </a:r>
            <a:endParaRPr lang="en-US" sz="3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2126" y="3831334"/>
            <a:ext cx="3240002" cy="2742723"/>
          </a:xfrm>
          <a:prstGeom prst="rect">
            <a:avLst/>
          </a:prstGeom>
        </p:spPr>
      </p:pic>
      <p:pic>
        <p:nvPicPr>
          <p:cNvPr id="6" name="Picture 5"/>
          <p:cNvPicPr>
            <a:picLocks noChangeAspect="1"/>
          </p:cNvPicPr>
          <p:nvPr/>
        </p:nvPicPr>
        <p:blipFill>
          <a:blip r:embed="rId4"/>
          <a:stretch>
            <a:fillRect/>
          </a:stretch>
        </p:blipFill>
        <p:spPr>
          <a:xfrm>
            <a:off x="5524289" y="5811990"/>
            <a:ext cx="4877223" cy="762066"/>
          </a:xfrm>
          <a:prstGeom prst="rect">
            <a:avLst/>
          </a:prstGeom>
        </p:spPr>
      </p:pic>
      <p:sp>
        <p:nvSpPr>
          <p:cNvPr id="7" name="TextBox 6"/>
          <p:cNvSpPr txBox="1"/>
          <p:nvPr/>
        </p:nvSpPr>
        <p:spPr>
          <a:xfrm>
            <a:off x="1936376" y="2120901"/>
            <a:ext cx="8223624" cy="3139321"/>
          </a:xfrm>
          <a:prstGeom prst="rect">
            <a:avLst/>
          </a:prstGeom>
          <a:noFill/>
        </p:spPr>
        <p:txBody>
          <a:bodyPr wrap="square" rtlCol="0">
            <a:spAutoFit/>
          </a:bodyPr>
          <a:lstStyle/>
          <a:p>
            <a:endParaRPr lang="en-US" dirty="0">
              <a:solidFill>
                <a:srgbClr val="FFFFFF"/>
              </a:solidFill>
            </a:endParaRPr>
          </a:p>
          <a:p>
            <a:r>
              <a:rPr lang="en-US" dirty="0">
                <a:solidFill>
                  <a:srgbClr val="FFFFFF"/>
                </a:solidFill>
              </a:rPr>
              <a:t>May 21, 2018</a:t>
            </a:r>
          </a:p>
          <a:p>
            <a:r>
              <a:rPr lang="en-US" dirty="0">
                <a:solidFill>
                  <a:srgbClr val="FFFFFF"/>
                </a:solidFill>
              </a:rPr>
              <a:t>AIDD Webinar</a:t>
            </a:r>
          </a:p>
          <a:p>
            <a:pPr algn="r"/>
            <a:endParaRPr lang="en-US" dirty="0">
              <a:solidFill>
                <a:srgbClr val="FFFFFF"/>
              </a:solidFill>
            </a:endParaRPr>
          </a:p>
          <a:p>
            <a:pPr algn="r"/>
            <a:r>
              <a:rPr lang="en-US" dirty="0">
                <a:solidFill>
                  <a:srgbClr val="FFFFFF"/>
                </a:solidFill>
              </a:rPr>
              <a:t>Shea Tanis, PhD</a:t>
            </a:r>
          </a:p>
          <a:p>
            <a:pPr algn="r"/>
            <a:r>
              <a:rPr lang="en-US" dirty="0">
                <a:solidFill>
                  <a:srgbClr val="FFFFFF"/>
                </a:solidFill>
              </a:rPr>
              <a:t>David Braddock, PhD</a:t>
            </a:r>
          </a:p>
          <a:p>
            <a:pPr algn="r"/>
            <a:r>
              <a:rPr lang="en-US" dirty="0">
                <a:solidFill>
                  <a:srgbClr val="FFFFFF"/>
                </a:solidFill>
              </a:rPr>
              <a:t>Amie Lulinski, PhD</a:t>
            </a:r>
          </a:p>
          <a:p>
            <a:pPr algn="r"/>
            <a:r>
              <a:rPr lang="en-US" dirty="0">
                <a:solidFill>
                  <a:srgbClr val="FFFFFF"/>
                </a:solidFill>
              </a:rPr>
              <a:t>Richard Hemp, MA</a:t>
            </a:r>
          </a:p>
          <a:p>
            <a:pPr algn="r"/>
            <a:r>
              <a:rPr lang="en-US" dirty="0">
                <a:solidFill>
                  <a:srgbClr val="FFFFFF"/>
                </a:solidFill>
              </a:rPr>
              <a:t>Coleman Institute for Cognitive Disabilities </a:t>
            </a:r>
          </a:p>
          <a:p>
            <a:pPr algn="r"/>
            <a:r>
              <a:rPr lang="en-US" dirty="0">
                <a:solidFill>
                  <a:srgbClr val="FFFFFF"/>
                </a:solidFill>
              </a:rPr>
              <a:t>University of Colorado</a:t>
            </a:r>
          </a:p>
          <a:p>
            <a:endParaRPr lang="en-US" dirty="0">
              <a:solidFill>
                <a:srgbClr val="FFFFFF"/>
              </a:solidFill>
            </a:endParaRPr>
          </a:p>
        </p:txBody>
      </p:sp>
    </p:spTree>
    <p:extLst>
      <p:ext uri="{BB962C8B-B14F-4D97-AF65-F5344CB8AC3E}">
        <p14:creationId xmlns:p14="http://schemas.microsoft.com/office/powerpoint/2010/main" val="4222194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15926B-15AE-4E31-8E37-183AA2820BD8}"/>
              </a:ext>
            </a:extLst>
          </p:cNvPr>
          <p:cNvPicPr>
            <a:picLocks noChangeAspect="1"/>
          </p:cNvPicPr>
          <p:nvPr/>
        </p:nvPicPr>
        <p:blipFill>
          <a:blip r:embed="rId3"/>
          <a:stretch>
            <a:fillRect/>
          </a:stretch>
        </p:blipFill>
        <p:spPr>
          <a:xfrm>
            <a:off x="1524000" y="1442302"/>
            <a:ext cx="9137778" cy="5415698"/>
          </a:xfrm>
          <a:prstGeom prst="rect">
            <a:avLst/>
          </a:prstGeom>
        </p:spPr>
      </p:pic>
      <p:sp>
        <p:nvSpPr>
          <p:cNvPr id="5" name="TextBox 4">
            <a:extLst>
              <a:ext uri="{FF2B5EF4-FFF2-40B4-BE49-F238E27FC236}">
                <a16:creationId xmlns:a16="http://schemas.microsoft.com/office/drawing/2014/main" id="{1528B8A7-F68C-4081-95E4-229EEB323FFA}"/>
              </a:ext>
            </a:extLst>
          </p:cNvPr>
          <p:cNvSpPr txBox="1"/>
          <p:nvPr/>
        </p:nvSpPr>
        <p:spPr>
          <a:xfrm>
            <a:off x="1979920" y="3159586"/>
            <a:ext cx="8484123" cy="923330"/>
          </a:xfrm>
          <a:prstGeom prst="rect">
            <a:avLst/>
          </a:prstGeom>
          <a:noFill/>
        </p:spPr>
        <p:txBody>
          <a:bodyPr wrap="square" rtlCol="0">
            <a:spAutoFit/>
          </a:bodyPr>
          <a:lstStyle/>
          <a:p>
            <a:r>
              <a:rPr lang="en-US" sz="5400" dirty="0">
                <a:solidFill>
                  <a:srgbClr val="FFFFFF"/>
                </a:solidFill>
              </a:rPr>
              <a:t>Story of Family Caregiving</a:t>
            </a:r>
          </a:p>
        </p:txBody>
      </p:sp>
    </p:spTree>
    <p:extLst>
      <p:ext uri="{BB962C8B-B14F-4D97-AF65-F5344CB8AC3E}">
        <p14:creationId xmlns:p14="http://schemas.microsoft.com/office/powerpoint/2010/main" val="3574830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575E8-479F-457E-B7A0-439D1C8BB1DE}"/>
              </a:ext>
            </a:extLst>
          </p:cNvPr>
          <p:cNvSpPr>
            <a:spLocks noGrp="1"/>
          </p:cNvSpPr>
          <p:nvPr>
            <p:ph type="title"/>
          </p:nvPr>
        </p:nvSpPr>
        <p:spPr>
          <a:xfrm>
            <a:off x="1981200" y="285078"/>
            <a:ext cx="8229600" cy="1252728"/>
          </a:xfrm>
        </p:spPr>
        <p:txBody>
          <a:bodyPr>
            <a:noAutofit/>
          </a:bodyPr>
          <a:lstStyle/>
          <a:p>
            <a:r>
              <a:rPr lang="en-US" sz="3200" dirty="0"/>
              <a:t>Estimated Distribution Of People With IDD By Living Arrangement FY 2015</a:t>
            </a:r>
            <a:br>
              <a:rPr lang="en-US" sz="3200" dirty="0"/>
            </a:br>
            <a:endParaRPr lang="en-US" sz="3200" dirty="0"/>
          </a:p>
        </p:txBody>
      </p:sp>
      <p:pic>
        <p:nvPicPr>
          <p:cNvPr id="4" name="Content Placeholder 4">
            <a:extLst>
              <a:ext uri="{FF2B5EF4-FFF2-40B4-BE49-F238E27FC236}">
                <a16:creationId xmlns:a16="http://schemas.microsoft.com/office/drawing/2014/main" id="{8D8003A9-3120-41D4-96D3-2159CFFE29F7}"/>
              </a:ext>
            </a:extLst>
          </p:cNvPr>
          <p:cNvPicPr>
            <a:picLocks noChangeAspect="1"/>
          </p:cNvPicPr>
          <p:nvPr/>
        </p:nvPicPr>
        <p:blipFill rotWithShape="1">
          <a:blip r:embed="rId2"/>
          <a:srcRect t="22306"/>
          <a:stretch/>
        </p:blipFill>
        <p:spPr>
          <a:xfrm>
            <a:off x="2148681" y="1872334"/>
            <a:ext cx="7894638" cy="4700588"/>
          </a:xfrm>
          <a:prstGeom prst="rect">
            <a:avLst/>
          </a:prstGeom>
        </p:spPr>
      </p:pic>
    </p:spTree>
    <p:extLst>
      <p:ext uri="{BB962C8B-B14F-4D97-AF65-F5344CB8AC3E}">
        <p14:creationId xmlns:p14="http://schemas.microsoft.com/office/powerpoint/2010/main" val="2675095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81200" y="0"/>
            <a:ext cx="8229600" cy="1252728"/>
          </a:xfrm>
        </p:spPr>
        <p:txBody>
          <a:bodyPr>
            <a:noAutofit/>
          </a:bodyPr>
          <a:lstStyle/>
          <a:p>
            <a:r>
              <a:rPr lang="en-US" sz="2800" dirty="0"/>
              <a:t>Estimated Number Of Individuals With IDD Living With Family Caregiver By Age Group FY 2015</a:t>
            </a:r>
          </a:p>
        </p:txBody>
      </p:sp>
      <p:sp>
        <p:nvSpPr>
          <p:cNvPr id="3" name="Content Placeholder 2"/>
          <p:cNvSpPr>
            <a:spLocks noGrp="1"/>
          </p:cNvSpPr>
          <p:nvPr>
            <p:ph idx="1"/>
          </p:nvPr>
        </p:nvSpPr>
        <p:spPr/>
        <p:txBody>
          <a:bodyPr/>
          <a:lstStyle/>
          <a:p>
            <a:pPr marL="118872" indent="0">
              <a:buNone/>
            </a:pPr>
            <a:r>
              <a:rPr lang="en-US" dirty="0"/>
              <a:t> </a:t>
            </a:r>
          </a:p>
        </p:txBody>
      </p:sp>
      <p:pic>
        <p:nvPicPr>
          <p:cNvPr id="18" name="Picture 17"/>
          <p:cNvPicPr>
            <a:picLocks noChangeAspect="1"/>
          </p:cNvPicPr>
          <p:nvPr/>
        </p:nvPicPr>
        <p:blipFill rotWithShape="1">
          <a:blip r:embed="rId3"/>
          <a:srcRect r="19020"/>
          <a:stretch/>
        </p:blipFill>
        <p:spPr>
          <a:xfrm>
            <a:off x="2289544" y="1696800"/>
            <a:ext cx="7612912" cy="4121521"/>
          </a:xfrm>
          <a:prstGeom prst="rect">
            <a:avLst/>
          </a:prstGeom>
        </p:spPr>
      </p:pic>
      <p:cxnSp>
        <p:nvCxnSpPr>
          <p:cNvPr id="16" name="Straight Connector 15"/>
          <p:cNvCxnSpPr/>
          <p:nvPr/>
        </p:nvCxnSpPr>
        <p:spPr>
          <a:xfrm flipH="1">
            <a:off x="5350300" y="5295857"/>
            <a:ext cx="2779165" cy="70742"/>
          </a:xfrm>
          <a:prstGeom prst="line">
            <a:avLst/>
          </a:prstGeom>
        </p:spPr>
        <p:style>
          <a:lnRef idx="1">
            <a:schemeClr val="accent3"/>
          </a:lnRef>
          <a:fillRef idx="0">
            <a:schemeClr val="accent3"/>
          </a:fillRef>
          <a:effectRef idx="0">
            <a:schemeClr val="accent3"/>
          </a:effectRef>
          <a:fontRef idx="minor">
            <a:schemeClr val="tx1"/>
          </a:fontRef>
        </p:style>
      </p:cxnSp>
      <p:cxnSp>
        <p:nvCxnSpPr>
          <p:cNvPr id="12" name="Straight Connector 11"/>
          <p:cNvCxnSpPr/>
          <p:nvPr/>
        </p:nvCxnSpPr>
        <p:spPr>
          <a:xfrm>
            <a:off x="5166931" y="2136860"/>
            <a:ext cx="2951879" cy="85572"/>
          </a:xfrm>
          <a:prstGeom prst="line">
            <a:avLst/>
          </a:prstGeom>
        </p:spPr>
        <p:style>
          <a:lnRef idx="1">
            <a:schemeClr val="accent3"/>
          </a:lnRef>
          <a:fillRef idx="0">
            <a:schemeClr val="accent3"/>
          </a:fillRef>
          <a:effectRef idx="0">
            <a:schemeClr val="accent3"/>
          </a:effectRef>
          <a:fontRef idx="minor">
            <a:schemeClr val="tx1"/>
          </a:fontRef>
        </p:style>
      </p:cxnSp>
      <p:sp>
        <p:nvSpPr>
          <p:cNvPr id="10" name="TextBox 9"/>
          <p:cNvSpPr txBox="1"/>
          <p:nvPr/>
        </p:nvSpPr>
        <p:spPr>
          <a:xfrm>
            <a:off x="3527124" y="5418210"/>
            <a:ext cx="3807124" cy="400110"/>
          </a:xfrm>
          <a:prstGeom prst="rect">
            <a:avLst/>
          </a:prstGeom>
          <a:noFill/>
        </p:spPr>
        <p:txBody>
          <a:bodyPr wrap="square" rtlCol="0">
            <a:spAutoFit/>
          </a:bodyPr>
          <a:lstStyle/>
          <a:p>
            <a:r>
              <a:rPr lang="en-US" sz="2000" b="1" dirty="0">
                <a:solidFill>
                  <a:srgbClr val="000000"/>
                </a:solidFill>
              </a:rPr>
              <a:t>Total: 3,590,998 Caregivers </a:t>
            </a:r>
          </a:p>
        </p:txBody>
      </p:sp>
      <p:sp>
        <p:nvSpPr>
          <p:cNvPr id="9" name="TextBox 6">
            <a:extLst>
              <a:ext uri="{FF2B5EF4-FFF2-40B4-BE49-F238E27FC236}">
                <a16:creationId xmlns:a16="http://schemas.microsoft.com/office/drawing/2014/main" id="{37F942FF-12B8-4C84-9892-BA590A1AFE12}"/>
              </a:ext>
            </a:extLst>
          </p:cNvPr>
          <p:cNvSpPr txBox="1">
            <a:spLocks noChangeArrowheads="1"/>
          </p:cNvSpPr>
          <p:nvPr/>
        </p:nvSpPr>
        <p:spPr bwMode="auto">
          <a:xfrm>
            <a:off x="2424963" y="6437020"/>
            <a:ext cx="73420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i="1" dirty="0">
                <a:solidFill>
                  <a:srgbClr val="000000"/>
                </a:solidFill>
                <a:ea typeface="Times New Roman" panose="02020603050405020304" pitchFamily="18" charset="0"/>
                <a:cs typeface="Arial" panose="020B0604020202020204" pitchFamily="34" charset="0"/>
              </a:rPr>
              <a:t>Source</a:t>
            </a:r>
            <a:r>
              <a:rPr lang="en-US" sz="1200" dirty="0">
                <a:solidFill>
                  <a:srgbClr val="000000"/>
                </a:solidFill>
                <a:ea typeface="Times New Roman" panose="02020603050405020304" pitchFamily="18" charset="0"/>
                <a:cs typeface="Arial" panose="020B0604020202020204" pitchFamily="34" charset="0"/>
              </a:rPr>
              <a:t>: Braddock, et al.(2017).</a:t>
            </a:r>
            <a:r>
              <a:rPr lang="en-US" sz="1200" i="1" dirty="0">
                <a:solidFill>
                  <a:srgbClr val="000000"/>
                </a:solidFill>
                <a:ea typeface="Times New Roman" panose="02020603050405020304" pitchFamily="18" charset="0"/>
                <a:cs typeface="Arial" panose="020B0604020202020204" pitchFamily="34" charset="0"/>
              </a:rPr>
              <a:t>The State of the States in Intellectual and Developmental Disabilities:2017</a:t>
            </a:r>
            <a:endParaRPr lang="en-US" sz="12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20047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2365" y="1658880"/>
            <a:ext cx="7928769" cy="482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81200" y="40429"/>
            <a:ext cx="8229600" cy="1252728"/>
          </a:xfrm>
        </p:spPr>
        <p:txBody>
          <a:bodyPr>
            <a:noAutofit/>
          </a:bodyPr>
          <a:lstStyle/>
          <a:p>
            <a:r>
              <a:rPr lang="en-US" altLang="en-US" sz="3200" dirty="0"/>
              <a:t>17% of Caregiving Families Received Formal IDD Agency Supports </a:t>
            </a:r>
            <a:endParaRPr lang="en-US" sz="3200" dirty="0"/>
          </a:p>
        </p:txBody>
      </p:sp>
      <p:sp>
        <p:nvSpPr>
          <p:cNvPr id="5" name="TextBox 6">
            <a:extLst>
              <a:ext uri="{FF2B5EF4-FFF2-40B4-BE49-F238E27FC236}">
                <a16:creationId xmlns:a16="http://schemas.microsoft.com/office/drawing/2014/main" id="{49FC0C05-45BC-4AE1-8C66-79C1CCD68325}"/>
              </a:ext>
            </a:extLst>
          </p:cNvPr>
          <p:cNvSpPr txBox="1">
            <a:spLocks noChangeArrowheads="1"/>
          </p:cNvSpPr>
          <p:nvPr/>
        </p:nvSpPr>
        <p:spPr bwMode="auto">
          <a:xfrm>
            <a:off x="2424963" y="6349710"/>
            <a:ext cx="73420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i="1" dirty="0">
                <a:solidFill>
                  <a:srgbClr val="000000"/>
                </a:solidFill>
                <a:ea typeface="Times New Roman" panose="02020603050405020304" pitchFamily="18" charset="0"/>
                <a:cs typeface="Arial" panose="020B0604020202020204" pitchFamily="34" charset="0"/>
              </a:rPr>
              <a:t>Source</a:t>
            </a:r>
            <a:r>
              <a:rPr lang="en-US" sz="1200" dirty="0">
                <a:solidFill>
                  <a:srgbClr val="000000"/>
                </a:solidFill>
                <a:ea typeface="Times New Roman" panose="02020603050405020304" pitchFamily="18" charset="0"/>
                <a:cs typeface="Arial" panose="020B0604020202020204" pitchFamily="34" charset="0"/>
              </a:rPr>
              <a:t>: Braddock, et al.(2017).</a:t>
            </a:r>
            <a:r>
              <a:rPr lang="en-US" sz="1200" i="1" dirty="0">
                <a:solidFill>
                  <a:srgbClr val="000000"/>
                </a:solidFill>
                <a:ea typeface="Times New Roman" panose="02020603050405020304" pitchFamily="18" charset="0"/>
                <a:cs typeface="Arial" panose="020B0604020202020204" pitchFamily="34" charset="0"/>
              </a:rPr>
              <a:t>The State of the States in Intellectual and Developmental Disabilities:2017</a:t>
            </a:r>
            <a:endParaRPr lang="en-US" sz="1200" dirty="0">
              <a:solidFill>
                <a:srgbClr val="000000"/>
              </a:solidFill>
              <a:ea typeface="Times New Roman" panose="02020603050405020304" pitchFamily="18" charset="0"/>
              <a:cs typeface="Arial" panose="020B0604020202020204" pitchFamily="34" charset="0"/>
            </a:endParaRPr>
          </a:p>
        </p:txBody>
      </p:sp>
      <p:sp>
        <p:nvSpPr>
          <p:cNvPr id="4" name="Arrow: Left 3">
            <a:extLst>
              <a:ext uri="{FF2B5EF4-FFF2-40B4-BE49-F238E27FC236}">
                <a16:creationId xmlns:a16="http://schemas.microsoft.com/office/drawing/2014/main" id="{F43F7015-F64F-4B2A-AAA1-61EDC5A831E1}"/>
              </a:ext>
            </a:extLst>
          </p:cNvPr>
          <p:cNvSpPr/>
          <p:nvPr/>
        </p:nvSpPr>
        <p:spPr>
          <a:xfrm>
            <a:off x="9891134" y="5357309"/>
            <a:ext cx="604745" cy="398033"/>
          </a:xfrm>
          <a:prstGeom prst="leftArrow">
            <a:avLst>
              <a:gd name="adj1" fmla="val 25510"/>
              <a:gd name="adj2" fmla="val 561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9CCFF"/>
              </a:solidFill>
            </a:endParaRPr>
          </a:p>
        </p:txBody>
      </p:sp>
    </p:spTree>
    <p:extLst>
      <p:ext uri="{BB962C8B-B14F-4D97-AF65-F5344CB8AC3E}">
        <p14:creationId xmlns:p14="http://schemas.microsoft.com/office/powerpoint/2010/main" val="952899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15926B-15AE-4E31-8E37-183AA2820BD8}"/>
              </a:ext>
            </a:extLst>
          </p:cNvPr>
          <p:cNvPicPr>
            <a:picLocks noChangeAspect="1"/>
          </p:cNvPicPr>
          <p:nvPr/>
        </p:nvPicPr>
        <p:blipFill>
          <a:blip r:embed="rId3"/>
          <a:stretch>
            <a:fillRect/>
          </a:stretch>
        </p:blipFill>
        <p:spPr>
          <a:xfrm>
            <a:off x="1524000" y="1442302"/>
            <a:ext cx="9137778" cy="5415698"/>
          </a:xfrm>
          <a:prstGeom prst="rect">
            <a:avLst/>
          </a:prstGeom>
        </p:spPr>
      </p:pic>
      <p:sp>
        <p:nvSpPr>
          <p:cNvPr id="5" name="TextBox 4">
            <a:extLst>
              <a:ext uri="{FF2B5EF4-FFF2-40B4-BE49-F238E27FC236}">
                <a16:creationId xmlns:a16="http://schemas.microsoft.com/office/drawing/2014/main" id="{1528B8A7-F68C-4081-95E4-229EEB323FFA}"/>
              </a:ext>
            </a:extLst>
          </p:cNvPr>
          <p:cNvSpPr txBox="1"/>
          <p:nvPr/>
        </p:nvSpPr>
        <p:spPr>
          <a:xfrm>
            <a:off x="1850828" y="2294911"/>
            <a:ext cx="8484123" cy="2585323"/>
          </a:xfrm>
          <a:prstGeom prst="rect">
            <a:avLst/>
          </a:prstGeom>
          <a:noFill/>
        </p:spPr>
        <p:txBody>
          <a:bodyPr wrap="square" rtlCol="0">
            <a:spAutoFit/>
          </a:bodyPr>
          <a:lstStyle/>
          <a:p>
            <a:r>
              <a:rPr lang="en-US" sz="5400" dirty="0">
                <a:solidFill>
                  <a:srgbClr val="FFFFFF"/>
                </a:solidFill>
              </a:rPr>
              <a:t>Story of Emerging Technology Solutions for People with IDD </a:t>
            </a:r>
          </a:p>
        </p:txBody>
      </p:sp>
    </p:spTree>
    <p:extLst>
      <p:ext uri="{BB962C8B-B14F-4D97-AF65-F5344CB8AC3E}">
        <p14:creationId xmlns:p14="http://schemas.microsoft.com/office/powerpoint/2010/main" val="805679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D726FB8-4F9F-4008-B31F-9047232906AC}"/>
              </a:ext>
            </a:extLst>
          </p:cNvPr>
          <p:cNvSpPr>
            <a:spLocks noGrp="1"/>
          </p:cNvSpPr>
          <p:nvPr>
            <p:ph type="title"/>
          </p:nvPr>
        </p:nvSpPr>
        <p:spPr/>
        <p:txBody>
          <a:bodyPr>
            <a:normAutofit/>
          </a:bodyPr>
          <a:lstStyle/>
          <a:p>
            <a:r>
              <a:rPr lang="en-US" sz="3200" dirty="0"/>
              <a:t>Ubiquity of Technology</a:t>
            </a:r>
          </a:p>
        </p:txBody>
      </p:sp>
      <p:pic>
        <p:nvPicPr>
          <p:cNvPr id="10" name="Content Placeholder 9" descr="A group of people looking at a computer&#10;&#10;">
            <a:extLst>
              <a:ext uri="{FF2B5EF4-FFF2-40B4-BE49-F238E27FC236}">
                <a16:creationId xmlns:a16="http://schemas.microsoft.com/office/drawing/2014/main" id="{EAF10B44-B3A7-47B7-A746-D47A54F493F1}"/>
              </a:ext>
            </a:extLst>
          </p:cNvPr>
          <p:cNvPicPr>
            <a:picLocks noGrp="1" noChangeAspect="1"/>
          </p:cNvPicPr>
          <p:nvPr>
            <p:ph idx="1"/>
          </p:nvPr>
        </p:nvPicPr>
        <p:blipFill>
          <a:blip r:embed="rId3"/>
          <a:stretch>
            <a:fillRect/>
          </a:stretch>
        </p:blipFill>
        <p:spPr>
          <a:xfrm>
            <a:off x="3023525" y="1774826"/>
            <a:ext cx="6144951" cy="4625975"/>
          </a:xfrm>
          <a:prstGeom prst="rect">
            <a:avLst/>
          </a:prstGeom>
        </p:spPr>
      </p:pic>
      <p:sp>
        <p:nvSpPr>
          <p:cNvPr id="4" name="Rectangle 3"/>
          <p:cNvSpPr/>
          <p:nvPr/>
        </p:nvSpPr>
        <p:spPr>
          <a:xfrm>
            <a:off x="8294915" y="6324601"/>
            <a:ext cx="1311729" cy="4408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9CCFF"/>
              </a:solidFill>
            </a:endParaRPr>
          </a:p>
        </p:txBody>
      </p:sp>
    </p:spTree>
    <p:extLst>
      <p:ext uri="{BB962C8B-B14F-4D97-AF65-F5344CB8AC3E}">
        <p14:creationId xmlns:p14="http://schemas.microsoft.com/office/powerpoint/2010/main" val="4248443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54312" y="8529918"/>
            <a:ext cx="2120243" cy="4408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6" name="Rectangle 1">
            <a:extLst>
              <a:ext uri="{FF2B5EF4-FFF2-40B4-BE49-F238E27FC236}">
                <a16:creationId xmlns:a16="http://schemas.microsoft.com/office/drawing/2014/main" id="{7230218E-F19A-4F2E-A104-45364ABA34F2}"/>
              </a:ext>
            </a:extLst>
          </p:cNvPr>
          <p:cNvSpPr>
            <a:spLocks noChangeArrowheads="1"/>
          </p:cNvSpPr>
          <p:nvPr/>
        </p:nvSpPr>
        <p:spPr bwMode="auto">
          <a:xfrm>
            <a:off x="2083397" y="2249252"/>
            <a:ext cx="29859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solidFill>
                <a:srgbClr val="000000"/>
              </a:solidFill>
            </a:endParaRPr>
          </a:p>
        </p:txBody>
      </p:sp>
      <p:graphicFrame>
        <p:nvGraphicFramePr>
          <p:cNvPr id="11" name="Table 10">
            <a:extLst>
              <a:ext uri="{FF2B5EF4-FFF2-40B4-BE49-F238E27FC236}">
                <a16:creationId xmlns:a16="http://schemas.microsoft.com/office/drawing/2014/main" id="{52C5638D-69FE-450E-893C-E87436004839}"/>
              </a:ext>
            </a:extLst>
          </p:cNvPr>
          <p:cNvGraphicFramePr>
            <a:graphicFrameLocks noGrp="1"/>
          </p:cNvGraphicFramePr>
          <p:nvPr>
            <p:extLst/>
          </p:nvPr>
        </p:nvGraphicFramePr>
        <p:xfrm>
          <a:off x="1642335" y="1854598"/>
          <a:ext cx="8907331" cy="3915785"/>
        </p:xfrm>
        <a:graphic>
          <a:graphicData uri="http://schemas.openxmlformats.org/drawingml/2006/table">
            <a:tbl>
              <a:tblPr firstRow="1" firstCol="1" bandRow="1">
                <a:tableStyleId>{F5AB1C69-6EDB-4FF4-983F-18BD219EF322}</a:tableStyleId>
              </a:tblPr>
              <a:tblGrid>
                <a:gridCol w="585459">
                  <a:extLst>
                    <a:ext uri="{9D8B030D-6E8A-4147-A177-3AD203B41FA5}">
                      <a16:colId xmlns:a16="http://schemas.microsoft.com/office/drawing/2014/main" val="1590437391"/>
                    </a:ext>
                  </a:extLst>
                </a:gridCol>
                <a:gridCol w="990422">
                  <a:extLst>
                    <a:ext uri="{9D8B030D-6E8A-4147-A177-3AD203B41FA5}">
                      <a16:colId xmlns:a16="http://schemas.microsoft.com/office/drawing/2014/main" val="3579074262"/>
                    </a:ext>
                  </a:extLst>
                </a:gridCol>
                <a:gridCol w="1047350">
                  <a:extLst>
                    <a:ext uri="{9D8B030D-6E8A-4147-A177-3AD203B41FA5}">
                      <a16:colId xmlns:a16="http://schemas.microsoft.com/office/drawing/2014/main" val="1038279998"/>
                    </a:ext>
                  </a:extLst>
                </a:gridCol>
                <a:gridCol w="1047350">
                  <a:extLst>
                    <a:ext uri="{9D8B030D-6E8A-4147-A177-3AD203B41FA5}">
                      <a16:colId xmlns:a16="http://schemas.microsoft.com/office/drawing/2014/main" val="3285959380"/>
                    </a:ext>
                  </a:extLst>
                </a:gridCol>
                <a:gridCol w="1047350">
                  <a:extLst>
                    <a:ext uri="{9D8B030D-6E8A-4147-A177-3AD203B41FA5}">
                      <a16:colId xmlns:a16="http://schemas.microsoft.com/office/drawing/2014/main" val="1148798522"/>
                    </a:ext>
                  </a:extLst>
                </a:gridCol>
                <a:gridCol w="1047350">
                  <a:extLst>
                    <a:ext uri="{9D8B030D-6E8A-4147-A177-3AD203B41FA5}">
                      <a16:colId xmlns:a16="http://schemas.microsoft.com/office/drawing/2014/main" val="719640160"/>
                    </a:ext>
                  </a:extLst>
                </a:gridCol>
                <a:gridCol w="1047350">
                  <a:extLst>
                    <a:ext uri="{9D8B030D-6E8A-4147-A177-3AD203B41FA5}">
                      <a16:colId xmlns:a16="http://schemas.microsoft.com/office/drawing/2014/main" val="1505988493"/>
                    </a:ext>
                  </a:extLst>
                </a:gridCol>
                <a:gridCol w="1047350">
                  <a:extLst>
                    <a:ext uri="{9D8B030D-6E8A-4147-A177-3AD203B41FA5}">
                      <a16:colId xmlns:a16="http://schemas.microsoft.com/office/drawing/2014/main" val="3921133242"/>
                    </a:ext>
                  </a:extLst>
                </a:gridCol>
                <a:gridCol w="1047350">
                  <a:extLst>
                    <a:ext uri="{9D8B030D-6E8A-4147-A177-3AD203B41FA5}">
                      <a16:colId xmlns:a16="http://schemas.microsoft.com/office/drawing/2014/main" val="1754307994"/>
                    </a:ext>
                  </a:extLst>
                </a:gridCol>
              </a:tblGrid>
              <a:tr h="501666">
                <a:tc rowSpan="2">
                  <a:txBody>
                    <a:bodyPr/>
                    <a:lstStyle/>
                    <a:p>
                      <a:pPr marL="0" marR="0" algn="r">
                        <a:spcBef>
                          <a:spcPts val="0"/>
                        </a:spcBef>
                        <a:spcAft>
                          <a:spcPts val="0"/>
                        </a:spcAft>
                      </a:pPr>
                      <a:r>
                        <a:rPr lang="en-US" sz="1200" dirty="0">
                          <a:effectLst/>
                        </a:rPr>
                        <a:t>YEAR</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gridSpan="2">
                  <a:txBody>
                    <a:bodyPr/>
                    <a:lstStyle/>
                    <a:p>
                      <a:pPr marL="0" marR="0" algn="ctr">
                        <a:spcBef>
                          <a:spcPts val="0"/>
                        </a:spcBef>
                        <a:spcAft>
                          <a:spcPts val="0"/>
                        </a:spcAft>
                      </a:pPr>
                      <a:r>
                        <a:rPr lang="en-US" sz="1200" dirty="0">
                          <a:effectLst/>
                        </a:rPr>
                        <a:t>SMART HOMES</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hMerge="1">
                  <a:txBody>
                    <a:bodyPr/>
                    <a:lstStyle/>
                    <a:p>
                      <a:endParaRPr lang="en-US"/>
                    </a:p>
                  </a:txBody>
                  <a:tcPr/>
                </a:tc>
                <a:tc gridSpan="2">
                  <a:txBody>
                    <a:bodyPr/>
                    <a:lstStyle/>
                    <a:p>
                      <a:pPr marL="0" marR="0" algn="ctr">
                        <a:spcBef>
                          <a:spcPts val="0"/>
                        </a:spcBef>
                        <a:spcAft>
                          <a:spcPts val="0"/>
                        </a:spcAft>
                      </a:pPr>
                      <a:r>
                        <a:rPr lang="en-US" sz="1200" dirty="0">
                          <a:effectLst/>
                        </a:rPr>
                        <a:t>PERSONAL SUPPORT TECHNOLOGY</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hMerge="1">
                  <a:txBody>
                    <a:bodyPr/>
                    <a:lstStyle/>
                    <a:p>
                      <a:endParaRPr lang="en-US"/>
                    </a:p>
                  </a:txBody>
                  <a:tcPr/>
                </a:tc>
                <a:tc gridSpan="2">
                  <a:txBody>
                    <a:bodyPr/>
                    <a:lstStyle/>
                    <a:p>
                      <a:pPr marL="0" marR="0" algn="ctr">
                        <a:spcBef>
                          <a:spcPts val="0"/>
                        </a:spcBef>
                        <a:spcAft>
                          <a:spcPts val="0"/>
                        </a:spcAft>
                      </a:pPr>
                      <a:r>
                        <a:rPr lang="en-US" sz="1200" dirty="0">
                          <a:effectLst/>
                        </a:rPr>
                        <a:t>REMOTE MONITORING</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hMerge="1">
                  <a:txBody>
                    <a:bodyPr/>
                    <a:lstStyle/>
                    <a:p>
                      <a:endParaRPr lang="en-US"/>
                    </a:p>
                  </a:txBody>
                  <a:tcPr/>
                </a:tc>
                <a:tc gridSpan="2">
                  <a:txBody>
                    <a:bodyPr/>
                    <a:lstStyle/>
                    <a:p>
                      <a:pPr marL="0" marR="0" algn="ctr">
                        <a:spcBef>
                          <a:spcPts val="0"/>
                        </a:spcBef>
                        <a:spcAft>
                          <a:spcPts val="0"/>
                        </a:spcAft>
                      </a:pPr>
                      <a:r>
                        <a:rPr lang="en-US" sz="1200" dirty="0">
                          <a:effectLst/>
                        </a:rPr>
                        <a:t>TOTAL STATE IDD TECHNOLOGY</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hMerge="1">
                  <a:txBody>
                    <a:bodyPr/>
                    <a:lstStyle/>
                    <a:p>
                      <a:endParaRPr lang="en-US"/>
                    </a:p>
                  </a:txBody>
                  <a:tcPr/>
                </a:tc>
                <a:extLst>
                  <a:ext uri="{0D108BD9-81ED-4DB2-BD59-A6C34878D82A}">
                    <a16:rowId xmlns:a16="http://schemas.microsoft.com/office/drawing/2014/main" val="714847596"/>
                  </a:ext>
                </a:extLst>
              </a:tr>
              <a:tr h="320509">
                <a:tc vMerge="1">
                  <a:txBody>
                    <a:bodyPr/>
                    <a:lstStyle/>
                    <a:p>
                      <a:endParaRPr lang="en-US"/>
                    </a:p>
                  </a:txBody>
                  <a:tcPr/>
                </a:tc>
                <a:tc>
                  <a:txBody>
                    <a:bodyPr/>
                    <a:lstStyle/>
                    <a:p>
                      <a:pPr marL="0" marR="0" algn="ctr">
                        <a:spcBef>
                          <a:spcPts val="0"/>
                        </a:spcBef>
                        <a:spcAft>
                          <a:spcPts val="0"/>
                        </a:spcAft>
                      </a:pPr>
                      <a:r>
                        <a:rPr lang="en-US" sz="1200" dirty="0">
                          <a:solidFill>
                            <a:schemeClr val="accent3"/>
                          </a:solidFill>
                          <a:effectLst/>
                        </a:rPr>
                        <a:t>Spending</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200" dirty="0">
                          <a:solidFill>
                            <a:schemeClr val="accent3"/>
                          </a:solidFill>
                          <a:effectLst/>
                        </a:rPr>
                        <a:t>Participants</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solidFill>
                            <a:schemeClr val="accent3"/>
                          </a:solidFill>
                          <a:effectLst/>
                        </a:rPr>
                        <a:t>Spending</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solidFill>
                            <a:schemeClr val="accent3"/>
                          </a:solidFill>
                          <a:effectLst/>
                        </a:rPr>
                        <a:t>Participants</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solidFill>
                            <a:schemeClr val="accent3"/>
                          </a:solidFill>
                          <a:effectLst/>
                        </a:rPr>
                        <a:t>Spending</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solidFill>
                            <a:schemeClr val="accent3"/>
                          </a:solidFill>
                          <a:effectLst/>
                        </a:rPr>
                        <a:t>Participants</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solidFill>
                            <a:schemeClr val="accent3"/>
                          </a:solidFill>
                          <a:effectLst/>
                        </a:rPr>
                        <a:t>Spending</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solidFill>
                            <a:schemeClr val="accent3"/>
                          </a:solidFill>
                          <a:effectLst/>
                        </a:rPr>
                        <a:t>Participants</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954776134"/>
                  </a:ext>
                </a:extLst>
              </a:tr>
              <a:tr h="320509">
                <a:tc>
                  <a:txBody>
                    <a:bodyPr/>
                    <a:lstStyle/>
                    <a:p>
                      <a:pPr marL="0" marR="0" algn="r">
                        <a:spcBef>
                          <a:spcPts val="0"/>
                        </a:spcBef>
                        <a:spcAft>
                          <a:spcPts val="0"/>
                        </a:spcAft>
                      </a:pPr>
                      <a:r>
                        <a:rPr lang="en-US" sz="1200" dirty="0">
                          <a:effectLst/>
                        </a:rPr>
                        <a:t>2008</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$91,690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208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$0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0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$0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0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$91,690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208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087159567"/>
                  </a:ext>
                </a:extLst>
              </a:tr>
              <a:tr h="306574">
                <a:tc>
                  <a:txBody>
                    <a:bodyPr/>
                    <a:lstStyle/>
                    <a:p>
                      <a:pPr marL="0" marR="0" algn="r">
                        <a:spcBef>
                          <a:spcPts val="0"/>
                        </a:spcBef>
                        <a:spcAft>
                          <a:spcPts val="0"/>
                        </a:spcAft>
                      </a:pPr>
                      <a:r>
                        <a:rPr lang="en-US" sz="1200" dirty="0">
                          <a:effectLst/>
                        </a:rPr>
                        <a:t>2009</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$103,744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235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$0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0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$0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0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$103,744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235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80338471"/>
                  </a:ext>
                </a:extLst>
              </a:tr>
              <a:tr h="306574">
                <a:tc>
                  <a:txBody>
                    <a:bodyPr/>
                    <a:lstStyle/>
                    <a:p>
                      <a:pPr marL="0" marR="0" algn="r">
                        <a:spcBef>
                          <a:spcPts val="0"/>
                        </a:spcBef>
                        <a:spcAft>
                          <a:spcPts val="0"/>
                        </a:spcAft>
                      </a:pPr>
                      <a:r>
                        <a:rPr lang="en-US" sz="1200" dirty="0">
                          <a:effectLst/>
                        </a:rPr>
                        <a:t>2010</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$213,631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490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$2,965,600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1,123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$0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0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$3,179,231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1,613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652636284"/>
                  </a:ext>
                </a:extLst>
              </a:tr>
              <a:tr h="306574">
                <a:tc>
                  <a:txBody>
                    <a:bodyPr/>
                    <a:lstStyle/>
                    <a:p>
                      <a:pPr marL="0" marR="0" algn="r">
                        <a:spcBef>
                          <a:spcPts val="0"/>
                        </a:spcBef>
                        <a:spcAft>
                          <a:spcPts val="0"/>
                        </a:spcAft>
                      </a:pPr>
                      <a:r>
                        <a:rPr lang="en-US" sz="1200" dirty="0">
                          <a:effectLst/>
                        </a:rPr>
                        <a:t>2011</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$210,053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462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$3,911,250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1,248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$0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0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$4,121,303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1,710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022531277"/>
                  </a:ext>
                </a:extLst>
              </a:tr>
              <a:tr h="306574">
                <a:tc>
                  <a:txBody>
                    <a:bodyPr/>
                    <a:lstStyle/>
                    <a:p>
                      <a:pPr marL="0" marR="0" algn="r">
                        <a:spcBef>
                          <a:spcPts val="0"/>
                        </a:spcBef>
                        <a:spcAft>
                          <a:spcPts val="0"/>
                        </a:spcAft>
                      </a:pPr>
                      <a:r>
                        <a:rPr lang="en-US" sz="1200" dirty="0">
                          <a:effectLst/>
                        </a:rPr>
                        <a:t>2012</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$255,267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473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$6,621,792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1,239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$0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0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$6,877,059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1,712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816531637"/>
                  </a:ext>
                </a:extLst>
              </a:tr>
              <a:tr h="306574">
                <a:tc>
                  <a:txBody>
                    <a:bodyPr/>
                    <a:lstStyle/>
                    <a:p>
                      <a:pPr marL="0" marR="0" algn="r">
                        <a:spcBef>
                          <a:spcPts val="0"/>
                        </a:spcBef>
                        <a:spcAft>
                          <a:spcPts val="0"/>
                        </a:spcAft>
                      </a:pPr>
                      <a:r>
                        <a:rPr lang="en-US" sz="1200" dirty="0">
                          <a:effectLst/>
                        </a:rPr>
                        <a:t>2013</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$167,698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445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$4,974,429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1,805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$626,237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53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$5,768,364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2,303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961969793"/>
                  </a:ext>
                </a:extLst>
              </a:tr>
              <a:tr h="306574">
                <a:tc>
                  <a:txBody>
                    <a:bodyPr/>
                    <a:lstStyle/>
                    <a:p>
                      <a:pPr marL="0" marR="0" algn="r">
                        <a:spcBef>
                          <a:spcPts val="0"/>
                        </a:spcBef>
                        <a:spcAft>
                          <a:spcPts val="0"/>
                        </a:spcAft>
                      </a:pPr>
                      <a:r>
                        <a:rPr lang="en-US" sz="1200" dirty="0">
                          <a:effectLst/>
                        </a:rPr>
                        <a:t>2014</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$212,033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550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$4,460,988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2,204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$1,337,804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98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$6,010,825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2,852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376509013"/>
                  </a:ext>
                </a:extLst>
              </a:tr>
              <a:tr h="306574">
                <a:tc>
                  <a:txBody>
                    <a:bodyPr/>
                    <a:lstStyle/>
                    <a:p>
                      <a:pPr marL="0" marR="0" algn="r">
                        <a:spcBef>
                          <a:spcPts val="0"/>
                        </a:spcBef>
                        <a:spcAft>
                          <a:spcPts val="0"/>
                        </a:spcAft>
                      </a:pPr>
                      <a:r>
                        <a:rPr lang="en-US" sz="1200" dirty="0">
                          <a:effectLst/>
                        </a:rPr>
                        <a:t>2015</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$388,896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680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$4,400,450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1,918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$2,076,858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156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$6,866,204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2,754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069620035"/>
                  </a:ext>
                </a:extLst>
              </a:tr>
              <a:tr h="306574">
                <a:tc>
                  <a:txBody>
                    <a:bodyPr/>
                    <a:lstStyle/>
                    <a:p>
                      <a:pPr marL="0" marR="0" algn="r">
                        <a:spcBef>
                          <a:spcPts val="0"/>
                        </a:spcBef>
                        <a:spcAft>
                          <a:spcPts val="0"/>
                        </a:spcAft>
                      </a:pPr>
                      <a:r>
                        <a:rPr lang="en-US" sz="1200" dirty="0">
                          <a:effectLst/>
                        </a:rPr>
                        <a:t>2016</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$710,863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742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$9,945,786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4,672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$3,231,956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587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$13,888,606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6,001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166654805"/>
                  </a:ext>
                </a:extLst>
              </a:tr>
              <a:tr h="320509">
                <a:tc>
                  <a:txBody>
                    <a:bodyPr/>
                    <a:lstStyle/>
                    <a:p>
                      <a:pPr marL="0" marR="0" algn="r">
                        <a:spcBef>
                          <a:spcPts val="0"/>
                        </a:spcBef>
                        <a:spcAft>
                          <a:spcPts val="0"/>
                        </a:spcAft>
                      </a:pPr>
                      <a:r>
                        <a:rPr lang="en-US" sz="1200" dirty="0">
                          <a:effectLst/>
                        </a:rPr>
                        <a:t>2017</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$827,285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470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$12,169,885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4,676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$3,633,991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652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$16,631,161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200" dirty="0">
                          <a:solidFill>
                            <a:schemeClr val="accent3"/>
                          </a:solidFill>
                          <a:effectLst/>
                        </a:rPr>
                        <a:t>5,798 </a:t>
                      </a:r>
                      <a:endParaRPr lang="en-US" sz="1200" dirty="0">
                        <a:solidFill>
                          <a:schemeClr val="accent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823323004"/>
                  </a:ext>
                </a:extLst>
              </a:tr>
            </a:tbl>
          </a:graphicData>
        </a:graphic>
      </p:graphicFrame>
      <p:sp>
        <p:nvSpPr>
          <p:cNvPr id="12" name="TextBox 6">
            <a:extLst>
              <a:ext uri="{FF2B5EF4-FFF2-40B4-BE49-F238E27FC236}">
                <a16:creationId xmlns:a16="http://schemas.microsoft.com/office/drawing/2014/main" id="{C40F8174-8B46-4FA7-84F9-6C9A0A51EE8E}"/>
              </a:ext>
            </a:extLst>
          </p:cNvPr>
          <p:cNvSpPr txBox="1">
            <a:spLocks noChangeArrowheads="1"/>
          </p:cNvSpPr>
          <p:nvPr/>
        </p:nvSpPr>
        <p:spPr bwMode="auto">
          <a:xfrm>
            <a:off x="1841546" y="6425554"/>
            <a:ext cx="88264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i="1" dirty="0">
                <a:solidFill>
                  <a:srgbClr val="000000"/>
                </a:solidFill>
                <a:ea typeface="Times New Roman" panose="02020603050405020304" pitchFamily="18" charset="0"/>
                <a:cs typeface="Arial" panose="020B0604020202020204" pitchFamily="34" charset="0"/>
              </a:rPr>
              <a:t>Source</a:t>
            </a:r>
            <a:r>
              <a:rPr lang="en-US" sz="1200" dirty="0">
                <a:solidFill>
                  <a:srgbClr val="000000"/>
                </a:solidFill>
                <a:ea typeface="Times New Roman" panose="02020603050405020304" pitchFamily="18" charset="0"/>
                <a:cs typeface="Arial" panose="020B0604020202020204" pitchFamily="34" charset="0"/>
              </a:rPr>
              <a:t>: Braddock, et al.(2018).Preliminary Data from </a:t>
            </a:r>
            <a:r>
              <a:rPr lang="en-US" sz="1200" i="1" dirty="0">
                <a:solidFill>
                  <a:srgbClr val="000000"/>
                </a:solidFill>
                <a:ea typeface="Times New Roman" panose="02020603050405020304" pitchFamily="18" charset="0"/>
                <a:cs typeface="Arial" panose="020B0604020202020204" pitchFamily="34" charset="0"/>
              </a:rPr>
              <a:t>The State of the States in Intellectual and Developmental Disabilities:2018</a:t>
            </a:r>
            <a:endParaRPr lang="en-US" sz="1200" dirty="0">
              <a:solidFill>
                <a:srgbClr val="000000"/>
              </a:solidFill>
              <a:ea typeface="Times New Roman" panose="02020603050405020304" pitchFamily="18" charset="0"/>
              <a:cs typeface="Arial" panose="020B0604020202020204" pitchFamily="34" charset="0"/>
            </a:endParaRPr>
          </a:p>
        </p:txBody>
      </p:sp>
      <p:sp>
        <p:nvSpPr>
          <p:cNvPr id="13" name="Title 12">
            <a:extLst>
              <a:ext uri="{FF2B5EF4-FFF2-40B4-BE49-F238E27FC236}">
                <a16:creationId xmlns:a16="http://schemas.microsoft.com/office/drawing/2014/main" id="{069BA2F2-A9E5-412D-AFA3-E64BA7649353}"/>
              </a:ext>
            </a:extLst>
          </p:cNvPr>
          <p:cNvSpPr>
            <a:spLocks noGrp="1"/>
          </p:cNvSpPr>
          <p:nvPr>
            <p:ph type="title"/>
          </p:nvPr>
        </p:nvSpPr>
        <p:spPr/>
        <p:txBody>
          <a:bodyPr>
            <a:normAutofit/>
          </a:bodyPr>
          <a:lstStyle/>
          <a:p>
            <a:r>
              <a:rPr lang="en-US" sz="3200" dirty="0"/>
              <a:t>Increases in State IDD Agency Technology Funding </a:t>
            </a:r>
          </a:p>
        </p:txBody>
      </p:sp>
    </p:spTree>
    <p:extLst>
      <p:ext uri="{BB962C8B-B14F-4D97-AF65-F5344CB8AC3E}">
        <p14:creationId xmlns:p14="http://schemas.microsoft.com/office/powerpoint/2010/main" val="1055741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15926B-15AE-4E31-8E37-183AA2820BD8}"/>
              </a:ext>
            </a:extLst>
          </p:cNvPr>
          <p:cNvPicPr>
            <a:picLocks noChangeAspect="1"/>
          </p:cNvPicPr>
          <p:nvPr/>
        </p:nvPicPr>
        <p:blipFill>
          <a:blip r:embed="rId3"/>
          <a:stretch>
            <a:fillRect/>
          </a:stretch>
        </p:blipFill>
        <p:spPr>
          <a:xfrm>
            <a:off x="1530222" y="1442302"/>
            <a:ext cx="9137778" cy="5415698"/>
          </a:xfrm>
          <a:prstGeom prst="rect">
            <a:avLst/>
          </a:prstGeom>
        </p:spPr>
      </p:pic>
      <p:sp>
        <p:nvSpPr>
          <p:cNvPr id="5" name="TextBox 4">
            <a:extLst>
              <a:ext uri="{FF2B5EF4-FFF2-40B4-BE49-F238E27FC236}">
                <a16:creationId xmlns:a16="http://schemas.microsoft.com/office/drawing/2014/main" id="{1528B8A7-F68C-4081-95E4-229EEB323FFA}"/>
              </a:ext>
            </a:extLst>
          </p:cNvPr>
          <p:cNvSpPr txBox="1"/>
          <p:nvPr/>
        </p:nvSpPr>
        <p:spPr>
          <a:xfrm>
            <a:off x="1853939" y="3104856"/>
            <a:ext cx="8484123" cy="1754326"/>
          </a:xfrm>
          <a:prstGeom prst="rect">
            <a:avLst/>
          </a:prstGeom>
          <a:noFill/>
        </p:spPr>
        <p:txBody>
          <a:bodyPr wrap="square" rtlCol="0">
            <a:spAutoFit/>
          </a:bodyPr>
          <a:lstStyle/>
          <a:p>
            <a:r>
              <a:rPr lang="en-US" sz="5400" dirty="0">
                <a:solidFill>
                  <a:srgbClr val="FFFFFF"/>
                </a:solidFill>
              </a:rPr>
              <a:t>What story do you want to tell? </a:t>
            </a:r>
          </a:p>
        </p:txBody>
      </p:sp>
    </p:spTree>
    <p:extLst>
      <p:ext uri="{BB962C8B-B14F-4D97-AF65-F5344CB8AC3E}">
        <p14:creationId xmlns:p14="http://schemas.microsoft.com/office/powerpoint/2010/main" val="1339335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3236407" y="6135844"/>
            <a:ext cx="5257800" cy="400110"/>
          </a:xfrm>
          <a:prstGeom prst="rect">
            <a:avLst/>
          </a:prstGeom>
          <a:noFill/>
          <a:ln w="9525">
            <a:noFill/>
            <a:miter lim="800000"/>
            <a:headEnd/>
            <a:tailEnd/>
          </a:ln>
        </p:spPr>
        <p:txBody>
          <a:bodyPr wrap="square" anchor="ctr">
            <a:spAutoFit/>
          </a:bodyPr>
          <a:lstStyle/>
          <a:p>
            <a:pPr marL="231775" indent="-231775" algn="ctr">
              <a:tabLst>
                <a:tab pos="0" algn="l"/>
                <a:tab pos="196850" algn="l"/>
                <a:tab pos="393700" algn="l"/>
                <a:tab pos="588963" algn="l"/>
                <a:tab pos="785813" algn="l"/>
                <a:tab pos="982663" algn="l"/>
                <a:tab pos="1179513" algn="l"/>
                <a:tab pos="1376363" algn="l"/>
                <a:tab pos="1571625" algn="l"/>
                <a:tab pos="1768475" algn="l"/>
                <a:tab pos="1965325" algn="l"/>
                <a:tab pos="2162175" algn="l"/>
                <a:tab pos="2359025" algn="l"/>
                <a:tab pos="2555875" algn="l"/>
                <a:tab pos="2752725" algn="l"/>
                <a:tab pos="2949575" algn="l"/>
                <a:tab pos="3144838" algn="l"/>
                <a:tab pos="3341688" algn="l"/>
                <a:tab pos="3538538" algn="l"/>
                <a:tab pos="3735388" algn="l"/>
                <a:tab pos="3932238" algn="l"/>
                <a:tab pos="4127500" algn="l"/>
                <a:tab pos="4324350" algn="l"/>
                <a:tab pos="4521200" algn="l"/>
                <a:tab pos="4718050" algn="l"/>
                <a:tab pos="4914900" algn="l"/>
                <a:tab pos="5111750" algn="l"/>
                <a:tab pos="5308600" algn="l"/>
                <a:tab pos="5503863" algn="l"/>
                <a:tab pos="5700713" algn="l"/>
                <a:tab pos="5897563" algn="l"/>
              </a:tabLst>
            </a:pPr>
            <a:r>
              <a:rPr lang="en-US" sz="2000" dirty="0">
                <a:solidFill>
                  <a:srgbClr val="000000"/>
                </a:solidFill>
              </a:rPr>
              <a:t>http://www.StateoftheStates.org/</a:t>
            </a:r>
          </a:p>
        </p:txBody>
      </p:sp>
      <p:sp>
        <p:nvSpPr>
          <p:cNvPr id="9" name="Rectangle 2"/>
          <p:cNvSpPr>
            <a:spLocks noGrp="1" noChangeArrowheads="1"/>
          </p:cNvSpPr>
          <p:nvPr>
            <p:ph type="title"/>
          </p:nvPr>
        </p:nvSpPr>
        <p:spPr bwMode="auto">
          <a:xfrm>
            <a:off x="1750507" y="96575"/>
            <a:ext cx="8229600" cy="1252728"/>
          </a:xfrm>
          <a:prstGeom prst="rect">
            <a:avLst/>
          </a:prstGeom>
          <a:noFill/>
          <a:ln w="9525">
            <a:noFill/>
            <a:miter lim="800000"/>
            <a:headEnd/>
            <a:tailEnd/>
          </a:ln>
        </p:spPr>
        <p:txBody>
          <a:bodyPr anchor="ctr">
            <a:noAutofit/>
          </a:bodyPr>
          <a:lstStyle/>
          <a:p>
            <a:pPr algn="l">
              <a:spcBef>
                <a:spcPct val="0"/>
              </a:spcBef>
            </a:pPr>
            <a:r>
              <a:rPr lang="en-US" sz="3200" dirty="0"/>
              <a:t>Personalize a Chart for Your State or Region</a:t>
            </a:r>
            <a:endParaRPr lang="en-US" sz="3200" dirty="0">
              <a:latin typeface="Times New Roman" pitchFamily="18" charset="0"/>
            </a:endParaRPr>
          </a:p>
        </p:txBody>
      </p:sp>
      <p:pic>
        <p:nvPicPr>
          <p:cNvPr id="3" name="Content Placeholder 2"/>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2081" t="7402" r="21846" b="8354"/>
          <a:stretch/>
        </p:blipFill>
        <p:spPr>
          <a:xfrm>
            <a:off x="3896235" y="1639759"/>
            <a:ext cx="4399531" cy="4405684"/>
          </a:xfrm>
        </p:spPr>
      </p:pic>
    </p:spTree>
    <p:extLst>
      <p:ext uri="{BB962C8B-B14F-4D97-AF65-F5344CB8AC3E}">
        <p14:creationId xmlns:p14="http://schemas.microsoft.com/office/powerpoint/2010/main" val="244484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828800" y="76200"/>
            <a:ext cx="8382000" cy="1252728"/>
          </a:xfrm>
          <a:prstGeom prst="rect">
            <a:avLst/>
          </a:prstGeom>
          <a:noFill/>
          <a:ln w="9525">
            <a:noFill/>
            <a:miter lim="800000"/>
            <a:headEnd/>
            <a:tailEnd/>
          </a:ln>
        </p:spPr>
        <p:txBody>
          <a:bodyPr anchor="ctr">
            <a:noAutofit/>
          </a:bodyPr>
          <a:lstStyle/>
          <a:p>
            <a:pPr algn="l">
              <a:spcBef>
                <a:spcPct val="0"/>
              </a:spcBef>
            </a:pPr>
            <a:r>
              <a:rPr lang="en-US" sz="3200" dirty="0"/>
              <a:t>Personalize A Chart For Your State Or Region</a:t>
            </a:r>
            <a:endParaRPr lang="en-US" sz="3200" dirty="0">
              <a:latin typeface="Times New Roman" pitchFamily="18" charset="0"/>
            </a:endParaRPr>
          </a:p>
        </p:txBody>
      </p:sp>
      <p:sp>
        <p:nvSpPr>
          <p:cNvPr id="14" name="TextBox 2"/>
          <p:cNvSpPr txBox="1">
            <a:spLocks noGrp="1" noChangeArrowheads="1"/>
          </p:cNvSpPr>
          <p:nvPr>
            <p:ph idx="1"/>
          </p:nvPr>
        </p:nvSpPr>
        <p:spPr bwMode="auto">
          <a:xfrm>
            <a:off x="1905000" y="1676401"/>
            <a:ext cx="8305800" cy="4755148"/>
          </a:xfrm>
          <a:prstGeom prst="rect">
            <a:avLst/>
          </a:prstGeom>
          <a:noFill/>
          <a:ln w="9525">
            <a:noFill/>
            <a:miter lim="800000"/>
            <a:headEnd/>
            <a:tailEnd/>
          </a:ln>
        </p:spPr>
        <p:txBody>
          <a:bodyPr wrap="square">
            <a:spAutoFit/>
          </a:bodyPr>
          <a:lstStyle/>
          <a:p>
            <a:pPr marL="338138" indent="-338138">
              <a:buNone/>
            </a:pPr>
            <a:r>
              <a:rPr lang="en-US" sz="2000" dirty="0">
                <a:hlinkClick r:id="rId3"/>
              </a:rPr>
              <a:t>www.StateoftheStates.org</a:t>
            </a:r>
            <a:r>
              <a:rPr lang="en-US" sz="2000" dirty="0"/>
              <a:t> </a:t>
            </a:r>
          </a:p>
          <a:p>
            <a:pPr marL="338138" indent="-338138"/>
            <a:endParaRPr lang="en-US" sz="2000" dirty="0"/>
          </a:p>
          <a:p>
            <a:pPr marL="341313" indent="0">
              <a:buNone/>
            </a:pPr>
            <a:r>
              <a:rPr lang="en-US" sz="1400" dirty="0"/>
              <a:t> 1. Total Fiscal Effort for IDD Services</a:t>
            </a:r>
            <a:br>
              <a:rPr lang="en-US" sz="1400" dirty="0"/>
            </a:br>
            <a:r>
              <a:rPr lang="en-US" sz="1400" dirty="0"/>
              <a:t> 2. Community Fiscal Effort for IDD Services</a:t>
            </a:r>
            <a:br>
              <a:rPr lang="en-US" sz="1400" dirty="0"/>
            </a:br>
            <a:r>
              <a:rPr lang="en-US" sz="1400" dirty="0"/>
              <a:t> 3. Institutional (16+) Fiscal Effort for IDD Services</a:t>
            </a:r>
            <a:br>
              <a:rPr lang="en-US" sz="1400" dirty="0"/>
            </a:br>
            <a:r>
              <a:rPr lang="en-US" sz="1400" dirty="0"/>
              <a:t> 4. Community Spending as a Percent of Total IDD Services</a:t>
            </a:r>
            <a:br>
              <a:rPr lang="en-US" sz="1400" dirty="0"/>
            </a:br>
            <a:r>
              <a:rPr lang="en-US" sz="1400" dirty="0"/>
              <a:t> 5. Percent of Total Out-of-Home Placements in Settings for 6 or Fewer Persons</a:t>
            </a:r>
            <a:br>
              <a:rPr lang="en-US" sz="1400" dirty="0"/>
            </a:br>
            <a:r>
              <a:rPr lang="en-US" sz="1400" dirty="0"/>
              <a:t> 6. Percent of Total Statewide I/DD Caregiving Families Supported by State IDD Agencies</a:t>
            </a:r>
            <a:br>
              <a:rPr lang="en-US" sz="1400" dirty="0"/>
            </a:br>
            <a:r>
              <a:rPr lang="en-US" sz="1400" dirty="0"/>
              <a:t> 7. Aging IDD Caregivers as Percent of Total Persons with IDD</a:t>
            </a:r>
            <a:br>
              <a:rPr lang="en-US" sz="1400" dirty="0"/>
            </a:br>
            <a:r>
              <a:rPr lang="en-US" sz="1400" dirty="0"/>
              <a:t> 8. Individual and Family Support Spending per Capita</a:t>
            </a:r>
            <a:br>
              <a:rPr lang="en-US" sz="1400" dirty="0"/>
            </a:br>
            <a:r>
              <a:rPr lang="en-US" sz="1400" dirty="0"/>
              <a:t> 9. Home and Community Based Services (HCBS) Waiver Federal-State Spending per Capita</a:t>
            </a:r>
            <a:br>
              <a:rPr lang="en-US" sz="1400" dirty="0"/>
            </a:br>
            <a:r>
              <a:rPr lang="en-US" sz="1400" dirty="0"/>
              <a:t> 10. Average Annual Cost of Care in State-Operated 16+ Person IDD Institutions</a:t>
            </a:r>
            <a:br>
              <a:rPr lang="en-US" sz="1400" dirty="0"/>
            </a:br>
            <a:r>
              <a:rPr lang="en-US" sz="1400" dirty="0"/>
              <a:t> 11. Average Daily Cost of Care in State-Operated 16+ Person IDD Institutions</a:t>
            </a:r>
            <a:br>
              <a:rPr lang="en-US" sz="1400" dirty="0"/>
            </a:br>
            <a:r>
              <a:rPr lang="en-US" sz="1400" dirty="0"/>
              <a:t> 12. Nursing Facility Residents with IDD, Per 100,000 of the State Population</a:t>
            </a:r>
            <a:br>
              <a:rPr lang="en-US" sz="1400" dirty="0"/>
            </a:br>
            <a:r>
              <a:rPr lang="en-US" sz="1400" dirty="0"/>
              <a:t> 13. Six-or-fewer Person Community Spending as a Percent of Total IDD Spending</a:t>
            </a:r>
            <a:br>
              <a:rPr lang="en-US" sz="1400" dirty="0"/>
            </a:br>
            <a:r>
              <a:rPr lang="en-US" sz="1400" dirty="0"/>
              <a:t> 14. Unmatched State Funds Potentially Available to Match Additional Federal Medicaid Funding</a:t>
            </a:r>
            <a:br>
              <a:rPr lang="en-US" sz="1400" dirty="0"/>
            </a:br>
            <a:r>
              <a:rPr lang="en-US" sz="1400" dirty="0"/>
              <a:t> 15. Medicaid Percent of Total IDD Spending</a:t>
            </a:r>
            <a:br>
              <a:rPr lang="en-US" sz="1400" dirty="0"/>
            </a:br>
            <a:r>
              <a:rPr lang="en-US" sz="1400" dirty="0"/>
              <a:t> 16. Public Spending for Family Support and Supported Living as a % of Total IDD Spending</a:t>
            </a:r>
          </a:p>
          <a:p>
            <a:pPr marL="338138" indent="-338138">
              <a:buFont typeface="Wingdings" pitchFamily="2" charset="2"/>
              <a:buChar char="§"/>
            </a:pPr>
            <a:endParaRPr lang="en-US" sz="1800" dirty="0"/>
          </a:p>
          <a:p>
            <a:pPr marL="338138" indent="-338138">
              <a:buFont typeface="Wingdings" pitchFamily="2" charset="2"/>
              <a:buChar char="§"/>
            </a:pPr>
            <a:endParaRPr lang="en-US" sz="1800" dirty="0"/>
          </a:p>
        </p:txBody>
      </p:sp>
      <p:pic>
        <p:nvPicPr>
          <p:cNvPr id="15" name="Picture 14" descr="SOS logo in progress.jpg"/>
          <p:cNvPicPr>
            <a:picLocks noChangeAspect="1"/>
          </p:cNvPicPr>
          <p:nvPr/>
        </p:nvPicPr>
        <p:blipFill>
          <a:blip r:embed="rId4" cstate="print"/>
          <a:stretch>
            <a:fillRect/>
          </a:stretch>
        </p:blipFill>
        <p:spPr>
          <a:xfrm>
            <a:off x="7848600" y="1524000"/>
            <a:ext cx="2590800" cy="1729408"/>
          </a:xfrm>
          <a:prstGeom prst="rect">
            <a:avLst/>
          </a:prstGeom>
        </p:spPr>
      </p:pic>
    </p:spTree>
    <p:extLst>
      <p:ext uri="{BB962C8B-B14F-4D97-AF65-F5344CB8AC3E}">
        <p14:creationId xmlns:p14="http://schemas.microsoft.com/office/powerpoint/2010/main" val="2442581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528B8A7-F68C-4081-95E4-229EEB323FFA}"/>
              </a:ext>
            </a:extLst>
          </p:cNvPr>
          <p:cNvSpPr txBox="1"/>
          <p:nvPr/>
        </p:nvSpPr>
        <p:spPr>
          <a:xfrm>
            <a:off x="1750244" y="1875933"/>
            <a:ext cx="5213022" cy="1754326"/>
          </a:xfrm>
          <a:prstGeom prst="rect">
            <a:avLst/>
          </a:prstGeom>
          <a:noFill/>
        </p:spPr>
        <p:txBody>
          <a:bodyPr wrap="square" rtlCol="0">
            <a:spAutoFit/>
          </a:bodyPr>
          <a:lstStyle/>
          <a:p>
            <a:r>
              <a:rPr lang="en-US" sz="3600" dirty="0">
                <a:solidFill>
                  <a:srgbClr val="000000"/>
                </a:solidFill>
              </a:rPr>
              <a:t>Data describes realities, </a:t>
            </a:r>
          </a:p>
          <a:p>
            <a:r>
              <a:rPr lang="en-US" sz="3600" dirty="0">
                <a:solidFill>
                  <a:srgbClr val="000000"/>
                </a:solidFill>
              </a:rPr>
              <a:t>delivers insights, and drives innovation. </a:t>
            </a:r>
          </a:p>
        </p:txBody>
      </p:sp>
      <p:pic>
        <p:nvPicPr>
          <p:cNvPr id="7" name="Picture 6" descr="Image of the word plan on top of  graph paper and a 3D pie chart.">
            <a:extLst>
              <a:ext uri="{FF2B5EF4-FFF2-40B4-BE49-F238E27FC236}">
                <a16:creationId xmlns:a16="http://schemas.microsoft.com/office/drawing/2014/main" id="{1D2B3D42-4CA1-44B4-B8AE-FB3BAE5C2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429000"/>
            <a:ext cx="3827724" cy="2920334"/>
          </a:xfrm>
          <a:prstGeom prst="rect">
            <a:avLst/>
          </a:prstGeom>
        </p:spPr>
      </p:pic>
      <p:sp>
        <p:nvSpPr>
          <p:cNvPr id="10" name="Title 9">
            <a:extLst>
              <a:ext uri="{FF2B5EF4-FFF2-40B4-BE49-F238E27FC236}">
                <a16:creationId xmlns:a16="http://schemas.microsoft.com/office/drawing/2014/main" id="{F739A47D-1EA8-4FE4-90BA-E6378591BD19}"/>
              </a:ext>
            </a:extLst>
          </p:cNvPr>
          <p:cNvSpPr>
            <a:spLocks noGrp="1"/>
          </p:cNvSpPr>
          <p:nvPr>
            <p:ph type="title"/>
          </p:nvPr>
        </p:nvSpPr>
        <p:spPr/>
        <p:txBody>
          <a:bodyPr>
            <a:normAutofit/>
          </a:bodyPr>
          <a:lstStyle/>
          <a:p>
            <a:r>
              <a:rPr lang="en-US" sz="3200" dirty="0"/>
              <a:t>Power of Data</a:t>
            </a:r>
          </a:p>
        </p:txBody>
      </p:sp>
    </p:spTree>
    <p:extLst>
      <p:ext uri="{BB962C8B-B14F-4D97-AF65-F5344CB8AC3E}">
        <p14:creationId xmlns:p14="http://schemas.microsoft.com/office/powerpoint/2010/main" val="15012968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855045" y="1661995"/>
            <a:ext cx="7149279" cy="4851661"/>
          </a:xfrm>
          <a:prstGeom prst="rect">
            <a:avLst/>
          </a:prstGeom>
        </p:spPr>
      </p:pic>
      <p:sp>
        <p:nvSpPr>
          <p:cNvPr id="7" name="Title 6">
            <a:extLst>
              <a:ext uri="{FF2B5EF4-FFF2-40B4-BE49-F238E27FC236}">
                <a16:creationId xmlns:a16="http://schemas.microsoft.com/office/drawing/2014/main" id="{6EC90558-9402-4EF8-97EC-22A8780632FF}"/>
              </a:ext>
            </a:extLst>
          </p:cNvPr>
          <p:cNvSpPr>
            <a:spLocks noGrp="1"/>
          </p:cNvSpPr>
          <p:nvPr>
            <p:ph type="title"/>
          </p:nvPr>
        </p:nvSpPr>
        <p:spPr>
          <a:xfrm>
            <a:off x="1981200" y="155449"/>
            <a:ext cx="8229600" cy="963347"/>
          </a:xfrm>
        </p:spPr>
        <p:txBody>
          <a:bodyPr>
            <a:normAutofit/>
          </a:bodyPr>
          <a:lstStyle/>
          <a:p>
            <a:pPr>
              <a:lnSpc>
                <a:spcPct val="85000"/>
              </a:lnSpc>
              <a:spcBef>
                <a:spcPct val="30000"/>
              </a:spcBef>
            </a:pPr>
            <a:r>
              <a:rPr lang="en-US" altLang="en-US" sz="3200" dirty="0"/>
              <a:t>269 Technical Assistance Events </a:t>
            </a:r>
            <a:br>
              <a:rPr lang="en-US" altLang="en-US" sz="3200" dirty="0"/>
            </a:br>
            <a:r>
              <a:rPr lang="en-US" altLang="en-US" sz="3200" dirty="0"/>
              <a:t>(2012-2017) </a:t>
            </a:r>
            <a:endParaRPr lang="en-US" altLang="en-US" sz="3200" b="0" dirty="0"/>
          </a:p>
        </p:txBody>
      </p:sp>
    </p:spTree>
    <p:extLst>
      <p:ext uri="{BB962C8B-B14F-4D97-AF65-F5344CB8AC3E}">
        <p14:creationId xmlns:p14="http://schemas.microsoft.com/office/powerpoint/2010/main" val="27623912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a:t>Keep in Touch!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9067" y="2392680"/>
            <a:ext cx="1565298" cy="1172508"/>
          </a:xfrm>
          <a:prstGeom prst="rect">
            <a:avLst/>
          </a:prstGeom>
        </p:spPr>
      </p:pic>
      <p:sp>
        <p:nvSpPr>
          <p:cNvPr id="6" name="Content Placeholder 5"/>
          <p:cNvSpPr>
            <a:spLocks noGrp="1"/>
          </p:cNvSpPr>
          <p:nvPr>
            <p:ph idx="1"/>
          </p:nvPr>
        </p:nvSpPr>
        <p:spPr/>
        <p:txBody>
          <a:bodyPr/>
          <a:lstStyle/>
          <a:p>
            <a:pPr marL="112713" indent="0">
              <a:buNone/>
            </a:pPr>
            <a:r>
              <a:rPr lang="en-US" sz="2800" dirty="0"/>
              <a:t>Like us on Facebook</a:t>
            </a:r>
          </a:p>
          <a:p>
            <a:pPr marL="112713" indent="0">
              <a:buNone/>
            </a:pPr>
            <a:endParaRPr lang="en-US" sz="2800" dirty="0"/>
          </a:p>
          <a:p>
            <a:pPr marL="112713" indent="0">
              <a:buNone/>
            </a:pPr>
            <a:r>
              <a:rPr lang="en-US" sz="2800" dirty="0"/>
              <a:t>Follow us on Twitter@SOS_in_DD </a:t>
            </a:r>
          </a:p>
          <a:p>
            <a:pPr marL="112713" indent="0">
              <a:buNone/>
            </a:pPr>
            <a:endParaRPr lang="en-US" sz="2800" dirty="0"/>
          </a:p>
          <a:p>
            <a:pPr marL="112713" indent="0">
              <a:buNone/>
            </a:pPr>
            <a:r>
              <a:rPr lang="en-US" sz="2800" dirty="0"/>
              <a:t>Email us:</a:t>
            </a:r>
          </a:p>
          <a:p>
            <a:pPr marL="411480" lvl="1" indent="0">
              <a:spcBef>
                <a:spcPts val="600"/>
              </a:spcBef>
              <a:buNone/>
            </a:pPr>
            <a:r>
              <a:rPr lang="en-US" sz="2400" dirty="0">
                <a:hlinkClick r:id="rId4"/>
              </a:rPr>
              <a:t>Shea.Tanis@cu.edu</a:t>
            </a:r>
            <a:endParaRPr lang="en-US" sz="2400" dirty="0"/>
          </a:p>
          <a:p>
            <a:pPr marL="411480" lvl="1" indent="0">
              <a:spcBef>
                <a:spcPts val="600"/>
              </a:spcBef>
              <a:buNone/>
            </a:pPr>
            <a:r>
              <a:rPr lang="en-US" sz="2400" dirty="0">
                <a:hlinkClick r:id="rId5"/>
              </a:rPr>
              <a:t>Rick.Hemp@cu.edu</a:t>
            </a:r>
            <a:r>
              <a:rPr lang="en-US" sz="2400" dirty="0"/>
              <a:t> </a:t>
            </a:r>
          </a:p>
          <a:p>
            <a:pPr marL="411480" lvl="1" indent="0">
              <a:spcBef>
                <a:spcPts val="600"/>
              </a:spcBef>
              <a:buNone/>
            </a:pPr>
            <a:r>
              <a:rPr lang="en-US" sz="2400" dirty="0">
                <a:hlinkClick r:id="rId6"/>
              </a:rPr>
              <a:t>Amie.Lulinski@cu.edu</a:t>
            </a:r>
            <a:endParaRPr lang="en-US" sz="2400" dirty="0"/>
          </a:p>
          <a:p>
            <a:pPr marL="118872" indent="0">
              <a:buNone/>
            </a:pPr>
            <a:endParaRPr lang="en-US" dirty="0"/>
          </a:p>
        </p:txBody>
      </p:sp>
      <p:pic>
        <p:nvPicPr>
          <p:cNvPr id="9" name="Content Placeholder 11" descr="facebook_like_button_big.jpg"/>
          <p:cNvPicPr>
            <a:picLocks noChangeAspect="1"/>
          </p:cNvPicPr>
          <p:nvPr/>
        </p:nvPicPr>
        <p:blipFill>
          <a:blip r:embed="rId7" cstate="print"/>
          <a:stretch>
            <a:fillRect/>
          </a:stretch>
        </p:blipFill>
        <p:spPr>
          <a:xfrm>
            <a:off x="5822166" y="1693589"/>
            <a:ext cx="1855747" cy="825618"/>
          </a:xfrm>
          <a:prstGeom prst="rect">
            <a:avLst/>
          </a:prstGeom>
        </p:spPr>
      </p:pic>
      <p:pic>
        <p:nvPicPr>
          <p:cNvPr id="2" name="Picture 1"/>
          <p:cNvPicPr>
            <a:picLocks noChangeAspect="1"/>
          </p:cNvPicPr>
          <p:nvPr/>
        </p:nvPicPr>
        <p:blipFill>
          <a:blip r:embed="rId8"/>
          <a:stretch>
            <a:fillRect/>
          </a:stretch>
        </p:blipFill>
        <p:spPr>
          <a:xfrm>
            <a:off x="5822166" y="3977465"/>
            <a:ext cx="1289955" cy="1289955"/>
          </a:xfrm>
          <a:prstGeom prst="rect">
            <a:avLst/>
          </a:prstGeom>
        </p:spPr>
      </p:pic>
    </p:spTree>
    <p:extLst>
      <p:ext uri="{BB962C8B-B14F-4D97-AF65-F5344CB8AC3E}">
        <p14:creationId xmlns:p14="http://schemas.microsoft.com/office/powerpoint/2010/main" val="3213998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idx="1"/>
          </p:nvPr>
        </p:nvSpPr>
        <p:spPr bwMode="auto">
          <a:xfrm>
            <a:off x="1981200" y="1597164"/>
            <a:ext cx="8229600" cy="3231654"/>
          </a:xfrm>
          <a:prstGeom prst="rect">
            <a:avLst/>
          </a:prstGeom>
          <a:noFill/>
          <a:ln w="9525">
            <a:noFill/>
            <a:miter lim="800000"/>
            <a:headEnd/>
            <a:tailEnd/>
          </a:ln>
        </p:spPr>
        <p:txBody>
          <a:bodyPr>
            <a:spAutoFit/>
          </a:bodyPr>
          <a:lstStyle/>
          <a:p>
            <a:pPr marL="118872" indent="0">
              <a:spcBef>
                <a:spcPts val="600"/>
              </a:spcBef>
              <a:buNone/>
            </a:pPr>
            <a:endParaRPr lang="en-US" sz="2000" dirty="0"/>
          </a:p>
          <a:p>
            <a:pPr marL="118872" indent="0">
              <a:spcBef>
                <a:spcPts val="600"/>
              </a:spcBef>
              <a:buNone/>
            </a:pPr>
            <a:endParaRPr lang="en-US" sz="2000" dirty="0"/>
          </a:p>
          <a:p>
            <a:pPr marL="118872" indent="0">
              <a:spcBef>
                <a:spcPts val="600"/>
              </a:spcBef>
              <a:buNone/>
            </a:pPr>
            <a:r>
              <a:rPr lang="en-US" sz="2000" dirty="0"/>
              <a:t>U.S. Administration on Intellectual and Developmental Disabilities and the Coleman Institute for Cognitive Disabilities, University of Colorado.</a:t>
            </a:r>
          </a:p>
          <a:p>
            <a:pPr>
              <a:spcBef>
                <a:spcPts val="600"/>
              </a:spcBef>
              <a:buNone/>
            </a:pPr>
            <a:endParaRPr lang="en-US" sz="2400" dirty="0"/>
          </a:p>
          <a:p>
            <a:pPr>
              <a:spcBef>
                <a:spcPts val="600"/>
              </a:spcBef>
              <a:buNone/>
            </a:pPr>
            <a:r>
              <a:rPr lang="en-US" sz="2400" dirty="0"/>
              <a:t>For more information about State of the States visit: </a:t>
            </a:r>
            <a:r>
              <a:rPr lang="en-US" sz="2400" dirty="0">
                <a:hlinkClick r:id="rId3"/>
              </a:rPr>
              <a:t>http://www.StateoftheStates.org</a:t>
            </a:r>
            <a:r>
              <a:rPr lang="en-US" sz="2400" dirty="0"/>
              <a:t> </a:t>
            </a:r>
          </a:p>
          <a:p>
            <a:pPr>
              <a:spcBef>
                <a:spcPts val="600"/>
              </a:spcBef>
              <a:buNone/>
            </a:pPr>
            <a:endParaRPr lang="en-US" sz="2400" dirty="0"/>
          </a:p>
        </p:txBody>
      </p:sp>
      <p:sp>
        <p:nvSpPr>
          <p:cNvPr id="8" name="Rectangle 2"/>
          <p:cNvSpPr>
            <a:spLocks noGrp="1" noChangeArrowheads="1"/>
          </p:cNvSpPr>
          <p:nvPr>
            <p:ph type="title"/>
          </p:nvPr>
        </p:nvSpPr>
        <p:spPr bwMode="auto">
          <a:xfrm>
            <a:off x="1981200" y="514047"/>
            <a:ext cx="8229600" cy="535531"/>
          </a:xfrm>
          <a:prstGeom prst="rect">
            <a:avLst/>
          </a:prstGeom>
          <a:noFill/>
          <a:ln w="9525">
            <a:noFill/>
            <a:miter lim="800000"/>
            <a:headEnd/>
            <a:tailEnd/>
          </a:ln>
        </p:spPr>
        <p:txBody>
          <a:bodyPr>
            <a:spAutoFit/>
          </a:bodyPr>
          <a:lstStyle/>
          <a:p>
            <a:pPr algn="l">
              <a:lnSpc>
                <a:spcPct val="90000"/>
              </a:lnSpc>
            </a:pPr>
            <a:r>
              <a:rPr lang="en-US" sz="3200" dirty="0"/>
              <a:t>THANK YOU!</a:t>
            </a:r>
          </a:p>
        </p:txBody>
      </p:sp>
      <p:sp>
        <p:nvSpPr>
          <p:cNvPr id="2" name="TextBox 1"/>
          <p:cNvSpPr txBox="1"/>
          <p:nvPr/>
        </p:nvSpPr>
        <p:spPr>
          <a:xfrm>
            <a:off x="3991156" y="6257026"/>
            <a:ext cx="5808453" cy="369332"/>
          </a:xfrm>
          <a:prstGeom prst="rect">
            <a:avLst/>
          </a:prstGeom>
          <a:solidFill>
            <a:schemeClr val="tx1"/>
          </a:solidFill>
          <a:ln>
            <a:noFill/>
          </a:ln>
        </p:spPr>
        <p:txBody>
          <a:bodyPr wrap="square" rtlCol="0">
            <a:spAutoFit/>
          </a:bodyPr>
          <a:lstStyle/>
          <a:p>
            <a:endParaRPr lang="en-US" dirty="0">
              <a:solidFill>
                <a:srgbClr val="FFFFFF"/>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9634" y="4367100"/>
            <a:ext cx="2461166" cy="2090037"/>
          </a:xfrm>
          <a:prstGeom prst="rect">
            <a:avLst/>
          </a:prstGeom>
        </p:spPr>
      </p:pic>
    </p:spTree>
    <p:extLst>
      <p:ext uri="{BB962C8B-B14F-4D97-AF65-F5344CB8AC3E}">
        <p14:creationId xmlns:p14="http://schemas.microsoft.com/office/powerpoint/2010/main" val="122481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1136" y="962416"/>
            <a:ext cx="7287491" cy="2250937"/>
          </a:xfrm>
        </p:spPr>
        <p:txBody>
          <a:bodyPr/>
          <a:lstStyle/>
          <a:p>
            <a:r>
              <a:rPr lang="en-US" dirty="0" smtClean="0"/>
              <a:t>Using Residential Information Systems Project (RISP) data for policy &amp; practice</a:t>
            </a:r>
            <a:br>
              <a:rPr lang="en-US" dirty="0" smtClean="0"/>
            </a:br>
            <a:r>
              <a:rPr lang="en-US" sz="1227" dirty="0"/>
              <a:t/>
            </a:r>
            <a:br>
              <a:rPr lang="en-US" sz="1227" dirty="0"/>
            </a:br>
            <a:r>
              <a:rPr lang="en-US" dirty="0" smtClean="0">
                <a:solidFill>
                  <a:schemeClr val="accent2"/>
                </a:solidFill>
              </a:rPr>
              <a:t>risp.umn.edu</a:t>
            </a:r>
            <a:endParaRPr lang="en-US" dirty="0">
              <a:solidFill>
                <a:schemeClr val="accent2"/>
              </a:solidFill>
            </a:endParaRPr>
          </a:p>
        </p:txBody>
      </p:sp>
      <p:sp>
        <p:nvSpPr>
          <p:cNvPr id="3" name="Subtitle 2"/>
          <p:cNvSpPr>
            <a:spLocks noGrp="1"/>
          </p:cNvSpPr>
          <p:nvPr>
            <p:ph type="subTitle" idx="1"/>
          </p:nvPr>
        </p:nvSpPr>
        <p:spPr>
          <a:xfrm>
            <a:off x="2511136" y="3584864"/>
            <a:ext cx="7287491" cy="1292726"/>
          </a:xfrm>
        </p:spPr>
        <p:txBody>
          <a:bodyPr/>
          <a:lstStyle/>
          <a:p>
            <a:r>
              <a:rPr lang="en-US" sz="3000" dirty="0"/>
              <a:t>May 21, 2018</a:t>
            </a:r>
          </a:p>
          <a:p>
            <a:pPr algn="l"/>
            <a:r>
              <a:rPr lang="en-US" sz="2182" dirty="0"/>
              <a:t>Presented by Heidi Eschenbacher</a:t>
            </a:r>
            <a:br>
              <a:rPr lang="en-US" sz="2182" dirty="0"/>
            </a:br>
            <a:r>
              <a:rPr lang="en-US" sz="2182" dirty="0"/>
              <a:t>University of Minnesota</a:t>
            </a:r>
          </a:p>
        </p:txBody>
      </p:sp>
      <p:sp>
        <p:nvSpPr>
          <p:cNvPr id="4" name="Rectangle 3"/>
          <p:cNvSpPr/>
          <p:nvPr/>
        </p:nvSpPr>
        <p:spPr>
          <a:xfrm>
            <a:off x="2147454" y="5247409"/>
            <a:ext cx="8156864" cy="763799"/>
          </a:xfrm>
          <a:prstGeom prst="rect">
            <a:avLst/>
          </a:prstGeom>
        </p:spPr>
        <p:txBody>
          <a:bodyPr wrap="square">
            <a:spAutoFit/>
          </a:bodyPr>
          <a:lstStyle/>
          <a:p>
            <a:pPr eaLnBrk="0" fontAlgn="base" hangingPunct="0">
              <a:spcBef>
                <a:spcPct val="0"/>
              </a:spcBef>
              <a:spcAft>
                <a:spcPct val="0"/>
              </a:spcAft>
            </a:pPr>
            <a:r>
              <a:rPr lang="en-US" sz="1091" dirty="0">
                <a:solidFill>
                  <a:prstClr val="black"/>
                </a:solidFill>
              </a:rPr>
              <a:t>Preparation of this presentation was supported, in part, by cooperative agreements (90DN0297, 90DN0291, and 90RT5019-01-00) from the US Health and Human Services, Administration on Community Living. Grantees undertaking projects under government sponsorship are encouraged to express freely their findings and conclusions. Points of view or opinions do not, therefore necessarily represent official AIDD policy.</a:t>
            </a:r>
          </a:p>
        </p:txBody>
      </p:sp>
    </p:spTree>
    <p:extLst>
      <p:ext uri="{BB962C8B-B14F-4D97-AF65-F5344CB8AC3E}">
        <p14:creationId xmlns:p14="http://schemas.microsoft.com/office/powerpoint/2010/main" val="29703447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dirty="0" smtClean="0"/>
              <a:t>How is RISP data being used?</a:t>
            </a:r>
            <a:endParaRPr lang="en-US" altLang="en-US" dirty="0"/>
          </a:p>
        </p:txBody>
      </p:sp>
      <p:sp>
        <p:nvSpPr>
          <p:cNvPr id="3" name="Content Placeholder 2"/>
          <p:cNvSpPr>
            <a:spLocks noGrp="1"/>
          </p:cNvSpPr>
          <p:nvPr>
            <p:ph idx="1"/>
          </p:nvPr>
        </p:nvSpPr>
        <p:spPr>
          <a:xfrm>
            <a:off x="1887682" y="1610591"/>
            <a:ext cx="8364682" cy="4499052"/>
          </a:xfrm>
        </p:spPr>
        <p:txBody>
          <a:bodyPr/>
          <a:lstStyle/>
          <a:p>
            <a:r>
              <a:rPr lang="en-US" sz="1909" dirty="0"/>
              <a:t>Historically: Track status and trends in LTSS for people with IDD </a:t>
            </a:r>
            <a:br>
              <a:rPr lang="en-US" sz="1909" dirty="0"/>
            </a:br>
            <a:r>
              <a:rPr lang="en-US" sz="1909" dirty="0"/>
              <a:t>(e.g., deinstitutionalization)</a:t>
            </a:r>
          </a:p>
          <a:p>
            <a:pPr lvl="1"/>
            <a:r>
              <a:rPr lang="en-US" sz="1909" dirty="0"/>
              <a:t>Nationally</a:t>
            </a:r>
          </a:p>
          <a:p>
            <a:pPr lvl="1"/>
            <a:r>
              <a:rPr lang="en-US" sz="1909" dirty="0"/>
              <a:t>State-by-state</a:t>
            </a:r>
          </a:p>
          <a:p>
            <a:r>
              <a:rPr lang="en-US" sz="1909" dirty="0"/>
              <a:t>Used by federal and state policy makers, advocates and other stakeholders to: </a:t>
            </a:r>
          </a:p>
          <a:p>
            <a:pPr lvl="1"/>
            <a:r>
              <a:rPr lang="en-US" sz="1909" dirty="0"/>
              <a:t>Review national and state progress toward LTSS goals</a:t>
            </a:r>
          </a:p>
          <a:p>
            <a:pPr lvl="1"/>
            <a:r>
              <a:rPr lang="en-US" sz="1909" dirty="0"/>
              <a:t>Compare a state’s performance to the nation or other states </a:t>
            </a:r>
          </a:p>
          <a:p>
            <a:pPr lvl="1"/>
            <a:r>
              <a:rPr lang="en-US" sz="1909" dirty="0"/>
              <a:t>Prepare reports </a:t>
            </a:r>
          </a:p>
          <a:p>
            <a:pPr lvl="1"/>
            <a:r>
              <a:rPr lang="en-US" sz="1909" dirty="0"/>
              <a:t>Advocate for systems change </a:t>
            </a:r>
          </a:p>
          <a:p>
            <a:r>
              <a:rPr lang="en-US" sz="1909" dirty="0"/>
              <a:t>Enhances ongoing programs of research:</a:t>
            </a:r>
          </a:p>
          <a:p>
            <a:pPr lvl="1"/>
            <a:r>
              <a:rPr lang="en-US" sz="1909" dirty="0"/>
              <a:t>Provides state level data to help explain variability in outcomes</a:t>
            </a:r>
          </a:p>
          <a:p>
            <a:pPr lvl="1"/>
            <a:r>
              <a:rPr lang="en-US" sz="1909" dirty="0"/>
              <a:t>Provides a local context for proposed changes</a:t>
            </a:r>
          </a:p>
        </p:txBody>
      </p:sp>
    </p:spTree>
    <p:extLst>
      <p:ext uri="{BB962C8B-B14F-4D97-AF65-F5344CB8AC3E}">
        <p14:creationId xmlns:p14="http://schemas.microsoft.com/office/powerpoint/2010/main" val="17417397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225637" y="244828"/>
            <a:ext cx="6269483" cy="6281776"/>
          </a:xfrm>
          <a:prstGeom prst="rect">
            <a:avLst/>
          </a:prstGeom>
          <a:solidFill>
            <a:schemeClr val="bg1"/>
          </a:solidFill>
          <a:ln w="254000">
            <a:solidFill>
              <a:schemeClr val="bg1"/>
            </a:solidFill>
          </a:ln>
        </p:spPr>
      </p:pic>
      <p:sp>
        <p:nvSpPr>
          <p:cNvPr id="2" name="Title 1">
            <a:extLst>
              <a:ext uri="{FF2B5EF4-FFF2-40B4-BE49-F238E27FC236}">
                <a16:creationId xmlns:a16="http://schemas.microsoft.com/office/drawing/2014/main" id="{C918F813-E882-48E8-80CD-238DBBEA89CB}"/>
              </a:ext>
            </a:extLst>
          </p:cNvPr>
          <p:cNvSpPr>
            <a:spLocks noGrp="1"/>
          </p:cNvSpPr>
          <p:nvPr>
            <p:ph type="title"/>
          </p:nvPr>
        </p:nvSpPr>
        <p:spPr>
          <a:xfrm>
            <a:off x="1524000" y="488728"/>
            <a:ext cx="2337955" cy="2062103"/>
          </a:xfrm>
        </p:spPr>
        <p:txBody>
          <a:bodyPr/>
          <a:lstStyle/>
          <a:p>
            <a:r>
              <a:rPr lang="en-US" dirty="0" smtClean="0"/>
              <a:t>People with IDD in the US in 2016</a:t>
            </a:r>
            <a:endParaRPr lang="en-US" dirty="0"/>
          </a:p>
        </p:txBody>
      </p:sp>
      <p:sp>
        <p:nvSpPr>
          <p:cNvPr id="4" name="TextBox 3"/>
          <p:cNvSpPr txBox="1"/>
          <p:nvPr/>
        </p:nvSpPr>
        <p:spPr>
          <a:xfrm>
            <a:off x="1887682" y="2730939"/>
            <a:ext cx="2337955" cy="847668"/>
          </a:xfrm>
          <a:prstGeom prst="rect">
            <a:avLst/>
          </a:prstGeom>
          <a:noFill/>
        </p:spPr>
        <p:txBody>
          <a:bodyPr wrap="square" rtlCol="0">
            <a:spAutoFit/>
          </a:bodyPr>
          <a:lstStyle/>
          <a:p>
            <a:pPr eaLnBrk="0" fontAlgn="base" hangingPunct="0">
              <a:spcBef>
                <a:spcPct val="0"/>
              </a:spcBef>
              <a:spcAft>
                <a:spcPct val="0"/>
              </a:spcAft>
            </a:pPr>
            <a:r>
              <a:rPr lang="en-US" sz="2454" b="1" dirty="0">
                <a:solidFill>
                  <a:prstClr val="black"/>
                </a:solidFill>
                <a:latin typeface="Open Sans" panose="020B0606030504020204" pitchFamily="34" charset="0"/>
                <a:ea typeface="Open Sans" panose="020B0606030504020204" pitchFamily="34" charset="0"/>
                <a:cs typeface="Open Sans" panose="020B0606030504020204" pitchFamily="34" charset="0"/>
              </a:rPr>
              <a:t>2% of the U.S. population</a:t>
            </a:r>
            <a:endParaRPr lang="en-US" sz="1636"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2" descr="https://dl.boxcloud.com/api/2.0/internal_files/279373576900/versions/293912539060/representations/png_paged_2048x2048/content/1.png?access_token=1!R3DE5sB5rc2CQLWZNziBgH-zclHPKyWMenI7LKxiEgQNfO7wtC3ggoJTWGFBs8UexBdkD-1kAS_oUnA_jrRLLWrUoLuEKb8SGuFOQLt4_0RmIPAE2iYXFLmxBpkqOoquDO7Lbk_5HmG0HyQeu2E_uw8qJ9uYSbjJpxkPS_ChFHgmrSVfP-W12ADmS_BnsUxbSIFcyP98sdxRQxA8B8mde8exbUlVd9y5ndcTGPAj-XCMgKMrfCdUKUlf_ir4Ylf1fWs-cZzFXadARv1CM3SSuQPJKO_IOXSB_F8e0xq7bV0k_CuDs0aEQPQs4Cy6joY3O6Lfjc3XrPZs2t4GNvSV9R-7-1PseaF76MP14LY3ZQRfySaEUwIjGyAMGRIJM3hYxS8Q_NfQNDx5QgLm&amp;box_client_name=box-content-preview&amp;box_client_version=1.28.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799074" y="3688773"/>
            <a:ext cx="6686836" cy="1850654"/>
          </a:xfrm>
          <a:prstGeom prst="rect">
            <a:avLst/>
          </a:prstGeom>
          <a:solidFill>
            <a:schemeClr val="bg1"/>
          </a:solidFill>
          <a:ln w="63500">
            <a:solidFill>
              <a:schemeClr val="accent4"/>
            </a:solidFill>
          </a:ln>
          <a:extLst/>
        </p:spPr>
      </p:pic>
    </p:spTree>
    <p:extLst>
      <p:ext uri="{BB962C8B-B14F-4D97-AF65-F5344CB8AC3E}">
        <p14:creationId xmlns:p14="http://schemas.microsoft.com/office/powerpoint/2010/main" val="24044010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3F34E-51B0-4EFF-B8B4-5C740D87BA50}"/>
              </a:ext>
            </a:extLst>
          </p:cNvPr>
          <p:cNvSpPr>
            <a:spLocks noGrp="1"/>
          </p:cNvSpPr>
          <p:nvPr>
            <p:ph type="title"/>
          </p:nvPr>
        </p:nvSpPr>
        <p:spPr>
          <a:xfrm>
            <a:off x="1939637" y="506268"/>
            <a:ext cx="8520545" cy="584775"/>
          </a:xfrm>
        </p:spPr>
        <p:txBody>
          <a:bodyPr/>
          <a:lstStyle/>
          <a:p>
            <a:r>
              <a:rPr lang="en-US" dirty="0"/>
              <a:t>Long-Term Supports and Services (LTSS) </a:t>
            </a:r>
          </a:p>
        </p:txBody>
      </p:sp>
      <p:sp>
        <p:nvSpPr>
          <p:cNvPr id="3" name="Content Placeholder 2">
            <a:extLst>
              <a:ext uri="{FF2B5EF4-FFF2-40B4-BE49-F238E27FC236}">
                <a16:creationId xmlns:a16="http://schemas.microsoft.com/office/drawing/2014/main" id="{AE7C25DB-7A29-4213-B5A9-5D4F81E59C29}"/>
              </a:ext>
            </a:extLst>
          </p:cNvPr>
          <p:cNvSpPr>
            <a:spLocks noGrp="1"/>
          </p:cNvSpPr>
          <p:nvPr>
            <p:ph sz="half" idx="1"/>
          </p:nvPr>
        </p:nvSpPr>
        <p:spPr>
          <a:xfrm>
            <a:off x="1939636" y="1246909"/>
            <a:ext cx="8468591" cy="2371675"/>
          </a:xfrm>
        </p:spPr>
        <p:txBody>
          <a:bodyPr numCol="1"/>
          <a:lstStyle/>
          <a:p>
            <a:pPr marL="0" indent="0">
              <a:buNone/>
            </a:pPr>
            <a:r>
              <a:rPr lang="en-US" sz="1705" b="1" dirty="0"/>
              <a:t>Long-Term Supports and Services (LTSS) </a:t>
            </a:r>
            <a:r>
              <a:rPr lang="en-US" sz="1705" dirty="0"/>
              <a:t>assist people experiencing ongoing difficulties as a result of aging, chronic illness, or disability to perform activities of daily living (such as eating, bathing, and dressing), instrumental activities of daily living (such as cooking, housekeeping, and managing money or medications), and to participate in employment, educational, recreation, and community activities of their choice. </a:t>
            </a:r>
          </a:p>
          <a:p>
            <a:endParaRPr lang="en-US" sz="1909" dirty="0"/>
          </a:p>
          <a:p>
            <a:endParaRPr lang="en-US" sz="1909" dirty="0"/>
          </a:p>
        </p:txBody>
      </p:sp>
      <p:sp>
        <p:nvSpPr>
          <p:cNvPr id="4" name="Content Placeholder 3"/>
          <p:cNvSpPr>
            <a:spLocks noGrp="1"/>
          </p:cNvSpPr>
          <p:nvPr>
            <p:ph sz="half" idx="2"/>
          </p:nvPr>
        </p:nvSpPr>
        <p:spPr>
          <a:xfrm>
            <a:off x="2292927" y="2909454"/>
            <a:ext cx="7813964" cy="2873351"/>
          </a:xfrm>
        </p:spPr>
        <p:txBody>
          <a:bodyPr numCol="2"/>
          <a:lstStyle/>
          <a:p>
            <a:pPr marL="0" indent="0">
              <a:buNone/>
            </a:pPr>
            <a:r>
              <a:rPr lang="en-US" sz="1705" dirty="0"/>
              <a:t>LTSS include, but are not limited to, </a:t>
            </a:r>
          </a:p>
          <a:p>
            <a:r>
              <a:rPr lang="en-US" sz="1705" dirty="0"/>
              <a:t>residential supports, </a:t>
            </a:r>
          </a:p>
          <a:p>
            <a:r>
              <a:rPr lang="en-US" sz="1705" dirty="0"/>
              <a:t>in-home supports, </a:t>
            </a:r>
          </a:p>
          <a:p>
            <a:r>
              <a:rPr lang="en-US" sz="1705" dirty="0"/>
              <a:t>personal care assistance, </a:t>
            </a:r>
          </a:p>
          <a:p>
            <a:r>
              <a:rPr lang="en-US" sz="1705" dirty="0"/>
              <a:t>family supports, </a:t>
            </a:r>
          </a:p>
          <a:p>
            <a:r>
              <a:rPr lang="en-US" sz="1705" dirty="0"/>
              <a:t>day or employment supports, </a:t>
            </a:r>
          </a:p>
          <a:p>
            <a:r>
              <a:rPr lang="en-US" sz="1705" dirty="0"/>
              <a:t>case management, </a:t>
            </a:r>
          </a:p>
          <a:p>
            <a:r>
              <a:rPr lang="en-US" sz="1705" dirty="0"/>
              <a:t>behavioral supports, </a:t>
            </a:r>
          </a:p>
          <a:p>
            <a:r>
              <a:rPr lang="en-US" sz="1705" dirty="0"/>
              <a:t>support for participant direction, </a:t>
            </a:r>
          </a:p>
          <a:p>
            <a:r>
              <a:rPr lang="en-US" sz="1705" dirty="0"/>
              <a:t>therapeutic services, </a:t>
            </a:r>
          </a:p>
          <a:p>
            <a:r>
              <a:rPr lang="en-US" sz="1705" dirty="0"/>
              <a:t>non-medical transportation, </a:t>
            </a:r>
          </a:p>
          <a:p>
            <a:r>
              <a:rPr lang="en-US" sz="1705" dirty="0"/>
              <a:t>equipment, </a:t>
            </a:r>
          </a:p>
          <a:p>
            <a:r>
              <a:rPr lang="en-US" sz="1705" dirty="0"/>
              <a:t>technology and modifications, </a:t>
            </a:r>
          </a:p>
          <a:p>
            <a:r>
              <a:rPr lang="en-US" sz="1705" dirty="0"/>
              <a:t>home delivered meals, </a:t>
            </a:r>
          </a:p>
          <a:p>
            <a:r>
              <a:rPr lang="en-US" sz="1705" dirty="0"/>
              <a:t>community transition services, </a:t>
            </a:r>
          </a:p>
          <a:p>
            <a:r>
              <a:rPr lang="en-US" sz="1705" dirty="0"/>
              <a:t>family and caregiver training, </a:t>
            </a:r>
          </a:p>
          <a:p>
            <a:r>
              <a:rPr lang="en-US" sz="1705" dirty="0"/>
              <a:t>respite, and </a:t>
            </a:r>
          </a:p>
          <a:p>
            <a:r>
              <a:rPr lang="en-US" sz="1705" dirty="0"/>
              <a:t>financial management services.</a:t>
            </a:r>
          </a:p>
        </p:txBody>
      </p:sp>
    </p:spTree>
    <p:extLst>
      <p:ext uri="{BB962C8B-B14F-4D97-AF65-F5344CB8AC3E}">
        <p14:creationId xmlns:p14="http://schemas.microsoft.com/office/powerpoint/2010/main" val="14224185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0494" y="447312"/>
            <a:ext cx="9144000" cy="931665"/>
          </a:xfrm>
        </p:spPr>
        <p:txBody>
          <a:bodyPr/>
          <a:lstStyle/>
          <a:p>
            <a:r>
              <a:rPr lang="en-US" sz="2182" dirty="0"/>
              <a:t>Historic Trends: </a:t>
            </a:r>
            <a:r>
              <a:rPr lang="en-US" sz="2727" dirty="0"/>
              <a:t>RISP tracks LTSS for people with IDD (e.g., deinstitutionalization)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43752844"/>
              </p:ext>
            </p:extLst>
          </p:nvPr>
        </p:nvGraphicFramePr>
        <p:xfrm>
          <a:off x="1530495" y="1391167"/>
          <a:ext cx="10661506" cy="54992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62949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467" y="2043069"/>
            <a:ext cx="2499360" cy="931665"/>
          </a:xfrm>
        </p:spPr>
        <p:txBody>
          <a:bodyPr/>
          <a:lstStyle/>
          <a:p>
            <a:r>
              <a:rPr lang="en-US" sz="2182" dirty="0"/>
              <a:t>Historic Trends: </a:t>
            </a:r>
            <a:r>
              <a:rPr lang="en-US" sz="2727" dirty="0"/>
              <a:t>State IDD Agencies are serving more people, particularly in community settings</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4145404279"/>
              </p:ext>
            </p:extLst>
          </p:nvPr>
        </p:nvGraphicFramePr>
        <p:xfrm>
          <a:off x="2752827" y="120316"/>
          <a:ext cx="9439173" cy="67376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341340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37437"/>
            <a:ext cx="9144000" cy="1015663"/>
          </a:xfrm>
        </p:spPr>
        <p:txBody>
          <a:bodyPr/>
          <a:lstStyle/>
          <a:p>
            <a:r>
              <a:rPr lang="en-US" sz="2182" dirty="0"/>
              <a:t>Comparing States: </a:t>
            </a:r>
            <a:r>
              <a:rPr lang="en-US" sz="3000" dirty="0"/>
              <a:t>Nonfamily setting sizes with six or fewer people and three or fewer people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95842880"/>
              </p:ext>
            </p:extLst>
          </p:nvPr>
        </p:nvGraphicFramePr>
        <p:xfrm>
          <a:off x="0" y="1298864"/>
          <a:ext cx="12192000" cy="55591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8333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of State of the States published 2017 book "/>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75898">
            <a:off x="6290669" y="1869187"/>
            <a:ext cx="2870737" cy="37351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p>
            <a:r>
              <a:rPr lang="en-US" sz="4000" dirty="0"/>
              <a:t>  </a:t>
            </a:r>
          </a:p>
        </p:txBody>
      </p:sp>
      <p:sp>
        <p:nvSpPr>
          <p:cNvPr id="3" name="Content Placeholder 2"/>
          <p:cNvSpPr>
            <a:spLocks noGrp="1"/>
          </p:cNvSpPr>
          <p:nvPr>
            <p:ph sz="half" idx="1"/>
          </p:nvPr>
        </p:nvSpPr>
        <p:spPr>
          <a:xfrm>
            <a:off x="1981200" y="2195694"/>
            <a:ext cx="4038600" cy="3953236"/>
          </a:xfrm>
        </p:spPr>
        <p:txBody>
          <a:bodyPr>
            <a:normAutofit/>
          </a:bodyPr>
          <a:lstStyle/>
          <a:p>
            <a:pPr marL="118872" indent="0">
              <a:buSzPct val="100000"/>
              <a:buNone/>
            </a:pPr>
            <a:r>
              <a:rPr lang="en-US" dirty="0"/>
              <a:t>Financial and Programmatic Trends in Supports and Services for People with IDD in the </a:t>
            </a:r>
          </a:p>
          <a:p>
            <a:pPr marL="118872" indent="0">
              <a:buSzPct val="100000"/>
              <a:buNone/>
            </a:pPr>
            <a:r>
              <a:rPr lang="en-US" dirty="0"/>
              <a:t>United States</a:t>
            </a:r>
          </a:p>
        </p:txBody>
      </p:sp>
      <p:sp>
        <p:nvSpPr>
          <p:cNvPr id="9" name="Rectangle 9">
            <a:extLst>
              <a:ext uri="{FF2B5EF4-FFF2-40B4-BE49-F238E27FC236}">
                <a16:creationId xmlns:a16="http://schemas.microsoft.com/office/drawing/2014/main" id="{CDA6FB9A-75AF-44EB-8E5D-E35E356B6651}"/>
              </a:ext>
            </a:extLst>
          </p:cNvPr>
          <p:cNvSpPr txBox="1">
            <a:spLocks noChangeArrowheads="1"/>
          </p:cNvSpPr>
          <p:nvPr/>
        </p:nvSpPr>
        <p:spPr bwMode="auto">
          <a:xfrm>
            <a:off x="2133600" y="170461"/>
            <a:ext cx="8229600" cy="1077218"/>
          </a:xfrm>
          <a:prstGeom prst="rect">
            <a:avLst/>
          </a:prstGeom>
          <a:noFill/>
          <a:ln w="9525">
            <a:noFill/>
            <a:miter lim="800000"/>
            <a:headEnd/>
            <a:tailEnd/>
          </a:ln>
        </p:spPr>
        <p:txBody>
          <a:bodyPr vert="horz" lIns="91440" rIns="45720" rtlCol="0" anchor="ctr">
            <a:sp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baseline="0">
                <a:solidFill>
                  <a:schemeClr val="tx1"/>
                </a:solidFill>
                <a:effectLst/>
                <a:latin typeface="Arial" pitchFamily="34" charset="0"/>
                <a:ea typeface="+mj-ea"/>
                <a:cs typeface="+mj-cs"/>
              </a:defRPr>
            </a:lvl1pPr>
            <a:extLst/>
          </a:lstStyle>
          <a:p>
            <a:r>
              <a:rPr lang="en-US" sz="3200" dirty="0">
                <a:solidFill>
                  <a:srgbClr val="FFFFFF"/>
                </a:solidFill>
              </a:rPr>
              <a:t>State of the States in Intellectual and Developmental Disabilities Project </a:t>
            </a:r>
          </a:p>
        </p:txBody>
      </p:sp>
    </p:spTree>
    <p:extLst>
      <p:ext uri="{BB962C8B-B14F-4D97-AF65-F5344CB8AC3E}">
        <p14:creationId xmlns:p14="http://schemas.microsoft.com/office/powerpoint/2010/main" val="35344738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45083"/>
            <a:ext cx="9144000" cy="1477328"/>
          </a:xfrm>
        </p:spPr>
        <p:txBody>
          <a:bodyPr/>
          <a:lstStyle/>
          <a:p>
            <a:r>
              <a:rPr lang="en-US" sz="2182" dirty="0"/>
              <a:t>Comparing States: </a:t>
            </a:r>
            <a:r>
              <a:rPr lang="en-US" sz="3000" dirty="0"/>
              <a:t>Estimated LTSS Recipients per 100,000 of the Population by State and Setting Type in Fiscal Year 2016</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137982036"/>
              </p:ext>
            </p:extLst>
          </p:nvPr>
        </p:nvGraphicFramePr>
        <p:xfrm>
          <a:off x="0" y="1610591"/>
          <a:ext cx="12192000" cy="52474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2497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2685" y="322004"/>
            <a:ext cx="8686631" cy="1384995"/>
          </a:xfrm>
        </p:spPr>
        <p:txBody>
          <a:bodyPr/>
          <a:lstStyle/>
          <a:p>
            <a:r>
              <a:rPr lang="en-US" sz="2800" dirty="0">
                <a:solidFill>
                  <a:srgbClr val="0F3959"/>
                </a:solidFill>
              </a:rPr>
              <a:t>Number of Individuals by Medicaid Funding Authority and Residence Type</a:t>
            </a:r>
            <a:br>
              <a:rPr lang="en-US" sz="2800" dirty="0">
                <a:solidFill>
                  <a:srgbClr val="0F3959"/>
                </a:solidFill>
              </a:rPr>
            </a:br>
            <a:r>
              <a:rPr lang="en-US" sz="2800" dirty="0">
                <a:solidFill>
                  <a:srgbClr val="0F3959"/>
                </a:solidFill>
              </a:rPr>
              <a:t>with Average Per Person Expenditure FY 2016</a:t>
            </a:r>
          </a:p>
        </p:txBody>
      </p:sp>
      <p:graphicFrame>
        <p:nvGraphicFramePr>
          <p:cNvPr id="5" name="Chart 4"/>
          <p:cNvGraphicFramePr>
            <a:graphicFrameLocks/>
          </p:cNvGraphicFramePr>
          <p:nvPr>
            <p:extLst>
              <p:ext uri="{D42A27DB-BD31-4B8C-83A1-F6EECF244321}">
                <p14:modId xmlns:p14="http://schemas.microsoft.com/office/powerpoint/2010/main" val="1931743532"/>
              </p:ext>
            </p:extLst>
          </p:nvPr>
        </p:nvGraphicFramePr>
        <p:xfrm>
          <a:off x="1630878" y="1706999"/>
          <a:ext cx="10561122" cy="2461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4174151971"/>
              </p:ext>
            </p:extLst>
          </p:nvPr>
        </p:nvGraphicFramePr>
        <p:xfrm>
          <a:off x="1524000" y="4263242"/>
          <a:ext cx="10668000" cy="2594758"/>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1"/>
          <p:cNvSpPr txBox="1"/>
          <p:nvPr/>
        </p:nvSpPr>
        <p:spPr>
          <a:xfrm>
            <a:off x="1752685" y="4479825"/>
            <a:ext cx="1381906" cy="62345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fontAlgn="base" hangingPunct="0">
              <a:spcBef>
                <a:spcPct val="0"/>
              </a:spcBef>
              <a:spcAft>
                <a:spcPct val="0"/>
              </a:spcAft>
            </a:pPr>
            <a:r>
              <a:rPr lang="en-US" sz="2454" dirty="0">
                <a:solidFill>
                  <a:prstClr val="black"/>
                </a:solidFill>
              </a:rPr>
              <a:t>Cost Per Person</a:t>
            </a:r>
          </a:p>
        </p:txBody>
      </p:sp>
    </p:spTree>
    <p:extLst>
      <p:ext uri="{BB962C8B-B14F-4D97-AF65-F5344CB8AC3E}">
        <p14:creationId xmlns:p14="http://schemas.microsoft.com/office/powerpoint/2010/main" val="8086736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5727" y="296995"/>
            <a:ext cx="8468591" cy="1077218"/>
          </a:xfrm>
        </p:spPr>
        <p:txBody>
          <a:bodyPr/>
          <a:lstStyle/>
          <a:p>
            <a:r>
              <a:rPr lang="en-US" dirty="0"/>
              <a:t>Average Waiver Cost Per Person by State FY </a:t>
            </a:r>
            <a:r>
              <a:rPr lang="en-US" dirty="0" smtClean="0"/>
              <a:t>2016</a:t>
            </a:r>
            <a:endParaRPr lang="en-US" sz="1636"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07144471"/>
              </p:ext>
            </p:extLst>
          </p:nvPr>
        </p:nvGraphicFramePr>
        <p:xfrm>
          <a:off x="1" y="1506682"/>
          <a:ext cx="12089080" cy="478724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bwMode="auto">
          <a:xfrm>
            <a:off x="5997039" y="2857500"/>
            <a:ext cx="231075" cy="2890157"/>
          </a:xfrm>
          <a:prstGeom prst="rect">
            <a:avLst/>
          </a:prstGeom>
          <a:noFill/>
          <a:ln w="9525" cap="flat" cmpd="sng" algn="ctr">
            <a:solidFill>
              <a:srgbClr val="FF0000"/>
            </a:solidFill>
            <a:prstDash val="solid"/>
            <a:round/>
            <a:headEnd type="none" w="med" len="med"/>
            <a:tailEnd type="none" w="med" len="med"/>
          </a:ln>
          <a:effectLst/>
        </p:spPr>
        <p:txBody>
          <a:bodyPr vert="horz" wrap="square" lIns="62345" tIns="31173" rIns="62345" bIns="31173" numCol="1" rtlCol="0" anchor="t" anchorCtr="0" compatLnSpc="1">
            <a:prstTxWarp prst="textNoShape">
              <a:avLst/>
            </a:prstTxWarp>
          </a:bodyPr>
          <a:lstStyle/>
          <a:p>
            <a:pPr eaLnBrk="0" fontAlgn="base" hangingPunct="0">
              <a:spcBef>
                <a:spcPct val="0"/>
              </a:spcBef>
              <a:spcAft>
                <a:spcPct val="0"/>
              </a:spcAft>
            </a:pPr>
            <a:endParaRPr lang="en-US" sz="1636" dirty="0">
              <a:solidFill>
                <a:prstClr val="black"/>
              </a:solidFill>
            </a:endParaRPr>
          </a:p>
        </p:txBody>
      </p:sp>
      <p:cxnSp>
        <p:nvCxnSpPr>
          <p:cNvPr id="4" name="Straight Connector 3"/>
          <p:cNvCxnSpPr/>
          <p:nvPr/>
        </p:nvCxnSpPr>
        <p:spPr bwMode="auto">
          <a:xfrm>
            <a:off x="1524000" y="4208318"/>
            <a:ext cx="9247909" cy="51955"/>
          </a:xfrm>
          <a:prstGeom prst="line">
            <a:avLst/>
          </a:prstGeom>
          <a:solidFill>
            <a:schemeClr val="accent1"/>
          </a:solidFill>
          <a:ln w="25400" cap="flat" cmpd="sng" algn="ctr">
            <a:solidFill>
              <a:schemeClr val="accent1"/>
            </a:solidFill>
            <a:prstDash val="sysDash"/>
            <a:round/>
            <a:headEnd type="none" w="med" len="med"/>
            <a:tailEnd type="none" w="med" len="med"/>
          </a:ln>
          <a:effectLst/>
        </p:spPr>
      </p:cxnSp>
    </p:spTree>
    <p:extLst>
      <p:ext uri="{BB962C8B-B14F-4D97-AF65-F5344CB8AC3E}">
        <p14:creationId xmlns:p14="http://schemas.microsoft.com/office/powerpoint/2010/main" val="21558847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59302"/>
            <a:ext cx="9144000" cy="584775"/>
          </a:xfrm>
        </p:spPr>
        <p:txBody>
          <a:bodyPr/>
          <a:lstStyle/>
          <a:p>
            <a:r>
              <a:rPr lang="en-US" sz="2182" dirty="0"/>
              <a:t>Trends over time &amp; current year data: </a:t>
            </a:r>
            <a:r>
              <a:rPr lang="en-US" dirty="0" smtClean="0"/>
              <a:t>State Profiles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955344"/>
            <a:ext cx="9144000" cy="6950609"/>
          </a:xfrm>
          <a:prstGeom prst="rect">
            <a:avLst/>
          </a:prstGeom>
        </p:spPr>
      </p:pic>
    </p:spTree>
    <p:extLst>
      <p:ext uri="{BB962C8B-B14F-4D97-AF65-F5344CB8AC3E}">
        <p14:creationId xmlns:p14="http://schemas.microsoft.com/office/powerpoint/2010/main" val="4361606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858AC-1E65-44EE-9A52-04CA031603DC}"/>
              </a:ext>
            </a:extLst>
          </p:cNvPr>
          <p:cNvSpPr>
            <a:spLocks noGrp="1"/>
          </p:cNvSpPr>
          <p:nvPr>
            <p:ph type="title"/>
          </p:nvPr>
        </p:nvSpPr>
        <p:spPr>
          <a:xfrm>
            <a:off x="1365662" y="383174"/>
            <a:ext cx="6722090" cy="584775"/>
          </a:xfrm>
        </p:spPr>
        <p:txBody>
          <a:bodyPr/>
          <a:lstStyle/>
          <a:p>
            <a:r>
              <a:rPr lang="en-US" dirty="0" smtClean="0"/>
              <a:t>What’s available online</a:t>
            </a:r>
            <a:endParaRPr lang="en-US" dirty="0"/>
          </a:p>
        </p:txBody>
      </p:sp>
      <p:sp>
        <p:nvSpPr>
          <p:cNvPr id="3" name="Content Placeholder 2">
            <a:extLst>
              <a:ext uri="{FF2B5EF4-FFF2-40B4-BE49-F238E27FC236}">
                <a16:creationId xmlns:a16="http://schemas.microsoft.com/office/drawing/2014/main" id="{D91E72B2-8D0A-4B8F-AD1A-FFD85B5689D5}"/>
              </a:ext>
            </a:extLst>
          </p:cNvPr>
          <p:cNvSpPr>
            <a:spLocks noGrp="1"/>
          </p:cNvSpPr>
          <p:nvPr>
            <p:ph idx="1"/>
          </p:nvPr>
        </p:nvSpPr>
        <p:spPr>
          <a:xfrm>
            <a:off x="1679863" y="1558637"/>
            <a:ext cx="3013364" cy="3797963"/>
          </a:xfrm>
        </p:spPr>
        <p:txBody>
          <a:bodyPr/>
          <a:lstStyle/>
          <a:p>
            <a:r>
              <a:rPr lang="en-US" dirty="0"/>
              <a:t>State </a:t>
            </a:r>
            <a:r>
              <a:rPr lang="en-US" dirty="0" smtClean="0"/>
              <a:t>Profiles</a:t>
            </a:r>
          </a:p>
          <a:p>
            <a:r>
              <a:rPr lang="en-US" dirty="0" smtClean="0"/>
              <a:t>Interactive Visualizations </a:t>
            </a:r>
          </a:p>
          <a:p>
            <a:r>
              <a:rPr lang="en-US" dirty="0" smtClean="0"/>
              <a:t>Reports </a:t>
            </a:r>
            <a:br>
              <a:rPr lang="en-US" dirty="0" smtClean="0"/>
            </a:br>
            <a:r>
              <a:rPr lang="en-US" dirty="0" smtClean="0"/>
              <a:t>(2016 will be out soon)</a:t>
            </a:r>
          </a:p>
          <a:p>
            <a:r>
              <a:rPr lang="en-US" dirty="0" smtClean="0"/>
              <a:t>Infographic  pages</a:t>
            </a:r>
            <a:endParaRPr lang="en-US" dirty="0"/>
          </a:p>
        </p:txBody>
      </p:sp>
      <p:cxnSp>
        <p:nvCxnSpPr>
          <p:cNvPr id="9" name="Straight Arrow Connector 8"/>
          <p:cNvCxnSpPr/>
          <p:nvPr/>
        </p:nvCxnSpPr>
        <p:spPr bwMode="auto">
          <a:xfrm flipV="1">
            <a:off x="4693227" y="1815310"/>
            <a:ext cx="1921329" cy="821384"/>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11" name="Straight Arrow Connector 10"/>
          <p:cNvCxnSpPr/>
          <p:nvPr/>
        </p:nvCxnSpPr>
        <p:spPr bwMode="auto">
          <a:xfrm>
            <a:off x="4693227" y="2649682"/>
            <a:ext cx="2092878" cy="1696687"/>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945020" y="1013945"/>
            <a:ext cx="4623278" cy="2704124"/>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21255"/>
          <a:stretch/>
        </p:blipFill>
        <p:spPr>
          <a:xfrm>
            <a:off x="6945020" y="3764065"/>
            <a:ext cx="4581377" cy="2685215"/>
          </a:xfrm>
          <a:prstGeom prst="rect">
            <a:avLst/>
          </a:prstGeom>
        </p:spPr>
      </p:pic>
    </p:spTree>
    <p:extLst>
      <p:ext uri="{BB962C8B-B14F-4D97-AF65-F5344CB8AC3E}">
        <p14:creationId xmlns:p14="http://schemas.microsoft.com/office/powerpoint/2010/main" val="5075199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title"/>
          </p:nvPr>
        </p:nvSpPr>
        <p:spPr>
          <a:xfrm>
            <a:off x="1783773" y="454900"/>
            <a:ext cx="8572500" cy="1015663"/>
          </a:xfrm>
        </p:spPr>
        <p:txBody>
          <a:bodyPr/>
          <a:lstStyle/>
          <a:p>
            <a:r>
              <a:rPr lang="en-US" sz="3000" dirty="0"/>
              <a:t>Contact Us with questions or for technical assistance</a:t>
            </a:r>
          </a:p>
        </p:txBody>
      </p:sp>
      <p:sp>
        <p:nvSpPr>
          <p:cNvPr id="37891" name="Rectangle 4"/>
          <p:cNvSpPr>
            <a:spLocks noGrp="1" noChangeArrowheads="1"/>
          </p:cNvSpPr>
          <p:nvPr>
            <p:ph idx="1"/>
          </p:nvPr>
        </p:nvSpPr>
        <p:spPr>
          <a:xfrm>
            <a:off x="1783773" y="1609805"/>
            <a:ext cx="8594271" cy="4805033"/>
          </a:xfrm>
        </p:spPr>
        <p:txBody>
          <a:bodyPr/>
          <a:lstStyle/>
          <a:p>
            <a:pPr marL="0" indent="0">
              <a:buNone/>
            </a:pPr>
            <a:r>
              <a:rPr lang="en-US" sz="1800" dirty="0"/>
              <a:t>Heidi Eschenbacher </a:t>
            </a:r>
            <a:r>
              <a:rPr lang="en-US" sz="1800" dirty="0">
                <a:hlinkClick r:id="rId3"/>
              </a:rPr>
              <a:t>hje@umn.edu</a:t>
            </a:r>
            <a:r>
              <a:rPr lang="en-US" sz="1800" dirty="0"/>
              <a:t> </a:t>
            </a:r>
          </a:p>
          <a:p>
            <a:pPr marL="0" indent="0">
              <a:buNone/>
            </a:pPr>
            <a:r>
              <a:rPr lang="en-US" sz="1800" dirty="0"/>
              <a:t>Sheryl Larson, Ph.D. Principal Investigator</a:t>
            </a:r>
          </a:p>
          <a:p>
            <a:pPr marL="0" indent="0">
              <a:buNone/>
            </a:pPr>
            <a:endParaRPr lang="en-US" sz="1600" dirty="0"/>
          </a:p>
          <a:p>
            <a:pPr marL="460373" lvl="1" indent="0">
              <a:spcBef>
                <a:spcPts val="0"/>
              </a:spcBef>
              <a:spcAft>
                <a:spcPts val="600"/>
              </a:spcAft>
              <a:buNone/>
            </a:pPr>
            <a:r>
              <a:rPr lang="en-US" sz="1800" dirty="0"/>
              <a:t>RISP MN: Amy Hewitt (Director, RTC), Sheryl Larson (Principal Investigator), Heidi Eschenbacher, Lynda Anderson, Sandy Pettingell, Kristin Dean, Jonathan Walz, Shawn Lawler, John Westerman, Sarah Hollerich</a:t>
            </a:r>
          </a:p>
          <a:p>
            <a:pPr marL="460373" lvl="1" indent="0">
              <a:spcBef>
                <a:spcPts val="0"/>
              </a:spcBef>
              <a:spcAft>
                <a:spcPts val="600"/>
              </a:spcAft>
              <a:buNone/>
            </a:pPr>
            <a:endParaRPr lang="en-US" sz="682" dirty="0"/>
          </a:p>
          <a:p>
            <a:pPr marL="460373" lvl="1" indent="0">
              <a:spcBef>
                <a:spcPts val="0"/>
              </a:spcBef>
              <a:spcAft>
                <a:spcPts val="600"/>
              </a:spcAft>
              <a:buNone/>
            </a:pPr>
            <a:r>
              <a:rPr lang="en-US" sz="1800" dirty="0"/>
              <a:t>HSRI: Brittany Taylor, Yoshi Kardell, John Agosta</a:t>
            </a:r>
          </a:p>
          <a:p>
            <a:pPr marL="460373" lvl="1" indent="0">
              <a:spcBef>
                <a:spcPts val="0"/>
              </a:spcBef>
              <a:spcAft>
                <a:spcPts val="600"/>
              </a:spcAft>
              <a:buNone/>
            </a:pPr>
            <a:endParaRPr lang="en-US" sz="682" dirty="0"/>
          </a:p>
          <a:p>
            <a:pPr marL="460373" lvl="1" indent="0">
              <a:spcBef>
                <a:spcPts val="0"/>
              </a:spcBef>
              <a:spcAft>
                <a:spcPts val="600"/>
              </a:spcAft>
              <a:buNone/>
            </a:pPr>
            <a:r>
              <a:rPr lang="en-US" sz="1800" dirty="0"/>
              <a:t>NASDDDS: Mary Lee Fay, Mary Sowers, Mary Lou Bourne</a:t>
            </a:r>
          </a:p>
          <a:p>
            <a:pPr marL="1430331" lvl="3" indent="0">
              <a:buNone/>
            </a:pPr>
            <a:r>
              <a:rPr lang="en-US" sz="1800" dirty="0"/>
              <a:t>Research and Training Center on Community Living</a:t>
            </a:r>
            <a:br>
              <a:rPr lang="en-US" sz="1800" dirty="0"/>
            </a:br>
            <a:r>
              <a:rPr lang="en-US" sz="1800" dirty="0"/>
              <a:t>Institute on Community Integration (UCEDD) </a:t>
            </a:r>
            <a:br>
              <a:rPr lang="en-US" sz="1800" dirty="0"/>
            </a:br>
            <a:r>
              <a:rPr lang="en-US" sz="1800" dirty="0"/>
              <a:t>University of Minnesota, Twin Cities</a:t>
            </a:r>
          </a:p>
          <a:p>
            <a:pPr marL="1430331" lvl="3" indent="0">
              <a:buNone/>
            </a:pPr>
            <a:r>
              <a:rPr lang="en-US" sz="1800" dirty="0"/>
              <a:t>214 Pattee Hall, 150 Pillsbury Drive SE</a:t>
            </a:r>
          </a:p>
          <a:p>
            <a:pPr marL="1430331" lvl="3" indent="0">
              <a:buNone/>
            </a:pPr>
            <a:r>
              <a:rPr lang="en-US" sz="1800" dirty="0"/>
              <a:t>Minneapolis, MN 55455</a:t>
            </a:r>
          </a:p>
          <a:p>
            <a:pPr marL="0" indent="0">
              <a:spcBef>
                <a:spcPts val="0"/>
              </a:spcBef>
              <a:spcAft>
                <a:spcPts val="600"/>
              </a:spcAft>
              <a:buNone/>
            </a:pPr>
            <a:endParaRPr lang="en-US" sz="1800" dirty="0"/>
          </a:p>
        </p:txBody>
      </p:sp>
      <p:sp>
        <p:nvSpPr>
          <p:cNvPr id="2" name="TextBox 1">
            <a:hlinkClick r:id="rId4"/>
          </p:cNvPr>
          <p:cNvSpPr txBox="1"/>
          <p:nvPr/>
        </p:nvSpPr>
        <p:spPr>
          <a:xfrm>
            <a:off x="7550727" y="1714500"/>
            <a:ext cx="2137124" cy="428131"/>
          </a:xfrm>
          <a:prstGeom prst="rect">
            <a:avLst/>
          </a:prstGeom>
          <a:noFill/>
        </p:spPr>
        <p:txBody>
          <a:bodyPr wrap="none" rtlCol="0">
            <a:spAutoFit/>
          </a:bodyPr>
          <a:lstStyle/>
          <a:p>
            <a:pPr eaLnBrk="0" fontAlgn="base" hangingPunct="0">
              <a:spcBef>
                <a:spcPct val="0"/>
              </a:spcBef>
              <a:spcAft>
                <a:spcPct val="0"/>
              </a:spcAft>
            </a:pPr>
            <a:r>
              <a:rPr lang="en-US" sz="2182" b="1" dirty="0">
                <a:solidFill>
                  <a:srgbClr val="8C191C"/>
                </a:solidFill>
              </a:rPr>
              <a:t>risp@umn.edu</a:t>
            </a:r>
          </a:p>
        </p:txBody>
      </p:sp>
      <p:sp>
        <p:nvSpPr>
          <p:cNvPr id="3" name="TextBox 2"/>
          <p:cNvSpPr txBox="1"/>
          <p:nvPr/>
        </p:nvSpPr>
        <p:spPr>
          <a:xfrm>
            <a:off x="7451814" y="1504767"/>
            <a:ext cx="2331087" cy="344069"/>
          </a:xfrm>
          <a:prstGeom prst="rect">
            <a:avLst/>
          </a:prstGeom>
          <a:noFill/>
        </p:spPr>
        <p:txBody>
          <a:bodyPr wrap="none" rtlCol="0">
            <a:spAutoFit/>
          </a:bodyPr>
          <a:lstStyle/>
          <a:p>
            <a:pPr eaLnBrk="0" fontAlgn="base" hangingPunct="0">
              <a:spcBef>
                <a:spcPct val="0"/>
              </a:spcBef>
              <a:spcAft>
                <a:spcPct val="0"/>
              </a:spcAft>
            </a:pPr>
            <a:r>
              <a:rPr lang="en-US" sz="1636" i="1" dirty="0">
                <a:solidFill>
                  <a:prstClr val="black"/>
                </a:solidFill>
              </a:rPr>
              <a:t>For general questions: </a:t>
            </a:r>
          </a:p>
        </p:txBody>
      </p:sp>
    </p:spTree>
    <p:extLst>
      <p:ext uri="{BB962C8B-B14F-4D97-AF65-F5344CB8AC3E}">
        <p14:creationId xmlns:p14="http://schemas.microsoft.com/office/powerpoint/2010/main" val="15936937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Title 5"/>
          <p:cNvSpPr>
            <a:spLocks noGrp="1"/>
          </p:cNvSpPr>
          <p:nvPr>
            <p:ph type="title"/>
          </p:nvPr>
        </p:nvSpPr>
        <p:spPr>
          <a:xfrm>
            <a:off x="1752600" y="173886"/>
            <a:ext cx="8686800" cy="3126472"/>
          </a:xfrm>
        </p:spPr>
        <p:txBody>
          <a:bodyPr/>
          <a:lstStyle/>
          <a:p>
            <a:pPr>
              <a:spcBef>
                <a:spcPts val="2400"/>
              </a:spcBef>
              <a:spcAft>
                <a:spcPts val="2400"/>
              </a:spcAft>
            </a:pPr>
            <a:r>
              <a:rPr lang="en-US" sz="4800" dirty="0">
                <a:solidFill>
                  <a:srgbClr val="5D9732"/>
                </a:solidFill>
              </a:rPr>
              <a:t>Access to Integrated Employment</a:t>
            </a:r>
            <a:br>
              <a:rPr lang="en-US" sz="4800" dirty="0">
                <a:solidFill>
                  <a:srgbClr val="5D9732"/>
                </a:solidFill>
              </a:rPr>
            </a:br>
            <a:r>
              <a:rPr lang="en-US" sz="3600" dirty="0">
                <a:solidFill>
                  <a:srgbClr val="1560A0"/>
                </a:solidFill>
              </a:rPr>
              <a:t>National Data Collection on Day and Employment Services </a:t>
            </a:r>
          </a:p>
        </p:txBody>
      </p:sp>
      <p:sp>
        <p:nvSpPr>
          <p:cNvPr id="11" name="Rectangle 9"/>
          <p:cNvSpPr txBox="1">
            <a:spLocks noChangeArrowheads="1"/>
          </p:cNvSpPr>
          <p:nvPr/>
        </p:nvSpPr>
        <p:spPr>
          <a:xfrm>
            <a:off x="6324600" y="3124200"/>
            <a:ext cx="3886200" cy="762000"/>
          </a:xfrm>
          <a:prstGeom prst="rect">
            <a:avLst/>
          </a:prstGeom>
        </p:spPr>
        <p:txBody>
          <a:bodyPr/>
          <a:lstStyle/>
          <a:p>
            <a:pPr>
              <a:buFont typeface="Monotype Sorts" pitchFamily="-105" charset="2"/>
              <a:buNone/>
              <a:defRPr/>
            </a:pPr>
            <a:endParaRPr lang="en-US" sz="2400" dirty="0">
              <a:solidFill>
                <a:prstClr val="black"/>
              </a:solidFill>
              <a:latin typeface="Times"/>
              <a:cs typeface="Times"/>
            </a:endParaRPr>
          </a:p>
        </p:txBody>
      </p:sp>
      <p:pic>
        <p:nvPicPr>
          <p:cNvPr id="5" name="Picture 4" descr="ICI_UMB_blu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1" y="5601168"/>
            <a:ext cx="2240601" cy="1180632"/>
          </a:xfrm>
          <a:prstGeom prst="rect">
            <a:avLst/>
          </a:prstGeom>
        </p:spPr>
      </p:pic>
      <p:pic>
        <p:nvPicPr>
          <p:cNvPr id="9" name="Picture 8" descr="ICI_UMB_blu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47881" y="5650007"/>
            <a:ext cx="2074720" cy="1093225"/>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3183" y="5819480"/>
            <a:ext cx="5783618" cy="832841"/>
          </a:xfrm>
          <a:prstGeom prst="rect">
            <a:avLst/>
          </a:prstGeom>
        </p:spPr>
      </p:pic>
      <p:pic>
        <p:nvPicPr>
          <p:cNvPr id="7" name="Picture 6"/>
          <p:cNvPicPr>
            <a:picLocks noChangeAspect="1"/>
          </p:cNvPicPr>
          <p:nvPr/>
        </p:nvPicPr>
        <p:blipFill>
          <a:blip r:embed="rId6"/>
          <a:stretch>
            <a:fillRect/>
          </a:stretch>
        </p:blipFill>
        <p:spPr>
          <a:xfrm>
            <a:off x="1704790" y="4591679"/>
            <a:ext cx="3798543" cy="933808"/>
          </a:xfrm>
          <a:prstGeom prst="rect">
            <a:avLst/>
          </a:prstGeom>
        </p:spPr>
      </p:pic>
      <p:pic>
        <p:nvPicPr>
          <p:cNvPr id="8" name="Picture 7" descr="AIDD_logo_new_blue_CMYK_highres.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99866" y="4381075"/>
            <a:ext cx="3149601" cy="850418"/>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3183" y="3236956"/>
            <a:ext cx="4293485" cy="1152085"/>
          </a:xfrm>
          <a:prstGeom prst="rect">
            <a:avLst/>
          </a:prstGeom>
        </p:spPr>
      </p:pic>
    </p:spTree>
    <p:extLst>
      <p:ext uri="{BB962C8B-B14F-4D97-AF65-F5344CB8AC3E}">
        <p14:creationId xmlns:p14="http://schemas.microsoft.com/office/powerpoint/2010/main" val="3210020184"/>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8686800" cy="1143000"/>
          </a:xfrm>
        </p:spPr>
        <p:txBody>
          <a:bodyPr/>
          <a:lstStyle/>
          <a:p>
            <a:r>
              <a:rPr lang="en-US" dirty="0"/>
              <a:t>Core Activities</a:t>
            </a:r>
          </a:p>
        </p:txBody>
      </p:sp>
      <p:sp>
        <p:nvSpPr>
          <p:cNvPr id="8" name="Rectangle 7"/>
          <p:cNvSpPr/>
          <p:nvPr/>
        </p:nvSpPr>
        <p:spPr>
          <a:xfrm>
            <a:off x="1676400" y="1417639"/>
            <a:ext cx="8763000" cy="5293757"/>
          </a:xfrm>
          <a:prstGeom prst="rect">
            <a:avLst/>
          </a:prstGeom>
        </p:spPr>
        <p:txBody>
          <a:bodyPr wrap="square">
            <a:spAutoFit/>
          </a:bodyPr>
          <a:lstStyle/>
          <a:p>
            <a:pPr marL="342900" indent="-342900" eaLnBrk="0" fontAlgn="base" hangingPunct="0">
              <a:spcBef>
                <a:spcPts val="1200"/>
              </a:spcBef>
              <a:spcAft>
                <a:spcPct val="0"/>
              </a:spcAft>
              <a:buFont typeface="Wingdings" charset="2"/>
              <a:buChar char="v"/>
            </a:pPr>
            <a:r>
              <a:rPr lang="en-US" sz="2400" b="1" dirty="0">
                <a:solidFill>
                  <a:srgbClr val="000090"/>
                </a:solidFill>
                <a:latin typeface="Candara" charset="0"/>
                <a:ea typeface="Candara" charset="0"/>
                <a:cs typeface="Candara" charset="0"/>
              </a:rPr>
              <a:t>National Survey on Day and Employment Services</a:t>
            </a:r>
            <a:r>
              <a:rPr lang="en-US" sz="2400" dirty="0">
                <a:solidFill>
                  <a:srgbClr val="000090"/>
                </a:solidFill>
                <a:latin typeface="Candara" charset="0"/>
                <a:ea typeface="Candara" charset="0"/>
                <a:cs typeface="Candara" charset="0"/>
              </a:rPr>
              <a:t/>
            </a:r>
            <a:br>
              <a:rPr lang="en-US" sz="2400" dirty="0">
                <a:solidFill>
                  <a:srgbClr val="000090"/>
                </a:solidFill>
                <a:latin typeface="Candara" charset="0"/>
                <a:ea typeface="Candara" charset="0"/>
                <a:cs typeface="Candara" charset="0"/>
              </a:rPr>
            </a:br>
            <a:r>
              <a:rPr lang="en-US" sz="2400" dirty="0">
                <a:solidFill>
                  <a:srgbClr val="000090"/>
                </a:solidFill>
                <a:latin typeface="Candara" charset="0"/>
                <a:ea typeface="Candara" charset="0"/>
                <a:cs typeface="Candara" charset="0"/>
              </a:rPr>
              <a:t>State IDD Agencies</a:t>
            </a:r>
          </a:p>
          <a:p>
            <a:pPr marL="342900" indent="-342900" eaLnBrk="0" fontAlgn="base" hangingPunct="0">
              <a:spcBef>
                <a:spcPts val="1200"/>
              </a:spcBef>
              <a:spcAft>
                <a:spcPct val="0"/>
              </a:spcAft>
              <a:buFont typeface="Wingdings" charset="2"/>
              <a:buChar char="v"/>
            </a:pPr>
            <a:r>
              <a:rPr lang="en-US" sz="2400" b="1" dirty="0">
                <a:solidFill>
                  <a:srgbClr val="000090"/>
                </a:solidFill>
                <a:latin typeface="Candara" charset="0"/>
                <a:ea typeface="Candara" charset="0"/>
                <a:cs typeface="Candara" charset="0"/>
              </a:rPr>
              <a:t>VR services and outcomes</a:t>
            </a:r>
            <a:r>
              <a:rPr lang="en-US" sz="2400" dirty="0">
                <a:solidFill>
                  <a:srgbClr val="000090"/>
                </a:solidFill>
                <a:latin typeface="Candara" charset="0"/>
                <a:ea typeface="Candara" charset="0"/>
                <a:cs typeface="Candara" charset="0"/>
              </a:rPr>
              <a:t/>
            </a:r>
            <a:br>
              <a:rPr lang="en-US" sz="2400" dirty="0">
                <a:solidFill>
                  <a:srgbClr val="000090"/>
                </a:solidFill>
                <a:latin typeface="Candara" charset="0"/>
                <a:ea typeface="Candara" charset="0"/>
                <a:cs typeface="Candara" charset="0"/>
              </a:rPr>
            </a:br>
            <a:r>
              <a:rPr lang="en-US" sz="2400" dirty="0">
                <a:solidFill>
                  <a:srgbClr val="000090"/>
                </a:solidFill>
                <a:latin typeface="Candara" charset="0"/>
                <a:ea typeface="Candara" charset="0"/>
                <a:cs typeface="Candara" charset="0"/>
              </a:rPr>
              <a:t>RSA 911</a:t>
            </a:r>
          </a:p>
          <a:p>
            <a:pPr marL="342900" indent="-342900" eaLnBrk="0" fontAlgn="base" hangingPunct="0">
              <a:spcBef>
                <a:spcPts val="1200"/>
              </a:spcBef>
              <a:spcAft>
                <a:spcPct val="0"/>
              </a:spcAft>
              <a:buFont typeface="Wingdings" charset="2"/>
              <a:buChar char="v"/>
            </a:pPr>
            <a:r>
              <a:rPr lang="en-US" sz="2400" b="1" dirty="0">
                <a:solidFill>
                  <a:srgbClr val="000090"/>
                </a:solidFill>
                <a:latin typeface="Candara" charset="0"/>
                <a:ea typeface="Candara" charset="0"/>
                <a:cs typeface="Candara" charset="0"/>
              </a:rPr>
              <a:t>National Core Indicators</a:t>
            </a:r>
          </a:p>
          <a:p>
            <a:pPr marL="342900" indent="-342900" eaLnBrk="0" fontAlgn="base" hangingPunct="0">
              <a:spcBef>
                <a:spcPts val="1200"/>
              </a:spcBef>
              <a:spcAft>
                <a:spcPct val="0"/>
              </a:spcAft>
              <a:buFont typeface="Wingdings" charset="2"/>
              <a:buChar char="v"/>
            </a:pPr>
            <a:r>
              <a:rPr lang="en-US" sz="2400" b="1" dirty="0">
                <a:solidFill>
                  <a:srgbClr val="000090"/>
                </a:solidFill>
                <a:latin typeface="Candara" charset="0"/>
                <a:ea typeface="Candara" charset="0"/>
                <a:cs typeface="Candara" charset="0"/>
              </a:rPr>
              <a:t>American Community Survey </a:t>
            </a:r>
            <a:r>
              <a:rPr lang="en-US" sz="2400" dirty="0">
                <a:solidFill>
                  <a:srgbClr val="000090"/>
                </a:solidFill>
                <a:latin typeface="Candara" charset="0"/>
                <a:ea typeface="Candara" charset="0"/>
                <a:cs typeface="Candara" charset="0"/>
              </a:rPr>
              <a:t/>
            </a:r>
            <a:br>
              <a:rPr lang="en-US" sz="2400" dirty="0">
                <a:solidFill>
                  <a:srgbClr val="000090"/>
                </a:solidFill>
                <a:latin typeface="Candara" charset="0"/>
                <a:ea typeface="Candara" charset="0"/>
                <a:cs typeface="Candara" charset="0"/>
              </a:rPr>
            </a:br>
            <a:r>
              <a:rPr lang="en-US" sz="2400" dirty="0">
                <a:solidFill>
                  <a:srgbClr val="000090"/>
                </a:solidFill>
                <a:latin typeface="Candara" charset="0"/>
                <a:ea typeface="Candara" charset="0"/>
                <a:cs typeface="Candara" charset="0"/>
              </a:rPr>
              <a:t>Employment participation and outcomes</a:t>
            </a:r>
          </a:p>
          <a:p>
            <a:pPr marL="342900" indent="-342900" eaLnBrk="0" fontAlgn="base" hangingPunct="0">
              <a:spcBef>
                <a:spcPts val="1200"/>
              </a:spcBef>
              <a:spcAft>
                <a:spcPct val="0"/>
              </a:spcAft>
              <a:buFont typeface="Wingdings" charset="2"/>
              <a:buChar char="v"/>
            </a:pPr>
            <a:r>
              <a:rPr lang="en-US" sz="2400" b="1" dirty="0">
                <a:solidFill>
                  <a:srgbClr val="000090"/>
                </a:solidFill>
                <a:latin typeface="Candara" charset="0"/>
                <a:ea typeface="Candara" charset="0"/>
                <a:cs typeface="Candara" charset="0"/>
              </a:rPr>
              <a:t>Social Security Administration</a:t>
            </a:r>
            <a:r>
              <a:rPr lang="en-US" sz="2400" dirty="0">
                <a:solidFill>
                  <a:srgbClr val="000090"/>
                </a:solidFill>
                <a:latin typeface="Candara" charset="0"/>
                <a:ea typeface="Candara" charset="0"/>
                <a:cs typeface="Candara" charset="0"/>
              </a:rPr>
              <a:t/>
            </a:r>
            <a:br>
              <a:rPr lang="en-US" sz="2400" dirty="0">
                <a:solidFill>
                  <a:srgbClr val="000090"/>
                </a:solidFill>
                <a:latin typeface="Candara" charset="0"/>
                <a:ea typeface="Candara" charset="0"/>
                <a:cs typeface="Candara" charset="0"/>
              </a:rPr>
            </a:br>
            <a:r>
              <a:rPr lang="en-US" sz="2400" dirty="0">
                <a:solidFill>
                  <a:srgbClr val="000090"/>
                </a:solidFill>
                <a:latin typeface="Candara" charset="0"/>
                <a:ea typeface="Candara" charset="0"/>
                <a:cs typeface="Candara" charset="0"/>
              </a:rPr>
              <a:t>Work incentive use, work participation</a:t>
            </a:r>
          </a:p>
          <a:p>
            <a:pPr marL="342900" indent="-342900" eaLnBrk="0" fontAlgn="base" hangingPunct="0">
              <a:spcBef>
                <a:spcPts val="1200"/>
              </a:spcBef>
              <a:spcAft>
                <a:spcPct val="0"/>
              </a:spcAft>
              <a:buFont typeface="Wingdings" charset="2"/>
              <a:buChar char="v"/>
            </a:pPr>
            <a:r>
              <a:rPr lang="en-US" sz="2400" b="1" dirty="0">
                <a:solidFill>
                  <a:srgbClr val="000090"/>
                </a:solidFill>
                <a:latin typeface="Candara" charset="0"/>
                <a:ea typeface="Candara" charset="0"/>
                <a:cs typeface="Candara" charset="0"/>
              </a:rPr>
              <a:t>Workforce development</a:t>
            </a:r>
            <a:r>
              <a:rPr lang="en-US" sz="2400" dirty="0">
                <a:solidFill>
                  <a:srgbClr val="000090"/>
                </a:solidFill>
                <a:latin typeface="Candara" charset="0"/>
                <a:ea typeface="Candara" charset="0"/>
                <a:cs typeface="Candara" charset="0"/>
              </a:rPr>
              <a:t/>
            </a:r>
            <a:br>
              <a:rPr lang="en-US" sz="2400" dirty="0">
                <a:solidFill>
                  <a:srgbClr val="000090"/>
                </a:solidFill>
                <a:latin typeface="Candara" charset="0"/>
                <a:ea typeface="Candara" charset="0"/>
                <a:cs typeface="Candara" charset="0"/>
              </a:rPr>
            </a:br>
            <a:r>
              <a:rPr lang="en-US" sz="2400" dirty="0">
                <a:solidFill>
                  <a:srgbClr val="000090"/>
                </a:solidFill>
                <a:latin typeface="Candara" charset="0"/>
                <a:ea typeface="Candara" charset="0"/>
                <a:cs typeface="Candara" charset="0"/>
              </a:rPr>
              <a:t>Number of customers, entry into employment</a:t>
            </a:r>
            <a:br>
              <a:rPr lang="en-US" sz="2400" dirty="0">
                <a:solidFill>
                  <a:srgbClr val="000090"/>
                </a:solidFill>
                <a:latin typeface="Candara" charset="0"/>
                <a:ea typeface="Candara" charset="0"/>
                <a:cs typeface="Candara" charset="0"/>
              </a:rPr>
            </a:br>
            <a:endParaRPr lang="en-US" sz="2400" dirty="0">
              <a:solidFill>
                <a:srgbClr val="000090"/>
              </a:solidFill>
              <a:latin typeface="Candara" charset="0"/>
              <a:ea typeface="Candara" charset="0"/>
              <a:cs typeface="Candara"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4515" y="274638"/>
            <a:ext cx="3859181" cy="1035547"/>
          </a:xfrm>
          <a:prstGeom prst="rect">
            <a:avLst/>
          </a:prstGeom>
        </p:spPr>
      </p:pic>
      <p:pic>
        <p:nvPicPr>
          <p:cNvPr id="7" name="Picture 6" descr="statedata_book_cover.pdf"/>
          <p:cNvPicPr>
            <a:picLocks noChangeAspect="1"/>
          </p:cNvPicPr>
          <p:nvPr/>
        </p:nvPicPr>
        <p:blipFill>
          <a:blip r:embed="rId3"/>
          <a:stretch>
            <a:fillRect/>
          </a:stretch>
        </p:blipFill>
        <p:spPr>
          <a:xfrm>
            <a:off x="7544109" y="1966374"/>
            <a:ext cx="2994213" cy="3874868"/>
          </a:xfrm>
          <a:prstGeom prst="rect">
            <a:avLst/>
          </a:prstGeom>
        </p:spPr>
      </p:pic>
    </p:spTree>
    <p:extLst>
      <p:ext uri="{BB962C8B-B14F-4D97-AF65-F5344CB8AC3E}">
        <p14:creationId xmlns:p14="http://schemas.microsoft.com/office/powerpoint/2010/main" val="19813415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Activities</a:t>
            </a:r>
          </a:p>
        </p:txBody>
      </p:sp>
      <p:sp>
        <p:nvSpPr>
          <p:cNvPr id="8" name="Rectangle 7"/>
          <p:cNvSpPr/>
          <p:nvPr/>
        </p:nvSpPr>
        <p:spPr>
          <a:xfrm>
            <a:off x="1828800" y="1313795"/>
            <a:ext cx="8763000" cy="4862870"/>
          </a:xfrm>
          <a:prstGeom prst="rect">
            <a:avLst/>
          </a:prstGeom>
        </p:spPr>
        <p:txBody>
          <a:bodyPr wrap="square">
            <a:spAutoFit/>
          </a:bodyPr>
          <a:lstStyle/>
          <a:p>
            <a:pPr marL="342900" indent="-342900" eaLnBrk="0" fontAlgn="base" hangingPunct="0">
              <a:spcBef>
                <a:spcPts val="1200"/>
              </a:spcBef>
              <a:spcAft>
                <a:spcPct val="0"/>
              </a:spcAft>
              <a:buFont typeface="Wingdings" charset="2"/>
              <a:buChar char="v"/>
            </a:pPr>
            <a:r>
              <a:rPr lang="en-US" sz="2600" b="1" dirty="0">
                <a:solidFill>
                  <a:srgbClr val="000090"/>
                </a:solidFill>
                <a:latin typeface="Candara" charset="0"/>
                <a:ea typeface="Candara" charset="0"/>
                <a:cs typeface="Candara" charset="0"/>
              </a:rPr>
              <a:t>Promising Practices</a:t>
            </a:r>
            <a:r>
              <a:rPr lang="en-US" sz="2600" dirty="0">
                <a:solidFill>
                  <a:srgbClr val="000090"/>
                </a:solidFill>
                <a:latin typeface="Candara" charset="0"/>
                <a:ea typeface="Candara" charset="0"/>
                <a:cs typeface="Candara" charset="0"/>
              </a:rPr>
              <a:t/>
            </a:r>
            <a:br>
              <a:rPr lang="en-US" sz="2600" dirty="0">
                <a:solidFill>
                  <a:srgbClr val="000090"/>
                </a:solidFill>
                <a:latin typeface="Candara" charset="0"/>
                <a:ea typeface="Candara" charset="0"/>
                <a:cs typeface="Candara" charset="0"/>
              </a:rPr>
            </a:br>
            <a:r>
              <a:rPr lang="en-US" sz="2600" dirty="0">
                <a:solidFill>
                  <a:srgbClr val="000090"/>
                </a:solidFill>
                <a:latin typeface="Candara" charset="0"/>
                <a:ea typeface="Candara" charset="0"/>
                <a:cs typeface="Candara" charset="0"/>
              </a:rPr>
              <a:t>IDD Agency, Community Providers, </a:t>
            </a:r>
            <a:br>
              <a:rPr lang="en-US" sz="2600" dirty="0">
                <a:solidFill>
                  <a:srgbClr val="000090"/>
                </a:solidFill>
                <a:latin typeface="Candara" charset="0"/>
                <a:ea typeface="Candara" charset="0"/>
                <a:cs typeface="Candara" charset="0"/>
              </a:rPr>
            </a:br>
            <a:r>
              <a:rPr lang="en-US" sz="2600" dirty="0">
                <a:solidFill>
                  <a:srgbClr val="000090"/>
                </a:solidFill>
                <a:latin typeface="Candara" charset="0"/>
                <a:ea typeface="Candara" charset="0"/>
                <a:cs typeface="Candara" charset="0"/>
              </a:rPr>
              <a:t>Community Life Engagement</a:t>
            </a:r>
          </a:p>
          <a:p>
            <a:pPr marL="342900" indent="-342900" eaLnBrk="0" fontAlgn="base" hangingPunct="0">
              <a:spcBef>
                <a:spcPts val="1200"/>
              </a:spcBef>
              <a:spcAft>
                <a:spcPct val="0"/>
              </a:spcAft>
              <a:buFont typeface="Wingdings" charset="2"/>
              <a:buChar char="v"/>
            </a:pPr>
            <a:r>
              <a:rPr lang="en-US" sz="2600" b="1" dirty="0">
                <a:solidFill>
                  <a:srgbClr val="000090"/>
                </a:solidFill>
                <a:latin typeface="Candara" charset="0"/>
                <a:ea typeface="Candara" charset="0"/>
                <a:cs typeface="Candara" charset="0"/>
              </a:rPr>
              <a:t>National Survey of Community Rehabilitation Providers</a:t>
            </a:r>
            <a:r>
              <a:rPr lang="en-US" sz="2600" dirty="0">
                <a:solidFill>
                  <a:srgbClr val="000090"/>
                </a:solidFill>
                <a:latin typeface="Candara" charset="0"/>
                <a:ea typeface="Candara" charset="0"/>
                <a:cs typeface="Candara" charset="0"/>
              </a:rPr>
              <a:t/>
            </a:r>
            <a:br>
              <a:rPr lang="en-US" sz="2600" dirty="0">
                <a:solidFill>
                  <a:srgbClr val="000090"/>
                </a:solidFill>
                <a:latin typeface="Candara" charset="0"/>
                <a:ea typeface="Candara" charset="0"/>
                <a:cs typeface="Candara" charset="0"/>
              </a:rPr>
            </a:br>
            <a:r>
              <a:rPr lang="en-US" sz="2600" dirty="0">
                <a:solidFill>
                  <a:srgbClr val="000090"/>
                </a:solidFill>
                <a:latin typeface="Candara" charset="0"/>
                <a:ea typeface="Candara" charset="0"/>
                <a:cs typeface="Candara" charset="0"/>
              </a:rPr>
              <a:t>1987, 1992, 2002-2003, 2010, 2013-14</a:t>
            </a:r>
          </a:p>
          <a:p>
            <a:pPr marL="342900" indent="-342900" eaLnBrk="0" fontAlgn="base" hangingPunct="0">
              <a:spcBef>
                <a:spcPts val="1200"/>
              </a:spcBef>
              <a:spcAft>
                <a:spcPct val="0"/>
              </a:spcAft>
              <a:buFont typeface="Wingdings" charset="2"/>
              <a:buChar char="v"/>
            </a:pPr>
            <a:r>
              <a:rPr lang="en-US" sz="2600" b="1" dirty="0">
                <a:solidFill>
                  <a:srgbClr val="000090"/>
                </a:solidFill>
                <a:latin typeface="Candara" charset="0"/>
                <a:ea typeface="Candara" charset="0"/>
                <a:cs typeface="Candara" charset="0"/>
              </a:rPr>
              <a:t>Employment first case studies</a:t>
            </a:r>
          </a:p>
          <a:p>
            <a:pPr marL="342900" indent="-342900" eaLnBrk="0" fontAlgn="base" hangingPunct="0">
              <a:spcBef>
                <a:spcPts val="1200"/>
              </a:spcBef>
              <a:spcAft>
                <a:spcPct val="0"/>
              </a:spcAft>
              <a:buFont typeface="Wingdings" charset="2"/>
              <a:buChar char="v"/>
            </a:pPr>
            <a:r>
              <a:rPr lang="en-US" sz="2600" b="1" dirty="0">
                <a:solidFill>
                  <a:srgbClr val="000090"/>
                </a:solidFill>
                <a:latin typeface="Candara" charset="0"/>
                <a:ea typeface="Candara" charset="0"/>
                <a:cs typeface="Candara" charset="0"/>
              </a:rPr>
              <a:t>Young Adult Outcomes and Services Report</a:t>
            </a:r>
          </a:p>
          <a:p>
            <a:pPr marL="342900" indent="-342900" eaLnBrk="0" fontAlgn="base" hangingPunct="0">
              <a:spcBef>
                <a:spcPts val="1200"/>
              </a:spcBef>
              <a:spcAft>
                <a:spcPct val="0"/>
              </a:spcAft>
              <a:buFont typeface="Wingdings" charset="2"/>
              <a:buChar char="v"/>
            </a:pPr>
            <a:r>
              <a:rPr lang="en-US" sz="2600" b="1" dirty="0">
                <a:solidFill>
                  <a:srgbClr val="000090"/>
                </a:solidFill>
                <a:latin typeface="Candara" charset="0"/>
                <a:ea typeface="Candara" charset="0"/>
                <a:cs typeface="Candara" charset="0"/>
              </a:rPr>
              <a:t>Real People Real Jobs</a:t>
            </a:r>
            <a:br>
              <a:rPr lang="en-US" sz="2600" b="1" dirty="0">
                <a:solidFill>
                  <a:srgbClr val="000090"/>
                </a:solidFill>
                <a:latin typeface="Candara" charset="0"/>
                <a:ea typeface="Candara" charset="0"/>
                <a:cs typeface="Candara" charset="0"/>
              </a:rPr>
            </a:br>
            <a:r>
              <a:rPr lang="en-US" sz="2600" dirty="0">
                <a:solidFill>
                  <a:srgbClr val="000090"/>
                </a:solidFill>
                <a:latin typeface="Candara" charset="0"/>
                <a:ea typeface="Candara" charset="0"/>
                <a:cs typeface="Candara" charset="0"/>
                <a:hlinkClick r:id="rId2"/>
              </a:rPr>
              <a:t>www.realworkstories.org</a:t>
            </a:r>
            <a:endParaRPr lang="en-US" sz="2600" dirty="0">
              <a:solidFill>
                <a:srgbClr val="000090"/>
              </a:solidFill>
              <a:latin typeface="Candara" charset="0"/>
              <a:ea typeface="Candara" charset="0"/>
              <a:cs typeface="Candara" charset="0"/>
            </a:endParaRPr>
          </a:p>
          <a:p>
            <a:pPr marL="342900" indent="-342900" eaLnBrk="0" fontAlgn="base" hangingPunct="0">
              <a:spcBef>
                <a:spcPts val="1200"/>
              </a:spcBef>
              <a:spcAft>
                <a:spcPct val="0"/>
              </a:spcAft>
              <a:buFont typeface="Wingdings" charset="2"/>
              <a:buChar char="v"/>
            </a:pPr>
            <a:endParaRPr lang="en-US" sz="2600" b="1" dirty="0">
              <a:solidFill>
                <a:srgbClr val="000090"/>
              </a:solidFill>
              <a:latin typeface="Candara" charset="0"/>
              <a:ea typeface="Candara" charset="0"/>
              <a:cs typeface="Candara"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6837" y="474564"/>
            <a:ext cx="4168797" cy="600307"/>
          </a:xfrm>
          <a:prstGeom prst="rect">
            <a:avLst/>
          </a:prstGeom>
        </p:spPr>
      </p:pic>
      <p:pic>
        <p:nvPicPr>
          <p:cNvPr id="5" name="Picture 4">
            <a:extLst>
              <a:ext uri="{FF2B5EF4-FFF2-40B4-BE49-F238E27FC236}">
                <a16:creationId xmlns:a16="http://schemas.microsoft.com/office/drawing/2014/main" id="{9E2AA27E-1AE2-0D48-87AC-893BD62981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6514" y="5892573"/>
            <a:ext cx="5709343" cy="568185"/>
          </a:xfrm>
          <a:prstGeom prst="rect">
            <a:avLst/>
          </a:prstGeom>
        </p:spPr>
      </p:pic>
    </p:spTree>
    <p:extLst>
      <p:ext uri="{BB962C8B-B14F-4D97-AF65-F5344CB8AC3E}">
        <p14:creationId xmlns:p14="http://schemas.microsoft.com/office/powerpoint/2010/main" val="37242413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1905000" y="533400"/>
            <a:ext cx="8839200" cy="361950"/>
          </a:xfrm>
        </p:spPr>
        <p:txBody>
          <a:bodyPr/>
          <a:lstStyle/>
          <a:p>
            <a:r>
              <a:rPr lang="en-US" sz="3600" dirty="0"/>
              <a:t>Number in Employment and Day Services</a:t>
            </a:r>
            <a:endParaRPr lang="en-US" sz="2400" dirty="0"/>
          </a:p>
        </p:txBody>
      </p:sp>
      <p:graphicFrame>
        <p:nvGraphicFramePr>
          <p:cNvPr id="5" name="Object 2"/>
          <p:cNvGraphicFramePr>
            <a:graphicFrameLocks/>
          </p:cNvGraphicFramePr>
          <p:nvPr>
            <p:extLst/>
          </p:nvPr>
        </p:nvGraphicFramePr>
        <p:xfrm>
          <a:off x="1905001" y="1369142"/>
          <a:ext cx="8245475"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8649132" y="1564976"/>
            <a:ext cx="1218772" cy="461665"/>
          </a:xfrm>
          <a:prstGeom prst="rect">
            <a:avLst/>
          </a:prstGeom>
          <a:noFill/>
        </p:spPr>
        <p:txBody>
          <a:bodyPr wrap="square" rtlCol="0">
            <a:spAutoFit/>
          </a:bodyPr>
          <a:lstStyle/>
          <a:p>
            <a:pPr algn="ctr" eaLnBrk="0" fontAlgn="base" hangingPunct="0">
              <a:spcBef>
                <a:spcPct val="0"/>
              </a:spcBef>
              <a:spcAft>
                <a:spcPct val="0"/>
              </a:spcAft>
              <a:defRPr/>
            </a:pPr>
            <a:r>
              <a:rPr lang="en-US" sz="2400" dirty="0">
                <a:solidFill>
                  <a:prstClr val="black"/>
                </a:solidFill>
                <a:latin typeface="Candara"/>
                <a:ea typeface="ヒラギノ角ゴ Pro W3" charset="0"/>
                <a:cs typeface="Candara"/>
              </a:rPr>
              <a:t>632,000</a:t>
            </a:r>
          </a:p>
        </p:txBody>
      </p:sp>
      <p:pic>
        <p:nvPicPr>
          <p:cNvPr id="8" name="Picture 7" descr="thinkwork_no_tagline.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848600" y="6324601"/>
            <a:ext cx="2743200" cy="395021"/>
          </a:xfrm>
          <a:prstGeom prst="rect">
            <a:avLst/>
          </a:prstGeom>
        </p:spPr>
      </p:pic>
      <p:sp>
        <p:nvSpPr>
          <p:cNvPr id="10" name="TextBox 9"/>
          <p:cNvSpPr txBox="1"/>
          <p:nvPr/>
        </p:nvSpPr>
        <p:spPr>
          <a:xfrm>
            <a:off x="3200828" y="2743201"/>
            <a:ext cx="1218772" cy="461665"/>
          </a:xfrm>
          <a:prstGeom prst="rect">
            <a:avLst/>
          </a:prstGeom>
          <a:noFill/>
        </p:spPr>
        <p:txBody>
          <a:bodyPr wrap="square" rtlCol="0">
            <a:spAutoFit/>
          </a:bodyPr>
          <a:lstStyle/>
          <a:p>
            <a:pPr algn="ctr" eaLnBrk="0" fontAlgn="base" hangingPunct="0">
              <a:spcBef>
                <a:spcPct val="0"/>
              </a:spcBef>
              <a:spcAft>
                <a:spcPct val="0"/>
              </a:spcAft>
              <a:defRPr/>
            </a:pPr>
            <a:r>
              <a:rPr lang="en-US" sz="2400" dirty="0">
                <a:solidFill>
                  <a:prstClr val="black"/>
                </a:solidFill>
                <a:latin typeface="Candara"/>
                <a:ea typeface="ヒラギノ角ゴ Pro W3" charset="0"/>
                <a:cs typeface="Candara"/>
              </a:rPr>
              <a:t>312,448</a:t>
            </a:r>
          </a:p>
        </p:txBody>
      </p:sp>
      <p:sp>
        <p:nvSpPr>
          <p:cNvPr id="9" name="Rectangle 8"/>
          <p:cNvSpPr>
            <a:spLocks noChangeArrowheads="1"/>
          </p:cNvSpPr>
          <p:nvPr/>
        </p:nvSpPr>
        <p:spPr bwMode="auto">
          <a:xfrm>
            <a:off x="3787871" y="6133209"/>
            <a:ext cx="5181600" cy="643766"/>
          </a:xfrm>
          <a:prstGeom prst="rect">
            <a:avLst/>
          </a:prstGeom>
          <a:noFill/>
          <a:ln w="12700">
            <a:noFill/>
            <a:miter lim="800000"/>
            <a:headEnd/>
            <a:tailEnd/>
          </a:ln>
        </p:spPr>
        <p:txBody>
          <a:bodyPr wrap="square" lIns="90487" tIns="44450" rIns="90487" bIns="44450">
            <a:prstTxWarp prst="textNoShape">
              <a:avLst/>
            </a:prstTxWarp>
            <a:spAutoFit/>
          </a:bodyPr>
          <a:lstStyle/>
          <a:p>
            <a:pPr eaLnBrk="0" fontAlgn="base" hangingPunct="0">
              <a:spcBef>
                <a:spcPct val="50000"/>
              </a:spcBef>
              <a:spcAft>
                <a:spcPct val="0"/>
              </a:spcAft>
              <a:defRPr/>
            </a:pPr>
            <a:r>
              <a:rPr lang="en-US" dirty="0">
                <a:solidFill>
                  <a:srgbClr val="000000"/>
                </a:solidFill>
                <a:latin typeface="Candara"/>
                <a:ea typeface="ヒラギノ角ゴ Pro W3" charset="0"/>
                <a:cs typeface="Candara"/>
              </a:rPr>
              <a:t>Source: ICI National Survey of</a:t>
            </a:r>
            <a:br>
              <a:rPr lang="en-US" dirty="0">
                <a:solidFill>
                  <a:srgbClr val="000000"/>
                </a:solidFill>
                <a:latin typeface="Candara"/>
                <a:ea typeface="ヒラギノ角ゴ Pro W3" charset="0"/>
                <a:cs typeface="Candara"/>
              </a:rPr>
            </a:br>
            <a:r>
              <a:rPr lang="en-US" dirty="0">
                <a:solidFill>
                  <a:srgbClr val="000000"/>
                </a:solidFill>
                <a:latin typeface="Candara"/>
                <a:ea typeface="ヒラギノ角ゴ Pro W3" charset="0"/>
                <a:cs typeface="Candara"/>
              </a:rPr>
              <a:t>State IDD Agencies</a:t>
            </a:r>
          </a:p>
        </p:txBody>
      </p:sp>
    </p:spTree>
    <p:extLst>
      <p:ext uri="{BB962C8B-B14F-4D97-AF65-F5344CB8AC3E}">
        <p14:creationId xmlns:p14="http://schemas.microsoft.com/office/powerpoint/2010/main" val="2699587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Grp="1" noChangeArrowheads="1"/>
          </p:cNvSpPr>
          <p:nvPr>
            <p:ph type="title"/>
          </p:nvPr>
        </p:nvSpPr>
        <p:spPr bwMode="auto">
          <a:xfrm>
            <a:off x="1981200" y="485544"/>
            <a:ext cx="8229600" cy="584775"/>
          </a:xfrm>
          <a:prstGeom prst="rect">
            <a:avLst/>
          </a:prstGeom>
          <a:noFill/>
          <a:ln w="9525">
            <a:noFill/>
            <a:miter lim="800000"/>
            <a:headEnd/>
            <a:tailEnd/>
          </a:ln>
        </p:spPr>
        <p:txBody>
          <a:bodyPr>
            <a:spAutoFit/>
          </a:bodyPr>
          <a:lstStyle/>
          <a:p>
            <a:pPr algn="l">
              <a:spcBef>
                <a:spcPct val="0"/>
              </a:spcBef>
            </a:pPr>
            <a:r>
              <a:rPr lang="en-US" sz="3200" dirty="0"/>
              <a:t>Key Federal and State Financial Supports</a:t>
            </a:r>
          </a:p>
        </p:txBody>
      </p:sp>
      <p:sp>
        <p:nvSpPr>
          <p:cNvPr id="14" name="Rectangle 7"/>
          <p:cNvSpPr>
            <a:spLocks noGrp="1" noChangeArrowheads="1"/>
          </p:cNvSpPr>
          <p:nvPr>
            <p:ph sz="half" idx="1"/>
          </p:nvPr>
        </p:nvSpPr>
        <p:spPr bwMode="auto">
          <a:xfrm>
            <a:off x="1981200" y="2346693"/>
            <a:ext cx="4038600" cy="3794885"/>
          </a:xfrm>
          <a:prstGeom prst="rect">
            <a:avLst/>
          </a:prstGeom>
          <a:noFill/>
          <a:ln w="9525">
            <a:noFill/>
            <a:miter lim="800000"/>
            <a:headEnd/>
            <a:tailEnd/>
          </a:ln>
        </p:spPr>
        <p:txBody>
          <a:bodyPr wrap="square">
            <a:spAutoFit/>
          </a:bodyPr>
          <a:lstStyle/>
          <a:p>
            <a:pPr marL="174625" indent="-174625">
              <a:lnSpc>
                <a:spcPct val="90000"/>
              </a:lnSpc>
              <a:spcBef>
                <a:spcPct val="0"/>
              </a:spcBef>
              <a:buNone/>
            </a:pPr>
            <a:endParaRPr lang="en-US" sz="1500" i="1" dirty="0"/>
          </a:p>
          <a:p>
            <a:pPr marL="231775" indent="-231775">
              <a:lnSpc>
                <a:spcPct val="90000"/>
              </a:lnSpc>
              <a:spcBef>
                <a:spcPct val="0"/>
              </a:spcBef>
              <a:buNone/>
            </a:pPr>
            <a:r>
              <a:rPr lang="en-US" sz="1500" dirty="0"/>
              <a:t>A</a:t>
            </a:r>
            <a:r>
              <a:rPr lang="en-US" sz="1500" cap="all" dirty="0"/>
              <a:t>. </a:t>
            </a:r>
            <a:r>
              <a:rPr lang="en-US" sz="1500" u="sng" cap="all" dirty="0"/>
              <a:t>Public 16+ Institutional Services    Funds </a:t>
            </a:r>
            <a:endParaRPr lang="en-US" sz="1500" i="1" cap="all" dirty="0"/>
          </a:p>
          <a:p>
            <a:pPr marL="174625" indent="-174625">
              <a:lnSpc>
                <a:spcPct val="90000"/>
              </a:lnSpc>
              <a:spcBef>
                <a:spcPct val="0"/>
              </a:spcBef>
              <a:buNone/>
            </a:pPr>
            <a:r>
              <a:rPr lang="en-US" sz="1500" dirty="0"/>
              <a:t>1. State Funds</a:t>
            </a:r>
          </a:p>
          <a:p>
            <a:pPr marL="1290638" lvl="1" indent="-609600">
              <a:lnSpc>
                <a:spcPct val="90000"/>
              </a:lnSpc>
              <a:spcBef>
                <a:spcPct val="0"/>
              </a:spcBef>
              <a:buNone/>
            </a:pPr>
            <a:r>
              <a:rPr lang="en-US" sz="1500" dirty="0"/>
              <a:t>a. ICF/ID Medicaid Match</a:t>
            </a:r>
          </a:p>
          <a:p>
            <a:pPr marL="1290638" lvl="1" indent="-609600">
              <a:lnSpc>
                <a:spcPct val="90000"/>
              </a:lnSpc>
              <a:spcBef>
                <a:spcPct val="0"/>
              </a:spcBef>
              <a:buNone/>
            </a:pPr>
            <a:r>
              <a:rPr lang="en-US" sz="1500" dirty="0"/>
              <a:t>b. General Funds (not including state ICF/MR match)</a:t>
            </a:r>
          </a:p>
          <a:p>
            <a:pPr marL="1290638" lvl="1" indent="-609600">
              <a:lnSpc>
                <a:spcPct val="90000"/>
              </a:lnSpc>
              <a:spcBef>
                <a:spcPct val="0"/>
              </a:spcBef>
              <a:buNone/>
            </a:pPr>
            <a:r>
              <a:rPr lang="en-US" sz="1500" dirty="0"/>
              <a:t>c. Other State Funds (not including state ICF/MR match)</a:t>
            </a:r>
          </a:p>
          <a:p>
            <a:pPr marL="1290638" lvl="1" indent="-609600">
              <a:lnSpc>
                <a:spcPct val="90000"/>
              </a:lnSpc>
              <a:spcBef>
                <a:spcPct val="0"/>
              </a:spcBef>
              <a:buNone/>
            </a:pPr>
            <a:r>
              <a:rPr lang="en-US" sz="1500" dirty="0"/>
              <a:t>d. Local Funds in Excess of Match</a:t>
            </a:r>
          </a:p>
          <a:p>
            <a:pPr marL="174625" indent="-174625">
              <a:lnSpc>
                <a:spcPct val="90000"/>
              </a:lnSpc>
              <a:spcBef>
                <a:spcPct val="0"/>
              </a:spcBef>
              <a:buNone/>
            </a:pPr>
            <a:r>
              <a:rPr lang="en-US" sz="1500" dirty="0"/>
              <a:t>2. Federal Funds</a:t>
            </a:r>
          </a:p>
          <a:p>
            <a:pPr marL="1290638" lvl="1" indent="-609600">
              <a:lnSpc>
                <a:spcPct val="90000"/>
              </a:lnSpc>
              <a:spcBef>
                <a:spcPct val="0"/>
              </a:spcBef>
              <a:buNone/>
            </a:pPr>
            <a:r>
              <a:rPr lang="en-US" sz="1500" dirty="0"/>
              <a:t>a. Federal ICF/ID</a:t>
            </a:r>
          </a:p>
          <a:p>
            <a:pPr marL="1290638" lvl="1" indent="-609600">
              <a:lnSpc>
                <a:spcPct val="90000"/>
              </a:lnSpc>
              <a:spcBef>
                <a:spcPct val="0"/>
              </a:spcBef>
              <a:buNone/>
            </a:pPr>
            <a:r>
              <a:rPr lang="en-US" sz="1500" dirty="0"/>
              <a:t>b. Title XX/Social Services Block Grant</a:t>
            </a:r>
          </a:p>
          <a:p>
            <a:pPr marL="1290638" lvl="1" indent="-609600">
              <a:lnSpc>
                <a:spcPct val="90000"/>
              </a:lnSpc>
              <a:spcBef>
                <a:spcPct val="0"/>
              </a:spcBef>
              <a:buNone/>
            </a:pPr>
            <a:r>
              <a:rPr lang="en-US" sz="1500" dirty="0"/>
              <a:t>c. Other Federal Funds</a:t>
            </a:r>
          </a:p>
          <a:p>
            <a:pPr marL="1290638" lvl="1" indent="-609600">
              <a:lnSpc>
                <a:spcPct val="90000"/>
              </a:lnSpc>
              <a:spcBef>
                <a:spcPct val="0"/>
              </a:spcBef>
              <a:buNone/>
            </a:pPr>
            <a:endParaRPr lang="en-US" sz="1500" dirty="0"/>
          </a:p>
          <a:p>
            <a:pPr marL="174625" indent="-174625">
              <a:lnSpc>
                <a:spcPct val="90000"/>
              </a:lnSpc>
              <a:spcBef>
                <a:spcPct val="0"/>
              </a:spcBef>
              <a:buNone/>
            </a:pPr>
            <a:r>
              <a:rPr lang="en-US" sz="1200" dirty="0"/>
              <a:t/>
            </a:r>
            <a:br>
              <a:rPr lang="en-US" sz="1200" dirty="0"/>
            </a:br>
            <a:endParaRPr lang="en-US" sz="1200" dirty="0"/>
          </a:p>
        </p:txBody>
      </p:sp>
      <p:sp>
        <p:nvSpPr>
          <p:cNvPr id="2" name="Content Placeholder 1"/>
          <p:cNvSpPr>
            <a:spLocks noGrp="1"/>
          </p:cNvSpPr>
          <p:nvPr>
            <p:ph sz="half" idx="2"/>
          </p:nvPr>
        </p:nvSpPr>
        <p:spPr>
          <a:xfrm>
            <a:off x="6172200" y="2568770"/>
            <a:ext cx="4038600" cy="3491400"/>
          </a:xfrm>
        </p:spPr>
        <p:txBody>
          <a:bodyPr/>
          <a:lstStyle/>
          <a:p>
            <a:pPr marL="280988" indent="-280988">
              <a:lnSpc>
                <a:spcPct val="90000"/>
              </a:lnSpc>
              <a:spcBef>
                <a:spcPct val="0"/>
              </a:spcBef>
              <a:buNone/>
            </a:pPr>
            <a:r>
              <a:rPr lang="en-US" sz="1500" dirty="0"/>
              <a:t>B.  </a:t>
            </a:r>
            <a:r>
              <a:rPr lang="en-US" sz="1500" u="sng" cap="all" dirty="0"/>
              <a:t>Private 16+ Institutional Services Funds</a:t>
            </a:r>
            <a:endParaRPr lang="en-US" sz="1500" i="1" cap="all" dirty="0"/>
          </a:p>
          <a:p>
            <a:pPr marL="280988" indent="-280988">
              <a:lnSpc>
                <a:spcPct val="90000"/>
              </a:lnSpc>
              <a:spcBef>
                <a:spcPct val="0"/>
              </a:spcBef>
              <a:buNone/>
            </a:pPr>
            <a:r>
              <a:rPr lang="en-US" sz="1500" dirty="0"/>
              <a:t>1. State Funds</a:t>
            </a:r>
          </a:p>
          <a:p>
            <a:pPr marL="1290638" lvl="1" indent="-609600">
              <a:lnSpc>
                <a:spcPct val="90000"/>
              </a:lnSpc>
              <a:spcBef>
                <a:spcPct val="0"/>
              </a:spcBef>
              <a:buNone/>
            </a:pPr>
            <a:r>
              <a:rPr lang="en-US" sz="1500" dirty="0"/>
              <a:t>a. ICF/ID Medicaid Match</a:t>
            </a:r>
          </a:p>
          <a:p>
            <a:pPr marL="1290638" lvl="1" indent="-609600">
              <a:lnSpc>
                <a:spcPct val="90000"/>
              </a:lnSpc>
              <a:spcBef>
                <a:spcPct val="0"/>
              </a:spcBef>
              <a:buNone/>
            </a:pPr>
            <a:r>
              <a:rPr lang="en-US" sz="1500" dirty="0"/>
              <a:t>b. General Funds (not including state ICF/ID match)</a:t>
            </a:r>
          </a:p>
          <a:p>
            <a:pPr marL="1290638" lvl="1" indent="-609600">
              <a:lnSpc>
                <a:spcPct val="90000"/>
              </a:lnSpc>
              <a:spcBef>
                <a:spcPct val="0"/>
              </a:spcBef>
              <a:buNone/>
            </a:pPr>
            <a:r>
              <a:rPr lang="en-US" sz="1500" dirty="0"/>
              <a:t>c. Other State Funds (not including state ICF/ID match)</a:t>
            </a:r>
          </a:p>
          <a:p>
            <a:pPr marL="1290638" lvl="1" indent="-609600">
              <a:lnSpc>
                <a:spcPct val="90000"/>
              </a:lnSpc>
              <a:spcBef>
                <a:spcPct val="0"/>
              </a:spcBef>
              <a:buNone/>
            </a:pPr>
            <a:r>
              <a:rPr lang="en-US" sz="1500" dirty="0"/>
              <a:t>d. Local Funds in Excess of Match</a:t>
            </a:r>
          </a:p>
          <a:p>
            <a:pPr marL="174625" indent="-174625">
              <a:lnSpc>
                <a:spcPct val="90000"/>
              </a:lnSpc>
              <a:spcBef>
                <a:spcPct val="0"/>
              </a:spcBef>
              <a:buNone/>
            </a:pPr>
            <a:r>
              <a:rPr lang="en-US" sz="1500" dirty="0"/>
              <a:t>2. Federal Funds</a:t>
            </a:r>
          </a:p>
          <a:p>
            <a:pPr marL="1290638" lvl="1" indent="-609600">
              <a:lnSpc>
                <a:spcPct val="90000"/>
              </a:lnSpc>
              <a:spcBef>
                <a:spcPct val="0"/>
              </a:spcBef>
              <a:buNone/>
            </a:pPr>
            <a:r>
              <a:rPr lang="en-US" sz="1500" dirty="0"/>
              <a:t>a. Federal ICF/ID</a:t>
            </a:r>
          </a:p>
          <a:p>
            <a:pPr marL="1290638" lvl="1" indent="-609600">
              <a:lnSpc>
                <a:spcPct val="90000"/>
              </a:lnSpc>
              <a:spcBef>
                <a:spcPct val="0"/>
              </a:spcBef>
              <a:buNone/>
            </a:pPr>
            <a:r>
              <a:rPr lang="en-US" sz="1500" dirty="0"/>
              <a:t>b. Other Federal Funds</a:t>
            </a:r>
            <a:endParaRPr lang="en-US" dirty="0"/>
          </a:p>
        </p:txBody>
      </p:sp>
      <p:sp>
        <p:nvSpPr>
          <p:cNvPr id="3" name="TextBox 2"/>
          <p:cNvSpPr txBox="1"/>
          <p:nvPr/>
        </p:nvSpPr>
        <p:spPr>
          <a:xfrm>
            <a:off x="2057400" y="1915262"/>
            <a:ext cx="8229600" cy="341632"/>
          </a:xfrm>
          <a:prstGeom prst="rect">
            <a:avLst/>
          </a:prstGeom>
          <a:noFill/>
        </p:spPr>
        <p:txBody>
          <a:bodyPr wrap="square" rtlCol="0">
            <a:spAutoFit/>
          </a:bodyPr>
          <a:lstStyle/>
          <a:p>
            <a:pPr marL="174625" indent="-174625">
              <a:lnSpc>
                <a:spcPct val="90000"/>
              </a:lnSpc>
              <a:spcBef>
                <a:spcPct val="0"/>
              </a:spcBef>
            </a:pPr>
            <a:r>
              <a:rPr lang="en-US" b="1" dirty="0">
                <a:solidFill>
                  <a:srgbClr val="000000"/>
                </a:solidFill>
              </a:rPr>
              <a:t>INSTITUTIONAL SERVICES FINANCIAL DATA</a:t>
            </a:r>
            <a:r>
              <a:rPr lang="en-US" dirty="0">
                <a:solidFill>
                  <a:srgbClr val="000000"/>
                </a:solidFill>
              </a:rPr>
              <a:t> (16 or more persons)</a:t>
            </a:r>
          </a:p>
        </p:txBody>
      </p:sp>
    </p:spTree>
    <p:extLst>
      <p:ext uri="{BB962C8B-B14F-4D97-AF65-F5344CB8AC3E}">
        <p14:creationId xmlns:p14="http://schemas.microsoft.com/office/powerpoint/2010/main" val="15458222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1905000" y="533400"/>
            <a:ext cx="8839200" cy="361950"/>
          </a:xfrm>
        </p:spPr>
        <p:txBody>
          <a:bodyPr/>
          <a:lstStyle/>
          <a:p>
            <a:r>
              <a:rPr lang="en-US" sz="3600" dirty="0"/>
              <a:t>Number in Employment and Day Services</a:t>
            </a:r>
            <a:endParaRPr lang="en-US" sz="2400" dirty="0"/>
          </a:p>
        </p:txBody>
      </p:sp>
      <p:graphicFrame>
        <p:nvGraphicFramePr>
          <p:cNvPr id="5" name="Object 2"/>
          <p:cNvGraphicFramePr>
            <a:graphicFrameLocks/>
          </p:cNvGraphicFramePr>
          <p:nvPr>
            <p:extLst/>
          </p:nvPr>
        </p:nvGraphicFramePr>
        <p:xfrm>
          <a:off x="1905001" y="1369142"/>
          <a:ext cx="8245475"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8649132" y="1564976"/>
            <a:ext cx="1218772" cy="461665"/>
          </a:xfrm>
          <a:prstGeom prst="rect">
            <a:avLst/>
          </a:prstGeom>
          <a:noFill/>
        </p:spPr>
        <p:txBody>
          <a:bodyPr wrap="square" rtlCol="0">
            <a:spAutoFit/>
          </a:bodyPr>
          <a:lstStyle/>
          <a:p>
            <a:pPr algn="ctr" eaLnBrk="0" fontAlgn="base" hangingPunct="0">
              <a:spcBef>
                <a:spcPct val="0"/>
              </a:spcBef>
              <a:spcAft>
                <a:spcPct val="0"/>
              </a:spcAft>
              <a:defRPr/>
            </a:pPr>
            <a:r>
              <a:rPr lang="en-US" sz="2400" dirty="0">
                <a:solidFill>
                  <a:prstClr val="black"/>
                </a:solidFill>
                <a:latin typeface="Candara"/>
                <a:ea typeface="ヒラギノ角ゴ Pro W3" charset="0"/>
                <a:cs typeface="Candara"/>
              </a:rPr>
              <a:t>632,000</a:t>
            </a:r>
          </a:p>
        </p:txBody>
      </p:sp>
      <p:pic>
        <p:nvPicPr>
          <p:cNvPr id="8" name="Picture 7" descr="thinkwork_no_tagline.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848600" y="6324601"/>
            <a:ext cx="2743200" cy="395021"/>
          </a:xfrm>
          <a:prstGeom prst="rect">
            <a:avLst/>
          </a:prstGeom>
        </p:spPr>
      </p:pic>
      <p:sp>
        <p:nvSpPr>
          <p:cNvPr id="10" name="TextBox 9"/>
          <p:cNvSpPr txBox="1"/>
          <p:nvPr/>
        </p:nvSpPr>
        <p:spPr>
          <a:xfrm>
            <a:off x="3200828" y="2743201"/>
            <a:ext cx="1218772" cy="461665"/>
          </a:xfrm>
          <a:prstGeom prst="rect">
            <a:avLst/>
          </a:prstGeom>
          <a:noFill/>
        </p:spPr>
        <p:txBody>
          <a:bodyPr wrap="square" rtlCol="0">
            <a:spAutoFit/>
          </a:bodyPr>
          <a:lstStyle/>
          <a:p>
            <a:pPr algn="ctr" eaLnBrk="0" fontAlgn="base" hangingPunct="0">
              <a:spcBef>
                <a:spcPct val="0"/>
              </a:spcBef>
              <a:spcAft>
                <a:spcPct val="0"/>
              </a:spcAft>
              <a:defRPr/>
            </a:pPr>
            <a:r>
              <a:rPr lang="en-US" sz="2400" dirty="0">
                <a:solidFill>
                  <a:prstClr val="black"/>
                </a:solidFill>
                <a:latin typeface="Candara"/>
                <a:ea typeface="ヒラギノ角ゴ Pro W3" charset="0"/>
                <a:cs typeface="Candara"/>
              </a:rPr>
              <a:t>312,448</a:t>
            </a:r>
          </a:p>
        </p:txBody>
      </p:sp>
      <p:sp>
        <p:nvSpPr>
          <p:cNvPr id="9" name="Rectangle 8"/>
          <p:cNvSpPr>
            <a:spLocks noChangeArrowheads="1"/>
          </p:cNvSpPr>
          <p:nvPr/>
        </p:nvSpPr>
        <p:spPr bwMode="auto">
          <a:xfrm>
            <a:off x="3787871" y="6133209"/>
            <a:ext cx="5181600" cy="643766"/>
          </a:xfrm>
          <a:prstGeom prst="rect">
            <a:avLst/>
          </a:prstGeom>
          <a:noFill/>
          <a:ln w="12700">
            <a:noFill/>
            <a:miter lim="800000"/>
            <a:headEnd/>
            <a:tailEnd/>
          </a:ln>
        </p:spPr>
        <p:txBody>
          <a:bodyPr wrap="square" lIns="90487" tIns="44450" rIns="90487" bIns="44450">
            <a:prstTxWarp prst="textNoShape">
              <a:avLst/>
            </a:prstTxWarp>
            <a:spAutoFit/>
          </a:bodyPr>
          <a:lstStyle/>
          <a:p>
            <a:pPr eaLnBrk="0" fontAlgn="base" hangingPunct="0">
              <a:spcBef>
                <a:spcPct val="50000"/>
              </a:spcBef>
              <a:spcAft>
                <a:spcPct val="0"/>
              </a:spcAft>
              <a:defRPr/>
            </a:pPr>
            <a:r>
              <a:rPr lang="en-US" dirty="0">
                <a:solidFill>
                  <a:srgbClr val="000000"/>
                </a:solidFill>
                <a:latin typeface="Candara"/>
                <a:ea typeface="ヒラギノ角ゴ Pro W3" charset="0"/>
                <a:cs typeface="Candara"/>
              </a:rPr>
              <a:t>Source: ICI National Survey of</a:t>
            </a:r>
            <a:br>
              <a:rPr lang="en-US" dirty="0">
                <a:solidFill>
                  <a:srgbClr val="000000"/>
                </a:solidFill>
                <a:latin typeface="Candara"/>
                <a:ea typeface="ヒラギノ角ゴ Pro W3" charset="0"/>
                <a:cs typeface="Candara"/>
              </a:rPr>
            </a:br>
            <a:r>
              <a:rPr lang="en-US" dirty="0">
                <a:solidFill>
                  <a:srgbClr val="000000"/>
                </a:solidFill>
                <a:latin typeface="Candara"/>
                <a:ea typeface="ヒラギノ角ゴ Pro W3" charset="0"/>
                <a:cs typeface="Candara"/>
              </a:rPr>
              <a:t>State IDD Agencies</a:t>
            </a:r>
          </a:p>
        </p:txBody>
      </p:sp>
      <p:pic>
        <p:nvPicPr>
          <p:cNvPr id="3" name="Picture 2">
            <a:extLst>
              <a:ext uri="{FF2B5EF4-FFF2-40B4-BE49-F238E27FC236}">
                <a16:creationId xmlns:a16="http://schemas.microsoft.com/office/drawing/2014/main" id="{11986FCC-56F8-3B4D-BB9D-DF3928625A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6600" y="3810000"/>
            <a:ext cx="3594100" cy="2057400"/>
          </a:xfrm>
          <a:prstGeom prst="rect">
            <a:avLst/>
          </a:prstGeom>
        </p:spPr>
      </p:pic>
      <p:sp>
        <p:nvSpPr>
          <p:cNvPr id="2" name="TextBox 1">
            <a:extLst>
              <a:ext uri="{FF2B5EF4-FFF2-40B4-BE49-F238E27FC236}">
                <a16:creationId xmlns:a16="http://schemas.microsoft.com/office/drawing/2014/main" id="{09C1D6EF-7D20-D749-8643-D4643AA7B74F}"/>
              </a:ext>
            </a:extLst>
          </p:cNvPr>
          <p:cNvSpPr txBox="1"/>
          <p:nvPr/>
        </p:nvSpPr>
        <p:spPr>
          <a:xfrm>
            <a:off x="8346544" y="4356516"/>
            <a:ext cx="1377300" cy="646331"/>
          </a:xfrm>
          <a:prstGeom prst="rect">
            <a:avLst/>
          </a:prstGeom>
          <a:noFill/>
        </p:spPr>
        <p:txBody>
          <a:bodyPr wrap="none" rtlCol="0">
            <a:spAutoFit/>
          </a:bodyPr>
          <a:lstStyle/>
          <a:p>
            <a:pPr eaLnBrk="0" fontAlgn="base" hangingPunct="0">
              <a:spcBef>
                <a:spcPct val="0"/>
              </a:spcBef>
              <a:spcAft>
                <a:spcPct val="0"/>
              </a:spcAft>
            </a:pPr>
            <a:r>
              <a:rPr lang="en-US" sz="3600" b="1" dirty="0">
                <a:solidFill>
                  <a:srgbClr val="1560A0"/>
                </a:solidFill>
                <a:latin typeface="Arial" charset="0"/>
              </a:rPr>
              <a:t>+12%</a:t>
            </a:r>
          </a:p>
        </p:txBody>
      </p:sp>
    </p:spTree>
    <p:extLst>
      <p:ext uri="{BB962C8B-B14F-4D97-AF65-F5344CB8AC3E}">
        <p14:creationId xmlns:p14="http://schemas.microsoft.com/office/powerpoint/2010/main" val="10513602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1752600" y="306630"/>
            <a:ext cx="8686800" cy="838200"/>
          </a:xfrm>
        </p:spPr>
        <p:txBody>
          <a:bodyPr/>
          <a:lstStyle/>
          <a:p>
            <a:pPr eaLnBrk="1" hangingPunct="1"/>
            <a:r>
              <a:rPr lang="en-US" dirty="0"/>
              <a:t>Participation in integrated </a:t>
            </a:r>
            <a:br>
              <a:rPr lang="en-US" dirty="0"/>
            </a:br>
            <a:r>
              <a:rPr lang="en-US" dirty="0"/>
              <a:t>employment services varies widely</a:t>
            </a:r>
          </a:p>
        </p:txBody>
      </p:sp>
      <p:graphicFrame>
        <p:nvGraphicFramePr>
          <p:cNvPr id="5" name="Chart 5"/>
          <p:cNvGraphicFramePr>
            <a:graphicFrameLocks/>
          </p:cNvGraphicFramePr>
          <p:nvPr>
            <p:extLst/>
          </p:nvPr>
        </p:nvGraphicFramePr>
        <p:xfrm>
          <a:off x="1828800" y="1602030"/>
          <a:ext cx="8382000" cy="39497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a:spLocks noChangeArrowheads="1"/>
          </p:cNvSpPr>
          <p:nvPr/>
        </p:nvSpPr>
        <p:spPr bwMode="auto">
          <a:xfrm>
            <a:off x="3949918" y="6202750"/>
            <a:ext cx="5181600" cy="643766"/>
          </a:xfrm>
          <a:prstGeom prst="rect">
            <a:avLst/>
          </a:prstGeom>
          <a:noFill/>
          <a:ln w="12700">
            <a:noFill/>
            <a:miter lim="800000"/>
            <a:headEnd/>
            <a:tailEnd/>
          </a:ln>
        </p:spPr>
        <p:txBody>
          <a:bodyPr wrap="square" lIns="90487" tIns="44450" rIns="90487" bIns="44450">
            <a:prstTxWarp prst="textNoShape">
              <a:avLst/>
            </a:prstTxWarp>
            <a:spAutoFit/>
          </a:bodyPr>
          <a:lstStyle/>
          <a:p>
            <a:pPr eaLnBrk="0" fontAlgn="base" hangingPunct="0">
              <a:spcBef>
                <a:spcPct val="50000"/>
              </a:spcBef>
              <a:spcAft>
                <a:spcPct val="0"/>
              </a:spcAft>
            </a:pPr>
            <a:r>
              <a:rPr lang="en-US" dirty="0">
                <a:solidFill>
                  <a:srgbClr val="000000"/>
                </a:solidFill>
                <a:latin typeface="Candara"/>
                <a:ea typeface="ヒラギノ角ゴ Pro W3" charset="0"/>
                <a:cs typeface="Candara"/>
              </a:rPr>
              <a:t>Source: ICI National Survey of</a:t>
            </a:r>
            <a:br>
              <a:rPr lang="en-US" dirty="0">
                <a:solidFill>
                  <a:srgbClr val="000000"/>
                </a:solidFill>
                <a:latin typeface="Candara"/>
                <a:ea typeface="ヒラギノ角ゴ Pro W3" charset="0"/>
                <a:cs typeface="Candara"/>
              </a:rPr>
            </a:br>
            <a:r>
              <a:rPr lang="en-US" dirty="0">
                <a:solidFill>
                  <a:srgbClr val="000000"/>
                </a:solidFill>
                <a:latin typeface="Candara"/>
                <a:ea typeface="ヒラギノ角ゴ Pro W3" charset="0"/>
                <a:cs typeface="Candara"/>
              </a:rPr>
              <a:t> State IDD Agencies 2015</a:t>
            </a:r>
          </a:p>
        </p:txBody>
      </p:sp>
    </p:spTree>
    <p:extLst>
      <p:ext uri="{BB962C8B-B14F-4D97-AF65-F5344CB8AC3E}">
        <p14:creationId xmlns:p14="http://schemas.microsoft.com/office/powerpoint/2010/main" val="2545447792"/>
      </p:ext>
    </p:extLst>
  </p:cSld>
  <p:clrMapOvr>
    <a:masterClrMapping/>
  </p:clrMapOvr>
  <mc:AlternateContent xmlns:mc="http://schemas.openxmlformats.org/markup-compatibility/2006" xmlns:p14="http://schemas.microsoft.com/office/powerpoint/2010/main">
    <mc:Choice Requires="p14">
      <p:transition spd="slow" p14:dur="2000" advTm="113258"/>
    </mc:Choice>
    <mc:Fallback xmlns="">
      <p:transition xmlns:p14="http://schemas.microsoft.com/office/powerpoint/2010/main" spd="slow" advTm="113258"/>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834CA-3D83-8146-A61F-CB0A09123565}"/>
              </a:ext>
            </a:extLst>
          </p:cNvPr>
          <p:cNvSpPr>
            <a:spLocks noGrp="1"/>
          </p:cNvSpPr>
          <p:nvPr>
            <p:ph type="title"/>
          </p:nvPr>
        </p:nvSpPr>
        <p:spPr/>
        <p:txBody>
          <a:bodyPr/>
          <a:lstStyle/>
          <a:p>
            <a:endParaRPr lang="en-US" dirty="0"/>
          </a:p>
        </p:txBody>
      </p:sp>
      <p:sp>
        <p:nvSpPr>
          <p:cNvPr id="3" name="Slide Number Placeholder 2">
            <a:extLst>
              <a:ext uri="{FF2B5EF4-FFF2-40B4-BE49-F238E27FC236}">
                <a16:creationId xmlns:a16="http://schemas.microsoft.com/office/drawing/2014/main" id="{38CFD38C-00C9-9E4F-8EF1-F71EAD2E5DBB}"/>
              </a:ext>
            </a:extLst>
          </p:cNvPr>
          <p:cNvSpPr>
            <a:spLocks noGrp="1"/>
          </p:cNvSpPr>
          <p:nvPr>
            <p:ph type="sldNum" sz="quarter" idx="12"/>
          </p:nvPr>
        </p:nvSpPr>
        <p:spPr/>
        <p:txBody>
          <a:bodyPr/>
          <a:lstStyle/>
          <a:p>
            <a:fld id="{915FAA45-AC5B-014B-9F74-53D558B73BE0}" type="slidenum">
              <a:rPr lang="en-US" smtClean="0"/>
              <a:pPr/>
              <a:t>52</a:t>
            </a:fld>
            <a:endParaRPr lang="en-US" dirty="0"/>
          </a:p>
        </p:txBody>
      </p:sp>
      <p:pic>
        <p:nvPicPr>
          <p:cNvPr id="7" name="Picture 6">
            <a:extLst>
              <a:ext uri="{FF2B5EF4-FFF2-40B4-BE49-F238E27FC236}">
                <a16:creationId xmlns:a16="http://schemas.microsoft.com/office/drawing/2014/main" id="{2A0072E7-191E-B74B-955E-2C0763FF8F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260350"/>
            <a:ext cx="9144000" cy="6096000"/>
          </a:xfrm>
          <a:prstGeom prst="rect">
            <a:avLst/>
          </a:prstGeom>
        </p:spPr>
      </p:pic>
      <p:sp>
        <p:nvSpPr>
          <p:cNvPr id="6" name="Oval 5">
            <a:extLst>
              <a:ext uri="{FF2B5EF4-FFF2-40B4-BE49-F238E27FC236}">
                <a16:creationId xmlns:a16="http://schemas.microsoft.com/office/drawing/2014/main" id="{95C4D828-0181-9049-BE25-CF9CB0411F6E}"/>
              </a:ext>
            </a:extLst>
          </p:cNvPr>
          <p:cNvSpPr/>
          <p:nvPr/>
        </p:nvSpPr>
        <p:spPr>
          <a:xfrm>
            <a:off x="5384801" y="1431926"/>
            <a:ext cx="5164666" cy="4924425"/>
          </a:xfrm>
          <a:prstGeom prst="ellipse">
            <a:avLst/>
          </a:prstGeom>
          <a:noFill/>
          <a:ln w="825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dirty="0">
              <a:solidFill>
                <a:prstClr val="white"/>
              </a:solidFill>
            </a:endParaRPr>
          </a:p>
        </p:txBody>
      </p:sp>
    </p:spTree>
    <p:extLst>
      <p:ext uri="{BB962C8B-B14F-4D97-AF65-F5344CB8AC3E}">
        <p14:creationId xmlns:p14="http://schemas.microsoft.com/office/powerpoint/2010/main" val="18331341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47934-A7A2-8842-B0BC-CB5995973003}"/>
              </a:ext>
            </a:extLst>
          </p:cNvPr>
          <p:cNvSpPr>
            <a:spLocks noGrp="1"/>
          </p:cNvSpPr>
          <p:nvPr>
            <p:ph type="title"/>
          </p:nvPr>
        </p:nvSpPr>
        <p:spPr/>
        <p:txBody>
          <a:bodyPr/>
          <a:lstStyle/>
          <a:p>
            <a:endParaRPr lang="en-US" dirty="0"/>
          </a:p>
        </p:txBody>
      </p:sp>
      <p:sp>
        <p:nvSpPr>
          <p:cNvPr id="3" name="Slide Number Placeholder 2">
            <a:extLst>
              <a:ext uri="{FF2B5EF4-FFF2-40B4-BE49-F238E27FC236}">
                <a16:creationId xmlns:a16="http://schemas.microsoft.com/office/drawing/2014/main" id="{3EC7DF8A-C7FC-BA4C-9E07-211F7BAE6B7F}"/>
              </a:ext>
            </a:extLst>
          </p:cNvPr>
          <p:cNvSpPr>
            <a:spLocks noGrp="1"/>
          </p:cNvSpPr>
          <p:nvPr>
            <p:ph type="sldNum" sz="quarter" idx="12"/>
          </p:nvPr>
        </p:nvSpPr>
        <p:spPr/>
        <p:txBody>
          <a:bodyPr/>
          <a:lstStyle/>
          <a:p>
            <a:fld id="{915FAA45-AC5B-014B-9F74-53D558B73BE0}" type="slidenum">
              <a:rPr lang="en-US" smtClean="0"/>
              <a:pPr/>
              <a:t>53</a:t>
            </a:fld>
            <a:endParaRPr lang="en-US" dirty="0"/>
          </a:p>
        </p:txBody>
      </p:sp>
      <p:pic>
        <p:nvPicPr>
          <p:cNvPr id="5" name="Picture 4">
            <a:extLst>
              <a:ext uri="{FF2B5EF4-FFF2-40B4-BE49-F238E27FC236}">
                <a16:creationId xmlns:a16="http://schemas.microsoft.com/office/drawing/2014/main" id="{E3F14452-7235-9548-8EDA-69330A2FE7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1" y="-4017679"/>
            <a:ext cx="10024533" cy="12972924"/>
          </a:xfrm>
          <a:prstGeom prst="rect">
            <a:avLst/>
          </a:prstGeom>
        </p:spPr>
      </p:pic>
    </p:spTree>
    <p:extLst>
      <p:ext uri="{BB962C8B-B14F-4D97-AF65-F5344CB8AC3E}">
        <p14:creationId xmlns:p14="http://schemas.microsoft.com/office/powerpoint/2010/main" val="19411653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8229600" cy="1143000"/>
          </a:xfrm>
        </p:spPr>
        <p:txBody>
          <a:bodyPr>
            <a:normAutofit fontScale="90000"/>
          </a:bodyPr>
          <a:lstStyle/>
          <a:p>
            <a:r>
              <a:rPr lang="en-US" sz="4900" dirty="0">
                <a:solidFill>
                  <a:srgbClr val="1C5298"/>
                </a:solidFill>
              </a:rPr>
              <a:t>Works in integrated employment</a:t>
            </a:r>
            <a:br>
              <a:rPr lang="en-US" sz="4900" dirty="0">
                <a:solidFill>
                  <a:srgbClr val="1C5298"/>
                </a:solidFill>
              </a:rPr>
            </a:br>
            <a:r>
              <a:rPr lang="en-US" sz="3600" dirty="0">
                <a:solidFill>
                  <a:srgbClr val="1C5298"/>
                </a:solidFill>
              </a:rPr>
              <a:t>Mean Hours and Wages per 2 weeks</a:t>
            </a:r>
          </a:p>
        </p:txBody>
      </p:sp>
      <p:graphicFrame>
        <p:nvGraphicFramePr>
          <p:cNvPr id="5" name="Content Placeholder 4"/>
          <p:cNvGraphicFramePr>
            <a:graphicFrameLocks noGrp="1"/>
          </p:cNvGraphicFramePr>
          <p:nvPr>
            <p:ph idx="1"/>
            <p:extLst/>
          </p:nvPr>
        </p:nvGraphicFramePr>
        <p:xfrm>
          <a:off x="1888861" y="1600201"/>
          <a:ext cx="8229598" cy="4377267"/>
        </p:xfrm>
        <a:graphic>
          <a:graphicData uri="http://schemas.openxmlformats.org/drawingml/2006/table">
            <a:tbl>
              <a:tblPr firstRow="1" bandRow="1">
                <a:tableStyleId>{5C22544A-7EE6-4342-B048-85BDC9FD1C3A}</a:tableStyleId>
              </a:tblPr>
              <a:tblGrid>
                <a:gridCol w="3759199">
                  <a:extLst>
                    <a:ext uri="{9D8B030D-6E8A-4147-A177-3AD203B41FA5}">
                      <a16:colId xmlns:a16="http://schemas.microsoft.com/office/drawing/2014/main" val="20000"/>
                    </a:ext>
                  </a:extLst>
                </a:gridCol>
                <a:gridCol w="1083733">
                  <a:extLst>
                    <a:ext uri="{9D8B030D-6E8A-4147-A177-3AD203B41FA5}">
                      <a16:colId xmlns:a16="http://schemas.microsoft.com/office/drawing/2014/main" val="1626359343"/>
                    </a:ext>
                  </a:extLst>
                </a:gridCol>
                <a:gridCol w="1625600">
                  <a:extLst>
                    <a:ext uri="{9D8B030D-6E8A-4147-A177-3AD203B41FA5}">
                      <a16:colId xmlns:a16="http://schemas.microsoft.com/office/drawing/2014/main" val="20001"/>
                    </a:ext>
                  </a:extLst>
                </a:gridCol>
                <a:gridCol w="1761066">
                  <a:extLst>
                    <a:ext uri="{9D8B030D-6E8A-4147-A177-3AD203B41FA5}">
                      <a16:colId xmlns:a16="http://schemas.microsoft.com/office/drawing/2014/main" val="20002"/>
                    </a:ext>
                  </a:extLst>
                </a:gridCol>
              </a:tblGrid>
              <a:tr h="594176">
                <a:tc>
                  <a:txBody>
                    <a:bodyPr/>
                    <a:lstStyle/>
                    <a:p>
                      <a:endParaRPr lang="en-US" sz="2400" dirty="0">
                        <a:latin typeface="Candara"/>
                        <a:cs typeface="Candara"/>
                      </a:endParaRPr>
                    </a:p>
                  </a:txBody>
                  <a:tcPr/>
                </a:tc>
                <a:tc>
                  <a:txBody>
                    <a:bodyPr/>
                    <a:lstStyle/>
                    <a:p>
                      <a:pPr algn="ctr"/>
                      <a:r>
                        <a:rPr lang="en-US" sz="3600" b="1" dirty="0">
                          <a:latin typeface="Candara"/>
                          <a:cs typeface="Candara"/>
                        </a:rPr>
                        <a:t>%</a:t>
                      </a:r>
                    </a:p>
                  </a:txBody>
                  <a:tcPr/>
                </a:tc>
                <a:tc>
                  <a:txBody>
                    <a:bodyPr/>
                    <a:lstStyle/>
                    <a:p>
                      <a:pPr algn="ctr"/>
                      <a:r>
                        <a:rPr lang="en-US" sz="2400" dirty="0">
                          <a:latin typeface="Candara"/>
                          <a:cs typeface="Candara"/>
                        </a:rPr>
                        <a:t>Hours worked</a:t>
                      </a:r>
                    </a:p>
                  </a:txBody>
                  <a:tcPr/>
                </a:tc>
                <a:tc>
                  <a:txBody>
                    <a:bodyPr/>
                    <a:lstStyle/>
                    <a:p>
                      <a:pPr algn="ctr"/>
                      <a:r>
                        <a:rPr lang="en-US" sz="2400" dirty="0">
                          <a:latin typeface="Candara"/>
                          <a:cs typeface="Candara"/>
                        </a:rPr>
                        <a:t>Gross Wages</a:t>
                      </a:r>
                    </a:p>
                  </a:txBody>
                  <a:tcPr/>
                </a:tc>
                <a:extLst>
                  <a:ext uri="{0D108BD9-81ED-4DB2-BD59-A6C34878D82A}">
                    <a16:rowId xmlns:a16="http://schemas.microsoft.com/office/drawing/2014/main" val="10000"/>
                  </a:ext>
                </a:extLst>
              </a:tr>
              <a:tr h="672573">
                <a:tc>
                  <a:txBody>
                    <a:bodyPr/>
                    <a:lstStyle/>
                    <a:p>
                      <a:pPr marL="46038" lvl="1" indent="0">
                        <a:buFont typeface="Arial" panose="020B0604020202020204" pitchFamily="34" charset="0"/>
                        <a:buNone/>
                        <a:tabLst/>
                      </a:pPr>
                      <a:r>
                        <a:rPr lang="en-US" sz="2400" b="1" dirty="0">
                          <a:latin typeface="Candara"/>
                          <a:cs typeface="Candara"/>
                        </a:rPr>
                        <a:t>In an integrated job</a:t>
                      </a:r>
                    </a:p>
                  </a:txBody>
                  <a:tcPr/>
                </a:tc>
                <a:tc>
                  <a:txBody>
                    <a:bodyPr/>
                    <a:lstStyle/>
                    <a:p>
                      <a:pPr algn="ctr" fontAlgn="b"/>
                      <a:r>
                        <a:rPr lang="en-US" sz="2400" b="0" i="0" u="none" strike="noStrike" dirty="0">
                          <a:solidFill>
                            <a:srgbClr val="000000"/>
                          </a:solidFill>
                          <a:effectLst/>
                          <a:latin typeface="Candara"/>
                          <a:cs typeface="Candara"/>
                        </a:rPr>
                        <a:t>19%</a:t>
                      </a:r>
                    </a:p>
                  </a:txBody>
                  <a:tcPr marL="12700" marR="12700" marT="12700" marB="0"/>
                </a:tc>
                <a:tc>
                  <a:txBody>
                    <a:bodyPr/>
                    <a:lstStyle/>
                    <a:p>
                      <a:pPr algn="ctr" fontAlgn="b"/>
                      <a:r>
                        <a:rPr lang="en-US" sz="2400" b="0" i="0" u="none" strike="noStrike" dirty="0">
                          <a:solidFill>
                            <a:srgbClr val="000000"/>
                          </a:solidFill>
                          <a:effectLst/>
                          <a:latin typeface="Candara"/>
                          <a:cs typeface="Candara"/>
                        </a:rPr>
                        <a:t>*</a:t>
                      </a:r>
                    </a:p>
                  </a:txBody>
                  <a:tcPr marL="12700" marR="12700" marT="12700" marB="0"/>
                </a:tc>
                <a:tc>
                  <a:txBody>
                    <a:bodyPr/>
                    <a:lstStyle/>
                    <a:p>
                      <a:pPr algn="ctr" fontAlgn="b"/>
                      <a:r>
                        <a:rPr lang="en-US" sz="2400" b="0" i="0" u="none" strike="noStrike" dirty="0">
                          <a:solidFill>
                            <a:srgbClr val="000000"/>
                          </a:solidFill>
                          <a:effectLst/>
                          <a:latin typeface="Candara"/>
                          <a:cs typeface="Candara"/>
                        </a:rPr>
                        <a:t>*</a:t>
                      </a:r>
                    </a:p>
                  </a:txBody>
                  <a:tcPr marL="12700" marR="12700" marT="12700" marB="0"/>
                </a:tc>
                <a:extLst>
                  <a:ext uri="{0D108BD9-81ED-4DB2-BD59-A6C34878D82A}">
                    <a16:rowId xmlns:a16="http://schemas.microsoft.com/office/drawing/2014/main" val="3218377406"/>
                  </a:ext>
                </a:extLst>
              </a:tr>
              <a:tr h="612667">
                <a:tc>
                  <a:txBody>
                    <a:bodyPr/>
                    <a:lstStyle/>
                    <a:p>
                      <a:pPr marL="46038" lvl="1" indent="0">
                        <a:buFont typeface="Arial" panose="020B0604020202020204" pitchFamily="34" charset="0"/>
                        <a:buNone/>
                        <a:tabLst/>
                      </a:pPr>
                      <a:r>
                        <a:rPr lang="en-US" sz="2400" b="1" dirty="0">
                          <a:latin typeface="Candara"/>
                          <a:cs typeface="Candara"/>
                        </a:rPr>
                        <a:t>In an individual job</a:t>
                      </a:r>
                    </a:p>
                  </a:txBody>
                  <a:tcPr/>
                </a:tc>
                <a:tc>
                  <a:txBody>
                    <a:bodyPr/>
                    <a:lstStyle/>
                    <a:p>
                      <a:pPr algn="ctr" fontAlgn="b"/>
                      <a:r>
                        <a:rPr lang="en-US" sz="2400" b="0" i="0" u="none" strike="noStrike" dirty="0">
                          <a:solidFill>
                            <a:srgbClr val="000000"/>
                          </a:solidFill>
                          <a:effectLst/>
                          <a:latin typeface="Candara"/>
                          <a:cs typeface="Candara"/>
                        </a:rPr>
                        <a:t>14%</a:t>
                      </a:r>
                    </a:p>
                  </a:txBody>
                  <a:tcPr marL="12700" marR="12700" marT="12700" marB="0"/>
                </a:tc>
                <a:tc>
                  <a:txBody>
                    <a:bodyPr/>
                    <a:lstStyle/>
                    <a:p>
                      <a:pPr algn="ctr" fontAlgn="b"/>
                      <a:r>
                        <a:rPr lang="en-US" sz="2400" b="0" i="0" u="none" strike="noStrike" dirty="0">
                          <a:solidFill>
                            <a:srgbClr val="000000"/>
                          </a:solidFill>
                          <a:effectLst/>
                          <a:latin typeface="Candara"/>
                          <a:cs typeface="Candara"/>
                        </a:rPr>
                        <a:t>26</a:t>
                      </a:r>
                    </a:p>
                  </a:txBody>
                  <a:tcPr marL="12700" marR="12700" marT="12700" marB="0"/>
                </a:tc>
                <a:tc>
                  <a:txBody>
                    <a:bodyPr/>
                    <a:lstStyle/>
                    <a:p>
                      <a:pPr algn="ctr" fontAlgn="b"/>
                      <a:r>
                        <a:rPr lang="en-US" sz="2400" b="0" i="0" u="none" strike="noStrike" dirty="0">
                          <a:solidFill>
                            <a:srgbClr val="000000"/>
                          </a:solidFill>
                          <a:effectLst/>
                          <a:latin typeface="Candara"/>
                          <a:cs typeface="Candara"/>
                        </a:rPr>
                        <a:t>230</a:t>
                      </a:r>
                    </a:p>
                  </a:txBody>
                  <a:tcPr marL="12700" marR="12700" marT="12700" marB="0"/>
                </a:tc>
                <a:extLst>
                  <a:ext uri="{0D108BD9-81ED-4DB2-BD59-A6C34878D82A}">
                    <a16:rowId xmlns:a16="http://schemas.microsoft.com/office/drawing/2014/main" val="1016313428"/>
                  </a:ext>
                </a:extLst>
              </a:tr>
              <a:tr h="846193">
                <a:tc>
                  <a:txBody>
                    <a:bodyPr/>
                    <a:lstStyle/>
                    <a:p>
                      <a:pPr marL="503238" lvl="2" indent="0">
                        <a:buFont typeface="Arial" panose="020B0604020202020204" pitchFamily="34" charset="0"/>
                        <a:buNone/>
                        <a:tabLst/>
                      </a:pPr>
                      <a:r>
                        <a:rPr lang="en-US" sz="2400" dirty="0">
                          <a:latin typeface="Candara"/>
                          <a:cs typeface="Candara"/>
                        </a:rPr>
                        <a:t>Individual </a:t>
                      </a:r>
                      <a:r>
                        <a:rPr lang="en-US" sz="2400" baseline="0" dirty="0">
                          <a:latin typeface="Candara"/>
                          <a:cs typeface="Candara"/>
                        </a:rPr>
                        <a:t>job with funded supports</a:t>
                      </a:r>
                      <a:endParaRPr lang="en-US" sz="2400" dirty="0">
                        <a:latin typeface="Candara"/>
                        <a:cs typeface="Candara"/>
                      </a:endParaRPr>
                    </a:p>
                  </a:txBody>
                  <a:tcPr/>
                </a:tc>
                <a:tc>
                  <a:txBody>
                    <a:bodyPr/>
                    <a:lstStyle/>
                    <a:p>
                      <a:pPr algn="ctr" fontAlgn="b"/>
                      <a:r>
                        <a:rPr lang="en-US" sz="2400" b="0" i="0" u="none" strike="noStrike" dirty="0">
                          <a:solidFill>
                            <a:srgbClr val="000000"/>
                          </a:solidFill>
                          <a:effectLst/>
                          <a:latin typeface="Candara"/>
                          <a:cs typeface="Candara"/>
                        </a:rPr>
                        <a:t>7%</a:t>
                      </a:r>
                    </a:p>
                  </a:txBody>
                  <a:tcPr marL="12700" marR="12700" marT="12700" marB="0"/>
                </a:tc>
                <a:tc>
                  <a:txBody>
                    <a:bodyPr/>
                    <a:lstStyle/>
                    <a:p>
                      <a:pPr algn="ctr" fontAlgn="b"/>
                      <a:r>
                        <a:rPr lang="en-US" sz="2400" b="0" i="0" u="none" strike="noStrike" dirty="0">
                          <a:solidFill>
                            <a:srgbClr val="000000"/>
                          </a:solidFill>
                          <a:effectLst/>
                          <a:latin typeface="Candara"/>
                          <a:cs typeface="Candara"/>
                        </a:rPr>
                        <a:t>25</a:t>
                      </a:r>
                    </a:p>
                  </a:txBody>
                  <a:tcPr marL="12700" marR="12700" marT="12700" marB="0"/>
                </a:tc>
                <a:tc>
                  <a:txBody>
                    <a:bodyPr/>
                    <a:lstStyle/>
                    <a:p>
                      <a:pPr algn="ctr" fontAlgn="b"/>
                      <a:r>
                        <a:rPr lang="en-US" sz="2400" b="0" i="0" u="none" strike="noStrike" dirty="0">
                          <a:solidFill>
                            <a:srgbClr val="000000"/>
                          </a:solidFill>
                          <a:effectLst/>
                          <a:latin typeface="Candara"/>
                          <a:cs typeface="Candara"/>
                        </a:rPr>
                        <a:t>$222</a:t>
                      </a:r>
                    </a:p>
                  </a:txBody>
                  <a:tcPr marL="12700" marR="12700" marT="12700" marB="0"/>
                </a:tc>
                <a:extLst>
                  <a:ext uri="{0D108BD9-81ED-4DB2-BD59-A6C34878D82A}">
                    <a16:rowId xmlns:a16="http://schemas.microsoft.com/office/drawing/2014/main" val="10001"/>
                  </a:ext>
                </a:extLst>
              </a:tr>
              <a:tr h="796340">
                <a:tc>
                  <a:txBody>
                    <a:bodyPr/>
                    <a:lstStyle/>
                    <a:p>
                      <a:pPr marL="457200" lvl="2" indent="0">
                        <a:buFont typeface="Arial" panose="020B0604020202020204" pitchFamily="34" charset="0"/>
                        <a:buNone/>
                        <a:tabLst/>
                      </a:pPr>
                      <a:r>
                        <a:rPr lang="en-US" sz="2400" dirty="0">
                          <a:latin typeface="Candara"/>
                          <a:cs typeface="Candara"/>
                        </a:rPr>
                        <a:t>Individual job without funded supports</a:t>
                      </a:r>
                    </a:p>
                  </a:txBody>
                  <a:tcPr/>
                </a:tc>
                <a:tc>
                  <a:txBody>
                    <a:bodyPr/>
                    <a:lstStyle/>
                    <a:p>
                      <a:pPr algn="ctr" fontAlgn="b"/>
                      <a:r>
                        <a:rPr lang="en-US" sz="2400" b="0" i="0" u="none" strike="noStrike" dirty="0">
                          <a:solidFill>
                            <a:srgbClr val="000000"/>
                          </a:solidFill>
                          <a:effectLst/>
                          <a:latin typeface="Candara"/>
                          <a:cs typeface="Candara"/>
                        </a:rPr>
                        <a:t>5%</a:t>
                      </a:r>
                    </a:p>
                  </a:txBody>
                  <a:tcPr marL="12700" marR="12700" marT="12700" marB="0"/>
                </a:tc>
                <a:tc>
                  <a:txBody>
                    <a:bodyPr/>
                    <a:lstStyle/>
                    <a:p>
                      <a:pPr algn="ctr" fontAlgn="b"/>
                      <a:r>
                        <a:rPr lang="en-US" sz="2400" b="0" i="0" u="none" strike="noStrike" dirty="0">
                          <a:solidFill>
                            <a:srgbClr val="000000"/>
                          </a:solidFill>
                          <a:effectLst/>
                          <a:latin typeface="Candara"/>
                          <a:cs typeface="Candara"/>
                        </a:rPr>
                        <a:t>27</a:t>
                      </a:r>
                    </a:p>
                  </a:txBody>
                  <a:tcPr marL="12700" marR="12700" marT="12700" marB="0"/>
                </a:tc>
                <a:tc>
                  <a:txBody>
                    <a:bodyPr/>
                    <a:lstStyle/>
                    <a:p>
                      <a:pPr algn="ctr" fontAlgn="b"/>
                      <a:r>
                        <a:rPr lang="en-US" sz="2400" b="0" i="0" u="none" strike="noStrike" dirty="0">
                          <a:solidFill>
                            <a:srgbClr val="000000"/>
                          </a:solidFill>
                          <a:effectLst/>
                          <a:latin typeface="Candara"/>
                          <a:cs typeface="Candara"/>
                        </a:rPr>
                        <a:t>$237</a:t>
                      </a:r>
                    </a:p>
                  </a:txBody>
                  <a:tcPr marL="12700" marR="12700" marT="12700" marB="0"/>
                </a:tc>
                <a:extLst>
                  <a:ext uri="{0D108BD9-81ED-4DB2-BD59-A6C34878D82A}">
                    <a16:rowId xmlns:a16="http://schemas.microsoft.com/office/drawing/2014/main" val="10002"/>
                  </a:ext>
                </a:extLst>
              </a:tr>
              <a:tr h="599914">
                <a:tc>
                  <a:txBody>
                    <a:bodyPr/>
                    <a:lstStyle/>
                    <a:p>
                      <a:pPr marL="0" indent="0">
                        <a:buFont typeface="Arial" panose="020B0604020202020204" pitchFamily="34" charset="0"/>
                        <a:buNone/>
                      </a:pPr>
                      <a:r>
                        <a:rPr lang="en-US" sz="2400" b="1" dirty="0">
                          <a:latin typeface="Candara"/>
                          <a:cs typeface="Candara"/>
                        </a:rPr>
                        <a:t>In a group</a:t>
                      </a:r>
                      <a:r>
                        <a:rPr lang="en-US" sz="2400" b="1" baseline="0" dirty="0">
                          <a:latin typeface="Candara"/>
                          <a:cs typeface="Candara"/>
                        </a:rPr>
                        <a:t> supported job</a:t>
                      </a:r>
                      <a:endParaRPr lang="en-US" sz="2400" b="1" dirty="0">
                        <a:latin typeface="Candara"/>
                        <a:cs typeface="Candara"/>
                      </a:endParaRPr>
                    </a:p>
                  </a:txBody>
                  <a:tcPr/>
                </a:tc>
                <a:tc>
                  <a:txBody>
                    <a:bodyPr/>
                    <a:lstStyle/>
                    <a:p>
                      <a:pPr algn="ctr" fontAlgn="b"/>
                      <a:r>
                        <a:rPr lang="en-US" sz="2400" b="0" i="0" u="none" strike="noStrike" dirty="0">
                          <a:solidFill>
                            <a:srgbClr val="000000"/>
                          </a:solidFill>
                          <a:effectLst/>
                          <a:latin typeface="Candara"/>
                          <a:cs typeface="Candara"/>
                        </a:rPr>
                        <a:t>6%</a:t>
                      </a:r>
                    </a:p>
                  </a:txBody>
                  <a:tcPr marL="12700" marR="12700" marT="12700" marB="0"/>
                </a:tc>
                <a:tc>
                  <a:txBody>
                    <a:bodyPr/>
                    <a:lstStyle/>
                    <a:p>
                      <a:pPr algn="ctr" fontAlgn="b"/>
                      <a:r>
                        <a:rPr lang="en-US" sz="2400" b="0" i="0" u="none" strike="noStrike" dirty="0">
                          <a:solidFill>
                            <a:srgbClr val="000000"/>
                          </a:solidFill>
                          <a:effectLst/>
                          <a:latin typeface="Candara"/>
                          <a:cs typeface="Candara"/>
                        </a:rPr>
                        <a:t>26</a:t>
                      </a:r>
                    </a:p>
                  </a:txBody>
                  <a:tcPr marL="12700" marR="12700" marT="12700" marB="0"/>
                </a:tc>
                <a:tc>
                  <a:txBody>
                    <a:bodyPr/>
                    <a:lstStyle/>
                    <a:p>
                      <a:pPr algn="ctr" fontAlgn="b"/>
                      <a:r>
                        <a:rPr lang="en-US" sz="2400" b="0" i="0" u="none" strike="noStrike" dirty="0">
                          <a:solidFill>
                            <a:srgbClr val="000000"/>
                          </a:solidFill>
                          <a:effectLst/>
                          <a:latin typeface="Candara"/>
                          <a:cs typeface="Candara"/>
                        </a:rPr>
                        <a:t>$167</a:t>
                      </a:r>
                    </a:p>
                  </a:txBody>
                  <a:tcPr marL="12700" marR="12700" marT="12700" marB="0"/>
                </a:tc>
                <a:extLst>
                  <a:ext uri="{0D108BD9-81ED-4DB2-BD59-A6C34878D82A}">
                    <a16:rowId xmlns:a16="http://schemas.microsoft.com/office/drawing/2014/main" val="10003"/>
                  </a:ext>
                </a:extLst>
              </a:tr>
            </a:tbl>
          </a:graphicData>
        </a:graphic>
      </p:graphicFrame>
      <p:sp>
        <p:nvSpPr>
          <p:cNvPr id="6" name="Footer Placeholder 3"/>
          <p:cNvSpPr>
            <a:spLocks noGrp="1"/>
          </p:cNvSpPr>
          <p:nvPr>
            <p:ph type="ftr" sz="quarter" idx="11"/>
          </p:nvPr>
        </p:nvSpPr>
        <p:spPr>
          <a:xfrm>
            <a:off x="1888862" y="6189019"/>
            <a:ext cx="5009337" cy="365125"/>
          </a:xfrm>
          <a:prstGeom prst="rect">
            <a:avLst/>
          </a:prstGeom>
        </p:spPr>
        <p:txBody>
          <a:bodyPr/>
          <a:lstStyle/>
          <a:p>
            <a:pPr algn="l"/>
            <a:r>
              <a:rPr lang="en-US" sz="2000" dirty="0">
                <a:solidFill>
                  <a:prstClr val="black"/>
                </a:solidFill>
                <a:latin typeface="Candara"/>
                <a:cs typeface="Candara"/>
              </a:rPr>
              <a:t>Source: National Core Indicators Project</a:t>
            </a:r>
            <a:br>
              <a:rPr lang="en-US" sz="2000" dirty="0">
                <a:solidFill>
                  <a:prstClr val="black"/>
                </a:solidFill>
                <a:latin typeface="Candara"/>
                <a:cs typeface="Candara"/>
              </a:rPr>
            </a:br>
            <a:r>
              <a:rPr lang="en-US" sz="2000" dirty="0">
                <a:solidFill>
                  <a:prstClr val="black"/>
                </a:solidFill>
                <a:latin typeface="Candara"/>
                <a:cs typeface="Candara"/>
              </a:rPr>
              <a:t>2015-2016</a:t>
            </a:r>
          </a:p>
        </p:txBody>
      </p:sp>
    </p:spTree>
    <p:extLst>
      <p:ext uri="{BB962C8B-B14F-4D97-AF65-F5344CB8AC3E}">
        <p14:creationId xmlns:p14="http://schemas.microsoft.com/office/powerpoint/2010/main" val="19024546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67BD5-E0E2-F14F-B91A-CABCD8555B77}"/>
              </a:ext>
            </a:extLst>
          </p:cNvPr>
          <p:cNvSpPr>
            <a:spLocks noGrp="1"/>
          </p:cNvSpPr>
          <p:nvPr>
            <p:ph type="title"/>
          </p:nvPr>
        </p:nvSpPr>
        <p:spPr/>
        <p:txBody>
          <a:bodyPr/>
          <a:lstStyle/>
          <a:p>
            <a:endParaRPr lang="en-US" dirty="0"/>
          </a:p>
        </p:txBody>
      </p:sp>
      <p:sp>
        <p:nvSpPr>
          <p:cNvPr id="3" name="Slide Number Placeholder 2">
            <a:extLst>
              <a:ext uri="{FF2B5EF4-FFF2-40B4-BE49-F238E27FC236}">
                <a16:creationId xmlns:a16="http://schemas.microsoft.com/office/drawing/2014/main" id="{19F8EFF5-9113-B149-8D22-2230EB5FFC12}"/>
              </a:ext>
            </a:extLst>
          </p:cNvPr>
          <p:cNvSpPr>
            <a:spLocks noGrp="1"/>
          </p:cNvSpPr>
          <p:nvPr>
            <p:ph type="sldNum" sz="quarter" idx="12"/>
          </p:nvPr>
        </p:nvSpPr>
        <p:spPr/>
        <p:txBody>
          <a:bodyPr/>
          <a:lstStyle/>
          <a:p>
            <a:fld id="{915FAA45-AC5B-014B-9F74-53D558B73BE0}" type="slidenum">
              <a:rPr lang="en-US" smtClean="0"/>
              <a:pPr/>
              <a:t>55</a:t>
            </a:fld>
            <a:endParaRPr lang="en-US" dirty="0"/>
          </a:p>
        </p:txBody>
      </p:sp>
      <p:pic>
        <p:nvPicPr>
          <p:cNvPr id="7" name="Picture 6">
            <a:extLst>
              <a:ext uri="{FF2B5EF4-FFF2-40B4-BE49-F238E27FC236}">
                <a16:creationId xmlns:a16="http://schemas.microsoft.com/office/drawing/2014/main" id="{45DE332E-A665-4F43-843E-D8777FA3EF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3596" y="274638"/>
            <a:ext cx="10635468" cy="6871229"/>
          </a:xfrm>
          <a:prstGeom prst="rect">
            <a:avLst/>
          </a:prstGeom>
        </p:spPr>
      </p:pic>
    </p:spTree>
    <p:extLst>
      <p:ext uri="{BB962C8B-B14F-4D97-AF65-F5344CB8AC3E}">
        <p14:creationId xmlns:p14="http://schemas.microsoft.com/office/powerpoint/2010/main" val="42429490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3" y="628650"/>
            <a:ext cx="8229600" cy="361950"/>
          </a:xfrm>
        </p:spPr>
        <p:txBody>
          <a:bodyPr/>
          <a:lstStyle/>
          <a:p>
            <a:r>
              <a:rPr lang="en-US" sz="3600" dirty="0"/>
              <a:t>VR trends: Number closed into employment: Persons with ID</a:t>
            </a:r>
            <a:endParaRPr lang="en-US" sz="3600" b="0" dirty="0"/>
          </a:p>
        </p:txBody>
      </p:sp>
      <p:graphicFrame>
        <p:nvGraphicFramePr>
          <p:cNvPr id="4" name="Chart Placeholder 3"/>
          <p:cNvGraphicFramePr>
            <a:graphicFrameLocks noGrp="1"/>
          </p:cNvGraphicFramePr>
          <p:nvPr>
            <p:ph type="chart" idx="1"/>
            <p:extLst/>
          </p:nvPr>
        </p:nvGraphicFramePr>
        <p:xfrm>
          <a:off x="1827213" y="1447800"/>
          <a:ext cx="8382000" cy="444803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627313" y="6461680"/>
            <a:ext cx="6781800" cy="344325"/>
          </a:xfrm>
          <a:prstGeom prst="rect">
            <a:avLst/>
          </a:prstGeom>
          <a:noFill/>
        </p:spPr>
        <p:txBody>
          <a:bodyPr wrap="square" rtlCol="0">
            <a:spAutoFit/>
          </a:bodyPr>
          <a:lstStyle/>
          <a:p>
            <a:pPr eaLnBrk="0" fontAlgn="base" hangingPunct="0">
              <a:lnSpc>
                <a:spcPts val="1860"/>
              </a:lnSpc>
              <a:spcBef>
                <a:spcPct val="0"/>
              </a:spcBef>
              <a:spcAft>
                <a:spcPct val="0"/>
              </a:spcAft>
            </a:pPr>
            <a:r>
              <a:rPr lang="en-US" dirty="0">
                <a:solidFill>
                  <a:prstClr val="black"/>
                </a:solidFill>
                <a:latin typeface="Candara"/>
                <a:cs typeface="Candara"/>
              </a:rPr>
              <a:t>Source: RSA 911</a:t>
            </a:r>
          </a:p>
        </p:txBody>
      </p:sp>
      <p:pic>
        <p:nvPicPr>
          <p:cNvPr id="7" name="Picture 6" descr="statedata just graphic.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76400" y="6409686"/>
            <a:ext cx="609600" cy="448315"/>
          </a:xfrm>
          <a:prstGeom prst="rect">
            <a:avLst/>
          </a:prstGeom>
        </p:spPr>
      </p:pic>
      <p:cxnSp>
        <p:nvCxnSpPr>
          <p:cNvPr id="6" name="Straight Connector 5"/>
          <p:cNvCxnSpPr/>
          <p:nvPr/>
        </p:nvCxnSpPr>
        <p:spPr>
          <a:xfrm>
            <a:off x="6012976" y="2735239"/>
            <a:ext cx="0" cy="1828800"/>
          </a:xfrm>
          <a:prstGeom prst="line">
            <a:avLst/>
          </a:prstGeom>
          <a:ln w="539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488072" y="2735239"/>
            <a:ext cx="0" cy="1828800"/>
          </a:xfrm>
          <a:prstGeom prst="line">
            <a:avLst/>
          </a:prstGeom>
          <a:ln w="539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899252" y="2273575"/>
            <a:ext cx="1489510" cy="461665"/>
          </a:xfrm>
          <a:prstGeom prst="rect">
            <a:avLst/>
          </a:prstGeom>
          <a:noFill/>
        </p:spPr>
        <p:txBody>
          <a:bodyPr wrap="none" rtlCol="0">
            <a:spAutoFit/>
          </a:bodyPr>
          <a:lstStyle/>
          <a:p>
            <a:pPr eaLnBrk="0" fontAlgn="base" hangingPunct="0">
              <a:spcBef>
                <a:spcPct val="0"/>
              </a:spcBef>
              <a:spcAft>
                <a:spcPct val="0"/>
              </a:spcAft>
            </a:pPr>
            <a:r>
              <a:rPr lang="en-US" sz="2400" dirty="0">
                <a:solidFill>
                  <a:prstClr val="black"/>
                </a:solidFill>
                <a:latin typeface="Candara" charset="0"/>
                <a:ea typeface="Candara" charset="0"/>
                <a:cs typeface="Candara" charset="0"/>
              </a:rPr>
              <a:t>Recession</a:t>
            </a:r>
          </a:p>
        </p:txBody>
      </p:sp>
    </p:spTree>
    <p:extLst>
      <p:ext uri="{BB962C8B-B14F-4D97-AF65-F5344CB8AC3E}">
        <p14:creationId xmlns:p14="http://schemas.microsoft.com/office/powerpoint/2010/main" val="2842245332"/>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176BC-D915-0B4F-9C8D-078253070B6E}"/>
              </a:ext>
            </a:extLst>
          </p:cNvPr>
          <p:cNvSpPr>
            <a:spLocks noGrp="1"/>
          </p:cNvSpPr>
          <p:nvPr>
            <p:ph type="title"/>
          </p:nvPr>
        </p:nvSpPr>
        <p:spPr/>
        <p:txBody>
          <a:bodyPr/>
          <a:lstStyle/>
          <a:p>
            <a:r>
              <a:rPr lang="en-US" dirty="0"/>
              <a:t>Pro tip #1: Select all states to see </a:t>
            </a:r>
            <a:br>
              <a:rPr lang="en-US" dirty="0"/>
            </a:br>
            <a:r>
              <a:rPr lang="en-US" dirty="0"/>
              <a:t>a state by state table</a:t>
            </a:r>
          </a:p>
        </p:txBody>
      </p:sp>
      <p:pic>
        <p:nvPicPr>
          <p:cNvPr id="7" name="Picture 6">
            <a:extLst>
              <a:ext uri="{FF2B5EF4-FFF2-40B4-BE49-F238E27FC236}">
                <a16:creationId xmlns:a16="http://schemas.microsoft.com/office/drawing/2014/main" id="{FFF1D639-A9ED-B140-B96D-A5CD13D7EE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01" y="1102061"/>
            <a:ext cx="6109673" cy="6128472"/>
          </a:xfrm>
          <a:prstGeom prst="rect">
            <a:avLst/>
          </a:prstGeom>
        </p:spPr>
      </p:pic>
    </p:spTree>
    <p:extLst>
      <p:ext uri="{BB962C8B-B14F-4D97-AF65-F5344CB8AC3E}">
        <p14:creationId xmlns:p14="http://schemas.microsoft.com/office/powerpoint/2010/main" val="586284587"/>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E247DC-6425-D545-A145-ECC63A1984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468085"/>
            <a:ext cx="8001000" cy="3200400"/>
          </a:xfrm>
          <a:prstGeom prst="rect">
            <a:avLst/>
          </a:prstGeom>
        </p:spPr>
      </p:pic>
      <p:pic>
        <p:nvPicPr>
          <p:cNvPr id="7" name="Picture 6">
            <a:extLst>
              <a:ext uri="{FF2B5EF4-FFF2-40B4-BE49-F238E27FC236}">
                <a16:creationId xmlns:a16="http://schemas.microsoft.com/office/drawing/2014/main" id="{9DED56CD-556B-0E47-88A8-BF1A0C550F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7759" y="163285"/>
            <a:ext cx="11054443" cy="457200"/>
          </a:xfrm>
          <a:prstGeom prst="rect">
            <a:avLst/>
          </a:prstGeom>
        </p:spPr>
      </p:pic>
      <p:pic>
        <p:nvPicPr>
          <p:cNvPr id="11" name="Picture 10">
            <a:extLst>
              <a:ext uri="{FF2B5EF4-FFF2-40B4-BE49-F238E27FC236}">
                <a16:creationId xmlns:a16="http://schemas.microsoft.com/office/drawing/2014/main" id="{E8F362A3-DE78-BA40-979F-79292A1441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5385" y="3668485"/>
            <a:ext cx="8620882" cy="4569539"/>
          </a:xfrm>
          <a:prstGeom prst="rect">
            <a:avLst/>
          </a:prstGeom>
        </p:spPr>
      </p:pic>
    </p:spTree>
    <p:extLst>
      <p:ext uri="{BB962C8B-B14F-4D97-AF65-F5344CB8AC3E}">
        <p14:creationId xmlns:p14="http://schemas.microsoft.com/office/powerpoint/2010/main" val="905965850"/>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2ABDD-136B-4541-B02D-9D0D1CA68D80}"/>
              </a:ext>
            </a:extLst>
          </p:cNvPr>
          <p:cNvSpPr>
            <a:spLocks noGrp="1"/>
          </p:cNvSpPr>
          <p:nvPr>
            <p:ph type="title"/>
          </p:nvPr>
        </p:nvSpPr>
        <p:spPr/>
        <p:txBody>
          <a:bodyPr/>
          <a:lstStyle/>
          <a:p>
            <a:r>
              <a:rPr lang="en-US" dirty="0"/>
              <a:t>Pro tip 2: </a:t>
            </a:r>
          </a:p>
        </p:txBody>
      </p:sp>
      <p:pic>
        <p:nvPicPr>
          <p:cNvPr id="5" name="Picture 4">
            <a:extLst>
              <a:ext uri="{FF2B5EF4-FFF2-40B4-BE49-F238E27FC236}">
                <a16:creationId xmlns:a16="http://schemas.microsoft.com/office/drawing/2014/main" id="{BE734B4E-EF07-B648-98F5-D5ECD93F75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317172"/>
            <a:ext cx="10018681" cy="1777093"/>
          </a:xfrm>
          <a:prstGeom prst="rect">
            <a:avLst/>
          </a:prstGeom>
        </p:spPr>
      </p:pic>
      <p:sp>
        <p:nvSpPr>
          <p:cNvPr id="7" name="Right Arrow 6">
            <a:extLst>
              <a:ext uri="{FF2B5EF4-FFF2-40B4-BE49-F238E27FC236}">
                <a16:creationId xmlns:a16="http://schemas.microsoft.com/office/drawing/2014/main" id="{79CA2B27-3895-C844-B76B-A4386A355B61}"/>
              </a:ext>
            </a:extLst>
          </p:cNvPr>
          <p:cNvSpPr/>
          <p:nvPr/>
        </p:nvSpPr>
        <p:spPr>
          <a:xfrm rot="17192299">
            <a:off x="2429495" y="3425969"/>
            <a:ext cx="1574699" cy="1030670"/>
          </a:xfrm>
          <a:prstGeom prst="rightArrow">
            <a:avLst/>
          </a:prstGeom>
          <a:solidFill>
            <a:srgbClr val="5D97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dirty="0">
              <a:solidFill>
                <a:prstClr val="white"/>
              </a:solidFill>
            </a:endParaRPr>
          </a:p>
        </p:txBody>
      </p:sp>
      <p:sp>
        <p:nvSpPr>
          <p:cNvPr id="8" name="Right Arrow 7">
            <a:extLst>
              <a:ext uri="{FF2B5EF4-FFF2-40B4-BE49-F238E27FC236}">
                <a16:creationId xmlns:a16="http://schemas.microsoft.com/office/drawing/2014/main" id="{3243E284-FE44-C742-9786-9532E52261BB}"/>
              </a:ext>
            </a:extLst>
          </p:cNvPr>
          <p:cNvSpPr/>
          <p:nvPr/>
        </p:nvSpPr>
        <p:spPr>
          <a:xfrm rot="17192299">
            <a:off x="8086404" y="3428701"/>
            <a:ext cx="1580401" cy="1030670"/>
          </a:xfrm>
          <a:prstGeom prst="rightArrow">
            <a:avLst/>
          </a:prstGeom>
          <a:solidFill>
            <a:srgbClr val="5D97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dirty="0">
              <a:solidFill>
                <a:prstClr val="white"/>
              </a:solidFill>
            </a:endParaRPr>
          </a:p>
        </p:txBody>
      </p:sp>
      <p:sp>
        <p:nvSpPr>
          <p:cNvPr id="9" name="TextBox 8">
            <a:extLst>
              <a:ext uri="{FF2B5EF4-FFF2-40B4-BE49-F238E27FC236}">
                <a16:creationId xmlns:a16="http://schemas.microsoft.com/office/drawing/2014/main" id="{3F393010-8B18-C049-BC81-5E963EA5C034}"/>
              </a:ext>
            </a:extLst>
          </p:cNvPr>
          <p:cNvSpPr txBox="1"/>
          <p:nvPr/>
        </p:nvSpPr>
        <p:spPr>
          <a:xfrm>
            <a:off x="1897406" y="4782927"/>
            <a:ext cx="2313454" cy="1200329"/>
          </a:xfrm>
          <a:prstGeom prst="rect">
            <a:avLst/>
          </a:prstGeom>
          <a:noFill/>
        </p:spPr>
        <p:txBody>
          <a:bodyPr wrap="none" rtlCol="0">
            <a:spAutoFit/>
          </a:bodyPr>
          <a:lstStyle/>
          <a:p>
            <a:pPr algn="ctr" eaLnBrk="0" fontAlgn="base" hangingPunct="0">
              <a:spcBef>
                <a:spcPct val="0"/>
              </a:spcBef>
              <a:spcAft>
                <a:spcPct val="0"/>
              </a:spcAft>
            </a:pPr>
            <a:r>
              <a:rPr lang="en-US" sz="3600" b="1" dirty="0">
                <a:solidFill>
                  <a:srgbClr val="1560A0"/>
                </a:solidFill>
                <a:latin typeface="Candara" panose="020E0502030303020204" pitchFamily="34" charset="0"/>
              </a:rPr>
              <a:t>Download </a:t>
            </a:r>
            <a:br>
              <a:rPr lang="en-US" sz="3600" b="1" dirty="0">
                <a:solidFill>
                  <a:srgbClr val="1560A0"/>
                </a:solidFill>
                <a:latin typeface="Candara" panose="020E0502030303020204" pitchFamily="34" charset="0"/>
              </a:rPr>
            </a:br>
            <a:r>
              <a:rPr lang="en-US" sz="3600" b="1" dirty="0">
                <a:solidFill>
                  <a:srgbClr val="1560A0"/>
                </a:solidFill>
                <a:latin typeface="Candara" panose="020E0502030303020204" pitchFamily="34" charset="0"/>
              </a:rPr>
              <a:t>the table</a:t>
            </a:r>
          </a:p>
        </p:txBody>
      </p:sp>
      <p:sp>
        <p:nvSpPr>
          <p:cNvPr id="10" name="TextBox 9">
            <a:extLst>
              <a:ext uri="{FF2B5EF4-FFF2-40B4-BE49-F238E27FC236}">
                <a16:creationId xmlns:a16="http://schemas.microsoft.com/office/drawing/2014/main" id="{2698F692-059F-4648-9FAC-17B930AD6E7F}"/>
              </a:ext>
            </a:extLst>
          </p:cNvPr>
          <p:cNvSpPr txBox="1"/>
          <p:nvPr/>
        </p:nvSpPr>
        <p:spPr>
          <a:xfrm>
            <a:off x="7794478" y="4782926"/>
            <a:ext cx="1970411" cy="1200329"/>
          </a:xfrm>
          <a:prstGeom prst="rect">
            <a:avLst/>
          </a:prstGeom>
          <a:noFill/>
        </p:spPr>
        <p:txBody>
          <a:bodyPr wrap="none" rtlCol="0">
            <a:spAutoFit/>
          </a:bodyPr>
          <a:lstStyle/>
          <a:p>
            <a:pPr algn="ctr" eaLnBrk="0" fontAlgn="base" hangingPunct="0">
              <a:spcBef>
                <a:spcPct val="0"/>
              </a:spcBef>
              <a:spcAft>
                <a:spcPct val="0"/>
              </a:spcAft>
            </a:pPr>
            <a:r>
              <a:rPr lang="en-US" sz="3600" b="1" dirty="0">
                <a:solidFill>
                  <a:srgbClr val="1560A0"/>
                </a:solidFill>
                <a:latin typeface="Candara" panose="020E0502030303020204" pitchFamily="34" charset="0"/>
              </a:rPr>
              <a:t>Email </a:t>
            </a:r>
            <a:br>
              <a:rPr lang="en-US" sz="3600" b="1" dirty="0">
                <a:solidFill>
                  <a:srgbClr val="1560A0"/>
                </a:solidFill>
                <a:latin typeface="Candara" panose="020E0502030303020204" pitchFamily="34" charset="0"/>
              </a:rPr>
            </a:br>
            <a:r>
              <a:rPr lang="en-US" sz="3600" b="1" dirty="0">
                <a:solidFill>
                  <a:srgbClr val="1560A0"/>
                </a:solidFill>
                <a:latin typeface="Candara" panose="020E0502030303020204" pitchFamily="34" charset="0"/>
              </a:rPr>
              <a:t>the chart</a:t>
            </a:r>
          </a:p>
        </p:txBody>
      </p:sp>
    </p:spTree>
    <p:extLst>
      <p:ext uri="{BB962C8B-B14F-4D97-AF65-F5344CB8AC3E}">
        <p14:creationId xmlns:p14="http://schemas.microsoft.com/office/powerpoint/2010/main" val="285840538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title"/>
          </p:nvPr>
        </p:nvSpPr>
        <p:spPr bwMode="auto">
          <a:xfrm>
            <a:off x="1981200" y="239322"/>
            <a:ext cx="8229600" cy="1077218"/>
          </a:xfrm>
          <a:prstGeom prst="rect">
            <a:avLst/>
          </a:prstGeom>
          <a:noFill/>
          <a:ln w="9525">
            <a:noFill/>
            <a:miter lim="800000"/>
            <a:headEnd/>
            <a:tailEnd/>
          </a:ln>
        </p:spPr>
        <p:txBody>
          <a:bodyPr>
            <a:spAutoFit/>
          </a:bodyPr>
          <a:lstStyle/>
          <a:p>
            <a:pPr algn="l">
              <a:spcBef>
                <a:spcPct val="0"/>
              </a:spcBef>
            </a:pPr>
            <a:r>
              <a:rPr lang="en-US" sz="3200" dirty="0"/>
              <a:t>Key Federal and State Financial Supports (Continued)</a:t>
            </a:r>
          </a:p>
        </p:txBody>
      </p:sp>
      <p:sp>
        <p:nvSpPr>
          <p:cNvPr id="6" name="Rectangle 8"/>
          <p:cNvSpPr>
            <a:spLocks noGrp="1" noChangeArrowheads="1"/>
          </p:cNvSpPr>
          <p:nvPr>
            <p:ph sz="half" idx="2"/>
          </p:nvPr>
        </p:nvSpPr>
        <p:spPr bwMode="auto">
          <a:xfrm>
            <a:off x="1805354" y="1554480"/>
            <a:ext cx="8691824" cy="4459682"/>
          </a:xfrm>
          <a:prstGeom prst="rect">
            <a:avLst/>
          </a:prstGeom>
          <a:noFill/>
          <a:ln w="9525">
            <a:noFill/>
            <a:miter lim="800000"/>
            <a:headEnd/>
            <a:tailEnd/>
          </a:ln>
        </p:spPr>
        <p:txBody>
          <a:bodyPr wrap="square">
            <a:spAutoFit/>
          </a:bodyPr>
          <a:lstStyle/>
          <a:p>
            <a:pPr>
              <a:lnSpc>
                <a:spcPct val="90000"/>
              </a:lnSpc>
              <a:spcBef>
                <a:spcPct val="0"/>
              </a:spcBef>
              <a:buNone/>
              <a:tabLst>
                <a:tab pos="290513" algn="l"/>
              </a:tabLst>
            </a:pPr>
            <a:r>
              <a:rPr lang="en-US" sz="1800" b="1" dirty="0"/>
              <a:t>COMMUNITY SERVICES FINANCIAL DATA  </a:t>
            </a:r>
            <a:r>
              <a:rPr lang="en-US" sz="1800" dirty="0"/>
              <a:t>(15 or fewer persons)</a:t>
            </a:r>
          </a:p>
          <a:p>
            <a:pPr>
              <a:lnSpc>
                <a:spcPct val="90000"/>
              </a:lnSpc>
              <a:spcBef>
                <a:spcPct val="0"/>
              </a:spcBef>
              <a:buNone/>
              <a:tabLst>
                <a:tab pos="290513" algn="l"/>
              </a:tabLst>
            </a:pPr>
            <a:endParaRPr lang="en-US" sz="1400" dirty="0"/>
          </a:p>
          <a:p>
            <a:pPr>
              <a:lnSpc>
                <a:spcPct val="90000"/>
              </a:lnSpc>
              <a:spcBef>
                <a:spcPct val="0"/>
              </a:spcBef>
              <a:buNone/>
              <a:tabLst>
                <a:tab pos="290513" algn="l"/>
              </a:tabLst>
            </a:pPr>
            <a:r>
              <a:rPr lang="en-US" sz="1400" dirty="0"/>
              <a:t>A. </a:t>
            </a:r>
            <a:r>
              <a:rPr lang="en-US" sz="1400" u="sng" cap="all" dirty="0"/>
              <a:t>Community Services Funds for 15 or Fewer Persons</a:t>
            </a:r>
            <a:endParaRPr lang="en-US" sz="1400" i="1" cap="all" dirty="0"/>
          </a:p>
          <a:p>
            <a:pPr>
              <a:lnSpc>
                <a:spcPct val="90000"/>
              </a:lnSpc>
              <a:spcBef>
                <a:spcPct val="0"/>
              </a:spcBef>
              <a:buNone/>
              <a:tabLst>
                <a:tab pos="290513" algn="l"/>
              </a:tabLst>
            </a:pPr>
            <a:r>
              <a:rPr lang="en-US" sz="1400" dirty="0"/>
              <a:t>1. State Funds</a:t>
            </a:r>
          </a:p>
          <a:p>
            <a:pPr lvl="1">
              <a:lnSpc>
                <a:spcPct val="90000"/>
              </a:lnSpc>
              <a:spcBef>
                <a:spcPct val="0"/>
              </a:spcBef>
              <a:buNone/>
              <a:tabLst>
                <a:tab pos="290513" algn="l"/>
              </a:tabLst>
            </a:pPr>
            <a:r>
              <a:rPr lang="en-US" sz="1400" dirty="0"/>
              <a:t>a. ICF/ID Medicaid Match</a:t>
            </a:r>
          </a:p>
          <a:p>
            <a:pPr lvl="1">
              <a:lnSpc>
                <a:spcPct val="90000"/>
              </a:lnSpc>
              <a:spcBef>
                <a:spcPct val="0"/>
              </a:spcBef>
              <a:buNone/>
              <a:tabLst>
                <a:tab pos="290513" algn="l"/>
              </a:tabLst>
            </a:pPr>
            <a:r>
              <a:rPr lang="en-US" sz="1400" dirty="0"/>
              <a:t>b. General Funds (not including state ICF/ID match)</a:t>
            </a:r>
          </a:p>
          <a:p>
            <a:pPr lvl="1">
              <a:lnSpc>
                <a:spcPct val="90000"/>
              </a:lnSpc>
              <a:spcBef>
                <a:spcPct val="0"/>
              </a:spcBef>
              <a:buNone/>
              <a:tabLst>
                <a:tab pos="290513" algn="l"/>
              </a:tabLst>
            </a:pPr>
            <a:r>
              <a:rPr lang="en-US" sz="1400" dirty="0"/>
              <a:t>c. Other State Funds (not including state ICF/ID match)</a:t>
            </a:r>
          </a:p>
          <a:p>
            <a:pPr lvl="1">
              <a:lnSpc>
                <a:spcPct val="90000"/>
              </a:lnSpc>
              <a:spcBef>
                <a:spcPct val="0"/>
              </a:spcBef>
              <a:buNone/>
              <a:tabLst>
                <a:tab pos="290513" algn="l"/>
              </a:tabLst>
            </a:pPr>
            <a:r>
              <a:rPr lang="en-US" sz="1400" dirty="0"/>
              <a:t>d. Local/County Funds in Excess of Match</a:t>
            </a:r>
          </a:p>
          <a:p>
            <a:pPr lvl="1">
              <a:lnSpc>
                <a:spcPct val="90000"/>
              </a:lnSpc>
              <a:spcBef>
                <a:spcPct val="0"/>
              </a:spcBef>
              <a:buNone/>
              <a:tabLst>
                <a:tab pos="290513" algn="l"/>
              </a:tabLst>
            </a:pPr>
            <a:r>
              <a:rPr lang="en-US" sz="1400" dirty="0"/>
              <a:t>e. SSI State Supplement Funds</a:t>
            </a:r>
          </a:p>
          <a:p>
            <a:pPr>
              <a:lnSpc>
                <a:spcPct val="90000"/>
              </a:lnSpc>
              <a:spcBef>
                <a:spcPct val="0"/>
              </a:spcBef>
              <a:buNone/>
              <a:tabLst>
                <a:tab pos="290513" algn="l"/>
              </a:tabLst>
            </a:pPr>
            <a:r>
              <a:rPr lang="en-US" sz="1400" dirty="0"/>
              <a:t>2. Federal Funds</a:t>
            </a:r>
          </a:p>
          <a:p>
            <a:pPr lvl="1">
              <a:lnSpc>
                <a:spcPct val="90000"/>
              </a:lnSpc>
              <a:spcBef>
                <a:spcPct val="0"/>
              </a:spcBef>
              <a:buNone/>
              <a:tabLst>
                <a:tab pos="290513" algn="l"/>
              </a:tabLst>
            </a:pPr>
            <a:r>
              <a:rPr lang="en-US" sz="1400" dirty="0"/>
              <a:t>a. Public ICF/ID (&lt;16)</a:t>
            </a:r>
          </a:p>
          <a:p>
            <a:pPr lvl="1">
              <a:lnSpc>
                <a:spcPct val="90000"/>
              </a:lnSpc>
              <a:spcBef>
                <a:spcPct val="0"/>
              </a:spcBef>
              <a:buNone/>
              <a:tabLst>
                <a:tab pos="290513" algn="l"/>
              </a:tabLst>
            </a:pPr>
            <a:r>
              <a:rPr lang="en-US" sz="1400" dirty="0"/>
              <a:t>b. Private ICF/ID (&lt;16)</a:t>
            </a:r>
          </a:p>
          <a:p>
            <a:pPr lvl="1">
              <a:lnSpc>
                <a:spcPct val="90000"/>
              </a:lnSpc>
              <a:spcBef>
                <a:spcPct val="0"/>
              </a:spcBef>
              <a:buNone/>
              <a:tabLst>
                <a:tab pos="290513" algn="l"/>
              </a:tabLst>
            </a:pPr>
            <a:r>
              <a:rPr lang="en-US" sz="1400" dirty="0"/>
              <a:t>c. HCBS Waiver</a:t>
            </a:r>
          </a:p>
          <a:p>
            <a:pPr lvl="1">
              <a:lnSpc>
                <a:spcPct val="90000"/>
              </a:lnSpc>
              <a:spcBef>
                <a:spcPct val="0"/>
              </a:spcBef>
              <a:buNone/>
              <a:tabLst>
                <a:tab pos="290513" algn="l"/>
              </a:tabLst>
            </a:pPr>
            <a:r>
              <a:rPr lang="en-US" sz="1400" dirty="0"/>
              <a:t>d. Other Medicaid Services </a:t>
            </a:r>
          </a:p>
          <a:p>
            <a:pPr lvl="1">
              <a:lnSpc>
                <a:spcPct val="90000"/>
              </a:lnSpc>
              <a:spcBef>
                <a:spcPct val="0"/>
              </a:spcBef>
              <a:buNone/>
              <a:tabLst>
                <a:tab pos="290513" algn="l"/>
              </a:tabLst>
            </a:pPr>
            <a:r>
              <a:rPr lang="en-US" sz="1400" dirty="0"/>
              <a:t>	1. Rehabilitation  Services</a:t>
            </a:r>
          </a:p>
          <a:p>
            <a:pPr lvl="1">
              <a:lnSpc>
                <a:spcPct val="90000"/>
              </a:lnSpc>
              <a:spcBef>
                <a:spcPct val="0"/>
              </a:spcBef>
              <a:buNone/>
              <a:tabLst>
                <a:tab pos="290513" algn="l"/>
              </a:tabLst>
            </a:pPr>
            <a:r>
              <a:rPr lang="en-US" sz="1400" dirty="0"/>
              <a:t>	2. Clinic Services</a:t>
            </a:r>
          </a:p>
          <a:p>
            <a:pPr lvl="1">
              <a:lnSpc>
                <a:spcPct val="90000"/>
              </a:lnSpc>
              <a:spcBef>
                <a:spcPct val="0"/>
              </a:spcBef>
              <a:buNone/>
              <a:tabLst>
                <a:tab pos="290513" algn="l"/>
              </a:tabLst>
            </a:pPr>
            <a:r>
              <a:rPr lang="en-US" sz="1400" dirty="0"/>
              <a:t>	3. Targeted Case Management</a:t>
            </a:r>
          </a:p>
          <a:p>
            <a:pPr lvl="1">
              <a:lnSpc>
                <a:spcPct val="90000"/>
              </a:lnSpc>
              <a:spcBef>
                <a:spcPct val="0"/>
              </a:spcBef>
              <a:buNone/>
              <a:tabLst>
                <a:tab pos="290513" algn="l"/>
              </a:tabLst>
            </a:pPr>
            <a:r>
              <a:rPr lang="en-US" sz="1400" dirty="0"/>
              <a:t>	4. Personal Care Services</a:t>
            </a:r>
          </a:p>
          <a:p>
            <a:pPr lvl="1">
              <a:lnSpc>
                <a:spcPct val="90000"/>
              </a:lnSpc>
              <a:spcBef>
                <a:spcPct val="0"/>
              </a:spcBef>
              <a:buNone/>
              <a:tabLst>
                <a:tab pos="290513" algn="l"/>
              </a:tabLst>
            </a:pPr>
            <a:r>
              <a:rPr lang="en-US" sz="1400" dirty="0"/>
              <a:t>	5. Other Medicaid Services</a:t>
            </a:r>
          </a:p>
          <a:p>
            <a:pPr lvl="1">
              <a:lnSpc>
                <a:spcPct val="90000"/>
              </a:lnSpc>
              <a:spcBef>
                <a:spcPct val="0"/>
              </a:spcBef>
              <a:buNone/>
              <a:tabLst>
                <a:tab pos="290513" algn="l"/>
              </a:tabLst>
            </a:pPr>
            <a:r>
              <a:rPr lang="en-US" sz="1400" dirty="0"/>
              <a:t>e. Title XX/Social Services Block Grant</a:t>
            </a:r>
          </a:p>
          <a:p>
            <a:pPr lvl="1">
              <a:lnSpc>
                <a:spcPct val="90000"/>
              </a:lnSpc>
              <a:spcBef>
                <a:spcPct val="0"/>
              </a:spcBef>
              <a:buNone/>
              <a:tabLst>
                <a:tab pos="290513" algn="l"/>
              </a:tabLst>
            </a:pPr>
            <a:r>
              <a:rPr lang="en-US" sz="1400" dirty="0"/>
              <a:t>f. Other Federal Funds </a:t>
            </a:r>
          </a:p>
          <a:p>
            <a:pPr lvl="1">
              <a:lnSpc>
                <a:spcPct val="90000"/>
              </a:lnSpc>
              <a:spcBef>
                <a:spcPct val="0"/>
              </a:spcBef>
              <a:buNone/>
              <a:tabLst>
                <a:tab pos="290513" algn="l"/>
              </a:tabLst>
            </a:pPr>
            <a:r>
              <a:rPr lang="en-US" sz="1400" dirty="0"/>
              <a:t>g. SSI and Adults Disabled in Childhood (ADC) benefits – HCBS Waiver participants</a:t>
            </a:r>
          </a:p>
        </p:txBody>
      </p:sp>
    </p:spTree>
    <p:extLst>
      <p:ext uri="{BB962C8B-B14F-4D97-AF65-F5344CB8AC3E}">
        <p14:creationId xmlns:p14="http://schemas.microsoft.com/office/powerpoint/2010/main" val="24903535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834CA-3D83-8146-A61F-CB0A09123565}"/>
              </a:ext>
            </a:extLst>
          </p:cNvPr>
          <p:cNvSpPr>
            <a:spLocks noGrp="1"/>
          </p:cNvSpPr>
          <p:nvPr>
            <p:ph type="title"/>
          </p:nvPr>
        </p:nvSpPr>
        <p:spPr/>
        <p:txBody>
          <a:bodyPr/>
          <a:lstStyle/>
          <a:p>
            <a:endParaRPr lang="en-US" dirty="0"/>
          </a:p>
        </p:txBody>
      </p:sp>
      <p:sp>
        <p:nvSpPr>
          <p:cNvPr id="3" name="Slide Number Placeholder 2">
            <a:extLst>
              <a:ext uri="{FF2B5EF4-FFF2-40B4-BE49-F238E27FC236}">
                <a16:creationId xmlns:a16="http://schemas.microsoft.com/office/drawing/2014/main" id="{38CFD38C-00C9-9E4F-8EF1-F71EAD2E5DBB}"/>
              </a:ext>
            </a:extLst>
          </p:cNvPr>
          <p:cNvSpPr>
            <a:spLocks noGrp="1"/>
          </p:cNvSpPr>
          <p:nvPr>
            <p:ph type="sldNum" sz="quarter" idx="12"/>
          </p:nvPr>
        </p:nvSpPr>
        <p:spPr/>
        <p:txBody>
          <a:bodyPr/>
          <a:lstStyle/>
          <a:p>
            <a:fld id="{915FAA45-AC5B-014B-9F74-53D558B73BE0}" type="slidenum">
              <a:rPr lang="en-US" smtClean="0"/>
              <a:pPr/>
              <a:t>60</a:t>
            </a:fld>
            <a:endParaRPr lang="en-US" dirty="0"/>
          </a:p>
        </p:txBody>
      </p:sp>
      <p:pic>
        <p:nvPicPr>
          <p:cNvPr id="7" name="Picture 6">
            <a:extLst>
              <a:ext uri="{FF2B5EF4-FFF2-40B4-BE49-F238E27FC236}">
                <a16:creationId xmlns:a16="http://schemas.microsoft.com/office/drawing/2014/main" id="{2A0072E7-191E-B74B-955E-2C0763FF8F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260350"/>
            <a:ext cx="9144000" cy="6096000"/>
          </a:xfrm>
          <a:prstGeom prst="rect">
            <a:avLst/>
          </a:prstGeom>
        </p:spPr>
      </p:pic>
      <p:sp>
        <p:nvSpPr>
          <p:cNvPr id="4" name="Oval 3">
            <a:extLst>
              <a:ext uri="{FF2B5EF4-FFF2-40B4-BE49-F238E27FC236}">
                <a16:creationId xmlns:a16="http://schemas.microsoft.com/office/drawing/2014/main" id="{D20527A6-AB3C-9641-985E-F2B1573ADB0B}"/>
              </a:ext>
            </a:extLst>
          </p:cNvPr>
          <p:cNvSpPr/>
          <p:nvPr/>
        </p:nvSpPr>
        <p:spPr>
          <a:xfrm>
            <a:off x="1659468" y="1524005"/>
            <a:ext cx="4351866" cy="2844800"/>
          </a:xfrm>
          <a:prstGeom prst="ellipse">
            <a:avLst/>
          </a:prstGeom>
          <a:noFill/>
          <a:ln w="825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dirty="0">
              <a:solidFill>
                <a:prstClr val="white"/>
              </a:solidFill>
            </a:endParaRPr>
          </a:p>
        </p:txBody>
      </p:sp>
    </p:spTree>
    <p:extLst>
      <p:ext uri="{BB962C8B-B14F-4D97-AF65-F5344CB8AC3E}">
        <p14:creationId xmlns:p14="http://schemas.microsoft.com/office/powerpoint/2010/main" val="12907287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A42C9-87E9-9F4F-8D91-A409D6959E07}"/>
              </a:ext>
            </a:extLst>
          </p:cNvPr>
          <p:cNvSpPr>
            <a:spLocks noGrp="1"/>
          </p:cNvSpPr>
          <p:nvPr>
            <p:ph type="title"/>
          </p:nvPr>
        </p:nvSpPr>
        <p:spPr/>
        <p:txBody>
          <a:bodyPr/>
          <a:lstStyle/>
          <a:p>
            <a:r>
              <a:rPr lang="en-US" dirty="0"/>
              <a:t>+</a:t>
            </a:r>
          </a:p>
        </p:txBody>
      </p:sp>
      <p:sp>
        <p:nvSpPr>
          <p:cNvPr id="3" name="Slide Number Placeholder 2">
            <a:extLst>
              <a:ext uri="{FF2B5EF4-FFF2-40B4-BE49-F238E27FC236}">
                <a16:creationId xmlns:a16="http://schemas.microsoft.com/office/drawing/2014/main" id="{587C778C-801B-C248-A4E0-A7FAC4C1F8AA}"/>
              </a:ext>
            </a:extLst>
          </p:cNvPr>
          <p:cNvSpPr>
            <a:spLocks noGrp="1"/>
          </p:cNvSpPr>
          <p:nvPr>
            <p:ph type="sldNum" sz="quarter" idx="12"/>
          </p:nvPr>
        </p:nvSpPr>
        <p:spPr/>
        <p:txBody>
          <a:bodyPr/>
          <a:lstStyle/>
          <a:p>
            <a:fld id="{915FAA45-AC5B-014B-9F74-53D558B73BE0}" type="slidenum">
              <a:rPr lang="en-US" smtClean="0"/>
              <a:pPr/>
              <a:t>61</a:t>
            </a:fld>
            <a:endParaRPr lang="en-US" dirty="0"/>
          </a:p>
        </p:txBody>
      </p:sp>
      <p:pic>
        <p:nvPicPr>
          <p:cNvPr id="5" name="Picture 4">
            <a:extLst>
              <a:ext uri="{FF2B5EF4-FFF2-40B4-BE49-F238E27FC236}">
                <a16:creationId xmlns:a16="http://schemas.microsoft.com/office/drawing/2014/main" id="{26F88006-006F-6449-9E64-8E93508CD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7138" y="254003"/>
            <a:ext cx="9645302" cy="6451600"/>
          </a:xfrm>
          <a:prstGeom prst="rect">
            <a:avLst/>
          </a:prstGeom>
        </p:spPr>
      </p:pic>
    </p:spTree>
    <p:extLst>
      <p:ext uri="{BB962C8B-B14F-4D97-AF65-F5344CB8AC3E}">
        <p14:creationId xmlns:p14="http://schemas.microsoft.com/office/powerpoint/2010/main" val="38203424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7E6E2-1067-7E42-A1D7-A9CE6F2A1657}"/>
              </a:ext>
            </a:extLst>
          </p:cNvPr>
          <p:cNvSpPr>
            <a:spLocks noGrp="1"/>
          </p:cNvSpPr>
          <p:nvPr>
            <p:ph type="title"/>
          </p:nvPr>
        </p:nvSpPr>
        <p:spPr/>
        <p:txBody>
          <a:bodyPr/>
          <a:lstStyle/>
          <a:p>
            <a:endParaRPr lang="en-US" dirty="0"/>
          </a:p>
        </p:txBody>
      </p:sp>
      <p:sp>
        <p:nvSpPr>
          <p:cNvPr id="3" name="Slide Number Placeholder 2">
            <a:extLst>
              <a:ext uri="{FF2B5EF4-FFF2-40B4-BE49-F238E27FC236}">
                <a16:creationId xmlns:a16="http://schemas.microsoft.com/office/drawing/2014/main" id="{29493D2C-37B4-1A46-8006-BBAB8ADDEB3F}"/>
              </a:ext>
            </a:extLst>
          </p:cNvPr>
          <p:cNvSpPr>
            <a:spLocks noGrp="1"/>
          </p:cNvSpPr>
          <p:nvPr>
            <p:ph type="sldNum" sz="quarter" idx="12"/>
          </p:nvPr>
        </p:nvSpPr>
        <p:spPr/>
        <p:txBody>
          <a:bodyPr/>
          <a:lstStyle/>
          <a:p>
            <a:fld id="{915FAA45-AC5B-014B-9F74-53D558B73BE0}" type="slidenum">
              <a:rPr lang="en-US" smtClean="0"/>
              <a:pPr/>
              <a:t>62</a:t>
            </a:fld>
            <a:endParaRPr lang="en-US" dirty="0"/>
          </a:p>
        </p:txBody>
      </p:sp>
      <p:pic>
        <p:nvPicPr>
          <p:cNvPr id="5" name="Picture 4">
            <a:extLst>
              <a:ext uri="{FF2B5EF4-FFF2-40B4-BE49-F238E27FC236}">
                <a16:creationId xmlns:a16="http://schemas.microsoft.com/office/drawing/2014/main" id="{C3F51128-F9CA-4D42-A9D1-341D6CC301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8534" y="0"/>
            <a:ext cx="9821333" cy="6931594"/>
          </a:xfrm>
          <a:prstGeom prst="rect">
            <a:avLst/>
          </a:prstGeom>
        </p:spPr>
      </p:pic>
    </p:spTree>
    <p:extLst>
      <p:ext uri="{BB962C8B-B14F-4D97-AF65-F5344CB8AC3E}">
        <p14:creationId xmlns:p14="http://schemas.microsoft.com/office/powerpoint/2010/main" val="19894732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3"/>
          <p:cNvSpPr txBox="1">
            <a:spLocks noChangeArrowheads="1"/>
          </p:cNvSpPr>
          <p:nvPr/>
        </p:nvSpPr>
        <p:spPr bwMode="auto">
          <a:xfrm>
            <a:off x="1752600" y="460736"/>
            <a:ext cx="8763000" cy="46935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eaLnBrk="0" hangingPunct="0">
              <a:defRPr sz="2400" b="1" u="sng">
                <a:solidFill>
                  <a:schemeClr val="bg1"/>
                </a:solidFill>
                <a:latin typeface="Times" charset="0"/>
                <a:ea typeface="ＭＳ Ｐゴシック" charset="0"/>
                <a:cs typeface="ＭＳ Ｐゴシック" charset="0"/>
              </a:defRPr>
            </a:lvl1pPr>
            <a:lvl2pPr marL="742950" indent="-285750" eaLnBrk="0" hangingPunct="0">
              <a:defRPr sz="2400" b="1" u="sng">
                <a:solidFill>
                  <a:schemeClr val="bg1"/>
                </a:solidFill>
                <a:latin typeface="Times" charset="0"/>
                <a:ea typeface="ＭＳ Ｐゴシック" charset="0"/>
              </a:defRPr>
            </a:lvl2pPr>
            <a:lvl3pPr marL="1143000" indent="-228600" eaLnBrk="0" hangingPunct="0">
              <a:defRPr sz="2400" b="1" u="sng">
                <a:solidFill>
                  <a:schemeClr val="bg1"/>
                </a:solidFill>
                <a:latin typeface="Times" charset="0"/>
                <a:ea typeface="ＭＳ Ｐゴシック" charset="0"/>
              </a:defRPr>
            </a:lvl3pPr>
            <a:lvl4pPr marL="1600200" indent="-228600" eaLnBrk="0" hangingPunct="0">
              <a:defRPr sz="2400" b="1" u="sng">
                <a:solidFill>
                  <a:schemeClr val="bg1"/>
                </a:solidFill>
                <a:latin typeface="Times" charset="0"/>
                <a:ea typeface="ＭＳ Ｐゴシック" charset="0"/>
              </a:defRPr>
            </a:lvl4pPr>
            <a:lvl5pPr marL="2057400" indent="-228600" eaLnBrk="0" hangingPunct="0">
              <a:defRPr sz="2400" b="1" u="sng">
                <a:solidFill>
                  <a:schemeClr val="bg1"/>
                </a:solidFill>
                <a:latin typeface="Times" charset="0"/>
                <a:ea typeface="ＭＳ Ｐゴシック" charset="0"/>
              </a:defRPr>
            </a:lvl5pPr>
            <a:lvl6pPr marL="2514600" indent="-228600" algn="ctr" eaLnBrk="0" fontAlgn="base" hangingPunct="0">
              <a:spcBef>
                <a:spcPct val="0"/>
              </a:spcBef>
              <a:spcAft>
                <a:spcPct val="0"/>
              </a:spcAft>
              <a:defRPr sz="2400" b="1" u="sng">
                <a:solidFill>
                  <a:schemeClr val="bg1"/>
                </a:solidFill>
                <a:latin typeface="Times" charset="0"/>
                <a:ea typeface="ＭＳ Ｐゴシック" charset="0"/>
              </a:defRPr>
            </a:lvl6pPr>
            <a:lvl7pPr marL="2971800" indent="-228600" algn="ctr" eaLnBrk="0" fontAlgn="base" hangingPunct="0">
              <a:spcBef>
                <a:spcPct val="0"/>
              </a:spcBef>
              <a:spcAft>
                <a:spcPct val="0"/>
              </a:spcAft>
              <a:defRPr sz="2400" b="1" u="sng">
                <a:solidFill>
                  <a:schemeClr val="bg1"/>
                </a:solidFill>
                <a:latin typeface="Times" charset="0"/>
                <a:ea typeface="ＭＳ Ｐゴシック" charset="0"/>
              </a:defRPr>
            </a:lvl7pPr>
            <a:lvl8pPr marL="3429000" indent="-228600" algn="ctr" eaLnBrk="0" fontAlgn="base" hangingPunct="0">
              <a:spcBef>
                <a:spcPct val="0"/>
              </a:spcBef>
              <a:spcAft>
                <a:spcPct val="0"/>
              </a:spcAft>
              <a:defRPr sz="2400" b="1" u="sng">
                <a:solidFill>
                  <a:schemeClr val="bg1"/>
                </a:solidFill>
                <a:latin typeface="Times" charset="0"/>
                <a:ea typeface="ＭＳ Ｐゴシック" charset="0"/>
              </a:defRPr>
            </a:lvl8pPr>
            <a:lvl9pPr marL="3886200" indent="-228600" algn="ctr" eaLnBrk="0" fontAlgn="base" hangingPunct="0">
              <a:spcBef>
                <a:spcPct val="0"/>
              </a:spcBef>
              <a:spcAft>
                <a:spcPct val="0"/>
              </a:spcAft>
              <a:defRPr sz="2400" b="1" u="sng">
                <a:solidFill>
                  <a:schemeClr val="bg1"/>
                </a:solidFill>
                <a:latin typeface="Times" charset="0"/>
                <a:ea typeface="ＭＳ Ｐゴシック" charset="0"/>
              </a:defRPr>
            </a:lvl9pPr>
          </a:lstStyle>
          <a:p>
            <a:pPr algn="ctr" eaLnBrk="1" fontAlgn="base" hangingPunct="1">
              <a:spcBef>
                <a:spcPts val="600"/>
              </a:spcBef>
              <a:spcAft>
                <a:spcPct val="0"/>
              </a:spcAft>
            </a:pPr>
            <a:r>
              <a:rPr lang="en-US" sz="3600" u="none" dirty="0">
                <a:solidFill>
                  <a:srgbClr val="1560A0"/>
                </a:solidFill>
                <a:latin typeface="Candara"/>
                <a:cs typeface="Candara"/>
              </a:rPr>
              <a:t>Jean Winsor</a:t>
            </a:r>
          </a:p>
          <a:p>
            <a:pPr algn="ctr" eaLnBrk="1" fontAlgn="base" hangingPunct="1">
              <a:spcBef>
                <a:spcPts val="600"/>
              </a:spcBef>
              <a:spcAft>
                <a:spcPct val="0"/>
              </a:spcAft>
            </a:pPr>
            <a:r>
              <a:rPr lang="en-US" sz="3600" b="0" u="none" dirty="0">
                <a:solidFill>
                  <a:srgbClr val="1560A0"/>
                </a:solidFill>
                <a:latin typeface="Candara"/>
                <a:cs typeface="Candara"/>
              </a:rPr>
              <a:t>Jean.winsor@umb.edu</a:t>
            </a:r>
          </a:p>
          <a:p>
            <a:pPr algn="ctr" eaLnBrk="1" fontAlgn="base" hangingPunct="1">
              <a:spcBef>
                <a:spcPts val="600"/>
              </a:spcBef>
              <a:spcAft>
                <a:spcPct val="0"/>
              </a:spcAft>
            </a:pPr>
            <a:r>
              <a:rPr lang="en-US" sz="3600" u="none" dirty="0">
                <a:solidFill>
                  <a:srgbClr val="1560A0"/>
                </a:solidFill>
                <a:latin typeface="Candara"/>
                <a:cs typeface="Candara"/>
              </a:rPr>
              <a:t>John Butterworth</a:t>
            </a:r>
          </a:p>
          <a:p>
            <a:pPr algn="ctr" eaLnBrk="1" fontAlgn="base" hangingPunct="1">
              <a:spcBef>
                <a:spcPts val="600"/>
              </a:spcBef>
              <a:spcAft>
                <a:spcPct val="0"/>
              </a:spcAft>
            </a:pPr>
            <a:r>
              <a:rPr lang="en-US" sz="3600" b="0" u="none" dirty="0">
                <a:solidFill>
                  <a:srgbClr val="1560A0"/>
                </a:solidFill>
                <a:latin typeface="Candara"/>
                <a:cs typeface="Candara"/>
              </a:rPr>
              <a:t>john.butterworth@umb.edu</a:t>
            </a:r>
          </a:p>
          <a:p>
            <a:pPr algn="ctr" eaLnBrk="1" fontAlgn="base" hangingPunct="1">
              <a:spcBef>
                <a:spcPts val="600"/>
              </a:spcBef>
              <a:spcAft>
                <a:spcPct val="0"/>
              </a:spcAft>
            </a:pPr>
            <a:endParaRPr lang="en-US" sz="3600" b="0" u="none" dirty="0">
              <a:solidFill>
                <a:srgbClr val="262699"/>
              </a:solidFill>
              <a:latin typeface="Candara"/>
              <a:cs typeface="Candara"/>
            </a:endParaRPr>
          </a:p>
          <a:p>
            <a:pPr algn="ctr" eaLnBrk="1" fontAlgn="base" hangingPunct="1">
              <a:spcBef>
                <a:spcPts val="600"/>
              </a:spcBef>
              <a:spcAft>
                <a:spcPct val="0"/>
              </a:spcAft>
            </a:pPr>
            <a:endParaRPr lang="en-US" sz="3600" b="0" u="none" dirty="0">
              <a:solidFill>
                <a:srgbClr val="262699"/>
              </a:solidFill>
              <a:latin typeface="Candara"/>
              <a:cs typeface="Candara"/>
            </a:endParaRPr>
          </a:p>
          <a:p>
            <a:pPr algn="ctr" eaLnBrk="1" fontAlgn="base" hangingPunct="1">
              <a:spcBef>
                <a:spcPts val="600"/>
              </a:spcBef>
              <a:spcAft>
                <a:spcPct val="0"/>
              </a:spcAft>
            </a:pPr>
            <a:endParaRPr lang="en-US" u="none" dirty="0">
              <a:solidFill>
                <a:srgbClr val="262699"/>
              </a:solidFill>
              <a:latin typeface="Candara"/>
              <a:cs typeface="Candara"/>
            </a:endParaRPr>
          </a:p>
          <a:p>
            <a:pPr algn="ctr" eaLnBrk="1" fontAlgn="base" hangingPunct="1">
              <a:spcBef>
                <a:spcPts val="600"/>
              </a:spcBef>
              <a:spcAft>
                <a:spcPct val="0"/>
              </a:spcAft>
            </a:pPr>
            <a:endParaRPr lang="en-US" u="none" dirty="0">
              <a:solidFill>
                <a:srgbClr val="262699"/>
              </a:solidFill>
              <a:latin typeface="Candara"/>
              <a:cs typeface="Candara"/>
            </a:endParaRPr>
          </a:p>
        </p:txBody>
      </p:sp>
      <p:sp>
        <p:nvSpPr>
          <p:cNvPr id="3" name="Rectangle 2"/>
          <p:cNvSpPr/>
          <p:nvPr/>
        </p:nvSpPr>
        <p:spPr>
          <a:xfrm>
            <a:off x="2504623" y="3096303"/>
            <a:ext cx="7275710" cy="1938992"/>
          </a:xfrm>
          <a:prstGeom prst="rect">
            <a:avLst/>
          </a:prstGeom>
        </p:spPr>
        <p:txBody>
          <a:bodyPr wrap="none">
            <a:spAutoFit/>
          </a:bodyPr>
          <a:lstStyle/>
          <a:p>
            <a:pPr algn="ctr" eaLnBrk="0" fontAlgn="base" hangingPunct="0">
              <a:spcBef>
                <a:spcPct val="50000"/>
              </a:spcBef>
              <a:spcAft>
                <a:spcPct val="0"/>
              </a:spcAft>
            </a:pPr>
            <a:r>
              <a:rPr lang="en-US" sz="4800" b="1" dirty="0">
                <a:solidFill>
                  <a:srgbClr val="0C629F"/>
                </a:solidFill>
                <a:latin typeface="GothamHTF-Medium"/>
                <a:cs typeface="GothamHTF-Medium"/>
              </a:rPr>
              <a:t>www.Think</a:t>
            </a:r>
            <a:r>
              <a:rPr lang="en-US" sz="4800" b="1" dirty="0">
                <a:solidFill>
                  <a:srgbClr val="4D8826"/>
                </a:solidFill>
                <a:latin typeface="GothamHTF-Medium"/>
                <a:cs typeface="GothamHTF-Medium"/>
              </a:rPr>
              <a:t>Work</a:t>
            </a:r>
            <a:r>
              <a:rPr lang="en-US" sz="4800" b="1" dirty="0">
                <a:solidFill>
                  <a:srgbClr val="0C629F"/>
                </a:solidFill>
                <a:latin typeface="GothamHTF-Medium"/>
                <a:cs typeface="GothamHTF-Medium"/>
              </a:rPr>
              <a:t>.org</a:t>
            </a:r>
          </a:p>
          <a:p>
            <a:pPr algn="ctr" eaLnBrk="0" fontAlgn="base" hangingPunct="0">
              <a:spcBef>
                <a:spcPct val="50000"/>
              </a:spcBef>
              <a:spcAft>
                <a:spcPct val="0"/>
              </a:spcAft>
            </a:pPr>
            <a:r>
              <a:rPr lang="en-US" sz="4800" b="1" dirty="0">
                <a:solidFill>
                  <a:srgbClr val="1560A0"/>
                </a:solidFill>
                <a:latin typeface="Candara"/>
                <a:cs typeface="Candara"/>
              </a:rPr>
              <a:t>www.RealWorkStories.org</a:t>
            </a:r>
            <a:endParaRPr lang="en-US" sz="4800" b="1" dirty="0">
              <a:solidFill>
                <a:srgbClr val="0C629F"/>
              </a:solidFill>
              <a:latin typeface="GothamHTF-Medium"/>
              <a:cs typeface="GothamHTF-Medium"/>
            </a:endParaRPr>
          </a:p>
        </p:txBody>
      </p:sp>
      <p:pic>
        <p:nvPicPr>
          <p:cNvPr id="2" name="Picture 1">
            <a:hlinkClick r:id="rId3"/>
          </p:cNvPr>
          <p:cNvPicPr>
            <a:picLocks noChangeAspect="1"/>
          </p:cNvPicPr>
          <p:nvPr/>
        </p:nvPicPr>
        <p:blipFill>
          <a:blip r:embed="rId4"/>
          <a:stretch>
            <a:fillRect/>
          </a:stretch>
        </p:blipFill>
        <p:spPr>
          <a:xfrm>
            <a:off x="3998176" y="5113272"/>
            <a:ext cx="4288603" cy="1150775"/>
          </a:xfrm>
          <a:prstGeom prst="rect">
            <a:avLst/>
          </a:prstGeom>
        </p:spPr>
      </p:pic>
    </p:spTree>
    <p:extLst>
      <p:ext uri="{BB962C8B-B14F-4D97-AF65-F5344CB8AC3E}">
        <p14:creationId xmlns:p14="http://schemas.microsoft.com/office/powerpoint/2010/main" val="166894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Key Program and Participant Categories</a:t>
            </a:r>
          </a:p>
        </p:txBody>
      </p:sp>
      <p:sp>
        <p:nvSpPr>
          <p:cNvPr id="3" name="Content Placeholder 2"/>
          <p:cNvSpPr>
            <a:spLocks noGrp="1"/>
          </p:cNvSpPr>
          <p:nvPr>
            <p:ph sz="half" idx="2"/>
          </p:nvPr>
        </p:nvSpPr>
        <p:spPr>
          <a:xfrm>
            <a:off x="6172200" y="1630416"/>
            <a:ext cx="4324978" cy="4623816"/>
          </a:xfrm>
        </p:spPr>
        <p:txBody>
          <a:bodyPr>
            <a:normAutofit fontScale="70000" lnSpcReduction="20000"/>
          </a:bodyPr>
          <a:lstStyle/>
          <a:p>
            <a:pPr marL="512763" indent="-512763">
              <a:buNone/>
            </a:pPr>
            <a:r>
              <a:rPr lang="en-US" dirty="0"/>
              <a:t>III.   DAY/WORK PROGRAM PARTICIPANTS</a:t>
            </a:r>
          </a:p>
          <a:p>
            <a:pPr marL="914400" lvl="1" indent="-457200">
              <a:buAutoNum type="alphaUcPeriod"/>
            </a:pPr>
            <a:r>
              <a:rPr lang="en-US" dirty="0"/>
              <a:t>Sheltered employment/work activity</a:t>
            </a:r>
          </a:p>
          <a:p>
            <a:pPr marL="914400" lvl="1" indent="-457200">
              <a:buAutoNum type="alphaUcPeriod"/>
            </a:pPr>
            <a:r>
              <a:rPr lang="en-US" dirty="0"/>
              <a:t>Day habilitation (“day training”)</a:t>
            </a:r>
          </a:p>
          <a:p>
            <a:pPr marL="914400" lvl="1" indent="-457200">
              <a:buAutoNum type="alphaUcPeriod"/>
            </a:pPr>
            <a:r>
              <a:rPr lang="en-US" dirty="0"/>
              <a:t>Supported/competitive employment</a:t>
            </a:r>
          </a:p>
          <a:p>
            <a:pPr marL="118872" indent="0">
              <a:buNone/>
            </a:pPr>
            <a:endParaRPr lang="en-US" sz="1800" dirty="0"/>
          </a:p>
          <a:p>
            <a:pPr marL="118872" indent="0">
              <a:buNone/>
            </a:pPr>
            <a:r>
              <a:rPr lang="en-US" sz="2900" dirty="0"/>
              <a:t>IV. HCBS WAIVER PARTICIPANTS</a:t>
            </a:r>
          </a:p>
          <a:p>
            <a:pPr marL="118872" indent="0">
              <a:buNone/>
            </a:pPr>
            <a:r>
              <a:rPr lang="en-US" sz="2900" dirty="0"/>
              <a:t>V. PUBLIC &amp; PRIVATE INSTITUTIONAL SETTINGS (16+)</a:t>
            </a:r>
          </a:p>
          <a:p>
            <a:pPr marL="633222" indent="-514350">
              <a:buAutoNum type="alphaUcPeriod"/>
            </a:pPr>
            <a:r>
              <a:rPr lang="en-US" sz="2600" dirty="0"/>
              <a:t>State operated institutions</a:t>
            </a:r>
          </a:p>
          <a:p>
            <a:pPr marL="633222" indent="-514350">
              <a:buAutoNum type="alphaUcPeriod"/>
            </a:pPr>
            <a:r>
              <a:rPr lang="en-US" sz="2600" dirty="0"/>
              <a:t>Private ICFs/ID</a:t>
            </a:r>
          </a:p>
          <a:p>
            <a:pPr marL="633222" indent="-514350">
              <a:buAutoNum type="alphaUcPeriod"/>
            </a:pPr>
            <a:r>
              <a:rPr lang="en-US" sz="2600" dirty="0"/>
              <a:t>Other private residential facilities </a:t>
            </a:r>
          </a:p>
          <a:p>
            <a:pPr marL="633222" indent="-514350">
              <a:buAutoNum type="alphaUcPeriod"/>
            </a:pPr>
            <a:r>
              <a:rPr lang="en-US" sz="2600" dirty="0"/>
              <a:t>Nursing facility residents with I/DD</a:t>
            </a:r>
          </a:p>
        </p:txBody>
      </p:sp>
      <p:sp>
        <p:nvSpPr>
          <p:cNvPr id="4" name="TextBox 3"/>
          <p:cNvSpPr txBox="1"/>
          <p:nvPr/>
        </p:nvSpPr>
        <p:spPr>
          <a:xfrm>
            <a:off x="2272602" y="6173410"/>
            <a:ext cx="7938198" cy="307777"/>
          </a:xfrm>
          <a:prstGeom prst="rect">
            <a:avLst/>
          </a:prstGeom>
          <a:noFill/>
        </p:spPr>
        <p:txBody>
          <a:bodyPr wrap="square" rtlCol="0">
            <a:spAutoFit/>
          </a:bodyPr>
          <a:lstStyle/>
          <a:p>
            <a:pPr algn="ctr"/>
            <a:r>
              <a:rPr lang="en-US" sz="1400" dirty="0">
                <a:solidFill>
                  <a:srgbClr val="000000"/>
                </a:solidFill>
              </a:rPr>
              <a:t>Sources: Braddock (1981, 20002), Braddock, Hemp, &amp; Fujiura (1987). </a:t>
            </a:r>
          </a:p>
        </p:txBody>
      </p:sp>
      <p:sp>
        <p:nvSpPr>
          <p:cNvPr id="9" name="Content Placeholder 8"/>
          <p:cNvSpPr>
            <a:spLocks noGrp="1"/>
          </p:cNvSpPr>
          <p:nvPr>
            <p:ph sz="half" idx="1"/>
          </p:nvPr>
        </p:nvSpPr>
        <p:spPr>
          <a:xfrm>
            <a:off x="1604388" y="1630416"/>
            <a:ext cx="4415413" cy="4623816"/>
          </a:xfrm>
        </p:spPr>
        <p:txBody>
          <a:bodyPr>
            <a:normAutofit fontScale="70000" lnSpcReduction="20000"/>
          </a:bodyPr>
          <a:lstStyle/>
          <a:p>
            <a:pPr marL="400050" indent="-400050">
              <a:buAutoNum type="romanUcPeriod"/>
            </a:pPr>
            <a:r>
              <a:rPr lang="en-US" dirty="0"/>
              <a:t>COMMUNITY RESIDENTIAL SETTINGS (1-6 PERSONS)</a:t>
            </a:r>
          </a:p>
          <a:p>
            <a:pPr marL="800100" lvl="1" indent="-342900">
              <a:buAutoNum type="alphaUcPeriod"/>
            </a:pPr>
            <a:r>
              <a:rPr lang="en-US" dirty="0"/>
              <a:t>Public ICFs/ID</a:t>
            </a:r>
          </a:p>
          <a:p>
            <a:pPr marL="800100" lvl="1" indent="-342900">
              <a:buAutoNum type="alphaUcPeriod"/>
            </a:pPr>
            <a:r>
              <a:rPr lang="en-US" dirty="0"/>
              <a:t>Private ICFs/ID</a:t>
            </a:r>
          </a:p>
          <a:p>
            <a:pPr marL="800100" lvl="1" indent="-342900">
              <a:buAutoNum type="alphaUcPeriod"/>
            </a:pPr>
            <a:r>
              <a:rPr lang="en-US" dirty="0"/>
              <a:t>Supported living</a:t>
            </a:r>
          </a:p>
          <a:p>
            <a:pPr marL="800100" lvl="1" indent="-342900">
              <a:buAutoNum type="alphaUcPeriod"/>
            </a:pPr>
            <a:r>
              <a:rPr lang="en-US" dirty="0"/>
              <a:t>Personal assistance</a:t>
            </a:r>
          </a:p>
          <a:p>
            <a:pPr marL="800100" lvl="1" indent="-342900">
              <a:buAutoNum type="alphaUcPeriod"/>
            </a:pPr>
            <a:r>
              <a:rPr lang="en-US" dirty="0"/>
              <a:t>Other residential settings (group homes, apartments, foster, host homes)</a:t>
            </a:r>
          </a:p>
          <a:p>
            <a:pPr marL="342900" indent="-342900">
              <a:buAutoNum type="romanUcPeriod"/>
            </a:pPr>
            <a:r>
              <a:rPr lang="en-US" dirty="0"/>
              <a:t>COMMUNITY RESIDENTIAL SETTINGS (7-15 PERSONS)</a:t>
            </a:r>
          </a:p>
          <a:p>
            <a:pPr marL="800100" lvl="1" indent="-342900">
              <a:buAutoNum type="alphaUcPeriod"/>
            </a:pPr>
            <a:r>
              <a:rPr lang="en-US" dirty="0"/>
              <a:t>A. Public ICFs/ID</a:t>
            </a:r>
          </a:p>
          <a:p>
            <a:pPr marL="800100" lvl="1" indent="-342900">
              <a:buAutoNum type="alphaUcPeriod"/>
            </a:pPr>
            <a:r>
              <a:rPr lang="en-US" dirty="0"/>
              <a:t>Private ICFs/ID</a:t>
            </a:r>
          </a:p>
          <a:p>
            <a:pPr marL="800100" lvl="1" indent="-342900">
              <a:buAutoNum type="alphaUcPeriod"/>
            </a:pPr>
            <a:r>
              <a:rPr lang="en-US" dirty="0"/>
              <a:t>Other residential settings (7-15 persons)</a:t>
            </a:r>
          </a:p>
          <a:p>
            <a:endParaRPr lang="en-US" dirty="0"/>
          </a:p>
        </p:txBody>
      </p:sp>
    </p:spTree>
    <p:extLst>
      <p:ext uri="{BB962C8B-B14F-4D97-AF65-F5344CB8AC3E}">
        <p14:creationId xmlns:p14="http://schemas.microsoft.com/office/powerpoint/2010/main" val="3821743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Source of Data</a:t>
            </a:r>
          </a:p>
        </p:txBody>
      </p:sp>
      <p:sp>
        <p:nvSpPr>
          <p:cNvPr id="3" name="Content Placeholder 2"/>
          <p:cNvSpPr>
            <a:spLocks noGrp="1"/>
          </p:cNvSpPr>
          <p:nvPr>
            <p:ph idx="1"/>
          </p:nvPr>
        </p:nvSpPr>
        <p:spPr>
          <a:xfrm>
            <a:off x="1981200" y="1840080"/>
            <a:ext cx="4808071" cy="4123649"/>
          </a:xfrm>
        </p:spPr>
        <p:txBody>
          <a:bodyPr>
            <a:normAutofit/>
          </a:bodyPr>
          <a:lstStyle/>
          <a:p>
            <a:r>
              <a:rPr lang="en-US" sz="3600" dirty="0"/>
              <a:t>State survey instruments (primary data sources)</a:t>
            </a:r>
          </a:p>
          <a:p>
            <a:r>
              <a:rPr lang="en-US" sz="3600" dirty="0"/>
              <a:t>National data sources (secondary data sources)</a:t>
            </a:r>
          </a:p>
          <a:p>
            <a:pPr lvl="1"/>
            <a:endParaRPr lang="en-US" dirty="0"/>
          </a:p>
        </p:txBody>
      </p:sp>
      <p:pic>
        <p:nvPicPr>
          <p:cNvPr id="5" name="Picture 4" descr="Image of term data source in a circle with cogs. ">
            <a:extLst>
              <a:ext uri="{FF2B5EF4-FFF2-40B4-BE49-F238E27FC236}">
                <a16:creationId xmlns:a16="http://schemas.microsoft.com/office/drawing/2014/main" id="{F67EF637-1C3A-4D6C-834A-D91CAB6776BD}"/>
              </a:ext>
            </a:extLst>
          </p:cNvPr>
          <p:cNvPicPr>
            <a:picLocks noChangeAspect="1"/>
          </p:cNvPicPr>
          <p:nvPr/>
        </p:nvPicPr>
        <p:blipFill>
          <a:blip r:embed="rId3"/>
          <a:stretch>
            <a:fillRect/>
          </a:stretch>
        </p:blipFill>
        <p:spPr>
          <a:xfrm>
            <a:off x="6789271" y="2968953"/>
            <a:ext cx="3648075" cy="3295650"/>
          </a:xfrm>
          <a:prstGeom prst="rect">
            <a:avLst/>
          </a:prstGeom>
        </p:spPr>
      </p:pic>
    </p:spTree>
    <p:extLst>
      <p:ext uri="{BB962C8B-B14F-4D97-AF65-F5344CB8AC3E}">
        <p14:creationId xmlns:p14="http://schemas.microsoft.com/office/powerpoint/2010/main" val="130771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15926B-15AE-4E31-8E37-183AA2820BD8}"/>
              </a:ext>
            </a:extLst>
          </p:cNvPr>
          <p:cNvPicPr>
            <a:picLocks noChangeAspect="1"/>
          </p:cNvPicPr>
          <p:nvPr/>
        </p:nvPicPr>
        <p:blipFill>
          <a:blip r:embed="rId3"/>
          <a:stretch>
            <a:fillRect/>
          </a:stretch>
        </p:blipFill>
        <p:spPr>
          <a:xfrm>
            <a:off x="1524000" y="1442302"/>
            <a:ext cx="9137778" cy="5415698"/>
          </a:xfrm>
          <a:prstGeom prst="rect">
            <a:avLst/>
          </a:prstGeom>
        </p:spPr>
      </p:pic>
      <p:sp>
        <p:nvSpPr>
          <p:cNvPr id="5" name="TextBox 4">
            <a:extLst>
              <a:ext uri="{FF2B5EF4-FFF2-40B4-BE49-F238E27FC236}">
                <a16:creationId xmlns:a16="http://schemas.microsoft.com/office/drawing/2014/main" id="{1528B8A7-F68C-4081-95E4-229EEB323FFA}"/>
              </a:ext>
            </a:extLst>
          </p:cNvPr>
          <p:cNvSpPr txBox="1"/>
          <p:nvPr/>
        </p:nvSpPr>
        <p:spPr>
          <a:xfrm>
            <a:off x="1850828" y="2294910"/>
            <a:ext cx="8484123" cy="1754326"/>
          </a:xfrm>
          <a:prstGeom prst="rect">
            <a:avLst/>
          </a:prstGeom>
          <a:noFill/>
        </p:spPr>
        <p:txBody>
          <a:bodyPr wrap="square" rtlCol="0">
            <a:spAutoFit/>
          </a:bodyPr>
          <a:lstStyle/>
          <a:p>
            <a:r>
              <a:rPr lang="en-US" sz="5400" dirty="0">
                <a:solidFill>
                  <a:srgbClr val="FFFFFF"/>
                </a:solidFill>
              </a:rPr>
              <a:t>Closing of IDD Institutions</a:t>
            </a:r>
          </a:p>
          <a:p>
            <a:r>
              <a:rPr lang="en-US" sz="5400" dirty="0">
                <a:solidFill>
                  <a:srgbClr val="FFFFFF"/>
                </a:solidFill>
              </a:rPr>
              <a:t>Story </a:t>
            </a:r>
          </a:p>
        </p:txBody>
      </p:sp>
      <p:pic>
        <p:nvPicPr>
          <p:cNvPr id="2" name="Picture 1" descr="A vintage photo of a group of people standing in a room at an institution">
            <a:extLst>
              <a:ext uri="{FF2B5EF4-FFF2-40B4-BE49-F238E27FC236}">
                <a16:creationId xmlns:a16="http://schemas.microsoft.com/office/drawing/2014/main" id="{67A38103-291D-4D0B-B82E-A0757A24AD3C}"/>
              </a:ext>
            </a:extLst>
          </p:cNvPr>
          <p:cNvPicPr>
            <a:picLocks noChangeAspect="1"/>
          </p:cNvPicPr>
          <p:nvPr/>
        </p:nvPicPr>
        <p:blipFill>
          <a:blip r:embed="rId4"/>
          <a:stretch>
            <a:fillRect/>
          </a:stretch>
        </p:blipFill>
        <p:spPr>
          <a:xfrm>
            <a:off x="6497346" y="3656057"/>
            <a:ext cx="2997993" cy="2491575"/>
          </a:xfrm>
          <a:prstGeom prst="rect">
            <a:avLst/>
          </a:prstGeom>
        </p:spPr>
      </p:pic>
    </p:spTree>
    <p:extLst>
      <p:ext uri="{BB962C8B-B14F-4D97-AF65-F5344CB8AC3E}">
        <p14:creationId xmlns:p14="http://schemas.microsoft.com/office/powerpoint/2010/main" val="191559038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OS Theme">
  <a:themeElements>
    <a:clrScheme name="Custom 5">
      <a:dk1>
        <a:srgbClr val="FFFFFF"/>
      </a:dk1>
      <a:lt1>
        <a:srgbClr val="99CCFF"/>
      </a:lt1>
      <a:dk2>
        <a:srgbClr val="D4D4D6"/>
      </a:dk2>
      <a:lt2>
        <a:srgbClr val="D8D8D8"/>
      </a:lt2>
      <a:accent1>
        <a:srgbClr val="F0AD00"/>
      </a:accent1>
      <a:accent2>
        <a:srgbClr val="C00000"/>
      </a:accent2>
      <a:accent3>
        <a:srgbClr val="000000"/>
      </a:accent3>
      <a:accent4>
        <a:srgbClr val="6BB76D"/>
      </a:accent4>
      <a:accent5>
        <a:srgbClr val="E88651"/>
      </a:accent5>
      <a:accent6>
        <a:srgbClr val="C64847"/>
      </a:accent6>
      <a:hlink>
        <a:srgbClr val="168BBA"/>
      </a:hlink>
      <a:folHlink>
        <a:srgbClr val="68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extLst>
    <a:ext uri="{05A4C25C-085E-4340-85A3-A5531E510DB2}">
      <thm15:themeFamily xmlns:thm15="http://schemas.microsoft.com/office/thememl/2012/main" name="SOS Theme" id="{4ED727F0-E42C-4A9A-8C28-A5B4AAF9ACFB}" vid="{97DD0DFD-E245-462A-B3B6-3C1DE2FFE8CC}"/>
    </a:ext>
  </a:extLst>
</a:theme>
</file>

<file path=ppt/theme/theme3.xml><?xml version="1.0" encoding="utf-8"?>
<a:theme xmlns:a="http://schemas.openxmlformats.org/drawingml/2006/main" name="FISP_RISP Template">
  <a:themeElements>
    <a:clrScheme name="RISPcolors">
      <a:dk1>
        <a:sysClr val="windowText" lastClr="000000"/>
      </a:dk1>
      <a:lt1>
        <a:sysClr val="window" lastClr="FFFFFF"/>
      </a:lt1>
      <a:dk2>
        <a:srgbClr val="0F3959"/>
      </a:dk2>
      <a:lt2>
        <a:srgbClr val="EEECE1"/>
      </a:lt2>
      <a:accent1>
        <a:srgbClr val="7BA1D8"/>
      </a:accent1>
      <a:accent2>
        <a:srgbClr val="8C191C"/>
      </a:accent2>
      <a:accent3>
        <a:srgbClr val="B2CB35"/>
      </a:accent3>
      <a:accent4>
        <a:srgbClr val="676767"/>
      </a:accent4>
      <a:accent5>
        <a:srgbClr val="0F3959"/>
      </a:accent5>
      <a:accent6>
        <a:srgbClr val="FFFFFF"/>
      </a:accent6>
      <a:hlink>
        <a:srgbClr val="676767"/>
      </a:hlink>
      <a:folHlink>
        <a:srgbClr val="B2CB35"/>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inkWork- Candara-Adobe friend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NASDDDS 11-07 Butterwort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ASDDDS 11-07 Butterworth">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
    <a:dk1>
      <a:sysClr val="windowText" lastClr="000000"/>
    </a:dk1>
    <a:lt1>
      <a:srgbClr val="FFFFFF"/>
    </a:lt1>
    <a:dk2>
      <a:srgbClr val="475974"/>
    </a:dk2>
    <a:lt2>
      <a:srgbClr val="B8C9E8"/>
    </a:lt2>
    <a:accent1>
      <a:srgbClr val="7AA0D4"/>
    </a:accent1>
    <a:accent2>
      <a:srgbClr val="0D3A59"/>
    </a:accent2>
    <a:accent3>
      <a:srgbClr val="FFB71E"/>
    </a:accent3>
    <a:accent4>
      <a:srgbClr val="8C191C"/>
    </a:accent4>
    <a:accent5>
      <a:srgbClr val="E76C24"/>
    </a:accent5>
    <a:accent6>
      <a:srgbClr val="B2CB35"/>
    </a:accent6>
    <a:hlink>
      <a:srgbClr val="0563C1"/>
    </a:hlink>
    <a:folHlink>
      <a:srgbClr val="6F131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1">
    <a:dk1>
      <a:sysClr val="windowText" lastClr="000000"/>
    </a:dk1>
    <a:lt1>
      <a:srgbClr val="FFFFFF"/>
    </a:lt1>
    <a:dk2>
      <a:srgbClr val="475974"/>
    </a:dk2>
    <a:lt2>
      <a:srgbClr val="B8C9E8"/>
    </a:lt2>
    <a:accent1>
      <a:srgbClr val="7AA0D4"/>
    </a:accent1>
    <a:accent2>
      <a:srgbClr val="0D3A59"/>
    </a:accent2>
    <a:accent3>
      <a:srgbClr val="FFB71E"/>
    </a:accent3>
    <a:accent4>
      <a:srgbClr val="8C191C"/>
    </a:accent4>
    <a:accent5>
      <a:srgbClr val="E76C24"/>
    </a:accent5>
    <a:accent6>
      <a:srgbClr val="B2CB35"/>
    </a:accent6>
    <a:hlink>
      <a:srgbClr val="0563C1"/>
    </a:hlink>
    <a:folHlink>
      <a:srgbClr val="6F131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Custom 1">
    <a:dk1>
      <a:sysClr val="windowText" lastClr="000000"/>
    </a:dk1>
    <a:lt1>
      <a:srgbClr val="FFFFFF"/>
    </a:lt1>
    <a:dk2>
      <a:srgbClr val="475974"/>
    </a:dk2>
    <a:lt2>
      <a:srgbClr val="B8C9E8"/>
    </a:lt2>
    <a:accent1>
      <a:srgbClr val="7AA0D4"/>
    </a:accent1>
    <a:accent2>
      <a:srgbClr val="0D3A59"/>
    </a:accent2>
    <a:accent3>
      <a:srgbClr val="FFB71E"/>
    </a:accent3>
    <a:accent4>
      <a:srgbClr val="8C191C"/>
    </a:accent4>
    <a:accent5>
      <a:srgbClr val="E76C24"/>
    </a:accent5>
    <a:accent6>
      <a:srgbClr val="B2CB35"/>
    </a:accent6>
    <a:hlink>
      <a:srgbClr val="0563C1"/>
    </a:hlink>
    <a:folHlink>
      <a:srgbClr val="6F131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Custom 1">
    <a:dk1>
      <a:sysClr val="windowText" lastClr="000000"/>
    </a:dk1>
    <a:lt1>
      <a:srgbClr val="FFFFFF"/>
    </a:lt1>
    <a:dk2>
      <a:srgbClr val="475974"/>
    </a:dk2>
    <a:lt2>
      <a:srgbClr val="B8C9E8"/>
    </a:lt2>
    <a:accent1>
      <a:srgbClr val="7AA0D4"/>
    </a:accent1>
    <a:accent2>
      <a:srgbClr val="0D3A59"/>
    </a:accent2>
    <a:accent3>
      <a:srgbClr val="FFB71E"/>
    </a:accent3>
    <a:accent4>
      <a:srgbClr val="8C191C"/>
    </a:accent4>
    <a:accent5>
      <a:srgbClr val="E76C24"/>
    </a:accent5>
    <a:accent6>
      <a:srgbClr val="B2CB35"/>
    </a:accent6>
    <a:hlink>
      <a:srgbClr val="0563C1"/>
    </a:hlink>
    <a:folHlink>
      <a:srgbClr val="6F131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Custom 1">
    <a:dk1>
      <a:sysClr val="windowText" lastClr="000000"/>
    </a:dk1>
    <a:lt1>
      <a:srgbClr val="FFFFFF"/>
    </a:lt1>
    <a:dk2>
      <a:srgbClr val="475974"/>
    </a:dk2>
    <a:lt2>
      <a:srgbClr val="B8C9E8"/>
    </a:lt2>
    <a:accent1>
      <a:srgbClr val="7AA0D4"/>
    </a:accent1>
    <a:accent2>
      <a:srgbClr val="0D3A59"/>
    </a:accent2>
    <a:accent3>
      <a:srgbClr val="FFB71E"/>
    </a:accent3>
    <a:accent4>
      <a:srgbClr val="8C191C"/>
    </a:accent4>
    <a:accent5>
      <a:srgbClr val="E76C24"/>
    </a:accent5>
    <a:accent6>
      <a:srgbClr val="B2CB35"/>
    </a:accent6>
    <a:hlink>
      <a:srgbClr val="0563C1"/>
    </a:hlink>
    <a:folHlink>
      <a:srgbClr val="6F131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Custom 1">
    <a:dk1>
      <a:sysClr val="windowText" lastClr="000000"/>
    </a:dk1>
    <a:lt1>
      <a:srgbClr val="FFFFFF"/>
    </a:lt1>
    <a:dk2>
      <a:srgbClr val="475974"/>
    </a:dk2>
    <a:lt2>
      <a:srgbClr val="B8C9E8"/>
    </a:lt2>
    <a:accent1>
      <a:srgbClr val="7AA0D4"/>
    </a:accent1>
    <a:accent2>
      <a:srgbClr val="0D3A59"/>
    </a:accent2>
    <a:accent3>
      <a:srgbClr val="FFB71E"/>
    </a:accent3>
    <a:accent4>
      <a:srgbClr val="8C191C"/>
    </a:accent4>
    <a:accent5>
      <a:srgbClr val="E76C24"/>
    </a:accent5>
    <a:accent6>
      <a:srgbClr val="B2CB35"/>
    </a:accent6>
    <a:hlink>
      <a:srgbClr val="0563C1"/>
    </a:hlink>
    <a:folHlink>
      <a:srgbClr val="6F131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NASDDDS 11-07 Butterwort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ASDDDS 11-07 Butterworth">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NASDDDS 11-07 Butterwort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ASDDDS 11-07 Butterworth">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20</TotalTime>
  <Words>4152</Words>
  <Application>Microsoft Office PowerPoint</Application>
  <PresentationFormat>Widescreen</PresentationFormat>
  <Paragraphs>642</Paragraphs>
  <Slides>63</Slides>
  <Notes>49</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63</vt:i4>
      </vt:variant>
    </vt:vector>
  </HeadingPairs>
  <TitlesOfParts>
    <vt:vector size="82" baseType="lpstr">
      <vt:lpstr>MS PGothic</vt:lpstr>
      <vt:lpstr>MS PGothic</vt:lpstr>
      <vt:lpstr>Arial</vt:lpstr>
      <vt:lpstr>Calibri</vt:lpstr>
      <vt:lpstr>Candara</vt:lpstr>
      <vt:lpstr>GothamHTF-Medium</vt:lpstr>
      <vt:lpstr>Monotype Sorts</vt:lpstr>
      <vt:lpstr>Open Sans</vt:lpstr>
      <vt:lpstr>Times</vt:lpstr>
      <vt:lpstr>Times New Roman</vt:lpstr>
      <vt:lpstr>Webdings</vt:lpstr>
      <vt:lpstr>Wingdings</vt:lpstr>
      <vt:lpstr>Wingdings 2</vt:lpstr>
      <vt:lpstr>Wingdings 3</vt:lpstr>
      <vt:lpstr>ヒラギノ角ゴ Pro W3</vt:lpstr>
      <vt:lpstr>1_Office Theme</vt:lpstr>
      <vt:lpstr>SOS Theme</vt:lpstr>
      <vt:lpstr>FISP_RISP Template</vt:lpstr>
      <vt:lpstr>ThinkWork- Candara-Adobe friendly</vt:lpstr>
      <vt:lpstr>     First Annual Data Briefing for the AIDD Grantees May 21, 2018     </vt:lpstr>
      <vt:lpstr>The State of the States in Intellectual and Developmental Disabilities Project</vt:lpstr>
      <vt:lpstr>Power of Data</vt:lpstr>
      <vt:lpstr>  </vt:lpstr>
      <vt:lpstr>Key Federal and State Financial Supports</vt:lpstr>
      <vt:lpstr>Key Federal and State Financial Supports (Continued)</vt:lpstr>
      <vt:lpstr>Key Program and Participant Categories</vt:lpstr>
      <vt:lpstr>Source of Data</vt:lpstr>
      <vt:lpstr>PowerPoint Presentation</vt:lpstr>
      <vt:lpstr>U.S. IDD Institutional Census (1848-2015)</vt:lpstr>
      <vt:lpstr>Public IDD Institutional Closures Through 2015</vt:lpstr>
      <vt:lpstr>Projected Institutional Closures Through 2020</vt:lpstr>
      <vt:lpstr>Projected Trend in Public Institutional Census (1977 – 2030)</vt:lpstr>
      <vt:lpstr>Who’s Next?  Smallest IDD Institutional Censuses</vt:lpstr>
      <vt:lpstr>Ten Largest IDD Institutional Censuses</vt:lpstr>
      <vt:lpstr>PowerPoint Presentation</vt:lpstr>
      <vt:lpstr>Total IDD Service Spending in the U.S.  (1977- 2015)</vt:lpstr>
      <vt:lpstr>Federal, State, and Local Medicaid Spending in FY 2015</vt:lpstr>
      <vt:lpstr>HCBS and ICF/ID Spending (1977 – 2015) </vt:lpstr>
      <vt:lpstr>PowerPoint Presentation</vt:lpstr>
      <vt:lpstr>Estimated Distribution Of People With IDD By Living Arrangement FY 2015 </vt:lpstr>
      <vt:lpstr>Estimated Number Of Individuals With IDD Living With Family Caregiver By Age Group FY 2015</vt:lpstr>
      <vt:lpstr>17% of Caregiving Families Received Formal IDD Agency Supports </vt:lpstr>
      <vt:lpstr>PowerPoint Presentation</vt:lpstr>
      <vt:lpstr>Ubiquity of Technology</vt:lpstr>
      <vt:lpstr>Increases in State IDD Agency Technology Funding </vt:lpstr>
      <vt:lpstr>PowerPoint Presentation</vt:lpstr>
      <vt:lpstr>Personalize a Chart for Your State or Region</vt:lpstr>
      <vt:lpstr>Personalize A Chart For Your State Or Region</vt:lpstr>
      <vt:lpstr>269 Technical Assistance Events  (2012-2017) </vt:lpstr>
      <vt:lpstr>Keep in Touch! </vt:lpstr>
      <vt:lpstr>THANK YOU!</vt:lpstr>
      <vt:lpstr>Using Residential Information Systems Project (RISP) data for policy &amp; practice  risp.umn.edu</vt:lpstr>
      <vt:lpstr>How is RISP data being used?</vt:lpstr>
      <vt:lpstr>People with IDD in the US in 2016</vt:lpstr>
      <vt:lpstr>Long-Term Supports and Services (LTSS) </vt:lpstr>
      <vt:lpstr>Historic Trends: RISP tracks LTSS for people with IDD (e.g., deinstitutionalization)</vt:lpstr>
      <vt:lpstr>Historic Trends: State IDD Agencies are serving more people, particularly in community settings</vt:lpstr>
      <vt:lpstr>Comparing States: Nonfamily setting sizes with six or fewer people and three or fewer people</vt:lpstr>
      <vt:lpstr>Comparing States: Estimated LTSS Recipients per 100,000 of the Population by State and Setting Type in Fiscal Year 2016</vt:lpstr>
      <vt:lpstr>Number of Individuals by Medicaid Funding Authority and Residence Type with Average Per Person Expenditure FY 2016</vt:lpstr>
      <vt:lpstr>Average Waiver Cost Per Person by State FY 2016</vt:lpstr>
      <vt:lpstr>Trends over time &amp; current year data: State Profiles</vt:lpstr>
      <vt:lpstr>What’s available online</vt:lpstr>
      <vt:lpstr>Contact Us with questions or for technical assistance</vt:lpstr>
      <vt:lpstr>Access to Integrated Employment National Data Collection on Day and Employment Services </vt:lpstr>
      <vt:lpstr>Core Activities</vt:lpstr>
      <vt:lpstr>Core Activities</vt:lpstr>
      <vt:lpstr>Number in Employment and Day Services</vt:lpstr>
      <vt:lpstr>Number in Employment and Day Services</vt:lpstr>
      <vt:lpstr>Participation in integrated  employment services varies widely</vt:lpstr>
      <vt:lpstr>PowerPoint Presentation</vt:lpstr>
      <vt:lpstr>PowerPoint Presentation</vt:lpstr>
      <vt:lpstr>Works in integrated employment Mean Hours and Wages per 2 weeks</vt:lpstr>
      <vt:lpstr>PowerPoint Presentation</vt:lpstr>
      <vt:lpstr>VR trends: Number closed into employment: Persons with ID</vt:lpstr>
      <vt:lpstr>Pro tip #1: Select all states to see  a state by state table</vt:lpstr>
      <vt:lpstr>PowerPoint Presentation</vt:lpstr>
      <vt:lpstr>Pro tip 2: </vt:lpstr>
      <vt:lpstr>PowerPoint Presentation</vt:lpstr>
      <vt:lpst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Annual Data Briefing for the AIDD Grantees May 21, 2018</dc:title>
  <dc:creator>kathy willis</dc:creator>
  <cp:lastModifiedBy>HJE</cp:lastModifiedBy>
  <cp:revision>8</cp:revision>
  <dcterms:created xsi:type="dcterms:W3CDTF">2018-05-19T20:52:13Z</dcterms:created>
  <dcterms:modified xsi:type="dcterms:W3CDTF">2018-05-21T13:40:41Z</dcterms:modified>
</cp:coreProperties>
</file>