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5" r:id="rId2"/>
    <p:sldId id="266" r:id="rId3"/>
    <p:sldId id="267" r:id="rId4"/>
    <p:sldId id="295" r:id="rId5"/>
    <p:sldId id="269" r:id="rId6"/>
    <p:sldId id="257" r:id="rId7"/>
    <p:sldId id="258" r:id="rId8"/>
    <p:sldId id="259" r:id="rId9"/>
    <p:sldId id="260" r:id="rId10"/>
    <p:sldId id="270" r:id="rId11"/>
    <p:sldId id="261" r:id="rId12"/>
    <p:sldId id="262" r:id="rId13"/>
    <p:sldId id="271" r:id="rId14"/>
    <p:sldId id="275" r:id="rId15"/>
    <p:sldId id="272" r:id="rId16"/>
    <p:sldId id="273" r:id="rId17"/>
    <p:sldId id="274" r:id="rId18"/>
    <p:sldId id="276" r:id="rId19"/>
    <p:sldId id="277" r:id="rId20"/>
    <p:sldId id="294" r:id="rId21"/>
    <p:sldId id="279" r:id="rId22"/>
    <p:sldId id="278" r:id="rId23"/>
    <p:sldId id="286" r:id="rId24"/>
    <p:sldId id="287" r:id="rId25"/>
    <p:sldId id="281" r:id="rId26"/>
    <p:sldId id="282" r:id="rId27"/>
    <p:sldId id="283" r:id="rId28"/>
    <p:sldId id="285" r:id="rId29"/>
    <p:sldId id="291" r:id="rId30"/>
    <p:sldId id="292" r:id="rId31"/>
    <p:sldId id="293" r:id="rId32"/>
    <p:sldId id="296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F3AB-9ED0-4647-8075-422AAC38831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3348-2665-426A-B2F0-A6C0B538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E39BCD-51A9-F84C-8D63-2B3B7F4ECCF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56DCBB-14CA-2D41-81D3-603455B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1181100"/>
            <a:ext cx="425132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</a:t>
            </a:r>
            <a:r>
              <a:rPr lang="en-US" smtClean="0"/>
              <a:t>, `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6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1181100"/>
            <a:ext cx="425132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</a:t>
            </a:r>
            <a:r>
              <a:rPr lang="en-US" smtClean="0"/>
              <a:t>, `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1181100"/>
            <a:ext cx="425132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</a:t>
            </a:r>
            <a:r>
              <a:rPr lang="en-US" smtClean="0"/>
              <a:t>, `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0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1181100"/>
            <a:ext cx="425132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</a:t>
            </a:r>
            <a:r>
              <a:rPr lang="en-US" smtClean="0"/>
              <a:t>, `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1181100"/>
            <a:ext cx="425132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</a:t>
            </a:r>
            <a:r>
              <a:rPr lang="en-US" smtClean="0"/>
              <a:t>, `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1763" y="1181100"/>
            <a:ext cx="4251325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</a:t>
            </a:r>
            <a:r>
              <a:rPr lang="en-US" smtClean="0"/>
              <a:t>, `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6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899" y="5670002"/>
            <a:ext cx="4934107" cy="91440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44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5306" y="5670002"/>
            <a:ext cx="2625695" cy="9144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MEETING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492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6700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7120" y="542282"/>
            <a:ext cx="2928129" cy="1920240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0" y="5791200"/>
            <a:ext cx="914400" cy="914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1" y="2511813"/>
            <a:ext cx="2941319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990" y="10668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6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02120" y="542282"/>
            <a:ext cx="2928129" cy="1920240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81" y="2511813"/>
            <a:ext cx="2941319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8" y="5610226"/>
            <a:ext cx="8085582" cy="974176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78" y="56478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8"/>
            <a:ext cx="5800725" cy="5400675"/>
          </a:xfrm>
        </p:spPr>
        <p:txBody>
          <a:bodyPr vert="eaVert"/>
          <a:lstStyle>
            <a:lvl1pPr marL="228600" indent="-228600">
              <a:buSzPct val="50000"/>
              <a:buFont typeface="Wingdings" panose="05000000000000000000" pitchFamily="2" charset="2"/>
              <a:buChar char="¥"/>
              <a:defRPr/>
            </a:lvl1pPr>
            <a:lvl2pPr marL="457200" indent="-228600">
              <a:buFont typeface="Arial" panose="020B0604020202020204" pitchFamily="34" charset="0"/>
              <a:buChar char="•"/>
              <a:defRPr/>
            </a:lvl2pPr>
            <a:lvl3pPr marL="685800" indent="-228600">
              <a:buSzPct val="50000"/>
              <a:buFont typeface="Wingdings" panose="05000000000000000000" pitchFamily="2" charset="2"/>
              <a:buChar char="«"/>
              <a:defRPr i="0"/>
            </a:lvl3pPr>
            <a:lvl4pPr marL="685800" indent="228600">
              <a:buFont typeface="Wingdings" panose="05000000000000000000" pitchFamily="2" charset="2"/>
              <a:buChar char="§"/>
              <a:defRPr/>
            </a:lvl4pPr>
            <a:lvl5pPr marL="914400" indent="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50000"/>
              <a:buFont typeface="Wingdings" panose="05000000000000000000" pitchFamily="2" charset="2"/>
              <a:buChar char="¥"/>
              <a:defRPr/>
            </a:lvl1pPr>
            <a:lvl2pPr marL="457200" indent="-228600">
              <a:buSzPct val="50000"/>
              <a:buFont typeface="Wingdings" panose="05000000000000000000" pitchFamily="2" charset="2"/>
              <a:buChar char="«"/>
              <a:defRPr/>
            </a:lvl2pPr>
            <a:lvl3pPr marL="685800" indent="-228600">
              <a:buSzPct val="50000"/>
              <a:buFont typeface="Courier New" panose="02070309020205020404" pitchFamily="49" charset="0"/>
              <a:buChar char="o"/>
              <a:defRPr i="0"/>
            </a:lvl3pPr>
            <a:lvl4pPr marL="914400" indent="-228600">
              <a:buSzPct val="75000"/>
              <a:buFont typeface="Wingdings" panose="05000000000000000000" pitchFamily="2" charset="2"/>
              <a:buChar char=""/>
              <a:defRPr/>
            </a:lvl4pPr>
            <a:lvl5pPr marL="11430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6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5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4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5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6700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¥"/>
              <a:tabLst/>
              <a:defRPr sz="2000"/>
            </a:lvl1pPr>
            <a:lvl2pPr marL="457200" marR="0" indent="-2286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«"/>
              <a:tabLst/>
              <a:defRPr sz="2000"/>
            </a:lvl2pPr>
            <a:lvl3pPr marL="685800" marR="0" indent="-2286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914400" marR="0" indent="-2286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600"/>
            </a:lvl4pPr>
            <a:lvl5pPr marL="1143000" marR="0" indent="-2286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7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sz="2000" b="1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Never leave a single word hanging on the last 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27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lvl1pPr>
            <a:lvl2pPr marL="27432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lvl2pPr>
            <a:lvl3pPr marL="548640" marR="0" indent="-54864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lvl3pPr>
            <a:lvl4pPr marL="822960" marR="0" indent="-82296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lvl4pPr>
            <a:lvl5pPr marL="1097280" marR="0" indent="-109728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343" y="280458"/>
            <a:ext cx="8627806" cy="15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966" y="1993395"/>
            <a:ext cx="8612550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3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300"/>
        </a:spcBef>
        <a:buSzPct val="50000"/>
        <a:buFont typeface="Wingdings" panose="05000000000000000000" pitchFamily="2" charset="2"/>
        <a:buChar char="¥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85000"/>
        </a:lnSpc>
        <a:spcBef>
          <a:spcPts val="600"/>
        </a:spcBef>
        <a:buSzPct val="50000"/>
        <a:buFont typeface="Wingdings" panose="05000000000000000000" pitchFamily="2" charset="2"/>
        <a:buChar char="«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•"/>
        <a:defRPr sz="200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85000"/>
        </a:lnSpc>
        <a:spcBef>
          <a:spcPts val="600"/>
        </a:spcBef>
        <a:buFont typeface="Courier New" panose="02070309020205020404" pitchFamily="49" charset="0"/>
        <a:buChar char="o"/>
        <a:defRPr sz="180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85000"/>
        </a:lnSpc>
        <a:spcBef>
          <a:spcPts val="600"/>
        </a:spcBef>
        <a:buFont typeface="Wingdings" panose="05000000000000000000" pitchFamily="2" charset="2"/>
        <a:buChar char="§"/>
        <a:defRPr sz="180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43" y="280458"/>
            <a:ext cx="8627806" cy="24716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Creating a Vision for a Good Life: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 Introduction to the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Tools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Principles of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Supporting Families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6" y="2752078"/>
            <a:ext cx="3675818" cy="303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966" y="3791968"/>
            <a:ext cx="3660230" cy="19676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296988"/>
            <a:ext cx="74310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16" y="4216523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85" y="274514"/>
            <a:ext cx="4292341" cy="429768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51" y="-13535"/>
            <a:ext cx="4867436" cy="48463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7" y="649970"/>
            <a:ext cx="3668513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3" y="1508954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7" y="2021505"/>
            <a:ext cx="49831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315" y="541539"/>
            <a:ext cx="339126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Surrounding the Three Buckets of Support are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Freestyle Script" panose="030804020302050B0404" pitchFamily="66" charset="0"/>
              </a:rPr>
              <a:t>five </a:t>
            </a: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areas we call </a:t>
            </a:r>
            <a:r>
              <a:rPr lang="en-US" sz="3200" dirty="0" smtClean="0">
                <a:solidFill>
                  <a:srgbClr val="7030A0"/>
                </a:solidFill>
                <a:latin typeface="Freestyle Script" panose="030804020302050B0404" pitchFamily="66" charset="0"/>
              </a:rPr>
              <a:t>Integrated Supports:</a:t>
            </a:r>
            <a:endParaRPr lang="en-US" sz="3200" dirty="0">
              <a:solidFill>
                <a:srgbClr val="7030A0"/>
              </a:solidFill>
              <a:latin typeface="Freestyle Script" panose="030804020302050B04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One’s personal strengths, assets, 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Relationship-based supports (family and friends)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Community-based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Technology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Eligibility-based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95" y="-2429599"/>
            <a:ext cx="9418320" cy="877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85" y="274514"/>
            <a:ext cx="4292341" cy="429768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51" y="-13535"/>
            <a:ext cx="4867436" cy="48463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7" y="649970"/>
            <a:ext cx="3668513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3" y="1508954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7" y="2021505"/>
            <a:ext cx="4983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think about these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Ann Trudgeon needs two hip surgeries, separated by eight or more weeks on massive antibiotics. The “fake” hip is prone to dislocation so I am strongly encouraged to stay home for the duration.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Employed by the ODDC for 28 years, paying into insurance and accruing leave. I have five co-workers and a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laptop,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and live 5 miles from my office.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 live on my own in a house that I own. Installed wireless internet before my surgery.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My immediate family includes my father, a brother and his family in OKC; a sister and her family in Colorado; and my grandmother.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 have several friends living in OKC, including one who essentially lives up the street.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 have a church home, but do not attend regularly. I consider myself a Christian.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Civic involvement is very important to me. I volunteer regularly, mostly through the Junior League of OKC.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think about these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 WANT to happen:</a:t>
            </a:r>
          </a:p>
          <a:p>
            <a:r>
              <a:rPr lang="en-US" dirty="0" smtClean="0"/>
              <a:t>I</a:t>
            </a:r>
            <a:r>
              <a:rPr lang="en-US" dirty="0" smtClean="0"/>
              <a:t>nfection in my leg </a:t>
            </a:r>
            <a:r>
              <a:rPr lang="en-US" dirty="0" smtClean="0"/>
              <a:t>killed</a:t>
            </a:r>
          </a:p>
          <a:p>
            <a:r>
              <a:rPr lang="en-US" dirty="0" smtClean="0"/>
              <a:t>Work with medical personnel I like and trust</a:t>
            </a:r>
          </a:p>
          <a:p>
            <a:r>
              <a:rPr lang="en-US" dirty="0" smtClean="0"/>
              <a:t>To walk better, and have more stamina</a:t>
            </a:r>
          </a:p>
          <a:p>
            <a:r>
              <a:rPr lang="en-US" dirty="0" smtClean="0"/>
              <a:t>To spend my “recovery time” doing something worthwhile personally or professionally</a:t>
            </a:r>
          </a:p>
          <a:p>
            <a:r>
              <a:rPr lang="en-US" dirty="0" smtClean="0"/>
              <a:t>Get back to work!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What I DON’T Want to Happen:</a:t>
            </a:r>
          </a:p>
          <a:p>
            <a:r>
              <a:rPr lang="en-US" sz="2000" dirty="0" smtClean="0"/>
              <a:t>For my co-workers to have extra work because I’m not in the office daily</a:t>
            </a:r>
          </a:p>
          <a:p>
            <a:r>
              <a:rPr lang="en-US" sz="2000" dirty="0" smtClean="0"/>
              <a:t>To have any medical complications that would require additional surgeries or hospitalizations</a:t>
            </a:r>
          </a:p>
          <a:p>
            <a:r>
              <a:rPr lang="en-US" sz="2000" dirty="0" smtClean="0"/>
              <a:t>To be a burden on my Dad or others</a:t>
            </a:r>
          </a:p>
          <a:p>
            <a:r>
              <a:rPr lang="en-US" sz="2000" dirty="0" smtClean="0"/>
              <a:t>Run out of leave or insurance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376691" y="1993392"/>
            <a:ext cx="17756" cy="3767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think about these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LIFE DOMAINS:</a:t>
            </a:r>
          </a:p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Daily Life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I worked at home and had lots o’ doctor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appointments; after doctor appointments I went to office for an hour or so to check in and do a little work from the hard-wired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computer. Co-workers could get to my house quickly if I needed to sign any paperwork. I even hosted meetings at my house.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Social &amp; Spiritual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My friends took turns coming over for lunch, bringing me my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fave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Starbucks; a friend brought members of her church to pray over me; and I had several sessions with a spiritual healer at my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home; my friend up the street brought me cards and small gifts at least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weekly. My grandmother came over often!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Safety &amp; Security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My dad moved in; I used my walker to get around;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bathroom had 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shower bench and raised toilet seat; phone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NEVER not with me; and I called 911 twice for ambulance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services.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Community Living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My dad ran my errands; business I could do over the phone or on-line got done; I actually did do a furniture shop on a walker and have the most gorgeous new sofa! It took efforts and some “letting go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 for both Dad and me; Matilda was on-call for errands and as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taxi; I used Uber a couple of times to get to meetings.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Healthy Living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Home health/PT three times per week for 8 weeks; I asked friends who delivered meals to make them healthy meals without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dessert.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Citizenship and Advocacy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I voted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absentee; my JLOC committee co-chair and I did lots of work over the phone and over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internet.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think about these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The Three Buckets of Support:</a:t>
            </a:r>
          </a:p>
          <a:p>
            <a:r>
              <a:rPr lang="en-US" sz="2800" i="1" u="sng" dirty="0">
                <a:solidFill>
                  <a:schemeClr val="bg1">
                    <a:lumMod val="50000"/>
                  </a:schemeClr>
                </a:solidFill>
              </a:rPr>
              <a:t>Connecting and Networking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: got recommendations on the best doctors and hospitals</a:t>
            </a:r>
          </a:p>
          <a:p>
            <a:r>
              <a:rPr lang="en-US" sz="2800" i="1" u="sng" dirty="0">
                <a:solidFill>
                  <a:schemeClr val="bg1">
                    <a:lumMod val="50000"/>
                  </a:schemeClr>
                </a:solidFill>
              </a:rPr>
              <a:t>Discovery &amp; Navigation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: took a long look at my insurance coverage and FMLA; got approval to work at home from my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boss; hospital social workers helped with discharge needs and services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i="1" u="sng" dirty="0">
                <a:solidFill>
                  <a:schemeClr val="bg1">
                    <a:lumMod val="50000"/>
                  </a:schemeClr>
                </a:solidFill>
              </a:rPr>
              <a:t>Goods &amp; Services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Medical personnel,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hospitals,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temporary parking permit, “hip kit”; but also Blue Apron,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Postmates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&amp; Amazon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to think about these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Integrated Supports: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Personal strengths, assets, &amp; preferences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I talked with my family and friends about how I wished to be treated and cared for; I’ve done hip operations before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knew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had to “do the work” to get well; pain management considerations</a:t>
            </a: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Relationship-based supports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My dad lived with and cared for me; my sister came to town when dad needed to be elsewhere; friends were constantly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supporting Dad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me; friends suggested non-physical therapies like the faith healer</a:t>
            </a: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Community-based supports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Co-workers and colleagues came to my house for meetings; a cleaning service to the house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work; we signed up for Blue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Apron; and I seriously had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Postmates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deliver me two bean burritos one night when I could not stomach another of my dad’s pasta creations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Technology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Walker and hip kit; wireless internet to connect with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office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email; banking by phone; electronic bill-paying; Uber; Amazon</a:t>
            </a: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Eligibility-Specific Supports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Insurance through my employer, which provided medical bills, prescription payments, and home-health care (physical therapy); paid and flexible leave; FMLA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5938" y="280988"/>
            <a:ext cx="8628062" cy="150971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Putting this to work with your family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5" y="1970843"/>
            <a:ext cx="3968094" cy="27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7" y="2805344"/>
            <a:ext cx="3550513" cy="28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960" y="2654424"/>
            <a:ext cx="2032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Vision for the life I want for myself or my family member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5895" y="3641675"/>
            <a:ext cx="1855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Vision of what I DO NOT want for myself or my family member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Trajectory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Defined: “The path followed by a projectile flying or an object moving under the action of given forces.”</a:t>
            </a:r>
          </a:p>
          <a:p>
            <a:r>
              <a:rPr lang="en-US" dirty="0" smtClean="0"/>
              <a:t>Each of our lives has a trajectory, and every day of our lives provides “action of given forces.”</a:t>
            </a:r>
          </a:p>
          <a:p>
            <a:r>
              <a:rPr lang="en-US" dirty="0" smtClean="0"/>
              <a:t>Trajectories can change every day, but it’s up to us to face the “given forces” and change the course of the trajectory when necessary.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32" y="153694"/>
            <a:ext cx="1730036" cy="17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3694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17" y="4613846"/>
            <a:ext cx="2004046" cy="15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4276725"/>
            <a:ext cx="3571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5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Background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Oklahoma is one of the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fourteen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states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participating in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national “Community of Practice” on supporting families that include a person with disability.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Core value: Families are the core unit of society, serving as a source of support for all its members.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For people with disabilities, this is especially true and unique, as families often provide daily supports across the life span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Trajectory Worksheet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695635"/>
            <a:ext cx="8004175" cy="43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2113" y="2396971"/>
            <a:ext cx="1651246" cy="121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2113" y="4252404"/>
            <a:ext cx="1651246" cy="1020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19417" y="4483223"/>
            <a:ext cx="1216241" cy="870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0730" y="2139518"/>
            <a:ext cx="2521258" cy="17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7537" y="2228295"/>
            <a:ext cx="1158537" cy="156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0214" y="2139518"/>
            <a:ext cx="4429957" cy="3329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10214" y="2645546"/>
            <a:ext cx="4279036" cy="2707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0214" y="5095783"/>
            <a:ext cx="4279036" cy="257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8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" y="1333869"/>
            <a:ext cx="80009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10" y="5250"/>
            <a:ext cx="8627806" cy="151024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Trajectory Worksheet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Integrated Supports Star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" y="1571347"/>
            <a:ext cx="7608163" cy="44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5836" y="2175029"/>
            <a:ext cx="2707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you good at? What are your hobbies and interests?</a:t>
            </a:r>
          </a:p>
          <a:p>
            <a:r>
              <a:rPr lang="en-US" dirty="0">
                <a:solidFill>
                  <a:schemeClr val="bg1"/>
                </a:solidFill>
              </a:rPr>
              <a:t>What are your goals?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2416" y="229043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Who’s in your life and how can they support you to reach your goals?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4671" y="4208016"/>
            <a:ext cx="23437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Formal, eligibility-based services, typically offered by state agencies or schools are JUST ONE 	part of this 	</a:t>
            </a:r>
            <a:r>
              <a:rPr lang="en-US" sz="1600" dirty="0" smtClean="0">
                <a:solidFill>
                  <a:schemeClr val="bg1"/>
                </a:solidFill>
              </a:rPr>
              <a:t>		picture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9327" y="5095834"/>
            <a:ext cx="294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technology can support you? Low-, </a:t>
            </a:r>
            <a:r>
              <a:rPr lang="en-US" dirty="0" smtClean="0">
                <a:solidFill>
                  <a:schemeClr val="bg1"/>
                </a:solidFill>
              </a:rPr>
              <a:t>medium-,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high-tech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666" y="4208016"/>
            <a:ext cx="2024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organizations are available in your community? How can they help you reach your goals?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" y="443883"/>
            <a:ext cx="8131945" cy="54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My own place to live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0" y="1464815"/>
            <a:ext cx="6713547" cy="457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5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more tool: </a:t>
            </a:r>
            <a:br>
              <a:rPr lang="en-US" dirty="0" smtClean="0"/>
            </a:br>
            <a:r>
              <a:rPr lang="en-US" dirty="0" smtClean="0"/>
              <a:t>The One Page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One-Page Profile is a snapshot of an individual at a given stage in life. These are living documents and should be updated and customized to any potential audience.</a:t>
            </a:r>
          </a:p>
          <a:p>
            <a:r>
              <a:rPr lang="en-US" dirty="0" smtClean="0"/>
              <a:t>These documents capture the REAL essence of an individual in an easily accessible and personalized format, providing a personality to someone who might otherwise be known just as their diagnosis.</a:t>
            </a:r>
          </a:p>
          <a:p>
            <a:r>
              <a:rPr lang="en-US" dirty="0" smtClean="0"/>
              <a:t>One-Page Profiles typically consist of three parts:</a:t>
            </a:r>
          </a:p>
          <a:p>
            <a:pPr lvl="1"/>
            <a:r>
              <a:rPr lang="en-US" dirty="0" smtClean="0"/>
              <a:t>What people like and admire about a person</a:t>
            </a:r>
          </a:p>
          <a:p>
            <a:pPr lvl="1"/>
            <a:r>
              <a:rPr lang="en-US" dirty="0" smtClean="0"/>
              <a:t>What’s important TO and FOR a person</a:t>
            </a:r>
          </a:p>
          <a:p>
            <a:pPr lvl="1"/>
            <a:r>
              <a:rPr lang="en-US" dirty="0" smtClean="0"/>
              <a:t>How to support an individual in community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" y="188861"/>
            <a:ext cx="7590408" cy="598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5421" y="2778711"/>
            <a:ext cx="1979721" cy="1393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Important To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dirty="0">
                <a:latin typeface="Arial Narrow" panose="020B0606020202030204" pitchFamily="34" charset="0"/>
              </a:rPr>
              <a:t>Things in life which help us to be </a:t>
            </a:r>
            <a:r>
              <a:rPr lang="en-US" u="sng" dirty="0">
                <a:latin typeface="Arial Narrow" panose="020B0606020202030204" pitchFamily="34" charset="0"/>
              </a:rPr>
              <a:t>satisfied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u="sng" dirty="0">
                <a:latin typeface="Arial Narrow" panose="020B0606020202030204" pitchFamily="34" charset="0"/>
              </a:rPr>
              <a:t>content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u="sng" dirty="0">
                <a:latin typeface="Arial Narrow" panose="020B0606020202030204" pitchFamily="34" charset="0"/>
              </a:rPr>
              <a:t>comforted,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u="sng" dirty="0">
                <a:latin typeface="Arial Narrow" panose="020B0606020202030204" pitchFamily="34" charset="0"/>
              </a:rPr>
              <a:t>fulfilled</a:t>
            </a:r>
            <a:r>
              <a:rPr lang="en-US" dirty="0">
                <a:latin typeface="Arial Narrow" panose="020B0606020202030204" pitchFamily="34" charset="0"/>
              </a:rPr>
              <a:t>, and </a:t>
            </a:r>
            <a:r>
              <a:rPr lang="en-US" u="sng" dirty="0">
                <a:latin typeface="Arial Narrow" panose="020B0606020202030204" pitchFamily="34" charset="0"/>
              </a:rPr>
              <a:t>happy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0183" y="2778711"/>
            <a:ext cx="2059619" cy="1393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63" lvl="0" algn="ctr">
              <a:spcBef>
                <a:spcPts val="0"/>
              </a:spcBef>
              <a:buClr>
                <a:schemeClr val="tx1"/>
              </a:buClr>
              <a:buSzPct val="40000"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Important For</a:t>
            </a:r>
          </a:p>
          <a:p>
            <a:pPr marL="26063" algn="ctr">
              <a:spcBef>
                <a:spcPts val="0"/>
              </a:spcBef>
              <a:buClr>
                <a:schemeClr val="tx1"/>
              </a:buClr>
              <a:buSzPct val="40000"/>
            </a:pPr>
            <a:r>
              <a:rPr lang="en-US" dirty="0">
                <a:latin typeface="Arial Narrow" panose="020B0606020202030204" pitchFamily="34" charset="0"/>
              </a:rPr>
              <a:t>Issues of health, safety, and  what others see as necessary to help the person.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10718"/>
            <a:ext cx="6731000" cy="59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7072" y="603682"/>
            <a:ext cx="247140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5" y="417250"/>
            <a:ext cx="8890333" cy="578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9115" y="603682"/>
            <a:ext cx="270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WEBSITE: Miprofile.ca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Building the One-Page Profile: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Like and Admire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Ask friends and family what they like an admire about your family member; you will be astonished at their answers!</a:t>
            </a:r>
          </a:p>
          <a:p>
            <a:r>
              <a:rPr lang="en-US" sz="3200" dirty="0" smtClean="0"/>
              <a:t>You’ll be able to tell from these responses who knows you and your family member REALLY well – and this could help you build your relationship-based supports!</a:t>
            </a:r>
          </a:p>
        </p:txBody>
      </p:sp>
    </p:spTree>
    <p:extLst>
      <p:ext uri="{BB962C8B-B14F-4D97-AF65-F5344CB8AC3E}">
        <p14:creationId xmlns:p14="http://schemas.microsoft.com/office/powerpoint/2010/main" val="3647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of Supporting Families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U:\Family Support NASDDDS grant\graphics\goal-of-supporting-famili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6" y="1790700"/>
            <a:ext cx="4081897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13538" y="3568824"/>
            <a:ext cx="3293615" cy="246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</a:rPr>
              <a:t>Because of the role families play in the lives of adults with disabilities, future policy and practice </a:t>
            </a:r>
            <a:r>
              <a:rPr lang="en-US" b="1" dirty="0">
                <a:solidFill>
                  <a:schemeClr val="bg1"/>
                </a:solidFill>
                <a:latin typeface="Rockwell Extra Bold" panose="02060903040505020403" pitchFamily="18" charset="0"/>
              </a:rPr>
              <a:t>MUST</a:t>
            </a:r>
            <a:r>
              <a:rPr lang="en-US" b="1" dirty="0">
                <a:solidFill>
                  <a:schemeClr val="bg1"/>
                </a:solidFill>
                <a:latin typeface="Script MT Bold" panose="03040602040607080904" pitchFamily="66" charset="0"/>
              </a:rPr>
              <a:t> reflect the family as part of the support system!</a:t>
            </a:r>
            <a:endParaRPr lang="en-US" b="1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pic>
        <p:nvPicPr>
          <p:cNvPr id="5123" name="Picture 3" descr="U:\Family Support NASDDDS grant\graphics\triang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95" y="1518081"/>
            <a:ext cx="2728981" cy="18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57738" y="1908699"/>
            <a:ext cx="3265518" cy="4199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7492" y="1908699"/>
            <a:ext cx="3265518" cy="4199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Building the One-Page Profile: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Important To and Important For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1895027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latin typeface="+mj-lt"/>
              </a:rPr>
              <a:t>Important to:</a:t>
            </a:r>
            <a:endParaRPr lang="en-US" b="1" i="1" u="sng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latin typeface="+mj-lt"/>
              </a:rPr>
              <a:t>Important for: </a:t>
            </a:r>
            <a:endParaRPr lang="en-US" b="1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6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Building the One-Page Profile: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 to Support Me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Thinking about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“Important To” and “Important For” allows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you to best articulate how to support your family member.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“Important To” Example: If your family member reacts to loud noises by having 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melt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down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“how to best support me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language”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“I like a quiet environment.”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“Important For” Example: If your family member has an endocrine issue that means she cannot have prolonged exposure to heat, the “how best to support me”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language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“Don’t let Kayla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sweat,” or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“I need to be in a cool environment. If I do need to go out into the heat, it needs to be for short periods only.”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this went fast, </a:t>
            </a:r>
            <a:br>
              <a:rPr lang="en-US" dirty="0" smtClean="0"/>
            </a:br>
            <a:r>
              <a:rPr lang="en-US" dirty="0" smtClean="0"/>
              <a:t>but don’t worry!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keep going on this – the goal for us is to expose you to these tools and principles MANY TIMES over the course of Partners in Policymaking!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the meantime,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There are two websites with information about the Community of Practice and its tools and principles: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Supportstofamilies.org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Lifecoursetools.com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Oklahoma Team would be delighted to share our print and electronic materials, and can provide training for your family and any groups you can convene! (We’re free – but our schedules get full!)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" y="161031"/>
            <a:ext cx="7989903" cy="599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So…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Supporting the family is defined as a set of strategies targeting the family unit, but that ultimately benefit the individual with a disability.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strategies are intended to assist family members who have a key role in the provision of support and guidance of the individual with a disability to address social, physical, and material well-being of the ENTIRE family.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Strategies must be designed, implemented, and funded in a manner directed by the family. They should be flexible, comprehensive, and coordinated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7" y="2021505"/>
            <a:ext cx="498312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171" y="1038687"/>
            <a:ext cx="17222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Freestyle Script" panose="030804020302050B0404" pitchFamily="66" charset="0"/>
              </a:rPr>
              <a:t>First, there is the individual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3" y="1508954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7" y="2021505"/>
            <a:ext cx="498312" cy="914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 flipV="1">
            <a:off x="316966" y="5759580"/>
            <a:ext cx="8612550" cy="32162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01" y="905522"/>
            <a:ext cx="21483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Freestyle Script" panose="030804020302050B0404" pitchFamily="66" charset="0"/>
              </a:rPr>
              <a:t>That individual is part of a family unit, which can be defined as biological, foster, or family of choice – friends.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7" y="649970"/>
            <a:ext cx="3668513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3" y="1508954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7" y="2021505"/>
            <a:ext cx="498312" cy="914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6966" y="5308847"/>
            <a:ext cx="8612550" cy="450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783" y="649970"/>
            <a:ext cx="3071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We consider that there are six major domains to every person’s life: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Daily Life (how one spends his or her day; including employment)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Social and Spiritual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Safety and Security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Community Living (the economic part of living – shopping, banking,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Healthy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Freestyle Script" panose="030804020302050B0404" pitchFamily="66" charset="0"/>
              </a:rPr>
              <a:t>Citizenship and Advocacy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85" y="274514"/>
            <a:ext cx="4292341" cy="429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7" y="649970"/>
            <a:ext cx="3668513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3" y="1508954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7" y="2021505"/>
            <a:ext cx="498312" cy="914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6966" y="5421026"/>
            <a:ext cx="8612550" cy="33855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027" y="404268"/>
            <a:ext cx="25212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Surrounding those six domains are what we call the Three Buckets of 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Discovery and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Connecting and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Freestyle Script" panose="030804020302050B0404" pitchFamily="66" charset="0"/>
              </a:rPr>
              <a:t>Day-to-Day Services</a:t>
            </a:r>
          </a:p>
        </p:txBody>
      </p:sp>
    </p:spTree>
    <p:extLst>
      <p:ext uri="{BB962C8B-B14F-4D97-AF65-F5344CB8AC3E}">
        <p14:creationId xmlns:p14="http://schemas.microsoft.com/office/powerpoint/2010/main" val="26958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p-template purple with circles">
  <a:themeElements>
    <a:clrScheme name="Custom 9">
      <a:dk1>
        <a:sysClr val="windowText" lastClr="000000"/>
      </a:dk1>
      <a:lt1>
        <a:sysClr val="window" lastClr="FFFFFF"/>
      </a:lt1>
      <a:dk2>
        <a:srgbClr val="212121"/>
      </a:dk2>
      <a:lt2>
        <a:srgbClr val="D8D8D8"/>
      </a:lt2>
      <a:accent1>
        <a:srgbClr val="7030A0"/>
      </a:accent1>
      <a:accent2>
        <a:srgbClr val="34BA9A"/>
      </a:accent2>
      <a:accent3>
        <a:srgbClr val="002060"/>
      </a:accent3>
      <a:accent4>
        <a:srgbClr val="C922E1"/>
      </a:accent4>
      <a:accent5>
        <a:srgbClr val="00B0F0"/>
      </a:accent5>
      <a:accent6>
        <a:srgbClr val="A5A5A5"/>
      </a:accent6>
      <a:hlink>
        <a:srgbClr val="8F8F8F"/>
      </a:hlink>
      <a:folHlink>
        <a:srgbClr val="A5A5A5"/>
      </a:folHlink>
    </a:clrScheme>
    <a:fontScheme name="Custom 3">
      <a:majorFont>
        <a:latin typeface="Georgia"/>
        <a:ea typeface=""/>
        <a:cs typeface=""/>
      </a:majorFont>
      <a:minorFont>
        <a:latin typeface="Tw Cen MT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p-template purple with circles" id="{D7496DBD-19F8-476D-A260-DD0C54E693D8}" vid="{C5CE7805-2DCB-486C-AEC6-3839DDC8D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CoP SLIDES - Save as or Copy the file</Template>
  <TotalTime>343</TotalTime>
  <Words>2048</Words>
  <Application>Microsoft Office PowerPoint</Application>
  <PresentationFormat>On-screen Show (4:3)</PresentationFormat>
  <Paragraphs>173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1_cop-template purple with circles</vt:lpstr>
      <vt:lpstr>Creating a Vision for a Good Life:  An Introduction to the  Tools and Principles of  Supporting Families</vt:lpstr>
      <vt:lpstr>Background</vt:lpstr>
      <vt:lpstr>Goal of Supporting Families</vt:lpstr>
      <vt:lpstr>PowerPoint Presentation</vt:lpstr>
      <vt:lpstr>So…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think about these components</vt:lpstr>
      <vt:lpstr>How to think about these components</vt:lpstr>
      <vt:lpstr>How to think about these components</vt:lpstr>
      <vt:lpstr>How to think about these components</vt:lpstr>
      <vt:lpstr>How to think about these components</vt:lpstr>
      <vt:lpstr>Putting this to work with your family</vt:lpstr>
      <vt:lpstr>Trajectory</vt:lpstr>
      <vt:lpstr>The Trajectory Worksheet</vt:lpstr>
      <vt:lpstr>The Trajectory Worksheet</vt:lpstr>
      <vt:lpstr>The Integrated Supports Star</vt:lpstr>
      <vt:lpstr>PowerPoint Presentation</vt:lpstr>
      <vt:lpstr>Goal: My own place to live</vt:lpstr>
      <vt:lpstr>And one more tool:  The One Page Profile</vt:lpstr>
      <vt:lpstr>PowerPoint Presentation</vt:lpstr>
      <vt:lpstr>PowerPoint Presentation</vt:lpstr>
      <vt:lpstr>PowerPoint Presentation</vt:lpstr>
      <vt:lpstr>Building the One-Page Profile:  Like and Admire</vt:lpstr>
      <vt:lpstr>Building the One-Page Profile: Important To and Important For</vt:lpstr>
      <vt:lpstr>Building the One-Page Profile: How to Support Me</vt:lpstr>
      <vt:lpstr>We know this went fast,  but don’t worry! </vt:lpstr>
      <vt:lpstr>In the meantime,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Sheli Reynolds</dc:creator>
  <cp:lastModifiedBy>Trudgeon, Ann</cp:lastModifiedBy>
  <cp:revision>32</cp:revision>
  <cp:lastPrinted>2017-10-27T21:49:56Z</cp:lastPrinted>
  <dcterms:created xsi:type="dcterms:W3CDTF">2016-10-31T14:10:50Z</dcterms:created>
  <dcterms:modified xsi:type="dcterms:W3CDTF">2017-10-27T21:53:15Z</dcterms:modified>
</cp:coreProperties>
</file>