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7" r:id="rId1"/>
  </p:sldMasterIdLst>
  <p:notesMasterIdLst>
    <p:notesMasterId r:id="rId33"/>
  </p:notesMasterIdLst>
  <p:sldIdLst>
    <p:sldId id="309" r:id="rId2"/>
    <p:sldId id="617" r:id="rId3"/>
    <p:sldId id="626" r:id="rId4"/>
    <p:sldId id="618" r:id="rId5"/>
    <p:sldId id="610" r:id="rId6"/>
    <p:sldId id="587" r:id="rId7"/>
    <p:sldId id="588" r:id="rId8"/>
    <p:sldId id="589" r:id="rId9"/>
    <p:sldId id="627" r:id="rId10"/>
    <p:sldId id="612" r:id="rId11"/>
    <p:sldId id="614" r:id="rId12"/>
    <p:sldId id="616" r:id="rId13"/>
    <p:sldId id="619" r:id="rId14"/>
    <p:sldId id="591" r:id="rId15"/>
    <p:sldId id="620" r:id="rId16"/>
    <p:sldId id="615" r:id="rId17"/>
    <p:sldId id="581" r:id="rId18"/>
    <p:sldId id="584" r:id="rId19"/>
    <p:sldId id="621" r:id="rId20"/>
    <p:sldId id="585" r:id="rId21"/>
    <p:sldId id="604" r:id="rId22"/>
    <p:sldId id="607" r:id="rId23"/>
    <p:sldId id="603" r:id="rId24"/>
    <p:sldId id="622" r:id="rId25"/>
    <p:sldId id="623" r:id="rId26"/>
    <p:sldId id="605" r:id="rId27"/>
    <p:sldId id="600" r:id="rId28"/>
    <p:sldId id="608" r:id="rId29"/>
    <p:sldId id="609" r:id="rId30"/>
    <p:sldId id="624" r:id="rId31"/>
    <p:sldId id="625"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579" autoAdjust="0"/>
    <p:restoredTop sz="73371" autoAdjust="0"/>
  </p:normalViewPr>
  <p:slideViewPr>
    <p:cSldViewPr>
      <p:cViewPr>
        <p:scale>
          <a:sx n="90" d="100"/>
          <a:sy n="90" d="100"/>
        </p:scale>
        <p:origin x="-324" y="-64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030B3DE-A36D-49A5-A25B-E8D1641145B9}" type="datetimeFigureOut">
              <a:rPr lang="en-US" smtClean="0"/>
              <a:t>7/5/2017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B0758B7-0F65-4FFA-8797-A1A17D6188B0}" type="slidenum">
              <a:rPr lang="en-US" smtClean="0"/>
              <a:t>‹#›</a:t>
            </a:fld>
            <a:endParaRPr lang="en-US"/>
          </a:p>
        </p:txBody>
      </p:sp>
    </p:spTree>
    <p:extLst>
      <p:ext uri="{BB962C8B-B14F-4D97-AF65-F5344CB8AC3E}">
        <p14:creationId xmlns:p14="http://schemas.microsoft.com/office/powerpoint/2010/main" val="7851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0758B7-0F65-4FFA-8797-A1A17D6188B0}" type="slidenum">
              <a:rPr lang="en-US" smtClean="0"/>
              <a:t>1</a:t>
            </a:fld>
            <a:endParaRPr lang="en-US"/>
          </a:p>
        </p:txBody>
      </p:sp>
    </p:spTree>
    <p:extLst>
      <p:ext uri="{BB962C8B-B14F-4D97-AF65-F5344CB8AC3E}">
        <p14:creationId xmlns:p14="http://schemas.microsoft.com/office/powerpoint/2010/main" val="718805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0463"/>
            <a:ext cx="4184650" cy="3138487"/>
          </a:xfrm>
        </p:spPr>
      </p:sp>
      <p:sp>
        <p:nvSpPr>
          <p:cNvPr id="3" name="Notes Placeholder 2"/>
          <p:cNvSpPr>
            <a:spLocks noGrp="1"/>
          </p:cNvSpPr>
          <p:nvPr>
            <p:ph type="body" idx="1"/>
          </p:nvPr>
        </p:nvSpPr>
        <p:spPr/>
        <p:txBody>
          <a:bodyPr>
            <a:normAutofit/>
          </a:bodyPr>
          <a:lstStyle/>
          <a:p>
            <a:r>
              <a:rPr lang="en-US" dirty="0" smtClean="0"/>
              <a:t>COP</a:t>
            </a:r>
            <a:r>
              <a:rPr lang="en-US" baseline="0" dirty="0" smtClean="0"/>
              <a:t> charged with developing a framework for supporting families</a:t>
            </a:r>
          </a:p>
          <a:p>
            <a:r>
              <a:rPr lang="en-US" baseline="0" dirty="0" smtClean="0"/>
              <a:t>Chose to model after the life course theory</a:t>
            </a:r>
          </a:p>
          <a:p>
            <a:pPr defTabSz="920801">
              <a:defRPr/>
            </a:pPr>
            <a:r>
              <a:rPr lang="en-US" baseline="0" dirty="0" smtClean="0"/>
              <a:t>Informed by Wingspread-Building a National Agenda for Supporting Families with a member with IDD</a:t>
            </a:r>
          </a:p>
          <a:p>
            <a:pPr defTabSz="920801">
              <a:defRPr/>
            </a:pPr>
            <a:endParaRPr lang="en-US" baseline="0" dirty="0" smtClean="0"/>
          </a:p>
          <a:p>
            <a:pPr defTabSz="920801">
              <a:defRPr/>
            </a:pPr>
            <a:r>
              <a:rPr lang="en-US" dirty="0" smtClean="0"/>
              <a:t>Framework</a:t>
            </a:r>
            <a:r>
              <a:rPr lang="en-US" baseline="0" dirty="0" smtClean="0"/>
              <a:t> started with Mo F2F stakeholders.  Plain language, not systems jargon. </a:t>
            </a:r>
          </a:p>
          <a:p>
            <a:pPr defTabSz="920801">
              <a:defRPr/>
            </a:pPr>
            <a:endParaRPr lang="en-US"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2</a:t>
            </a:fld>
            <a:endParaRPr lang="en-US"/>
          </a:p>
        </p:txBody>
      </p:sp>
    </p:spTree>
    <p:extLst>
      <p:ext uri="{BB962C8B-B14F-4D97-AF65-F5344CB8AC3E}">
        <p14:creationId xmlns:p14="http://schemas.microsoft.com/office/powerpoint/2010/main" val="143605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xfrm>
            <a:off x="1412875" y="1160463"/>
            <a:ext cx="4184650" cy="3138487"/>
          </a:xfrm>
          <a:ln/>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rPr>
              <a:t>What kinds of things did</a:t>
            </a:r>
            <a:r>
              <a:rPr lang="en-US" baseline="0" dirty="0" smtClean="0">
                <a:latin typeface="Arial" panose="020B0604020202020204" pitchFamily="34" charset="0"/>
              </a:rPr>
              <a:t> you say earlier for YOUR good life?  PWD and families usually want those same types of things. Everybody “gets” what the good life is.  We just don’t usually ask them!  What kinds of things do you think PWD and families will say they DON’T want?  Sometimes you need to start there – they may not know what they want (because they are thinking in disability world) but they almost always can tell you want they don’t.  FAMILY should have a good life trajectory too.</a:t>
            </a:r>
          </a:p>
          <a:p>
            <a:r>
              <a:rPr lang="en-US" baseline="0" dirty="0" smtClean="0">
                <a:latin typeface="Arial" panose="020B0604020202020204" pitchFamily="34" charset="0"/>
              </a:rPr>
              <a:t>TRAJECTORY is the path that will either lead you toward the good life or toward things you don’t want. Think about throwing a football – the path that the ball takes on it’s way to the receiver is the trajectory.  If you shoot an arrow, or a nerf gun – the path that the arrow follows is the trajectory.   CAN START at ANY AGE!!!!</a:t>
            </a:r>
          </a:p>
          <a:p>
            <a:r>
              <a:rPr lang="en-US" baseline="0" dirty="0" smtClean="0">
                <a:latin typeface="Arial" panose="020B0604020202020204" pitchFamily="34" charset="0"/>
              </a:rPr>
              <a:t>Support coordinators, providers, DSP’s, VR counselors, teachers….. ALL have the power to impact someone’s trajectory, sometimes negatively, by their actions or words.  We must be very careful and mindful of the impact we can have.  Are we nudging person and family toward what they want or what they don’t want??   EACH interaction, think about which way it pointed their trajectory! </a:t>
            </a:r>
          </a:p>
          <a:p>
            <a:r>
              <a:rPr lang="en-US" baseline="0" dirty="0" smtClean="0">
                <a:latin typeface="Arial" panose="020B0604020202020204" pitchFamily="34" charset="0"/>
              </a:rPr>
              <a:t>KINDERGARTEN story – segregated class and safer special bus</a:t>
            </a:r>
          </a:p>
          <a:p>
            <a:r>
              <a:rPr lang="en-US" dirty="0" smtClean="0">
                <a:latin typeface="Arial" panose="020B0604020202020204" pitchFamily="34" charset="0"/>
              </a:rPr>
              <a:t>Trajectory isn’t always</a:t>
            </a:r>
            <a:r>
              <a:rPr lang="en-US" baseline="0" dirty="0" smtClean="0">
                <a:latin typeface="Arial" panose="020B0604020202020204" pitchFamily="34" charset="0"/>
              </a:rPr>
              <a:t> straight </a:t>
            </a:r>
          </a:p>
          <a:p>
            <a:r>
              <a:rPr lang="en-US" baseline="0" dirty="0" smtClean="0">
                <a:latin typeface="Arial" panose="020B0604020202020204" pitchFamily="34" charset="0"/>
              </a:rPr>
              <a:t>Bumps in the road – you can get back on track </a:t>
            </a:r>
          </a:p>
          <a:p>
            <a:r>
              <a:rPr lang="en-US" baseline="0" dirty="0" smtClean="0">
                <a:latin typeface="Arial" panose="020B0604020202020204" pitchFamily="34" charset="0"/>
              </a:rPr>
              <a:t>VISION and TRAJECTORY can be very broad or very specific and time limited.  Might be what are we doing/what’s happening this wee</a:t>
            </a:r>
            <a:endParaRPr lang="en-US" dirty="0" smtClean="0">
              <a:latin typeface="Arial" panose="020B0604020202020204" pitchFamily="34" charset="0"/>
            </a:endParaRP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57023" indent="-291162" eaLnBrk="0" hangingPunct="0">
              <a:defRPr sz="2400">
                <a:solidFill>
                  <a:schemeClr val="tx1"/>
                </a:solidFill>
                <a:latin typeface="Verdana" panose="020B0604030504040204" pitchFamily="34" charset="0"/>
                <a:ea typeface="MS PGothic" panose="020B0600070205080204" pitchFamily="34" charset="-128"/>
              </a:defRPr>
            </a:lvl2pPr>
            <a:lvl3pPr marL="1164651" indent="-232929" eaLnBrk="0" hangingPunct="0">
              <a:defRPr sz="2400">
                <a:solidFill>
                  <a:schemeClr val="tx1"/>
                </a:solidFill>
                <a:latin typeface="Verdana" panose="020B0604030504040204" pitchFamily="34" charset="0"/>
                <a:ea typeface="MS PGothic" panose="020B0600070205080204" pitchFamily="34" charset="-128"/>
              </a:defRPr>
            </a:lvl3pPr>
            <a:lvl4pPr marL="1630511" indent="-232929" eaLnBrk="0" hangingPunct="0">
              <a:defRPr sz="2400">
                <a:solidFill>
                  <a:schemeClr val="tx1"/>
                </a:solidFill>
                <a:latin typeface="Verdana" panose="020B0604030504040204" pitchFamily="34" charset="0"/>
                <a:ea typeface="MS PGothic" panose="020B0600070205080204" pitchFamily="34" charset="-128"/>
              </a:defRPr>
            </a:lvl4pPr>
            <a:lvl5pPr marL="2096372" indent="-232929" eaLnBrk="0" hangingPunct="0">
              <a:defRPr sz="2400">
                <a:solidFill>
                  <a:schemeClr val="tx1"/>
                </a:solidFill>
                <a:latin typeface="Verdana" panose="020B0604030504040204" pitchFamily="34" charset="0"/>
                <a:ea typeface="MS PGothic" panose="020B0600070205080204" pitchFamily="34" charset="-128"/>
              </a:defRPr>
            </a:lvl5pPr>
            <a:lvl6pPr marL="2562233" indent="-232929"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3028091" indent="-232929"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93952" indent="-232929"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959813" indent="-232929"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fld id="{0AF8027A-B85F-45E5-95E9-9CBE4CD537DC}" type="slidenum">
              <a:rPr lang="en-US" sz="1200">
                <a:solidFill>
                  <a:prstClr val="black"/>
                </a:solidFill>
                <a:latin typeface="Arial" panose="020B0604020202020204" pitchFamily="34" charset="0"/>
              </a:rPr>
              <a:pPr eaLnBrk="1" hangingPunct="1"/>
              <a:t>13</a:t>
            </a:fld>
            <a:endParaRPr lang="en-US" sz="1200" dirty="0">
              <a:solidFill>
                <a:prstClr val="black"/>
              </a:solidFill>
              <a:latin typeface="Arial" panose="020B0604020202020204" pitchFamily="34" charset="0"/>
            </a:endParaRPr>
          </a:p>
        </p:txBody>
      </p:sp>
    </p:spTree>
    <p:extLst>
      <p:ext uri="{BB962C8B-B14F-4D97-AF65-F5344CB8AC3E}">
        <p14:creationId xmlns:p14="http://schemas.microsoft.com/office/powerpoint/2010/main" val="334788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xfrm>
            <a:off x="1412875" y="1160463"/>
            <a:ext cx="4184650" cy="3138487"/>
          </a:xfrm>
          <a:ln/>
        </p:spPr>
      </p:sp>
      <p:sp>
        <p:nvSpPr>
          <p:cNvPr id="3" name="Notes Placeholder 2"/>
          <p:cNvSpPr>
            <a:spLocks noGrp="1"/>
          </p:cNvSpPr>
          <p:nvPr>
            <p:ph type="body" idx="1"/>
          </p:nvPr>
        </p:nvSpPr>
        <p:spPr/>
        <p:txBody>
          <a:bodyPr/>
          <a:lstStyle/>
          <a:p>
            <a:pPr algn="l">
              <a:defRPr/>
            </a:pPr>
            <a:r>
              <a:rPr lang="en-US" sz="1000" dirty="0">
                <a:latin typeface="Verdana" pitchFamily="34" charset="0"/>
                <a:cs typeface="Arial" charset="0"/>
              </a:rPr>
              <a:t>-DEMAND for services going UP, while BUDGET is going DOWN.  Workforce – females between 25 and 45, going DOWN.  Elderly using $ and people resources that IDD also uses.  </a:t>
            </a:r>
          </a:p>
          <a:p>
            <a:pPr algn="l">
              <a:defRPr/>
            </a:pPr>
            <a:r>
              <a:rPr lang="en-US" sz="1000" dirty="0">
                <a:latin typeface="Verdana" pitchFamily="34" charset="0"/>
                <a:cs typeface="Arial" charset="0"/>
              </a:rPr>
              <a:t>-Expectations of younger generation that has grown up with FULL </a:t>
            </a:r>
            <a:r>
              <a:rPr lang="en-US" sz="1000" dirty="0" err="1">
                <a:latin typeface="Verdana" pitchFamily="34" charset="0"/>
                <a:cs typeface="Arial" charset="0"/>
              </a:rPr>
              <a:t>iinclusion</a:t>
            </a:r>
            <a:r>
              <a:rPr lang="en-US" sz="1000" dirty="0">
                <a:latin typeface="Verdana" pitchFamily="34" charset="0"/>
                <a:cs typeface="Arial" charset="0"/>
              </a:rPr>
              <a:t>.</a:t>
            </a:r>
          </a:p>
          <a:p>
            <a:pPr algn="l">
              <a:defRPr/>
            </a:pPr>
            <a:r>
              <a:rPr lang="en-US" sz="1000" dirty="0">
                <a:latin typeface="Verdana" pitchFamily="34" charset="0"/>
                <a:cs typeface="Arial" charset="0"/>
              </a:rPr>
              <a:t>-Policy – moving away from institutional and congregate settings, and employment and community inclusion is an expectation. </a:t>
            </a:r>
          </a:p>
          <a:p>
            <a:pPr algn="l">
              <a:defRPr/>
            </a:pPr>
            <a:r>
              <a:rPr lang="en-US" sz="1000" dirty="0">
                <a:latin typeface="Verdana" pitchFamily="34" charset="0"/>
                <a:cs typeface="Arial" charset="0"/>
              </a:rPr>
              <a:t>-Providers expected to do MORE for less </a:t>
            </a:r>
            <a:endParaRPr lang="en-US" sz="1000" b="1" dirty="0">
              <a:latin typeface="Verdana" pitchFamily="34" charset="0"/>
              <a:cs typeface="Arial" charset="0"/>
            </a:endParaRPr>
          </a:p>
          <a:p>
            <a:pPr>
              <a:defRPr/>
            </a:pPr>
            <a:r>
              <a:rPr lang="en-US" sz="1000" b="1" dirty="0">
                <a:latin typeface="Verdana" pitchFamily="34" charset="0"/>
                <a:cs typeface="Arial" charset="0"/>
              </a:rPr>
              <a:t>Key Federal Policy:</a:t>
            </a:r>
          </a:p>
          <a:p>
            <a:pPr marL="291131" indent="-291131">
              <a:buFont typeface="Arial"/>
              <a:buChar char="•"/>
              <a:defRPr/>
            </a:pPr>
            <a:r>
              <a:rPr lang="en-US" sz="1000" dirty="0">
                <a:latin typeface="Verdana" pitchFamily="34" charset="0"/>
                <a:cs typeface="Arial" charset="0"/>
              </a:rPr>
              <a:t>Developmental Disability Act</a:t>
            </a:r>
          </a:p>
          <a:p>
            <a:pPr marL="291131" indent="-291131">
              <a:buFont typeface="Arial"/>
              <a:buChar char="•"/>
              <a:defRPr/>
            </a:pPr>
            <a:r>
              <a:rPr lang="en-US" sz="1000" dirty="0">
                <a:latin typeface="Verdana" pitchFamily="34" charset="0"/>
                <a:cs typeface="Arial" charset="0"/>
              </a:rPr>
              <a:t>Individuals with Disabilities Education Act</a:t>
            </a:r>
          </a:p>
          <a:p>
            <a:pPr marL="291131" indent="-291131">
              <a:buFont typeface="Arial"/>
              <a:buChar char="•"/>
              <a:defRPr/>
            </a:pPr>
            <a:r>
              <a:rPr lang="en-US" sz="1000" dirty="0">
                <a:latin typeface="Verdana" pitchFamily="34" charset="0"/>
                <a:cs typeface="Arial" charset="0"/>
              </a:rPr>
              <a:t>Family and Medical Leave Act </a:t>
            </a:r>
          </a:p>
          <a:p>
            <a:pPr marL="291131" indent="-291131">
              <a:buFont typeface="Arial"/>
              <a:buChar char="•"/>
              <a:defRPr/>
            </a:pPr>
            <a:r>
              <a:rPr lang="en-US" sz="1000" dirty="0">
                <a:latin typeface="Verdana" pitchFamily="34" charset="0"/>
                <a:cs typeface="Arial" charset="0"/>
              </a:rPr>
              <a:t>Lifespan Respite Act </a:t>
            </a:r>
          </a:p>
          <a:p>
            <a:pPr marL="291131" indent="-291131">
              <a:buFont typeface="Arial"/>
              <a:buChar char="•"/>
              <a:defRPr/>
            </a:pPr>
            <a:r>
              <a:rPr lang="en-US" sz="1000" dirty="0">
                <a:latin typeface="Verdana" pitchFamily="34" charset="0"/>
                <a:cs typeface="Arial" charset="0"/>
              </a:rPr>
              <a:t>Older American’s Act</a:t>
            </a:r>
          </a:p>
          <a:p>
            <a:pPr marL="291131" indent="-291131">
              <a:buFont typeface="Arial"/>
              <a:buChar char="•"/>
              <a:defRPr/>
            </a:pPr>
            <a:r>
              <a:rPr lang="en-US" sz="1000" dirty="0">
                <a:latin typeface="Verdana" pitchFamily="34" charset="0"/>
                <a:cs typeface="Arial" charset="0"/>
              </a:rPr>
              <a:t>HCBS rules</a:t>
            </a:r>
            <a:endParaRPr lang="en-US" sz="1000" i="1" dirty="0">
              <a:latin typeface="Verdana" pitchFamily="34" charset="0"/>
              <a:cs typeface="Arial" charset="0"/>
            </a:endParaRPr>
          </a:p>
          <a:p>
            <a:pPr>
              <a:defRPr/>
            </a:pPr>
            <a:r>
              <a:rPr lang="en-US" sz="1000" b="1" dirty="0">
                <a:latin typeface="Verdana" pitchFamily="34" charset="0"/>
                <a:cs typeface="Arial" charset="0"/>
              </a:rPr>
              <a:t>Key Federal Initiatives</a:t>
            </a:r>
          </a:p>
          <a:p>
            <a:pPr marL="291131" indent="-291131">
              <a:buFont typeface="Arial"/>
              <a:buChar char="•"/>
              <a:defRPr/>
            </a:pPr>
            <a:r>
              <a:rPr lang="en-US" dirty="0" smtClean="0">
                <a:latin typeface="Verdana" pitchFamily="34" charset="0"/>
                <a:cs typeface="Arial" charset="0"/>
              </a:rPr>
              <a:t>Medicaid Money Follows the Person</a:t>
            </a:r>
          </a:p>
          <a:p>
            <a:pPr marL="291131" indent="-291131">
              <a:buFont typeface="Arial"/>
              <a:buChar char="•"/>
              <a:defRPr/>
            </a:pPr>
            <a:r>
              <a:rPr lang="en-US" dirty="0" smtClean="0">
                <a:latin typeface="Verdana" pitchFamily="34" charset="0"/>
                <a:cs typeface="Arial" charset="0"/>
              </a:rPr>
              <a:t>SSA Ticket to Work</a:t>
            </a:r>
          </a:p>
          <a:p>
            <a:pPr marL="291131" indent="-291131">
              <a:buFont typeface="Arial"/>
              <a:buChar char="•"/>
              <a:defRPr/>
            </a:pPr>
            <a:r>
              <a:rPr lang="en-US" dirty="0" smtClean="0">
                <a:latin typeface="Verdana" pitchFamily="34" charset="0"/>
                <a:cs typeface="Arial" charset="0"/>
              </a:rPr>
              <a:t>Aging and Disability Resource Centers</a:t>
            </a:r>
          </a:p>
          <a:p>
            <a:pPr marL="291131" indent="-291131">
              <a:buFont typeface="Arial"/>
              <a:buChar char="•"/>
              <a:defRPr/>
            </a:pPr>
            <a:r>
              <a:rPr lang="en-US" dirty="0" smtClean="0">
                <a:latin typeface="Verdana" pitchFamily="34" charset="0"/>
                <a:cs typeface="Arial" charset="0"/>
              </a:rPr>
              <a:t>HHS Community Living Initiative</a:t>
            </a:r>
          </a:p>
          <a:p>
            <a:pPr marL="291131" indent="-291131">
              <a:buFont typeface="Arial"/>
              <a:buChar char="•"/>
              <a:defRPr/>
            </a:pPr>
            <a:endParaRPr lang="en-US" sz="1000" b="1" i="1" dirty="0">
              <a:latin typeface="Verdana" pitchFamily="34" charset="0"/>
              <a:cs typeface="Arial" charset="0"/>
            </a:endParaRPr>
          </a:p>
          <a:p>
            <a:pPr>
              <a:defRPr/>
            </a:pPr>
            <a:r>
              <a:rPr lang="en-US" sz="1000" b="1" i="1" dirty="0">
                <a:latin typeface="Verdana" pitchFamily="34" charset="0"/>
                <a:cs typeface="Arial" charset="0"/>
              </a:rPr>
              <a:t>Other Key Initiatives:</a:t>
            </a:r>
          </a:p>
          <a:p>
            <a:pPr marL="291131" indent="-291131">
              <a:buFont typeface="Arial"/>
              <a:buChar char="•"/>
              <a:defRPr/>
            </a:pPr>
            <a:r>
              <a:rPr lang="en-US" sz="1000" i="1" dirty="0">
                <a:latin typeface="Verdana" pitchFamily="34" charset="0"/>
                <a:cs typeface="Arial" charset="0"/>
              </a:rPr>
              <a:t>National Governors Association initiative “A Better Bottom Line:  Employing People with Disabilities”  </a:t>
            </a:r>
          </a:p>
          <a:p>
            <a:pPr>
              <a:defRPr/>
            </a:pPr>
            <a:endParaRPr lang="en-US" sz="1000" b="1" i="1" dirty="0">
              <a:latin typeface="Verdana" pitchFamily="34" charset="0"/>
              <a:cs typeface="Arial" charset="0"/>
            </a:endParaRPr>
          </a:p>
          <a:p>
            <a:pPr>
              <a:defRPr/>
            </a:pPr>
            <a:endParaRPr lang="en-US" sz="1000" i="1" dirty="0">
              <a:latin typeface="Verdana" pitchFamily="34" charset="0"/>
              <a:cs typeface="Arial" charset="0"/>
            </a:endParaRP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56941" indent="-291131" eaLnBrk="0" hangingPunct="0">
              <a:defRPr sz="2400">
                <a:solidFill>
                  <a:schemeClr val="tx1"/>
                </a:solidFill>
                <a:latin typeface="Verdana" charset="0"/>
                <a:ea typeface="ＭＳ Ｐゴシック" charset="0"/>
              </a:defRPr>
            </a:lvl2pPr>
            <a:lvl3pPr marL="1164524" indent="-232904" eaLnBrk="0" hangingPunct="0">
              <a:defRPr sz="2400">
                <a:solidFill>
                  <a:schemeClr val="tx1"/>
                </a:solidFill>
                <a:latin typeface="Verdana" charset="0"/>
                <a:ea typeface="ＭＳ Ｐゴシック" charset="0"/>
              </a:defRPr>
            </a:lvl3pPr>
            <a:lvl4pPr marL="1630333" indent="-232904" eaLnBrk="0" hangingPunct="0">
              <a:defRPr sz="2400">
                <a:solidFill>
                  <a:schemeClr val="tx1"/>
                </a:solidFill>
                <a:latin typeface="Verdana" charset="0"/>
                <a:ea typeface="ＭＳ Ｐゴシック" charset="0"/>
              </a:defRPr>
            </a:lvl4pPr>
            <a:lvl5pPr marL="2096142" indent="-232904" eaLnBrk="0" hangingPunct="0">
              <a:defRPr sz="2400">
                <a:solidFill>
                  <a:schemeClr val="tx1"/>
                </a:solidFill>
                <a:latin typeface="Verdana" charset="0"/>
                <a:ea typeface="ＭＳ Ｐゴシック" charset="0"/>
              </a:defRPr>
            </a:lvl5pPr>
            <a:lvl6pPr marL="2561952" indent="-232904" eaLnBrk="0" fontAlgn="base" hangingPunct="0">
              <a:spcBef>
                <a:spcPct val="0"/>
              </a:spcBef>
              <a:spcAft>
                <a:spcPct val="0"/>
              </a:spcAft>
              <a:defRPr sz="2400">
                <a:solidFill>
                  <a:schemeClr val="tx1"/>
                </a:solidFill>
                <a:latin typeface="Verdana" charset="0"/>
                <a:ea typeface="ＭＳ Ｐゴシック" charset="0"/>
              </a:defRPr>
            </a:lvl6pPr>
            <a:lvl7pPr marL="3027761" indent="-232904" eaLnBrk="0" fontAlgn="base" hangingPunct="0">
              <a:spcBef>
                <a:spcPct val="0"/>
              </a:spcBef>
              <a:spcAft>
                <a:spcPct val="0"/>
              </a:spcAft>
              <a:defRPr sz="2400">
                <a:solidFill>
                  <a:schemeClr val="tx1"/>
                </a:solidFill>
                <a:latin typeface="Verdana" charset="0"/>
                <a:ea typeface="ＭＳ Ｐゴシック" charset="0"/>
              </a:defRPr>
            </a:lvl7pPr>
            <a:lvl8pPr marL="3493571" indent="-232904" eaLnBrk="0" fontAlgn="base" hangingPunct="0">
              <a:spcBef>
                <a:spcPct val="0"/>
              </a:spcBef>
              <a:spcAft>
                <a:spcPct val="0"/>
              </a:spcAft>
              <a:defRPr sz="2400">
                <a:solidFill>
                  <a:schemeClr val="tx1"/>
                </a:solidFill>
                <a:latin typeface="Verdana" charset="0"/>
                <a:ea typeface="ＭＳ Ｐゴシック" charset="0"/>
              </a:defRPr>
            </a:lvl8pPr>
            <a:lvl9pPr marL="3959380" indent="-232904"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83F55D54-7135-5249-A0EB-A9FE6B37DDF7}" type="slidenum">
              <a:rPr lang="en-US" sz="1200">
                <a:latin typeface="Arial" charset="0"/>
                <a:cs typeface="Arial" charset="0"/>
              </a:rPr>
              <a:pPr eaLnBrk="1" hangingPunct="1"/>
              <a:t>15</a:t>
            </a:fld>
            <a:endParaRPr lang="en-US" sz="1200">
              <a:latin typeface="Arial" charset="0"/>
              <a:cs typeface="Arial" charset="0"/>
            </a:endParaRPr>
          </a:p>
        </p:txBody>
      </p:sp>
    </p:spTree>
    <p:extLst>
      <p:ext uri="{BB962C8B-B14F-4D97-AF65-F5344CB8AC3E}">
        <p14:creationId xmlns:p14="http://schemas.microsoft.com/office/powerpoint/2010/main" val="619660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0463"/>
            <a:ext cx="4184650" cy="3138487"/>
          </a:xfrm>
        </p:spPr>
      </p:sp>
      <p:sp>
        <p:nvSpPr>
          <p:cNvPr id="3" name="Notes Placeholder 2"/>
          <p:cNvSpPr>
            <a:spLocks noGrp="1"/>
          </p:cNvSpPr>
          <p:nvPr>
            <p:ph type="body" idx="1"/>
          </p:nvPr>
        </p:nvSpPr>
        <p:spPr/>
        <p:txBody>
          <a:bodyPr>
            <a:normAutofit/>
          </a:bodyPr>
          <a:lstStyle/>
          <a:p>
            <a:r>
              <a:rPr lang="en-US" dirty="0" smtClean="0"/>
              <a:t>MAPPING</a:t>
            </a:r>
          </a:p>
          <a:p>
            <a:r>
              <a:rPr lang="en-US" dirty="0" smtClean="0"/>
              <a:t>PROBLEM</a:t>
            </a:r>
            <a:r>
              <a:rPr lang="en-US" baseline="0" dirty="0" smtClean="0"/>
              <a:t> SOLVING</a:t>
            </a:r>
          </a:p>
          <a:p>
            <a:r>
              <a:rPr lang="en-US" baseline="0" dirty="0" smtClean="0"/>
              <a:t>PLANNING LTSS</a:t>
            </a:r>
          </a:p>
          <a:p>
            <a:r>
              <a:rPr lang="en-US" baseline="0" dirty="0" smtClean="0"/>
              <a:t>PLANNING ACTIVITIES</a:t>
            </a:r>
          </a:p>
          <a:p>
            <a:r>
              <a:rPr lang="en-US" baseline="0" dirty="0" smtClean="0"/>
              <a:t>We ALL do this without even thinking about it</a:t>
            </a:r>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19</a:t>
            </a:fld>
            <a:endParaRPr lang="en-US"/>
          </a:p>
        </p:txBody>
      </p:sp>
    </p:spTree>
    <p:extLst>
      <p:ext uri="{BB962C8B-B14F-4D97-AF65-F5344CB8AC3E}">
        <p14:creationId xmlns:p14="http://schemas.microsoft.com/office/powerpoint/2010/main" val="816181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7FF3A9-E1FB-49F5-BAF1-ABEFD2C4F028}" type="datetime1">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145C4-20AE-0F4D-BCF8-825916713C61}" type="slidenum">
              <a:rPr lang="en-US" smtClean="0"/>
              <a:t>‹#›</a:t>
            </a:fld>
            <a:endParaRPr lang="en-US"/>
          </a:p>
        </p:txBody>
      </p:sp>
    </p:spTree>
    <p:extLst>
      <p:ext uri="{BB962C8B-B14F-4D97-AF65-F5344CB8AC3E}">
        <p14:creationId xmlns:p14="http://schemas.microsoft.com/office/powerpoint/2010/main" val="105803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138B1-1ECE-4FE8-BB04-B2AEBB51E250}" type="datetime1">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FEE40-99EA-429B-A2CD-7317D822849C}" type="slidenum">
              <a:rPr lang="en-US" smtClean="0"/>
              <a:t>‹#›</a:t>
            </a:fld>
            <a:endParaRPr lang="en-US"/>
          </a:p>
        </p:txBody>
      </p:sp>
    </p:spTree>
    <p:extLst>
      <p:ext uri="{BB962C8B-B14F-4D97-AF65-F5344CB8AC3E}">
        <p14:creationId xmlns:p14="http://schemas.microsoft.com/office/powerpoint/2010/main" val="105449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9F6AE-A508-4535-9E7C-2A4BB77D24CC}" type="datetime1">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FEE40-99EA-429B-A2CD-7317D822849C}" type="slidenum">
              <a:rPr lang="en-US" smtClean="0"/>
              <a:t>‹#›</a:t>
            </a:fld>
            <a:endParaRPr lang="en-US"/>
          </a:p>
        </p:txBody>
      </p:sp>
    </p:spTree>
    <p:extLst>
      <p:ext uri="{BB962C8B-B14F-4D97-AF65-F5344CB8AC3E}">
        <p14:creationId xmlns:p14="http://schemas.microsoft.com/office/powerpoint/2010/main" val="370860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B3FCB-70FC-4003-AD83-FCE74C198E23}" type="datetime1">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FEE40-99EA-429B-A2CD-7317D822849C}" type="slidenum">
              <a:rPr lang="en-US" smtClean="0"/>
              <a:t>‹#›</a:t>
            </a:fld>
            <a:endParaRPr lang="en-US"/>
          </a:p>
        </p:txBody>
      </p:sp>
    </p:spTree>
    <p:extLst>
      <p:ext uri="{BB962C8B-B14F-4D97-AF65-F5344CB8AC3E}">
        <p14:creationId xmlns:p14="http://schemas.microsoft.com/office/powerpoint/2010/main" val="1081860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18172F-DD30-4DCA-9740-C28466B5D331}" type="datetime1">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FEE40-99EA-429B-A2CD-7317D822849C}" type="slidenum">
              <a:rPr lang="en-US" smtClean="0"/>
              <a:t>‹#›</a:t>
            </a:fld>
            <a:endParaRPr lang="en-US"/>
          </a:p>
        </p:txBody>
      </p:sp>
    </p:spTree>
    <p:extLst>
      <p:ext uri="{BB962C8B-B14F-4D97-AF65-F5344CB8AC3E}">
        <p14:creationId xmlns:p14="http://schemas.microsoft.com/office/powerpoint/2010/main" val="1103778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9E4BA4-9F9C-41A9-831F-10353A8B6ADD}" type="datetime1">
              <a:rPr lang="en-US" smtClean="0"/>
              <a:t>7/5/2017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FEE40-99EA-429B-A2CD-7317D822849C}" type="slidenum">
              <a:rPr lang="en-US" smtClean="0"/>
              <a:t>‹#›</a:t>
            </a:fld>
            <a:endParaRPr lang="en-US"/>
          </a:p>
        </p:txBody>
      </p:sp>
    </p:spTree>
    <p:extLst>
      <p:ext uri="{BB962C8B-B14F-4D97-AF65-F5344CB8AC3E}">
        <p14:creationId xmlns:p14="http://schemas.microsoft.com/office/powerpoint/2010/main" val="2574054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AAF4A5-8FF1-4738-A713-AC02AE7B0D95}" type="datetime1">
              <a:rPr lang="en-US" smtClean="0"/>
              <a:t>7/5/2017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FEE40-99EA-429B-A2CD-7317D822849C}" type="slidenum">
              <a:rPr lang="en-US" smtClean="0"/>
              <a:t>‹#›</a:t>
            </a:fld>
            <a:endParaRPr lang="en-US"/>
          </a:p>
        </p:txBody>
      </p:sp>
    </p:spTree>
    <p:extLst>
      <p:ext uri="{BB962C8B-B14F-4D97-AF65-F5344CB8AC3E}">
        <p14:creationId xmlns:p14="http://schemas.microsoft.com/office/powerpoint/2010/main" val="202904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6BE59A-8FF7-4B9E-87BB-E9866777DFDF}" type="datetime1">
              <a:rPr lang="en-US" smtClean="0"/>
              <a:t>7/5/2017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FEE40-99EA-429B-A2CD-7317D822849C}" type="slidenum">
              <a:rPr lang="en-US" smtClean="0"/>
              <a:t>‹#›</a:t>
            </a:fld>
            <a:endParaRPr lang="en-US"/>
          </a:p>
        </p:txBody>
      </p:sp>
    </p:spTree>
    <p:extLst>
      <p:ext uri="{BB962C8B-B14F-4D97-AF65-F5344CB8AC3E}">
        <p14:creationId xmlns:p14="http://schemas.microsoft.com/office/powerpoint/2010/main" val="131496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A9115E-9790-4B7B-A2C5-9257CE6673F7}" type="datetime1">
              <a:rPr lang="en-US" smtClean="0"/>
              <a:t>7/5/2017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8FEE40-99EA-429B-A2CD-7317D822849C}" type="slidenum">
              <a:rPr lang="en-US" smtClean="0"/>
              <a:t>‹#›</a:t>
            </a:fld>
            <a:endParaRPr lang="en-US"/>
          </a:p>
        </p:txBody>
      </p:sp>
    </p:spTree>
    <p:extLst>
      <p:ext uri="{BB962C8B-B14F-4D97-AF65-F5344CB8AC3E}">
        <p14:creationId xmlns:p14="http://schemas.microsoft.com/office/powerpoint/2010/main" val="2978977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65B66-6D23-4389-9CCD-AC9D0A50C4B2}" type="datetime1">
              <a:rPr lang="en-US" smtClean="0"/>
              <a:t>7/5/2017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145C4-20AE-0F4D-BCF8-825916713C61}" type="slidenum">
              <a:rPr lang="en-US" smtClean="0"/>
              <a:t>‹#›</a:t>
            </a:fld>
            <a:endParaRPr lang="en-US"/>
          </a:p>
        </p:txBody>
      </p:sp>
    </p:spTree>
    <p:extLst>
      <p:ext uri="{BB962C8B-B14F-4D97-AF65-F5344CB8AC3E}">
        <p14:creationId xmlns:p14="http://schemas.microsoft.com/office/powerpoint/2010/main" val="2413132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75489-629D-4E62-9650-D940F6F397EF}" type="datetime1">
              <a:rPr lang="en-US" smtClean="0"/>
              <a:t>7/5/2017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FEE40-99EA-429B-A2CD-7317D822849C}" type="slidenum">
              <a:rPr lang="en-US" smtClean="0"/>
              <a:t>‹#›</a:t>
            </a:fld>
            <a:endParaRPr lang="en-US"/>
          </a:p>
        </p:txBody>
      </p:sp>
    </p:spTree>
    <p:extLst>
      <p:ext uri="{BB962C8B-B14F-4D97-AF65-F5344CB8AC3E}">
        <p14:creationId xmlns:p14="http://schemas.microsoft.com/office/powerpoint/2010/main" val="326562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9D797-49DC-4694-BFA5-63118C9475C1}" type="datetime1">
              <a:rPr lang="en-US" smtClean="0"/>
              <a:t>7/5/2017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FEE40-99EA-429B-A2CD-7317D822849C}" type="slidenum">
              <a:rPr lang="en-US" smtClean="0"/>
              <a:t>‹#›</a:t>
            </a:fld>
            <a:endParaRPr lang="en-US"/>
          </a:p>
        </p:txBody>
      </p:sp>
    </p:spTree>
    <p:extLst>
      <p:ext uri="{BB962C8B-B14F-4D97-AF65-F5344CB8AC3E}">
        <p14:creationId xmlns:p14="http://schemas.microsoft.com/office/powerpoint/2010/main" val="169929535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lifecoursetools.com/" TargetMode="External"/><Relationship Id="rId2" Type="http://schemas.openxmlformats.org/officeDocument/2006/relationships/hyperlink" Target="http://www.supportstofamilies.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3505200"/>
            <a:ext cx="7391400" cy="2895600"/>
          </a:xfrm>
        </p:spPr>
        <p:txBody>
          <a:bodyPr>
            <a:normAutofit fontScale="92500" lnSpcReduction="10000"/>
          </a:bodyPr>
          <a:lstStyle/>
          <a:p>
            <a:pPr algn="l"/>
            <a:r>
              <a:rPr lang="en-US" sz="6000" b="1" dirty="0" smtClean="0">
                <a:solidFill>
                  <a:srgbClr val="7030A0"/>
                </a:solidFill>
                <a:latin typeface="Freestyle Script" panose="030804020302050B0404" pitchFamily="66" charset="0"/>
              </a:rPr>
              <a:t>Supporting Individuals </a:t>
            </a:r>
          </a:p>
          <a:p>
            <a:pPr algn="l"/>
            <a:r>
              <a:rPr lang="en-US" sz="6000" b="1" dirty="0" smtClean="0">
                <a:solidFill>
                  <a:srgbClr val="7030A0"/>
                </a:solidFill>
                <a:latin typeface="Freestyle Script" panose="030804020302050B0404" pitchFamily="66" charset="0"/>
              </a:rPr>
              <a:t>and Families toward </a:t>
            </a:r>
          </a:p>
          <a:p>
            <a:pPr algn="l"/>
            <a:r>
              <a:rPr lang="en-US" sz="6000" b="1" dirty="0" smtClean="0">
                <a:solidFill>
                  <a:srgbClr val="7030A0"/>
                </a:solidFill>
                <a:latin typeface="Freestyle Script" panose="030804020302050B0404" pitchFamily="66" charset="0"/>
              </a:rPr>
              <a:t>A Good Life</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85800"/>
            <a:ext cx="12192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 Box 2"/>
          <p:cNvSpPr txBox="1">
            <a:spLocks noChangeArrowheads="1"/>
          </p:cNvSpPr>
          <p:nvPr/>
        </p:nvSpPr>
        <p:spPr bwMode="auto">
          <a:xfrm>
            <a:off x="1391093" y="718733"/>
            <a:ext cx="7543800" cy="181588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2800" b="1" dirty="0">
                <a:solidFill>
                  <a:srgbClr val="0070C0"/>
                </a:solidFill>
                <a:effectLst/>
                <a:latin typeface="Times New Roman" panose="02020603050405020304" pitchFamily="18" charset="0"/>
                <a:ea typeface="Calibri"/>
                <a:cs typeface="Times New Roman" panose="02020603050405020304" pitchFamily="18" charset="0"/>
              </a:rPr>
              <a:t>Community of </a:t>
            </a:r>
            <a:r>
              <a:rPr lang="en-US" sz="2800" b="1" dirty="0" smtClean="0">
                <a:solidFill>
                  <a:srgbClr val="0070C0"/>
                </a:solidFill>
                <a:effectLst/>
                <a:latin typeface="Times New Roman" panose="02020603050405020304" pitchFamily="18" charset="0"/>
                <a:ea typeface="Calibri"/>
                <a:cs typeface="Times New Roman" panose="02020603050405020304" pitchFamily="18" charset="0"/>
              </a:rPr>
              <a:t>Practice: </a:t>
            </a:r>
          </a:p>
          <a:p>
            <a:pPr marL="0" marR="0">
              <a:spcBef>
                <a:spcPts val="0"/>
              </a:spcBef>
              <a:spcAft>
                <a:spcPts val="0"/>
              </a:spcAft>
            </a:pPr>
            <a:r>
              <a:rPr lang="en-US" sz="2800" b="1" dirty="0" smtClean="0">
                <a:solidFill>
                  <a:srgbClr val="0070C0"/>
                </a:solidFill>
                <a:effectLst/>
                <a:latin typeface="Times New Roman" panose="02020603050405020304" pitchFamily="18" charset="0"/>
                <a:ea typeface="Calibri"/>
                <a:cs typeface="Times New Roman" panose="02020603050405020304" pitchFamily="18" charset="0"/>
              </a:rPr>
              <a:t>Supporting Individuals with Intellectual/Developmental Disabilities and Families over </a:t>
            </a:r>
            <a:r>
              <a:rPr lang="en-US" sz="2800" b="1" dirty="0">
                <a:solidFill>
                  <a:srgbClr val="0070C0"/>
                </a:solidFill>
                <a:effectLst/>
                <a:latin typeface="Times New Roman" panose="02020603050405020304" pitchFamily="18" charset="0"/>
                <a:ea typeface="Calibri"/>
                <a:cs typeface="Times New Roman" panose="02020603050405020304" pitchFamily="18" charset="0"/>
              </a:rPr>
              <a:t>the Life Course</a:t>
            </a:r>
            <a:endParaRPr lang="en-US" sz="2800" dirty="0">
              <a:solidFill>
                <a:srgbClr val="0070C0"/>
              </a:solidFill>
              <a:effectLst/>
              <a:latin typeface="Times New Roman" panose="02020603050405020304" pitchFamily="18" charset="0"/>
              <a:ea typeface="Calibri"/>
              <a:cs typeface="Times New Roman" panose="02020603050405020304" pitchFamily="18"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206100"/>
            <a:ext cx="2667000" cy="265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569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latin typeface="Times New Roman" panose="02020603050405020304" pitchFamily="18" charset="0"/>
                <a:cs typeface="Times New Roman" panose="02020603050405020304" pitchFamily="18" charset="0"/>
              </a:rPr>
              <a:t>Community of Practice Principles:</a:t>
            </a:r>
            <a:br>
              <a:rPr lang="en-US" dirty="0" smtClean="0">
                <a:solidFill>
                  <a:srgbClr val="0070C0"/>
                </a:solidFill>
                <a:latin typeface="Times New Roman" panose="02020603050405020304" pitchFamily="18" charset="0"/>
                <a:cs typeface="Times New Roman" panose="02020603050405020304" pitchFamily="18" charset="0"/>
              </a:rPr>
            </a:br>
            <a:r>
              <a:rPr lang="en-US" dirty="0" smtClean="0">
                <a:solidFill>
                  <a:srgbClr val="0070C0"/>
                </a:solidFill>
                <a:latin typeface="Times New Roman" panose="02020603050405020304" pitchFamily="18" charset="0"/>
                <a:cs typeface="Times New Roman" panose="02020603050405020304" pitchFamily="18" charset="0"/>
              </a:rPr>
              <a:t>Life Stages and Life Domains</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idx="1"/>
          </p:nvPr>
        </p:nvSpPr>
        <p:spPr/>
        <p:txBody>
          <a:bodyPr/>
          <a:lstStyle/>
          <a:p>
            <a:pPr algn="l"/>
            <a:r>
              <a:rPr lang="en-US" dirty="0" smtClean="0">
                <a:solidFill>
                  <a:srgbClr val="7030A0"/>
                </a:solidFill>
              </a:rPr>
              <a:t>Life Stages</a:t>
            </a:r>
            <a:endParaRPr lang="en-US" dirty="0">
              <a:solidFill>
                <a:srgbClr val="7030A0"/>
              </a:solidFill>
            </a:endParaRPr>
          </a:p>
        </p:txBody>
      </p:sp>
      <p:sp>
        <p:nvSpPr>
          <p:cNvPr id="5" name="Content Placeholder 4"/>
          <p:cNvSpPr>
            <a:spLocks noGrp="1"/>
          </p:cNvSpPr>
          <p:nvPr>
            <p:ph sz="half" idx="2"/>
          </p:nvPr>
        </p:nvSpPr>
        <p:spPr>
          <a:xfrm>
            <a:off x="457200" y="2174875"/>
            <a:ext cx="4040188" cy="2854325"/>
          </a:xfrm>
        </p:spPr>
        <p:txBody>
          <a:bodyPr/>
          <a:lstStyle/>
          <a:p>
            <a:r>
              <a:rPr lang="en-US" dirty="0" smtClean="0">
                <a:solidFill>
                  <a:srgbClr val="7030A0"/>
                </a:solidFill>
              </a:rPr>
              <a:t>Pre-natal &amp; Infancy</a:t>
            </a:r>
          </a:p>
          <a:p>
            <a:r>
              <a:rPr lang="en-US" dirty="0" smtClean="0">
                <a:solidFill>
                  <a:srgbClr val="7030A0"/>
                </a:solidFill>
              </a:rPr>
              <a:t>Early Childhood</a:t>
            </a:r>
          </a:p>
          <a:p>
            <a:r>
              <a:rPr lang="en-US" dirty="0" smtClean="0">
                <a:solidFill>
                  <a:srgbClr val="7030A0"/>
                </a:solidFill>
              </a:rPr>
              <a:t>School Age</a:t>
            </a:r>
          </a:p>
          <a:p>
            <a:r>
              <a:rPr lang="en-US" dirty="0" smtClean="0">
                <a:solidFill>
                  <a:srgbClr val="7030A0"/>
                </a:solidFill>
              </a:rPr>
              <a:t>Transition Age</a:t>
            </a:r>
          </a:p>
          <a:p>
            <a:r>
              <a:rPr lang="en-US" dirty="0" smtClean="0">
                <a:solidFill>
                  <a:srgbClr val="7030A0"/>
                </a:solidFill>
              </a:rPr>
              <a:t>Adulthood</a:t>
            </a:r>
          </a:p>
          <a:p>
            <a:r>
              <a:rPr lang="en-US" dirty="0" smtClean="0">
                <a:solidFill>
                  <a:srgbClr val="7030A0"/>
                </a:solidFill>
              </a:rPr>
              <a:t>Aging</a:t>
            </a:r>
            <a:endParaRPr lang="en-US" dirty="0">
              <a:solidFill>
                <a:srgbClr val="7030A0"/>
              </a:solidFill>
            </a:endParaRPr>
          </a:p>
        </p:txBody>
      </p:sp>
      <p:sp>
        <p:nvSpPr>
          <p:cNvPr id="6" name="Text Placeholder 5"/>
          <p:cNvSpPr>
            <a:spLocks noGrp="1"/>
          </p:cNvSpPr>
          <p:nvPr>
            <p:ph type="body" sz="quarter" idx="3"/>
          </p:nvPr>
        </p:nvSpPr>
        <p:spPr/>
        <p:txBody>
          <a:bodyPr/>
          <a:lstStyle/>
          <a:p>
            <a:pPr algn="l"/>
            <a:r>
              <a:rPr lang="en-US" dirty="0" smtClean="0">
                <a:solidFill>
                  <a:srgbClr val="7030A0"/>
                </a:solidFill>
              </a:rPr>
              <a:t>Life Domains</a:t>
            </a:r>
            <a:endParaRPr lang="en-US" dirty="0">
              <a:solidFill>
                <a:srgbClr val="7030A0"/>
              </a:solidFill>
            </a:endParaRPr>
          </a:p>
        </p:txBody>
      </p:sp>
      <p:sp>
        <p:nvSpPr>
          <p:cNvPr id="7" name="Content Placeholder 6"/>
          <p:cNvSpPr>
            <a:spLocks noGrp="1"/>
          </p:cNvSpPr>
          <p:nvPr>
            <p:ph sz="quarter" idx="4"/>
          </p:nvPr>
        </p:nvSpPr>
        <p:spPr>
          <a:xfrm>
            <a:off x="4645025" y="2174875"/>
            <a:ext cx="4041775" cy="2701925"/>
          </a:xfrm>
        </p:spPr>
        <p:txBody>
          <a:bodyPr/>
          <a:lstStyle/>
          <a:p>
            <a:r>
              <a:rPr lang="en-US" dirty="0" smtClean="0">
                <a:solidFill>
                  <a:srgbClr val="7030A0"/>
                </a:solidFill>
              </a:rPr>
              <a:t>Daily Life &amp; Employment</a:t>
            </a:r>
          </a:p>
          <a:p>
            <a:r>
              <a:rPr lang="en-US" dirty="0" smtClean="0">
                <a:solidFill>
                  <a:srgbClr val="7030A0"/>
                </a:solidFill>
              </a:rPr>
              <a:t>Safety &amp; Security</a:t>
            </a:r>
          </a:p>
          <a:p>
            <a:r>
              <a:rPr lang="en-US" dirty="0" smtClean="0">
                <a:solidFill>
                  <a:srgbClr val="7030A0"/>
                </a:solidFill>
              </a:rPr>
              <a:t>Healthy Living</a:t>
            </a:r>
          </a:p>
          <a:p>
            <a:r>
              <a:rPr lang="en-US" dirty="0" smtClean="0">
                <a:solidFill>
                  <a:srgbClr val="7030A0"/>
                </a:solidFill>
              </a:rPr>
              <a:t>Citizenship &amp; Advocacy</a:t>
            </a:r>
          </a:p>
          <a:p>
            <a:r>
              <a:rPr lang="en-US" dirty="0" smtClean="0">
                <a:solidFill>
                  <a:srgbClr val="7030A0"/>
                </a:solidFill>
              </a:rPr>
              <a:t>Social &amp; Spiritual</a:t>
            </a:r>
          </a:p>
          <a:p>
            <a:r>
              <a:rPr lang="en-US" dirty="0" smtClean="0">
                <a:solidFill>
                  <a:srgbClr val="7030A0"/>
                </a:solidFill>
              </a:rPr>
              <a:t>Community Living</a:t>
            </a:r>
            <a:endParaRPr lang="en-US" dirty="0">
              <a:solidFill>
                <a:srgbClr val="7030A0"/>
              </a:solidFill>
            </a:endParaRPr>
          </a:p>
        </p:txBody>
      </p:sp>
      <p:sp>
        <p:nvSpPr>
          <p:cNvPr id="8" name="TextBox 7"/>
          <p:cNvSpPr txBox="1"/>
          <p:nvPr/>
        </p:nvSpPr>
        <p:spPr>
          <a:xfrm>
            <a:off x="381000" y="4953000"/>
            <a:ext cx="8430578" cy="1569660"/>
          </a:xfrm>
          <a:prstGeom prst="rect">
            <a:avLst/>
          </a:prstGeom>
          <a:noFill/>
        </p:spPr>
        <p:txBody>
          <a:bodyPr wrap="none" rtlCol="0">
            <a:spAutoFit/>
          </a:bodyPr>
          <a:lstStyle/>
          <a:p>
            <a:r>
              <a:rPr lang="en-US" sz="1600" dirty="0" smtClean="0"/>
              <a:t>Why it might seem that when someone reached the “aging” life stage, all other life stages have </a:t>
            </a:r>
            <a:r>
              <a:rPr lang="en-US" sz="1600" dirty="0" smtClean="0"/>
              <a:t>are </a:t>
            </a:r>
          </a:p>
          <a:p>
            <a:r>
              <a:rPr lang="en-US" sz="1600" dirty="0" smtClean="0"/>
              <a:t>“over,” there are always LESSONS from our previous life stages that we reflect on or continue to</a:t>
            </a:r>
          </a:p>
          <a:p>
            <a:r>
              <a:rPr lang="en-US" sz="1600" dirty="0"/>
              <a:t>i</a:t>
            </a:r>
            <a:r>
              <a:rPr lang="en-US" sz="1600" dirty="0" smtClean="0"/>
              <a:t>mpact our lives into the next life stage. Those previous life stages are, and will continue to be, </a:t>
            </a:r>
          </a:p>
          <a:p>
            <a:r>
              <a:rPr lang="en-US" sz="1600" dirty="0" smtClean="0"/>
              <a:t>instructive. For those reasons, we ALWAYS keep in mind ALL life stages and all life domains.</a:t>
            </a:r>
          </a:p>
          <a:p>
            <a:endParaRPr lang="en-US" sz="1600" dirty="0"/>
          </a:p>
          <a:p>
            <a:r>
              <a:rPr lang="en-US" sz="1600" dirty="0" smtClean="0"/>
              <a:t>How might a situation from “School” impact someone who is Aging??</a:t>
            </a:r>
            <a:endParaRPr lang="en-US" sz="1600" dirty="0" smtClean="0"/>
          </a:p>
        </p:txBody>
      </p:sp>
    </p:spTree>
    <p:extLst>
      <p:ext uri="{BB962C8B-B14F-4D97-AF65-F5344CB8AC3E}">
        <p14:creationId xmlns:p14="http://schemas.microsoft.com/office/powerpoint/2010/main" val="497019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latin typeface="Times New Roman" panose="02020603050405020304" pitchFamily="18" charset="0"/>
                <a:cs typeface="Times New Roman" panose="02020603050405020304" pitchFamily="18" charset="0"/>
              </a:rPr>
              <a:t>Community of Practice Principles: </a:t>
            </a:r>
            <a:br>
              <a:rPr lang="en-US" dirty="0" smtClean="0">
                <a:solidFill>
                  <a:srgbClr val="0070C0"/>
                </a:solidFill>
                <a:latin typeface="Times New Roman" panose="02020603050405020304" pitchFamily="18" charset="0"/>
                <a:cs typeface="Times New Roman" panose="02020603050405020304" pitchFamily="18" charset="0"/>
              </a:rPr>
            </a:br>
            <a:r>
              <a:rPr lang="en-US" dirty="0" smtClean="0">
                <a:solidFill>
                  <a:srgbClr val="0070C0"/>
                </a:solidFill>
                <a:latin typeface="Times New Roman" panose="02020603050405020304" pitchFamily="18" charset="0"/>
                <a:cs typeface="Times New Roman" panose="02020603050405020304" pitchFamily="18" charset="0"/>
              </a:rPr>
              <a:t>Three Buckets of Support</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4800" y="3701534"/>
            <a:ext cx="8808385" cy="2923877"/>
          </a:xfrm>
          <a:prstGeom prst="rect">
            <a:avLst/>
          </a:prstGeom>
          <a:noFill/>
        </p:spPr>
        <p:txBody>
          <a:bodyPr wrap="square" rtlCol="0">
            <a:spAutoFit/>
          </a:bodyPr>
          <a:lstStyle/>
          <a:p>
            <a:endParaRPr lang="en-US" dirty="0" smtClean="0">
              <a:solidFill>
                <a:schemeClr val="tx2">
                  <a:lumMod val="60000"/>
                  <a:lumOff val="40000"/>
                </a:schemeClr>
              </a:solidFill>
            </a:endParaRPr>
          </a:p>
          <a:p>
            <a:r>
              <a:rPr lang="en-US" dirty="0" smtClean="0">
                <a:solidFill>
                  <a:schemeClr val="tx2">
                    <a:lumMod val="60000"/>
                    <a:lumOff val="40000"/>
                  </a:schemeClr>
                </a:solidFill>
              </a:rPr>
              <a:t>DISCOVERY AND NAVIGATION</a:t>
            </a:r>
            <a:r>
              <a:rPr lang="en-US" dirty="0" smtClean="0"/>
              <a:t>: Having the information and tools you need to navigate life</a:t>
            </a:r>
          </a:p>
          <a:p>
            <a:r>
              <a:rPr lang="en-US" dirty="0" smtClean="0">
                <a:solidFill>
                  <a:srgbClr val="92D050"/>
                </a:solidFill>
              </a:rPr>
              <a:t>CONNECTING AND NETWORKING</a:t>
            </a:r>
            <a:r>
              <a:rPr lang="en-US" dirty="0" smtClean="0"/>
              <a:t>: Making connections with peers and resources – to HELP</a:t>
            </a:r>
          </a:p>
          <a:p>
            <a:r>
              <a:rPr lang="en-US" dirty="0"/>
              <a:t>	</a:t>
            </a:r>
            <a:r>
              <a:rPr lang="en-US" dirty="0" smtClean="0"/>
              <a:t>you navigate</a:t>
            </a:r>
          </a:p>
          <a:p>
            <a:r>
              <a:rPr lang="en-US" dirty="0" smtClean="0">
                <a:solidFill>
                  <a:srgbClr val="FFC000"/>
                </a:solidFill>
              </a:rPr>
              <a:t>GOODS AND SERVICES</a:t>
            </a:r>
            <a:r>
              <a:rPr lang="en-US" dirty="0" smtClean="0"/>
              <a:t>: The tangible items you use and buy and the public and private</a:t>
            </a:r>
          </a:p>
          <a:p>
            <a:r>
              <a:rPr lang="en-US" dirty="0"/>
              <a:t>	</a:t>
            </a:r>
            <a:r>
              <a:rPr lang="en-US" dirty="0" smtClean="0"/>
              <a:t>organizations in your community that you access for support</a:t>
            </a:r>
          </a:p>
          <a:p>
            <a:endParaRPr lang="en-US" dirty="0"/>
          </a:p>
          <a:p>
            <a:pPr algn="ctr"/>
            <a:r>
              <a:rPr lang="en-US" sz="4000" dirty="0" smtClean="0">
                <a:solidFill>
                  <a:srgbClr val="FFC000"/>
                </a:solidFill>
              </a:rPr>
              <a:t>Think of a three-legged stool!</a:t>
            </a:r>
          </a:p>
          <a:p>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1541960"/>
            <a:ext cx="3200400" cy="2159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079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latin typeface="Times New Roman" panose="02020603050405020304" pitchFamily="18" charset="0"/>
                <a:cs typeface="Times New Roman" panose="02020603050405020304" pitchFamily="18" charset="0"/>
              </a:rPr>
              <a:t>Three Buckets of Support: </a:t>
            </a:r>
            <a:br>
              <a:rPr lang="en-US" dirty="0" smtClean="0">
                <a:solidFill>
                  <a:srgbClr val="0070C0"/>
                </a:solidFill>
                <a:latin typeface="Times New Roman" panose="02020603050405020304" pitchFamily="18" charset="0"/>
                <a:cs typeface="Times New Roman" panose="02020603050405020304" pitchFamily="18" charset="0"/>
              </a:rPr>
            </a:br>
            <a:r>
              <a:rPr lang="en-US" dirty="0" smtClean="0">
                <a:solidFill>
                  <a:srgbClr val="0070C0"/>
                </a:solidFill>
                <a:latin typeface="Times New Roman" panose="02020603050405020304" pitchFamily="18" charset="0"/>
                <a:cs typeface="Times New Roman" panose="02020603050405020304" pitchFamily="18" charset="0"/>
              </a:rPr>
              <a:t>Deeper Dive</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8FEE40-99EA-429B-A2CD-7317D822849C}" type="slidenum">
              <a:rPr lang="en-US" smtClean="0"/>
              <a:t>12</a:t>
            </a:fld>
            <a:endParaRPr lang="en-US"/>
          </a:p>
        </p:txBody>
      </p:sp>
      <p:pic>
        <p:nvPicPr>
          <p:cNvPr id="5122" name="Picture 2" descr="U:\Family Support NASDDDS grant\graphics\three bucket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493546" cy="393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595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8"/>
          <p:cNvSpPr txBox="1">
            <a:spLocks noChangeArrowheads="1"/>
          </p:cNvSpPr>
          <p:nvPr/>
        </p:nvSpPr>
        <p:spPr bwMode="auto">
          <a:xfrm>
            <a:off x="38100" y="228600"/>
            <a:ext cx="9067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r>
              <a:rPr lang="en-US" sz="4000" dirty="0" smtClean="0">
                <a:solidFill>
                  <a:srgbClr val="7030A0"/>
                </a:solidFill>
                <a:latin typeface="Georgia"/>
              </a:rPr>
              <a:t>Trajectory:  Toward A </a:t>
            </a:r>
            <a:r>
              <a:rPr lang="en-US" sz="4000" dirty="0">
                <a:solidFill>
                  <a:srgbClr val="7030A0"/>
                </a:solidFill>
                <a:latin typeface="Georgia"/>
              </a:rPr>
              <a:t>Good Life</a:t>
            </a:r>
          </a:p>
        </p:txBody>
      </p:sp>
      <p:cxnSp>
        <p:nvCxnSpPr>
          <p:cNvPr id="8" name="Straight Arrow Connector 29"/>
          <p:cNvCxnSpPr>
            <a:cxnSpLocks noChangeShapeType="1"/>
          </p:cNvCxnSpPr>
          <p:nvPr/>
        </p:nvCxnSpPr>
        <p:spPr bwMode="auto">
          <a:xfrm flipV="1">
            <a:off x="299242" y="2179674"/>
            <a:ext cx="4992228" cy="2541182"/>
          </a:xfrm>
          <a:prstGeom prst="straightConnector1">
            <a:avLst/>
          </a:prstGeom>
          <a:noFill/>
          <a:ln w="76200" cmpd="sng">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 name="Straight Arrow Connector 29"/>
          <p:cNvCxnSpPr>
            <a:cxnSpLocks noChangeShapeType="1"/>
          </p:cNvCxnSpPr>
          <p:nvPr/>
        </p:nvCxnSpPr>
        <p:spPr bwMode="auto">
          <a:xfrm>
            <a:off x="299242" y="4720856"/>
            <a:ext cx="5204372" cy="616688"/>
          </a:xfrm>
          <a:prstGeom prst="straightConnector1">
            <a:avLst/>
          </a:prstGeom>
          <a:ln>
            <a:prstDash val="dash"/>
            <a:headEnd/>
            <a:tailEnd type="arrow" w="med" len="med"/>
          </a:ln>
          <a:extLst/>
        </p:spPr>
        <p:style>
          <a:lnRef idx="2">
            <a:schemeClr val="dk1"/>
          </a:lnRef>
          <a:fillRef idx="0">
            <a:schemeClr val="dk1"/>
          </a:fillRef>
          <a:effectRef idx="1">
            <a:schemeClr val="dk1"/>
          </a:effectRef>
          <a:fontRef idx="minor">
            <a:schemeClr val="tx1"/>
          </a:fontRef>
        </p:style>
      </p:cxnSp>
      <p:sp>
        <p:nvSpPr>
          <p:cNvPr id="20" name="Cloud 19"/>
          <p:cNvSpPr/>
          <p:nvPr/>
        </p:nvSpPr>
        <p:spPr>
          <a:xfrm>
            <a:off x="5291470" y="990600"/>
            <a:ext cx="3657600" cy="3007242"/>
          </a:xfrm>
          <a:prstGeom prst="cloud">
            <a:avLst/>
          </a:prstGeom>
          <a:solidFill>
            <a:srgbClr val="59C6D5"/>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200" b="1" i="1" dirty="0">
              <a:solidFill>
                <a:prstClr val="black"/>
              </a:solidFill>
            </a:endParaRPr>
          </a:p>
          <a:p>
            <a:pPr algn="ctr"/>
            <a:r>
              <a:rPr lang="en-US" sz="2000" i="1" dirty="0">
                <a:solidFill>
                  <a:prstClr val="black"/>
                </a:solidFill>
              </a:rPr>
              <a:t>Friends, family, </a:t>
            </a:r>
          </a:p>
          <a:p>
            <a:pPr algn="ctr"/>
            <a:r>
              <a:rPr lang="en-US" sz="2000" i="1" dirty="0">
                <a:solidFill>
                  <a:prstClr val="black"/>
                </a:solidFill>
              </a:rPr>
              <a:t>enough money, </a:t>
            </a:r>
          </a:p>
          <a:p>
            <a:pPr algn="ctr"/>
            <a:r>
              <a:rPr lang="en-US" sz="2000" i="1" dirty="0">
                <a:solidFill>
                  <a:prstClr val="black"/>
                </a:solidFill>
              </a:rPr>
              <a:t>job I like, home, faith, vacations, health, choice, freedom</a:t>
            </a:r>
            <a:endParaRPr lang="en-US" sz="2000" dirty="0">
              <a:solidFill>
                <a:prstClr val="black"/>
              </a:solidFill>
            </a:endParaRPr>
          </a:p>
          <a:p>
            <a:pPr algn="ctr"/>
            <a:endParaRPr lang="en-US" sz="2200" b="1" dirty="0">
              <a:solidFill>
                <a:prstClr val="black"/>
              </a:solidFill>
            </a:endParaRPr>
          </a:p>
        </p:txBody>
      </p:sp>
      <p:grpSp>
        <p:nvGrpSpPr>
          <p:cNvPr id="2" name="Group 12"/>
          <p:cNvGrpSpPr/>
          <p:nvPr/>
        </p:nvGrpSpPr>
        <p:grpSpPr>
          <a:xfrm>
            <a:off x="5376979" y="4392406"/>
            <a:ext cx="3962400" cy="1890279"/>
            <a:chOff x="2459221" y="3647187"/>
            <a:chExt cx="4572000" cy="2745852"/>
          </a:xfrm>
        </p:grpSpPr>
        <p:sp>
          <p:nvSpPr>
            <p:cNvPr id="14" name="Cloud 13"/>
            <p:cNvSpPr/>
            <p:nvPr/>
          </p:nvSpPr>
          <p:spPr>
            <a:xfrm>
              <a:off x="2642661" y="3647187"/>
              <a:ext cx="3806135" cy="2745852"/>
            </a:xfrm>
            <a:prstGeom prst="cloud">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dirty="0">
                <a:solidFill>
                  <a:prstClr val="black"/>
                </a:solidFill>
              </a:endParaRPr>
            </a:p>
          </p:txBody>
        </p:sp>
        <p:sp>
          <p:nvSpPr>
            <p:cNvPr id="15" name="Rectangle 14"/>
            <p:cNvSpPr/>
            <p:nvPr/>
          </p:nvSpPr>
          <p:spPr>
            <a:xfrm>
              <a:off x="2459221" y="4175062"/>
              <a:ext cx="4572000" cy="536498"/>
            </a:xfrm>
            <a:prstGeom prst="rect">
              <a:avLst/>
            </a:prstGeom>
            <a:ln>
              <a:noFill/>
            </a:ln>
          </p:spPr>
          <p:txBody>
            <a:bodyPr>
              <a:spAutoFit/>
            </a:bodyPr>
            <a:lstStyle/>
            <a:p>
              <a:pPr algn="ctr"/>
              <a:r>
                <a:rPr lang="en-US" b="1" dirty="0">
                  <a:solidFill>
                    <a:prstClr val="black"/>
                  </a:solidFill>
                </a:rPr>
                <a:t>Vision of What I Don’t Want</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549" y="4881600"/>
              <a:ext cx="957987" cy="1137396"/>
            </a:xfrm>
            <a:prstGeom prst="rect">
              <a:avLst/>
            </a:prstGeom>
            <a:ln>
              <a:noFill/>
            </a:ln>
          </p:spPr>
        </p:pic>
      </p:grpSp>
      <p:sp>
        <p:nvSpPr>
          <p:cNvPr id="10" name="TextBox 9"/>
          <p:cNvSpPr txBox="1"/>
          <p:nvPr/>
        </p:nvSpPr>
        <p:spPr>
          <a:xfrm rot="19984045">
            <a:off x="904015" y="3069712"/>
            <a:ext cx="3502485" cy="369332"/>
          </a:xfrm>
          <a:prstGeom prst="rect">
            <a:avLst/>
          </a:prstGeom>
          <a:noFill/>
        </p:spPr>
        <p:txBody>
          <a:bodyPr wrap="square" rtlCol="0">
            <a:spAutoFit/>
          </a:bodyPr>
          <a:lstStyle/>
          <a:p>
            <a:r>
              <a:rPr lang="en-US" dirty="0">
                <a:solidFill>
                  <a:prstClr val="black"/>
                </a:solidFill>
              </a:rPr>
              <a:t>Trajectory towards Life Outcomes</a:t>
            </a:r>
          </a:p>
        </p:txBody>
      </p:sp>
      <p:sp>
        <p:nvSpPr>
          <p:cNvPr id="12" name="TextBox 11"/>
          <p:cNvSpPr txBox="1"/>
          <p:nvPr/>
        </p:nvSpPr>
        <p:spPr>
          <a:xfrm rot="430369">
            <a:off x="853777" y="5100158"/>
            <a:ext cx="4003273" cy="369332"/>
          </a:xfrm>
          <a:prstGeom prst="rect">
            <a:avLst/>
          </a:prstGeom>
          <a:noFill/>
        </p:spPr>
        <p:txBody>
          <a:bodyPr wrap="square" rtlCol="0">
            <a:spAutoFit/>
          </a:bodyPr>
          <a:lstStyle/>
          <a:p>
            <a:r>
              <a:rPr lang="en-US" dirty="0">
                <a:solidFill>
                  <a:prstClr val="black"/>
                </a:solidFill>
              </a:rPr>
              <a:t>Trajectory towards things unwanted</a:t>
            </a:r>
          </a:p>
        </p:txBody>
      </p:sp>
    </p:spTree>
    <p:extLst>
      <p:ext uri="{BB962C8B-B14F-4D97-AF65-F5344CB8AC3E}">
        <p14:creationId xmlns:p14="http://schemas.microsoft.com/office/powerpoint/2010/main" val="150758147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latin typeface="Times New Roman" panose="02020603050405020304" pitchFamily="18" charset="0"/>
                <a:cs typeface="Times New Roman" panose="02020603050405020304" pitchFamily="18" charset="0"/>
              </a:rPr>
              <a:t>Community of Practice Principles:</a:t>
            </a:r>
            <a:br>
              <a:rPr lang="en-US" dirty="0" smtClean="0">
                <a:solidFill>
                  <a:srgbClr val="0070C0"/>
                </a:solidFill>
                <a:latin typeface="Times New Roman" panose="02020603050405020304" pitchFamily="18" charset="0"/>
                <a:cs typeface="Times New Roman" panose="02020603050405020304" pitchFamily="18" charset="0"/>
              </a:rPr>
            </a:br>
            <a:r>
              <a:rPr lang="en-US" dirty="0" smtClean="0">
                <a:solidFill>
                  <a:srgbClr val="0070C0"/>
                </a:solidFill>
                <a:latin typeface="Times New Roman" panose="02020603050405020304" pitchFamily="18" charset="0"/>
                <a:cs typeface="Times New Roman" panose="02020603050405020304" pitchFamily="18" charset="0"/>
              </a:rPr>
              <a:t>Trajectory</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8FEE40-99EA-429B-A2CD-7317D822849C}" type="slidenum">
              <a:rPr lang="en-US" smtClean="0"/>
              <a:t>14</a:t>
            </a:fld>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800099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494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228600" y="228602"/>
            <a:ext cx="8839200" cy="1139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spc="-120" baseline="0">
                <a:solidFill>
                  <a:schemeClr val="accent1"/>
                </a:solidFill>
                <a:latin typeface="+mj-lt"/>
                <a:ea typeface="+mj-ea"/>
                <a:cs typeface="+mj-cs"/>
              </a:defRPr>
            </a:lvl1pPr>
          </a:lstStyle>
          <a:p>
            <a:pPr algn="ctr"/>
            <a:r>
              <a:rPr lang="en-US" sz="4000" dirty="0"/>
              <a:t>Current Reality of Services and Supports</a:t>
            </a:r>
          </a:p>
        </p:txBody>
      </p:sp>
      <p:sp>
        <p:nvSpPr>
          <p:cNvPr id="21" name="Slide Number Placeholder 7"/>
          <p:cNvSpPr txBox="1">
            <a:spLocks/>
          </p:cNvSpPr>
          <p:nvPr/>
        </p:nvSpPr>
        <p:spPr>
          <a:xfrm>
            <a:off x="6541193" y="5829751"/>
            <a:ext cx="2194560" cy="13970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0" latinLnBrk="0" hangingPunct="0">
              <a:defRPr sz="2400" kern="1200">
                <a:solidFill>
                  <a:schemeClr val="tx1"/>
                </a:solidFill>
                <a:latin typeface="Verdana" charset="0"/>
                <a:ea typeface="ＭＳ Ｐゴシック" charset="0"/>
                <a:cs typeface="ＭＳ Ｐゴシック" charset="0"/>
              </a:defRPr>
            </a:lvl1pPr>
            <a:lvl2pPr marL="742950" indent="-285750" algn="l" defTabSz="457200" rtl="0" eaLnBrk="0" latinLnBrk="0" hangingPunct="0">
              <a:defRPr sz="2400" kern="1200">
                <a:solidFill>
                  <a:schemeClr val="tx1"/>
                </a:solidFill>
                <a:latin typeface="Verdana" charset="0"/>
                <a:ea typeface="ＭＳ Ｐゴシック" charset="0"/>
                <a:cs typeface="+mn-cs"/>
              </a:defRPr>
            </a:lvl2pPr>
            <a:lvl3pPr marL="1143000" indent="-228600" algn="l" defTabSz="457200" rtl="0" eaLnBrk="0" latinLnBrk="0" hangingPunct="0">
              <a:defRPr sz="2400" kern="1200">
                <a:solidFill>
                  <a:schemeClr val="tx1"/>
                </a:solidFill>
                <a:latin typeface="Verdana" charset="0"/>
                <a:ea typeface="ＭＳ Ｐゴシック" charset="0"/>
                <a:cs typeface="+mn-cs"/>
              </a:defRPr>
            </a:lvl3pPr>
            <a:lvl4pPr marL="1600200" indent="-228600" algn="l" defTabSz="457200" rtl="0" eaLnBrk="0" latinLnBrk="0" hangingPunct="0">
              <a:defRPr sz="2400" kern="1200">
                <a:solidFill>
                  <a:schemeClr val="tx1"/>
                </a:solidFill>
                <a:latin typeface="Verdana" charset="0"/>
                <a:ea typeface="ＭＳ Ｐゴシック" charset="0"/>
                <a:cs typeface="+mn-cs"/>
              </a:defRPr>
            </a:lvl4pPr>
            <a:lvl5pPr marL="2057400" indent="-228600" algn="l" defTabSz="457200" rtl="0" eaLnBrk="0" latinLnBrk="0" hangingPunct="0">
              <a:defRPr sz="2400" kern="1200">
                <a:solidFill>
                  <a:schemeClr val="tx1"/>
                </a:solidFill>
                <a:latin typeface="Verdana" charset="0"/>
                <a:ea typeface="ＭＳ Ｐゴシック" charset="0"/>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Verdana" charset="0"/>
                <a:ea typeface="ＭＳ Ｐゴシック" charset="0"/>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Verdana" charset="0"/>
                <a:ea typeface="ＭＳ Ｐゴシック" charset="0"/>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Verdana" charset="0"/>
                <a:ea typeface="ＭＳ Ｐゴシック" charset="0"/>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Verdana" charset="0"/>
                <a:ea typeface="ＭＳ Ｐゴシック" charset="0"/>
                <a:cs typeface="+mn-cs"/>
              </a:defRPr>
            </a:lvl9pPr>
          </a:lstStyle>
          <a:p>
            <a:pPr eaLnBrk="1" hangingPunct="1"/>
            <a:fld id="{08505776-1A4B-0E4F-9A07-572DF06F9AA2}" type="slidenum">
              <a:rPr lang="en-US" sz="1000">
                <a:cs typeface="Arial" charset="0"/>
              </a:rPr>
              <a:pPr eaLnBrk="1" hangingPunct="1"/>
              <a:t>15</a:t>
            </a:fld>
            <a:endParaRPr lang="en-US" sz="1000">
              <a:cs typeface="Arial" charset="0"/>
            </a:endParaRPr>
          </a:p>
        </p:txBody>
      </p:sp>
      <p:grpSp>
        <p:nvGrpSpPr>
          <p:cNvPr id="23" name="Group 22"/>
          <p:cNvGrpSpPr/>
          <p:nvPr/>
        </p:nvGrpSpPr>
        <p:grpSpPr>
          <a:xfrm>
            <a:off x="381000" y="1524000"/>
            <a:ext cx="2076450" cy="2514600"/>
            <a:chOff x="381000" y="2286000"/>
            <a:chExt cx="2076450" cy="2514600"/>
          </a:xfrm>
        </p:grpSpPr>
        <p:sp>
          <p:nvSpPr>
            <p:cNvPr id="24" name="Down Arrow 2"/>
            <p:cNvSpPr>
              <a:spLocks noChangeArrowheads="1"/>
            </p:cNvSpPr>
            <p:nvPr/>
          </p:nvSpPr>
          <p:spPr bwMode="auto">
            <a:xfrm rot="-5400000">
              <a:off x="161925" y="2505075"/>
              <a:ext cx="2514600" cy="2076450"/>
            </a:xfrm>
            <a:prstGeom prst="downArrow">
              <a:avLst>
                <a:gd name="adj1" fmla="val 50000"/>
                <a:gd name="adj2" fmla="val 50014"/>
              </a:avLst>
            </a:prstGeom>
            <a:solidFill>
              <a:srgbClr val="C7A2E3"/>
            </a:solidFill>
            <a:ln w="9525">
              <a:solidFill>
                <a:schemeClr val="tx1"/>
              </a:solidFill>
              <a:round/>
              <a:headEnd/>
              <a:tailEnd/>
            </a:ln>
          </p:spPr>
          <p:txBody>
            <a:bodyPr/>
            <a:lstStyle/>
            <a:p>
              <a:pPr eaLnBrk="0" hangingPunct="0"/>
              <a:endParaRPr lang="en-US" sz="2000"/>
            </a:p>
          </p:txBody>
        </p:sp>
        <p:sp>
          <p:nvSpPr>
            <p:cNvPr id="25" name="TextBox 1"/>
            <p:cNvSpPr txBox="1">
              <a:spLocks noChangeArrowheads="1"/>
            </p:cNvSpPr>
            <p:nvPr/>
          </p:nvSpPr>
          <p:spPr bwMode="auto">
            <a:xfrm>
              <a:off x="381000" y="3124200"/>
              <a:ext cx="1752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2000" dirty="0">
                  <a:latin typeface="+mn-lt"/>
                </a:rPr>
                <a:t>Expectations, Values, Culture </a:t>
              </a:r>
            </a:p>
          </p:txBody>
        </p:sp>
      </p:grpSp>
      <p:grpSp>
        <p:nvGrpSpPr>
          <p:cNvPr id="26" name="Group 25"/>
          <p:cNvGrpSpPr/>
          <p:nvPr/>
        </p:nvGrpSpPr>
        <p:grpSpPr>
          <a:xfrm rot="1506238">
            <a:off x="6134100" y="4382589"/>
            <a:ext cx="2743200" cy="1219200"/>
            <a:chOff x="6172200" y="4419600"/>
            <a:chExt cx="2743200" cy="1219200"/>
          </a:xfrm>
        </p:grpSpPr>
        <p:sp>
          <p:nvSpPr>
            <p:cNvPr id="27" name="Down Arrow 17"/>
            <p:cNvSpPr>
              <a:spLocks noChangeArrowheads="1"/>
            </p:cNvSpPr>
            <p:nvPr/>
          </p:nvSpPr>
          <p:spPr bwMode="auto">
            <a:xfrm rot="5400000">
              <a:off x="6878638" y="3713162"/>
              <a:ext cx="1219200" cy="2632075"/>
            </a:xfrm>
            <a:prstGeom prst="downArrow">
              <a:avLst>
                <a:gd name="adj1" fmla="val 50000"/>
                <a:gd name="adj2" fmla="val 49993"/>
              </a:avLst>
            </a:prstGeom>
            <a:solidFill>
              <a:srgbClr val="C7A2E3"/>
            </a:solidFill>
            <a:ln w="9525">
              <a:solidFill>
                <a:schemeClr val="tx1"/>
              </a:solidFill>
              <a:round/>
              <a:headEnd/>
              <a:tailEnd/>
            </a:ln>
          </p:spPr>
          <p:txBody>
            <a:bodyPr/>
            <a:lstStyle/>
            <a:p>
              <a:pPr eaLnBrk="0" hangingPunct="0"/>
              <a:endParaRPr lang="en-US" sz="2000">
                <a:solidFill>
                  <a:schemeClr val="accent1">
                    <a:lumMod val="20000"/>
                    <a:lumOff val="80000"/>
                  </a:schemeClr>
                </a:solidFill>
              </a:endParaRPr>
            </a:p>
          </p:txBody>
        </p:sp>
        <p:sp>
          <p:nvSpPr>
            <p:cNvPr id="28" name="TextBox 16"/>
            <p:cNvSpPr txBox="1">
              <a:spLocks noChangeArrowheads="1"/>
            </p:cNvSpPr>
            <p:nvPr/>
          </p:nvSpPr>
          <p:spPr bwMode="auto">
            <a:xfrm>
              <a:off x="6781800" y="4702314"/>
              <a:ext cx="2133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2000" dirty="0">
                  <a:latin typeface="+mn-lt"/>
                </a:rPr>
                <a:t>Capacity of </a:t>
              </a:r>
            </a:p>
            <a:p>
              <a:pPr eaLnBrk="1" hangingPunct="1"/>
              <a:r>
                <a:rPr lang="en-US" sz="2000" dirty="0">
                  <a:latin typeface="+mn-lt"/>
                </a:rPr>
                <a:t>Work Force</a:t>
              </a:r>
            </a:p>
          </p:txBody>
        </p:sp>
      </p:grpSp>
      <p:grpSp>
        <p:nvGrpSpPr>
          <p:cNvPr id="29" name="Group 28"/>
          <p:cNvGrpSpPr/>
          <p:nvPr/>
        </p:nvGrpSpPr>
        <p:grpSpPr>
          <a:xfrm>
            <a:off x="6172202" y="2590800"/>
            <a:ext cx="2666999" cy="1219200"/>
            <a:chOff x="6172200" y="3048000"/>
            <a:chExt cx="2666999" cy="1219200"/>
          </a:xfrm>
          <a:solidFill>
            <a:srgbClr val="B6D27B"/>
          </a:solidFill>
        </p:grpSpPr>
        <p:sp>
          <p:nvSpPr>
            <p:cNvPr id="30" name="Down Arrow 19"/>
            <p:cNvSpPr>
              <a:spLocks noChangeArrowheads="1"/>
            </p:cNvSpPr>
            <p:nvPr/>
          </p:nvSpPr>
          <p:spPr bwMode="auto">
            <a:xfrm rot="5400000">
              <a:off x="6896100" y="2324100"/>
              <a:ext cx="1219200" cy="2666999"/>
            </a:xfrm>
            <a:prstGeom prst="downArrow">
              <a:avLst>
                <a:gd name="adj1" fmla="val 50000"/>
                <a:gd name="adj2" fmla="val 49993"/>
              </a:avLst>
            </a:prstGeom>
            <a:grpFill/>
            <a:ln w="9525">
              <a:solidFill>
                <a:schemeClr val="tx1"/>
              </a:solidFill>
              <a:round/>
              <a:headEnd/>
              <a:tailEnd/>
            </a:ln>
          </p:spPr>
          <p:txBody>
            <a:bodyPr/>
            <a:lstStyle/>
            <a:p>
              <a:pPr eaLnBrk="0" hangingPunct="0"/>
              <a:endParaRPr lang="en-US" sz="2000"/>
            </a:p>
          </p:txBody>
        </p:sp>
        <p:sp>
          <p:nvSpPr>
            <p:cNvPr id="31" name="TextBox 17"/>
            <p:cNvSpPr txBox="1">
              <a:spLocks noChangeArrowheads="1"/>
            </p:cNvSpPr>
            <p:nvPr/>
          </p:nvSpPr>
          <p:spPr bwMode="auto">
            <a:xfrm>
              <a:off x="6705600" y="3486090"/>
              <a:ext cx="2057400" cy="4001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2000" dirty="0">
                  <a:latin typeface="+mn-lt"/>
                </a:rPr>
                <a:t>Federal Budget</a:t>
              </a:r>
            </a:p>
          </p:txBody>
        </p:sp>
      </p:grpSp>
      <p:grpSp>
        <p:nvGrpSpPr>
          <p:cNvPr id="32" name="Group 31"/>
          <p:cNvGrpSpPr/>
          <p:nvPr/>
        </p:nvGrpSpPr>
        <p:grpSpPr>
          <a:xfrm>
            <a:off x="6248402" y="1219200"/>
            <a:ext cx="2632075" cy="1219200"/>
            <a:chOff x="6248400" y="1676400"/>
            <a:chExt cx="2632075" cy="1219200"/>
          </a:xfrm>
        </p:grpSpPr>
        <p:sp>
          <p:nvSpPr>
            <p:cNvPr id="33" name="Down Arrow 16"/>
            <p:cNvSpPr>
              <a:spLocks noChangeArrowheads="1"/>
            </p:cNvSpPr>
            <p:nvPr/>
          </p:nvSpPr>
          <p:spPr bwMode="auto">
            <a:xfrm rot="5400000">
              <a:off x="6954838" y="969962"/>
              <a:ext cx="1219200" cy="2632075"/>
            </a:xfrm>
            <a:prstGeom prst="downArrow">
              <a:avLst>
                <a:gd name="adj1" fmla="val 50000"/>
                <a:gd name="adj2" fmla="val 49993"/>
              </a:avLst>
            </a:prstGeom>
            <a:solidFill>
              <a:srgbClr val="C7A2E3"/>
            </a:solidFill>
            <a:ln w="9525">
              <a:solidFill>
                <a:schemeClr val="tx1"/>
              </a:solidFill>
              <a:round/>
              <a:headEnd/>
              <a:tailEnd/>
            </a:ln>
          </p:spPr>
          <p:txBody>
            <a:bodyPr/>
            <a:lstStyle/>
            <a:p>
              <a:pPr eaLnBrk="0" hangingPunct="0"/>
              <a:endParaRPr lang="en-US" sz="2000"/>
            </a:p>
          </p:txBody>
        </p:sp>
        <p:sp>
          <p:nvSpPr>
            <p:cNvPr id="34" name="TextBox 18"/>
            <p:cNvSpPr txBox="1">
              <a:spLocks noChangeArrowheads="1"/>
            </p:cNvSpPr>
            <p:nvPr/>
          </p:nvSpPr>
          <p:spPr bwMode="auto">
            <a:xfrm>
              <a:off x="6553200" y="2114490"/>
              <a:ext cx="228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1800" dirty="0">
                  <a:latin typeface="+mn-lt"/>
                </a:rPr>
                <a:t>Demand for Services</a:t>
              </a:r>
            </a:p>
          </p:txBody>
        </p:sp>
      </p:grpSp>
      <p:grpSp>
        <p:nvGrpSpPr>
          <p:cNvPr id="35" name="Group 34"/>
          <p:cNvGrpSpPr/>
          <p:nvPr/>
        </p:nvGrpSpPr>
        <p:grpSpPr>
          <a:xfrm rot="927005">
            <a:off x="432870" y="4191000"/>
            <a:ext cx="2176496" cy="1828800"/>
            <a:chOff x="667205" y="4797680"/>
            <a:chExt cx="2176496" cy="1828800"/>
          </a:xfrm>
          <a:solidFill>
            <a:srgbClr val="B6D27B"/>
          </a:solidFill>
        </p:grpSpPr>
        <p:sp>
          <p:nvSpPr>
            <p:cNvPr id="36" name="Down Arrow 16"/>
            <p:cNvSpPr>
              <a:spLocks noChangeArrowheads="1"/>
            </p:cNvSpPr>
            <p:nvPr/>
          </p:nvSpPr>
          <p:spPr bwMode="auto">
            <a:xfrm rot="14047431">
              <a:off x="841053" y="4623832"/>
              <a:ext cx="1828800" cy="2176496"/>
            </a:xfrm>
            <a:prstGeom prst="downArrow">
              <a:avLst>
                <a:gd name="adj1" fmla="val 50000"/>
                <a:gd name="adj2" fmla="val 63000"/>
              </a:avLst>
            </a:prstGeom>
            <a:grpFill/>
            <a:ln w="9525">
              <a:solidFill>
                <a:schemeClr val="tx1"/>
              </a:solidFill>
              <a:round/>
              <a:headEnd/>
              <a:tailEnd/>
            </a:ln>
          </p:spPr>
          <p:txBody>
            <a:bodyPr/>
            <a:lstStyle/>
            <a:p>
              <a:pPr eaLnBrk="0" hangingPunct="0"/>
              <a:endParaRPr lang="en-US" sz="2000"/>
            </a:p>
          </p:txBody>
        </p:sp>
        <p:sp>
          <p:nvSpPr>
            <p:cNvPr id="37" name="TextBox 2"/>
            <p:cNvSpPr txBox="1">
              <a:spLocks noChangeArrowheads="1"/>
            </p:cNvSpPr>
            <p:nvPr/>
          </p:nvSpPr>
          <p:spPr bwMode="auto">
            <a:xfrm rot="3037468">
              <a:off x="1296983" y="5267542"/>
              <a:ext cx="1169732" cy="705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2000" dirty="0">
                  <a:latin typeface="+mn-lt"/>
                </a:rPr>
                <a:t>Federal Policy</a:t>
              </a:r>
            </a:p>
          </p:txBody>
        </p:sp>
      </p:grpSp>
      <p:pic>
        <p:nvPicPr>
          <p:cNvPr id="38" name="Picture 3"/>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2391561" y="1656939"/>
            <a:ext cx="3769747" cy="3769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443048"/>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latin typeface="Times New Roman" panose="02020603050405020304" pitchFamily="18" charset="0"/>
                <a:cs typeface="Times New Roman" panose="02020603050405020304" pitchFamily="18" charset="0"/>
              </a:rPr>
              <a:t>Community of Practice Principles:</a:t>
            </a:r>
            <a:br>
              <a:rPr lang="en-US" dirty="0" smtClean="0">
                <a:solidFill>
                  <a:srgbClr val="0070C0"/>
                </a:solidFill>
                <a:latin typeface="Times New Roman" panose="02020603050405020304" pitchFamily="18" charset="0"/>
                <a:cs typeface="Times New Roman" panose="02020603050405020304" pitchFamily="18" charset="0"/>
              </a:rPr>
            </a:br>
            <a:r>
              <a:rPr lang="en-US" dirty="0" smtClean="0">
                <a:solidFill>
                  <a:srgbClr val="0070C0"/>
                </a:solidFill>
                <a:latin typeface="Times New Roman" panose="02020603050405020304" pitchFamily="18" charset="0"/>
                <a:cs typeface="Times New Roman" panose="02020603050405020304" pitchFamily="18" charset="0"/>
              </a:rPr>
              <a:t>Rethinking Traditional Services</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8FEE40-99EA-429B-A2CD-7317D822849C}" type="slidenum">
              <a:rPr lang="en-US" smtClean="0"/>
              <a:t>16</a:t>
            </a:fld>
            <a:endParaRPr lang="en-US"/>
          </a:p>
        </p:txBody>
      </p:sp>
      <p:pic>
        <p:nvPicPr>
          <p:cNvPr id="4098" name="Picture 2" descr="U:\Family Support NASDDDS grant\graphics\circles-normal.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194422"/>
            <a:ext cx="2697163" cy="269716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U:\Family Support NASDDDS grant\graphics\circles servic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114106"/>
            <a:ext cx="2852848" cy="28528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U:\Family Support NASDDDS grant\graphics\circles-sta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2155806"/>
            <a:ext cx="2769449" cy="27694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5105400"/>
            <a:ext cx="11942256" cy="2308324"/>
          </a:xfrm>
          <a:prstGeom prst="rect">
            <a:avLst/>
          </a:prstGeom>
          <a:noFill/>
        </p:spPr>
        <p:txBody>
          <a:bodyPr wrap="square" rtlCol="0">
            <a:spAutoFit/>
          </a:bodyPr>
          <a:lstStyle/>
          <a:p>
            <a:r>
              <a:rPr lang="en-US" dirty="0" smtClean="0"/>
              <a:t>Some of the unintended consequences of our service systems:</a:t>
            </a:r>
          </a:p>
          <a:p>
            <a:pPr marL="285750" indent="-285750">
              <a:buFont typeface="Arial" panose="020B0604020202020204" pitchFamily="34" charset="0"/>
              <a:buChar char="•"/>
            </a:pPr>
            <a:r>
              <a:rPr lang="en-US" dirty="0" smtClean="0"/>
              <a:t>Puts a barrier between an individual and his/her family – when we KNOW 80%+ of people </a:t>
            </a:r>
          </a:p>
          <a:p>
            <a:r>
              <a:rPr lang="en-US" dirty="0"/>
              <a:t>	</a:t>
            </a:r>
            <a:r>
              <a:rPr lang="en-US" dirty="0" smtClean="0"/>
              <a:t>with disabilities live with family</a:t>
            </a:r>
          </a:p>
          <a:p>
            <a:pPr marL="285750" indent="-285750">
              <a:buFont typeface="Arial" panose="020B0604020202020204" pitchFamily="34" charset="0"/>
              <a:buChar char="•"/>
            </a:pPr>
            <a:r>
              <a:rPr lang="en-US" dirty="0" smtClean="0"/>
              <a:t>Establishes formal service systems as THE expert and source of “what’s best”</a:t>
            </a:r>
          </a:p>
          <a:p>
            <a:pPr marL="285750" indent="-285750">
              <a:buFont typeface="Arial" panose="020B0604020202020204" pitchFamily="34" charset="0"/>
              <a:buChar char="•"/>
            </a:pPr>
            <a:r>
              <a:rPr lang="en-US" dirty="0" smtClean="0"/>
              <a:t>Devalues the role of family and community  – in every way possible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398379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rgbClr val="0070C0"/>
                </a:solidFill>
                <a:latin typeface="Times New Roman" panose="02020603050405020304" pitchFamily="18" charset="0"/>
                <a:cs typeface="Times New Roman" panose="02020603050405020304" pitchFamily="18" charset="0"/>
              </a:rPr>
              <a:t>Defining “services” and “supports”</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1"/>
          </p:nvPr>
        </p:nvSpPr>
        <p:spPr/>
        <p:txBody>
          <a:bodyPr>
            <a:normAutofit fontScale="77500" lnSpcReduction="20000"/>
          </a:bodyPr>
          <a:lstStyle/>
          <a:p>
            <a:pPr marL="0" indent="0">
              <a:buNone/>
            </a:pPr>
            <a:r>
              <a:rPr lang="en-US" dirty="0" smtClean="0"/>
              <a:t>SERVICES</a:t>
            </a:r>
          </a:p>
          <a:p>
            <a:r>
              <a:rPr lang="en-US" dirty="0" smtClean="0"/>
              <a:t>Definition: “The supplying of commodities or utilities as required or demanded by the public”</a:t>
            </a:r>
          </a:p>
          <a:p>
            <a:r>
              <a:rPr lang="en-US" dirty="0" smtClean="0"/>
              <a:t>Services are formal</a:t>
            </a:r>
          </a:p>
          <a:p>
            <a:r>
              <a:rPr lang="en-US" dirty="0" smtClean="0"/>
              <a:t>When we speak of “services” for people with I/DD we speak of Medicaid- or other government-funded services administered by a state agency</a:t>
            </a:r>
          </a:p>
          <a:p>
            <a:r>
              <a:rPr lang="en-US" dirty="0" smtClean="0"/>
              <a:t>Services are eligibility-based, typically around income and disability type</a:t>
            </a:r>
            <a:endParaRPr lang="en-US" dirty="0"/>
          </a:p>
        </p:txBody>
      </p:sp>
      <p:sp>
        <p:nvSpPr>
          <p:cNvPr id="5" name="Content Placeholder 4"/>
          <p:cNvSpPr>
            <a:spLocks noGrp="1"/>
          </p:cNvSpPr>
          <p:nvPr>
            <p:ph sz="half" idx="2"/>
          </p:nvPr>
        </p:nvSpPr>
        <p:spPr/>
        <p:txBody>
          <a:bodyPr>
            <a:normAutofit fontScale="77500" lnSpcReduction="20000"/>
          </a:bodyPr>
          <a:lstStyle/>
          <a:p>
            <a:pPr marL="0" indent="0">
              <a:buNone/>
            </a:pPr>
            <a:r>
              <a:rPr lang="en-US" dirty="0" smtClean="0"/>
              <a:t>SUPPORTS</a:t>
            </a:r>
          </a:p>
          <a:p>
            <a:r>
              <a:rPr lang="en-US" dirty="0" smtClean="0"/>
              <a:t>Definition: “Give assistance to, to enable to function or act”</a:t>
            </a:r>
          </a:p>
          <a:p>
            <a:r>
              <a:rPr lang="en-US" dirty="0" smtClean="0"/>
              <a:t>Supports can be either formal or informal</a:t>
            </a:r>
          </a:p>
          <a:p>
            <a:r>
              <a:rPr lang="en-US" dirty="0" smtClean="0"/>
              <a:t>When we speak of “supports” we recognize that there are disability-specific community supports, but can also </a:t>
            </a:r>
            <a:r>
              <a:rPr lang="en-US" smtClean="0"/>
              <a:t>mean those </a:t>
            </a:r>
            <a:r>
              <a:rPr lang="en-US" dirty="0" smtClean="0"/>
              <a:t>free- or fee-for-service types of assistance available to everyone in the community – such as a bank or health care clinic </a:t>
            </a:r>
          </a:p>
          <a:p>
            <a:r>
              <a:rPr lang="en-US" dirty="0" smtClean="0"/>
              <a:t>Eligibility typically not an issue </a:t>
            </a:r>
            <a:endParaRPr lang="en-US" dirty="0"/>
          </a:p>
        </p:txBody>
      </p:sp>
      <p:sp>
        <p:nvSpPr>
          <p:cNvPr id="2" name="Slide Number Placeholder 1"/>
          <p:cNvSpPr>
            <a:spLocks noGrp="1"/>
          </p:cNvSpPr>
          <p:nvPr>
            <p:ph type="sldNum" sz="quarter" idx="12"/>
          </p:nvPr>
        </p:nvSpPr>
        <p:spPr/>
        <p:txBody>
          <a:bodyPr/>
          <a:lstStyle/>
          <a:p>
            <a:fld id="{478FEE40-99EA-429B-A2CD-7317D822849C}" type="slidenum">
              <a:rPr lang="en-US" smtClean="0"/>
              <a:t>17</a:t>
            </a:fld>
            <a:endParaRPr lang="en-US"/>
          </a:p>
        </p:txBody>
      </p:sp>
    </p:spTree>
    <p:extLst>
      <p:ext uri="{BB962C8B-B14F-4D97-AF65-F5344CB8AC3E}">
        <p14:creationId xmlns:p14="http://schemas.microsoft.com/office/powerpoint/2010/main" val="438850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smtClean="0">
                <a:solidFill>
                  <a:srgbClr val="0070C0"/>
                </a:solidFill>
                <a:latin typeface="Times New Roman" panose="02020603050405020304" pitchFamily="18" charset="0"/>
                <a:cs typeface="Times New Roman" panose="02020603050405020304" pitchFamily="18" charset="0"/>
              </a:rPr>
              <a:t>Community of Practice Principles:</a:t>
            </a:r>
            <a:br>
              <a:rPr lang="en-US" sz="2800" dirty="0" smtClean="0">
                <a:solidFill>
                  <a:srgbClr val="0070C0"/>
                </a:solidFill>
                <a:latin typeface="Times New Roman" panose="02020603050405020304" pitchFamily="18" charset="0"/>
                <a:cs typeface="Times New Roman" panose="02020603050405020304" pitchFamily="18" charset="0"/>
              </a:rPr>
            </a:br>
            <a:r>
              <a:rPr lang="en-US" sz="2800" dirty="0" smtClean="0">
                <a:solidFill>
                  <a:srgbClr val="0070C0"/>
                </a:solidFill>
                <a:latin typeface="Times New Roman" panose="02020603050405020304" pitchFamily="18" charset="0"/>
                <a:cs typeface="Times New Roman" panose="02020603050405020304" pitchFamily="18" charset="0"/>
              </a:rPr>
              <a:t>The Integrated Support Star</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478FEE40-99EA-429B-A2CD-7317D822849C}" type="slidenum">
              <a:rPr lang="en-US" smtClean="0"/>
              <a:t>18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911" y="1414803"/>
            <a:ext cx="7431272" cy="523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715000" y="4363721"/>
            <a:ext cx="2506183" cy="1754326"/>
          </a:xfrm>
          <a:prstGeom prst="rect">
            <a:avLst/>
          </a:prstGeom>
          <a:noFill/>
        </p:spPr>
        <p:txBody>
          <a:bodyPr wrap="square" rtlCol="0">
            <a:spAutoFit/>
          </a:bodyPr>
          <a:lstStyle/>
          <a:p>
            <a:r>
              <a:rPr lang="en-US" dirty="0" smtClean="0">
                <a:solidFill>
                  <a:schemeClr val="bg1"/>
                </a:solidFill>
              </a:rPr>
              <a:t>Formal, eligibility-based services, typically offered by state agencies or schools are JUST ONE 	part of this 	picture!</a:t>
            </a:r>
            <a:endParaRPr lang="en-US" dirty="0">
              <a:solidFill>
                <a:schemeClr val="bg1"/>
              </a:solidFill>
            </a:endParaRPr>
          </a:p>
        </p:txBody>
      </p:sp>
      <p:sp>
        <p:nvSpPr>
          <p:cNvPr id="8" name="TextBox 7"/>
          <p:cNvSpPr txBox="1"/>
          <p:nvPr/>
        </p:nvSpPr>
        <p:spPr>
          <a:xfrm>
            <a:off x="5181600" y="1828800"/>
            <a:ext cx="2133600" cy="1200329"/>
          </a:xfrm>
          <a:prstGeom prst="rect">
            <a:avLst/>
          </a:prstGeom>
          <a:noFill/>
        </p:spPr>
        <p:txBody>
          <a:bodyPr wrap="square" rtlCol="0">
            <a:spAutoFit/>
          </a:bodyPr>
          <a:lstStyle/>
          <a:p>
            <a:r>
              <a:rPr lang="en-US" dirty="0" smtClean="0">
                <a:solidFill>
                  <a:schemeClr val="bg1"/>
                </a:solidFill>
              </a:rPr>
              <a:t>Who’s in your life and how can they support you to reach your goals? </a:t>
            </a:r>
            <a:endParaRPr lang="en-US" dirty="0">
              <a:solidFill>
                <a:schemeClr val="bg1"/>
              </a:solidFill>
            </a:endParaRPr>
          </a:p>
        </p:txBody>
      </p:sp>
      <p:sp>
        <p:nvSpPr>
          <p:cNvPr id="9" name="TextBox 8"/>
          <p:cNvSpPr txBox="1"/>
          <p:nvPr/>
        </p:nvSpPr>
        <p:spPr>
          <a:xfrm>
            <a:off x="3465328" y="5379383"/>
            <a:ext cx="2478272" cy="1200329"/>
          </a:xfrm>
          <a:prstGeom prst="rect">
            <a:avLst/>
          </a:prstGeom>
          <a:noFill/>
        </p:spPr>
        <p:txBody>
          <a:bodyPr wrap="square" rtlCol="0">
            <a:spAutoFit/>
          </a:bodyPr>
          <a:lstStyle/>
          <a:p>
            <a:endParaRPr lang="en-US" dirty="0" smtClean="0">
              <a:solidFill>
                <a:schemeClr val="bg1"/>
              </a:solidFill>
            </a:endParaRPr>
          </a:p>
          <a:p>
            <a:r>
              <a:rPr lang="en-US" dirty="0" smtClean="0">
                <a:solidFill>
                  <a:schemeClr val="bg1"/>
                </a:solidFill>
              </a:rPr>
              <a:t>What technology can support you? Low-, medium, and high-tech</a:t>
            </a:r>
            <a:endParaRPr lang="en-US" dirty="0">
              <a:solidFill>
                <a:schemeClr val="bg1"/>
              </a:solidFill>
            </a:endParaRPr>
          </a:p>
        </p:txBody>
      </p:sp>
      <p:sp>
        <p:nvSpPr>
          <p:cNvPr id="10" name="TextBox 9"/>
          <p:cNvSpPr txBox="1"/>
          <p:nvPr/>
        </p:nvSpPr>
        <p:spPr>
          <a:xfrm>
            <a:off x="990600" y="4271388"/>
            <a:ext cx="1600200" cy="2308324"/>
          </a:xfrm>
          <a:prstGeom prst="rect">
            <a:avLst/>
          </a:prstGeom>
          <a:noFill/>
        </p:spPr>
        <p:txBody>
          <a:bodyPr wrap="square" rtlCol="0">
            <a:spAutoFit/>
          </a:bodyPr>
          <a:lstStyle/>
          <a:p>
            <a:r>
              <a:rPr lang="en-US" dirty="0" smtClean="0">
                <a:solidFill>
                  <a:schemeClr val="bg1"/>
                </a:solidFill>
              </a:rPr>
              <a:t>What organizations are available in your community? How can they help you reach your goals?</a:t>
            </a:r>
            <a:endParaRPr lang="en-US" dirty="0">
              <a:solidFill>
                <a:schemeClr val="bg1"/>
              </a:solidFill>
            </a:endParaRPr>
          </a:p>
        </p:txBody>
      </p:sp>
      <p:sp>
        <p:nvSpPr>
          <p:cNvPr id="11" name="TextBox 10"/>
          <p:cNvSpPr txBox="1"/>
          <p:nvPr/>
        </p:nvSpPr>
        <p:spPr>
          <a:xfrm>
            <a:off x="1333500" y="1905000"/>
            <a:ext cx="2514600" cy="1200329"/>
          </a:xfrm>
          <a:prstGeom prst="rect">
            <a:avLst/>
          </a:prstGeom>
          <a:noFill/>
        </p:spPr>
        <p:txBody>
          <a:bodyPr wrap="square" rtlCol="0">
            <a:spAutoFit/>
          </a:bodyPr>
          <a:lstStyle/>
          <a:p>
            <a:r>
              <a:rPr lang="en-US" dirty="0" smtClean="0">
                <a:solidFill>
                  <a:schemeClr val="bg1"/>
                </a:solidFill>
              </a:rPr>
              <a:t>What are you good at? What are your hobbies and interests?</a:t>
            </a:r>
          </a:p>
          <a:p>
            <a:r>
              <a:rPr lang="en-US" dirty="0" smtClean="0">
                <a:solidFill>
                  <a:schemeClr val="bg1"/>
                </a:solidFill>
              </a:rPr>
              <a:t>What are your goals?</a:t>
            </a:r>
            <a:endParaRPr lang="en-US" dirty="0">
              <a:solidFill>
                <a:schemeClr val="bg1"/>
              </a:solidFill>
            </a:endParaRPr>
          </a:p>
        </p:txBody>
      </p:sp>
    </p:spTree>
    <p:extLst>
      <p:ext uri="{BB962C8B-B14F-4D97-AF65-F5344CB8AC3E}">
        <p14:creationId xmlns:p14="http://schemas.microsoft.com/office/powerpoint/2010/main" val="807834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385339" y="1623806"/>
            <a:ext cx="4485555" cy="44297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533594" y="2782767"/>
            <a:ext cx="1720582" cy="1384995"/>
          </a:xfrm>
          <a:prstGeom prst="rect">
            <a:avLst/>
          </a:prstGeom>
          <a:noFill/>
        </p:spPr>
        <p:txBody>
          <a:bodyPr wrap="square" rtlCol="0">
            <a:spAutoFit/>
          </a:bodyPr>
          <a:lstStyle/>
          <a:p>
            <a:r>
              <a:rPr lang="en-US" sz="1400" dirty="0" err="1"/>
              <a:t>i</a:t>
            </a:r>
            <a:r>
              <a:rPr lang="en-US" sz="1400" dirty="0"/>
              <a:t>-pad/smart phone apps, remote monitoring, cognitive accessibility, </a:t>
            </a:r>
          </a:p>
          <a:p>
            <a:r>
              <a:rPr lang="en-US" sz="1400" dirty="0">
                <a:solidFill>
                  <a:srgbClr val="000000"/>
                </a:solidFill>
              </a:rPr>
              <a:t>Adaptive</a:t>
            </a:r>
          </a:p>
          <a:p>
            <a:r>
              <a:rPr lang="en-US" sz="1400" dirty="0">
                <a:solidFill>
                  <a:srgbClr val="000000"/>
                </a:solidFill>
              </a:rPr>
              <a:t>equipment</a:t>
            </a:r>
          </a:p>
        </p:txBody>
      </p:sp>
      <p:sp>
        <p:nvSpPr>
          <p:cNvPr id="4" name="TextBox 3"/>
          <p:cNvSpPr txBox="1"/>
          <p:nvPr/>
        </p:nvSpPr>
        <p:spPr>
          <a:xfrm>
            <a:off x="7191277" y="2772561"/>
            <a:ext cx="1556716" cy="1661993"/>
          </a:xfrm>
          <a:prstGeom prst="rect">
            <a:avLst/>
          </a:prstGeom>
          <a:noFill/>
        </p:spPr>
        <p:txBody>
          <a:bodyPr wrap="square" rtlCol="0">
            <a:spAutoFit/>
          </a:bodyPr>
          <a:lstStyle/>
          <a:p>
            <a:pPr algn="r"/>
            <a:r>
              <a:rPr lang="en-US" sz="1400" dirty="0">
                <a:solidFill>
                  <a:srgbClr val="000000"/>
                </a:solidFill>
              </a:rPr>
              <a:t>family, friends, neighbors, co-workers, church members, community   members</a:t>
            </a:r>
          </a:p>
          <a:p>
            <a:pPr algn="r"/>
            <a:endParaRPr lang="en-US" dirty="0"/>
          </a:p>
        </p:txBody>
      </p:sp>
      <p:sp>
        <p:nvSpPr>
          <p:cNvPr id="5" name="TextBox 4"/>
          <p:cNvSpPr txBox="1"/>
          <p:nvPr/>
        </p:nvSpPr>
        <p:spPr>
          <a:xfrm>
            <a:off x="4506285" y="5172314"/>
            <a:ext cx="2253141" cy="1015663"/>
          </a:xfrm>
          <a:prstGeom prst="rect">
            <a:avLst/>
          </a:prstGeom>
          <a:noFill/>
        </p:spPr>
        <p:txBody>
          <a:bodyPr wrap="square" rtlCol="0">
            <a:spAutoFit/>
          </a:bodyPr>
          <a:lstStyle/>
          <a:p>
            <a:r>
              <a:rPr lang="en-US" sz="1400" dirty="0">
                <a:solidFill>
                  <a:srgbClr val="000000"/>
                </a:solidFill>
              </a:rPr>
              <a:t>school, businesses, church faith based, parks &amp; </a:t>
            </a:r>
            <a:r>
              <a:rPr lang="en-US" sz="1400" dirty="0" err="1">
                <a:solidFill>
                  <a:srgbClr val="000000"/>
                </a:solidFill>
              </a:rPr>
              <a:t>rec</a:t>
            </a:r>
            <a:r>
              <a:rPr lang="en-US" sz="1400" dirty="0">
                <a:solidFill>
                  <a:srgbClr val="000000"/>
                </a:solidFill>
              </a:rPr>
              <a:t>, public transportation</a:t>
            </a:r>
          </a:p>
          <a:p>
            <a:endParaRPr lang="en-US" dirty="0"/>
          </a:p>
        </p:txBody>
      </p:sp>
      <p:sp>
        <p:nvSpPr>
          <p:cNvPr id="7" name="Rectangle 6"/>
          <p:cNvSpPr/>
          <p:nvPr/>
        </p:nvSpPr>
        <p:spPr>
          <a:xfrm>
            <a:off x="6745769" y="5199622"/>
            <a:ext cx="2075622" cy="984885"/>
          </a:xfrm>
          <a:prstGeom prst="rect">
            <a:avLst/>
          </a:prstGeom>
        </p:spPr>
        <p:txBody>
          <a:bodyPr wrap="square">
            <a:spAutoFit/>
          </a:bodyPr>
          <a:lstStyle/>
          <a:p>
            <a:pPr algn="r"/>
            <a:r>
              <a:rPr lang="en-US" sz="1400" dirty="0">
                <a:solidFill>
                  <a:srgbClr val="000000"/>
                </a:solidFill>
              </a:rPr>
              <a:t>SHS services, Special Ed, Medicaid, Voc Rehab, Food Stamps, Section 8</a:t>
            </a:r>
          </a:p>
          <a:p>
            <a:pPr algn="r"/>
            <a:r>
              <a:rPr lang="en-US" sz="1600" dirty="0">
                <a:solidFill>
                  <a:prstClr val="white"/>
                </a:solidFill>
              </a:rPr>
              <a:t>R</a:t>
            </a:r>
            <a:endParaRPr lang="en-US" sz="1600" dirty="0"/>
          </a:p>
        </p:txBody>
      </p:sp>
      <p:sp>
        <p:nvSpPr>
          <p:cNvPr id="8" name="TextBox 7"/>
          <p:cNvSpPr txBox="1"/>
          <p:nvPr/>
        </p:nvSpPr>
        <p:spPr>
          <a:xfrm>
            <a:off x="5653338" y="2414094"/>
            <a:ext cx="1966378" cy="1015663"/>
          </a:xfrm>
          <a:prstGeom prst="rect">
            <a:avLst/>
          </a:prstGeom>
          <a:noFill/>
        </p:spPr>
        <p:txBody>
          <a:bodyPr wrap="square" rtlCol="0">
            <a:spAutoFit/>
          </a:bodyPr>
          <a:lstStyle/>
          <a:p>
            <a:pPr algn="ctr"/>
            <a:r>
              <a:rPr lang="en-US" sz="1400" dirty="0">
                <a:solidFill>
                  <a:srgbClr val="000000"/>
                </a:solidFill>
              </a:rPr>
              <a:t>resources, skills, abilities characteristics</a:t>
            </a:r>
          </a:p>
          <a:p>
            <a:pPr algn="ctr"/>
            <a:endParaRPr lang="en-US" sz="1400" dirty="0">
              <a:solidFill>
                <a:srgbClr val="000000"/>
              </a:solidFill>
            </a:endParaRPr>
          </a:p>
          <a:p>
            <a:endParaRPr lang="en-US" dirty="0"/>
          </a:p>
        </p:txBody>
      </p:sp>
      <p:pic>
        <p:nvPicPr>
          <p:cNvPr id="9" name="Picture 2" descr="C:\Users\stjohnj\AppData\Local\Microsoft\Windows\Temporary Internet Files\Content.Outlook\9N7AETT7\circles-int-stars-DOS.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3392" y="2102815"/>
            <a:ext cx="3356242" cy="335624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p:nvPr>
        </p:nvSpPr>
        <p:spPr>
          <a:xfrm>
            <a:off x="450168" y="289352"/>
            <a:ext cx="8295919" cy="1446751"/>
          </a:xfrm>
        </p:spPr>
        <p:txBody>
          <a:bodyPr>
            <a:normAutofit/>
          </a:bodyPr>
          <a:lstStyle/>
          <a:p>
            <a:pPr algn="ctr"/>
            <a:r>
              <a:rPr lang="en-US" dirty="0" err="1"/>
              <a:t>LifeCourse</a:t>
            </a:r>
            <a:r>
              <a:rPr lang="en-US" dirty="0"/>
              <a:t> Integrated          Supports STAR</a:t>
            </a:r>
          </a:p>
        </p:txBody>
      </p:sp>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5669801" y="2941374"/>
            <a:ext cx="1916629" cy="182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458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2120" y="76200"/>
            <a:ext cx="2928129" cy="1676400"/>
          </a:xfrm>
        </p:spPr>
        <p:txBody>
          <a:bodyPr>
            <a:normAutofit/>
          </a:bodyPr>
          <a:lstStyle/>
          <a:p>
            <a:r>
              <a:rPr lang="en-US" sz="2400" dirty="0"/>
              <a:t>National Community of Practice for</a:t>
            </a:r>
            <a:br>
              <a:rPr lang="en-US" sz="2400" dirty="0"/>
            </a:br>
            <a:r>
              <a:rPr lang="en-US" sz="2400" dirty="0"/>
              <a:t>Supporting Families</a:t>
            </a:r>
          </a:p>
        </p:txBody>
      </p:sp>
      <p:sp>
        <p:nvSpPr>
          <p:cNvPr id="3" name="Content Placeholder 2"/>
          <p:cNvSpPr>
            <a:spLocks noGrp="1"/>
          </p:cNvSpPr>
          <p:nvPr>
            <p:ph idx="1"/>
          </p:nvPr>
        </p:nvSpPr>
        <p:spPr>
          <a:xfrm>
            <a:off x="3555139" y="181523"/>
            <a:ext cx="5111750" cy="5853113"/>
          </a:xfrm>
        </p:spPr>
        <p:txBody>
          <a:bodyPr/>
          <a:lstStyle/>
          <a:p>
            <a:r>
              <a:rPr lang="en-US" dirty="0" smtClean="0"/>
              <a:t>   </a:t>
            </a:r>
            <a:endParaRPr lang="en-US" dirty="0"/>
          </a:p>
        </p:txBody>
      </p:sp>
      <p:sp>
        <p:nvSpPr>
          <p:cNvPr id="4" name="Content Placeholder 3"/>
          <p:cNvSpPr>
            <a:spLocks noGrp="1"/>
          </p:cNvSpPr>
          <p:nvPr>
            <p:ph type="body" sz="half" idx="2"/>
          </p:nvPr>
        </p:nvSpPr>
        <p:spPr>
          <a:xfrm>
            <a:off x="6012182" y="2027589"/>
            <a:ext cx="2941319" cy="3126987"/>
          </a:xfrm>
        </p:spPr>
        <p:txBody>
          <a:bodyPr>
            <a:normAutofit/>
          </a:bodyPr>
          <a:lstStyle/>
          <a:p>
            <a:pPr algn="ctr"/>
            <a:r>
              <a:rPr lang="en-US" sz="1800" dirty="0"/>
              <a:t>  </a:t>
            </a:r>
            <a:r>
              <a:rPr lang="en-US" sz="1800" b="1" dirty="0"/>
              <a:t>Project Goal</a:t>
            </a:r>
          </a:p>
          <a:p>
            <a:pPr algn="ctr"/>
            <a:r>
              <a:rPr lang="en-US" sz="1800" dirty="0"/>
              <a:t>To build capacity through a community of practice across and within States to create policies, practices and systems to better assist and support families that include a member with I/DD across </a:t>
            </a:r>
            <a:br>
              <a:rPr lang="en-US" sz="1800" dirty="0"/>
            </a:br>
            <a:r>
              <a:rPr lang="en-US" sz="1800" dirty="0"/>
              <a:t>the lifespan.</a:t>
            </a:r>
          </a:p>
        </p:txBody>
      </p:sp>
      <p:grpSp>
        <p:nvGrpSpPr>
          <p:cNvPr id="5" name="Group 4"/>
          <p:cNvGrpSpPr/>
          <p:nvPr/>
        </p:nvGrpSpPr>
        <p:grpSpPr>
          <a:xfrm>
            <a:off x="179245" y="280428"/>
            <a:ext cx="5380182" cy="6347478"/>
            <a:chOff x="237968" y="77455"/>
            <a:chExt cx="5380182" cy="6347478"/>
          </a:xfrm>
        </p:grpSpPr>
        <p:sp>
          <p:nvSpPr>
            <p:cNvPr id="15" name="TextBox 14"/>
            <p:cNvSpPr txBox="1"/>
            <p:nvPr/>
          </p:nvSpPr>
          <p:spPr>
            <a:xfrm>
              <a:off x="237968" y="3839610"/>
              <a:ext cx="5380182" cy="2585323"/>
            </a:xfrm>
            <a:prstGeom prst="rect">
              <a:avLst/>
            </a:prstGeom>
            <a:noFill/>
            <a:ln>
              <a:solidFill>
                <a:schemeClr val="accent1"/>
              </a:solidFill>
            </a:ln>
          </p:spPr>
          <p:txBody>
            <a:bodyPr wrap="square" rtlCol="0">
              <a:spAutoFit/>
            </a:bodyPr>
            <a:lstStyle/>
            <a:p>
              <a:r>
                <a:rPr lang="en-US" b="1" dirty="0"/>
                <a:t>Project Outcome</a:t>
              </a:r>
            </a:p>
            <a:p>
              <a:pPr marL="285750" indent="-285750">
                <a:buFont typeface="Arial" panose="020B0604020202020204" pitchFamily="34" charset="0"/>
                <a:buChar char="•"/>
              </a:pPr>
              <a:r>
                <a:rPr lang="en-US" dirty="0"/>
                <a:t>State and national consensus on a national framework and agenda for improving support for families with members with I/DD.</a:t>
              </a:r>
            </a:p>
            <a:p>
              <a:pPr marL="285750" indent="-285750">
                <a:buFont typeface="Arial" panose="020B0604020202020204" pitchFamily="34" charset="0"/>
                <a:buChar char="•"/>
              </a:pPr>
              <a:r>
                <a:rPr lang="en-US" dirty="0"/>
                <a:t>Enhanced national and state policies, practices, and sustainable systems that result in improved supports to families.</a:t>
              </a:r>
            </a:p>
            <a:p>
              <a:pPr marL="285750" indent="-285750">
                <a:buFont typeface="Arial" panose="020B0604020202020204" pitchFamily="34" charset="0"/>
                <a:buChar char="•"/>
              </a:pPr>
              <a:r>
                <a:rPr lang="en-US" dirty="0"/>
                <a:t>Enhanced capacity of states to replicate and sustain exemplary practices to support families and systems.</a:t>
              </a:r>
            </a:p>
          </p:txBody>
        </p:sp>
        <p:pic>
          <p:nvPicPr>
            <p:cNvPr id="7" name="Content Placeholder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7968" y="77455"/>
              <a:ext cx="5376218" cy="3521422"/>
            </a:xfrm>
            <a:prstGeom prst="rect">
              <a:avLst/>
            </a:prstGeom>
          </p:spPr>
        </p:pic>
      </p:grpSp>
      <p:pic>
        <p:nvPicPr>
          <p:cNvPr id="8" name="Picture 7"/>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055799" y="4957590"/>
            <a:ext cx="1650821" cy="47316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1014" y="5588348"/>
            <a:ext cx="1613002" cy="757022"/>
          </a:xfrm>
          <a:prstGeom prst="rect">
            <a:avLst/>
          </a:prstGeom>
        </p:spPr>
      </p:pic>
      <p:pic>
        <p:nvPicPr>
          <p:cNvPr id="10" name="Picture 9"/>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7996990" y="4879163"/>
            <a:ext cx="788210" cy="716553"/>
          </a:xfrm>
          <a:prstGeom prst="rect">
            <a:avLst/>
          </a:prstGeom>
        </p:spPr>
      </p:pic>
    </p:spTree>
    <p:extLst>
      <p:ext uri="{BB962C8B-B14F-4D97-AF65-F5344CB8AC3E}">
        <p14:creationId xmlns:p14="http://schemas.microsoft.com/office/powerpoint/2010/main" val="2316517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latin typeface="Times New Roman" panose="02020603050405020304" pitchFamily="18" charset="0"/>
                <a:cs typeface="Times New Roman" panose="02020603050405020304" pitchFamily="18" charset="0"/>
              </a:rPr>
              <a:t>More Information, </a:t>
            </a:r>
            <a:br>
              <a:rPr lang="en-US" dirty="0" smtClean="0">
                <a:solidFill>
                  <a:srgbClr val="0070C0"/>
                </a:solidFill>
                <a:latin typeface="Times New Roman" panose="02020603050405020304" pitchFamily="18" charset="0"/>
                <a:cs typeface="Times New Roman" panose="02020603050405020304" pitchFamily="18" charset="0"/>
              </a:rPr>
            </a:br>
            <a:r>
              <a:rPr lang="en-US" dirty="0" smtClean="0">
                <a:solidFill>
                  <a:srgbClr val="0070C0"/>
                </a:solidFill>
                <a:latin typeface="Times New Roman" panose="02020603050405020304" pitchFamily="18" charset="0"/>
                <a:cs typeface="Times New Roman" panose="02020603050405020304" pitchFamily="18" charset="0"/>
              </a:rPr>
              <a:t>Training &amp; Graphics!</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smtClean="0"/>
              <a:t>There is SO MUCH information, and so many COOL graphics on the Community of Practice Websites:</a:t>
            </a:r>
            <a:endParaRPr lang="en-US" dirty="0"/>
          </a:p>
          <a:p>
            <a:pPr marL="0" indent="0" algn="ctr">
              <a:buNone/>
            </a:pPr>
            <a:r>
              <a:rPr lang="en-US" dirty="0" smtClean="0">
                <a:hlinkClick r:id="rId2"/>
              </a:rPr>
              <a:t>www.supportstofamilies.org</a:t>
            </a:r>
            <a:endParaRPr lang="en-US" dirty="0" smtClean="0"/>
          </a:p>
          <a:p>
            <a:pPr marL="0" indent="0" algn="ctr">
              <a:buNone/>
            </a:pPr>
            <a:r>
              <a:rPr lang="en-US" dirty="0" smtClean="0">
                <a:hlinkClick r:id="rId3"/>
              </a:rPr>
              <a:t>www.lifecoursetools.com</a:t>
            </a:r>
            <a:endParaRPr lang="en-US" dirty="0" smtClean="0"/>
          </a:p>
          <a:p>
            <a:r>
              <a:rPr lang="en-US" dirty="0" smtClean="0"/>
              <a:t>Following are screen shots of some of the tools – all available FREE!</a:t>
            </a:r>
            <a:endParaRPr lang="en-US" dirty="0"/>
          </a:p>
        </p:txBody>
      </p:sp>
      <p:sp>
        <p:nvSpPr>
          <p:cNvPr id="4" name="Slide Number Placeholder 3"/>
          <p:cNvSpPr>
            <a:spLocks noGrp="1"/>
          </p:cNvSpPr>
          <p:nvPr>
            <p:ph type="sldNum" sz="quarter" idx="12"/>
          </p:nvPr>
        </p:nvSpPr>
        <p:spPr/>
        <p:txBody>
          <a:bodyPr/>
          <a:lstStyle/>
          <a:p>
            <a:fld id="{478FEE40-99EA-429B-A2CD-7317D822849C}" type="slidenum">
              <a:rPr lang="en-US" smtClean="0"/>
              <a:t>20</a:t>
            </a:fld>
            <a:endParaRPr lang="en-US"/>
          </a:p>
        </p:txBody>
      </p:sp>
    </p:spTree>
    <p:extLst>
      <p:ext uri="{BB962C8B-B14F-4D97-AF65-F5344CB8AC3E}">
        <p14:creationId xmlns:p14="http://schemas.microsoft.com/office/powerpoint/2010/main" val="1926713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dirty="0" smtClean="0">
                <a:solidFill>
                  <a:srgbClr val="0070C0"/>
                </a:solidFill>
                <a:latin typeface="Times New Roman" panose="02020603050405020304" pitchFamily="18" charset="0"/>
                <a:cs typeface="Times New Roman" panose="02020603050405020304" pitchFamily="18" charset="0"/>
              </a:rPr>
              <a:t>The Tools: </a:t>
            </a:r>
            <a:r>
              <a:rPr lang="en-US" dirty="0" err="1" smtClean="0">
                <a:solidFill>
                  <a:srgbClr val="0070C0"/>
                </a:solidFill>
                <a:latin typeface="Times New Roman" panose="02020603050405020304" pitchFamily="18" charset="0"/>
                <a:cs typeface="Times New Roman" panose="02020603050405020304" pitchFamily="18" charset="0"/>
              </a:rPr>
              <a:t>Lifecourse</a:t>
            </a:r>
            <a:r>
              <a:rPr lang="en-US" dirty="0" smtClean="0">
                <a:solidFill>
                  <a:srgbClr val="0070C0"/>
                </a:solidFill>
                <a:latin typeface="Times New Roman" panose="02020603050405020304" pitchFamily="18" charset="0"/>
                <a:cs typeface="Times New Roman" panose="02020603050405020304" pitchFamily="18" charset="0"/>
              </a:rPr>
              <a:t> Booklet</a:t>
            </a:r>
            <a:br>
              <a:rPr lang="en-US" dirty="0" smtClean="0">
                <a:solidFill>
                  <a:srgbClr val="0070C0"/>
                </a:solidFill>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(a full explanation of the principles, plus a matrix of questions for discussion within a family or a more formal planning session with field professionals)</a:t>
            </a:r>
            <a:r>
              <a:rPr lang="en-US" dirty="0" smtClean="0"/>
              <a:t/>
            </a:r>
            <a:br>
              <a:rPr lang="en-US" dirty="0" smtClean="0"/>
            </a:br>
            <a:endParaRPr lang="en-US" sz="2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2209800"/>
            <a:ext cx="3162455" cy="4089381"/>
          </a:xfrm>
        </p:spPr>
      </p:pic>
      <p:sp>
        <p:nvSpPr>
          <p:cNvPr id="4" name="Slide Number Placeholder 3"/>
          <p:cNvSpPr>
            <a:spLocks noGrp="1"/>
          </p:cNvSpPr>
          <p:nvPr>
            <p:ph type="sldNum" sz="quarter" idx="12"/>
          </p:nvPr>
        </p:nvSpPr>
        <p:spPr/>
        <p:txBody>
          <a:bodyPr/>
          <a:lstStyle/>
          <a:p>
            <a:fld id="{478FEE40-99EA-429B-A2CD-7317D822849C}" type="slidenum">
              <a:rPr lang="en-US" smtClean="0"/>
              <a:t>21</a:t>
            </a:fld>
            <a:endParaRPr lang="en-US"/>
          </a:p>
        </p:txBody>
      </p:sp>
    </p:spTree>
    <p:extLst>
      <p:ext uri="{BB962C8B-B14F-4D97-AF65-F5344CB8AC3E}">
        <p14:creationId xmlns:p14="http://schemas.microsoft.com/office/powerpoint/2010/main" val="1259469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latin typeface="Times New Roman" panose="02020603050405020304" pitchFamily="18" charset="0"/>
                <a:cs typeface="Times New Roman" panose="02020603050405020304" pitchFamily="18" charset="0"/>
              </a:rPr>
              <a:t>Trajectory Worksheets</a:t>
            </a:r>
            <a:br>
              <a:rPr lang="en-US" dirty="0" smtClean="0">
                <a:solidFill>
                  <a:srgbClr val="0070C0"/>
                </a:solidFill>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(Planning and discussion tool for individuals and families)</a:t>
            </a:r>
            <a:endParaRPr lang="en-US" sz="2000" dirty="0"/>
          </a:p>
        </p:txBody>
      </p:sp>
      <p:sp>
        <p:nvSpPr>
          <p:cNvPr id="4" name="Slide Number Placeholder 3"/>
          <p:cNvSpPr>
            <a:spLocks noGrp="1"/>
          </p:cNvSpPr>
          <p:nvPr>
            <p:ph type="sldNum" sz="quarter" idx="12"/>
          </p:nvPr>
        </p:nvSpPr>
        <p:spPr/>
        <p:txBody>
          <a:bodyPr/>
          <a:lstStyle/>
          <a:p>
            <a:fld id="{478FEE40-99EA-429B-A2CD-7317D822849C}" type="slidenum">
              <a:rPr lang="en-US" smtClean="0"/>
              <a:t>22</a:t>
            </a:fld>
            <a:endParaRPr lang="en-US"/>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4964" y="1600200"/>
            <a:ext cx="701407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331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latin typeface="Times New Roman" panose="02020603050405020304" pitchFamily="18" charset="0"/>
                <a:cs typeface="Times New Roman" panose="02020603050405020304" pitchFamily="18" charset="0"/>
              </a:rPr>
              <a:t>Aging </a:t>
            </a:r>
            <a:r>
              <a:rPr lang="en-US" dirty="0" smtClean="0">
                <a:solidFill>
                  <a:srgbClr val="0070C0"/>
                </a:solidFill>
                <a:latin typeface="Times New Roman" panose="02020603050405020304" pitchFamily="18" charset="0"/>
                <a:cs typeface="Times New Roman" panose="02020603050405020304" pitchFamily="18" charset="0"/>
              </a:rPr>
              <a:t>“Guide”</a:t>
            </a:r>
            <a:br>
              <a:rPr lang="en-US" dirty="0" smtClean="0">
                <a:solidFill>
                  <a:srgbClr val="0070C0"/>
                </a:solidFill>
                <a:latin typeface="Times New Roman" panose="02020603050405020304" pitchFamily="18" charset="0"/>
                <a:cs typeface="Times New Roman" panose="02020603050405020304" pitchFamily="18" charset="0"/>
              </a:rPr>
            </a:br>
            <a:r>
              <a:rPr lang="en-US" sz="2000" dirty="0" smtClean="0"/>
              <a:t>(A portion of the </a:t>
            </a:r>
            <a:r>
              <a:rPr lang="en-US" sz="2000" dirty="0" err="1" smtClean="0"/>
              <a:t>Lifecourse</a:t>
            </a:r>
            <a:r>
              <a:rPr lang="en-US" sz="2000" dirty="0" smtClean="0"/>
              <a:t> Booklet, focusing only on </a:t>
            </a:r>
            <a:r>
              <a:rPr lang="en-US" sz="2000" dirty="0" smtClean="0"/>
              <a:t>Aging)</a:t>
            </a:r>
            <a:endParaRPr lang="en-US" sz="2000" dirty="0"/>
          </a:p>
        </p:txBody>
      </p:sp>
      <p:sp>
        <p:nvSpPr>
          <p:cNvPr id="4" name="Slide Number Placeholder 3"/>
          <p:cNvSpPr>
            <a:spLocks noGrp="1"/>
          </p:cNvSpPr>
          <p:nvPr>
            <p:ph type="sldNum" sz="quarter" idx="12"/>
          </p:nvPr>
        </p:nvSpPr>
        <p:spPr/>
        <p:txBody>
          <a:bodyPr/>
          <a:lstStyle/>
          <a:p>
            <a:fld id="{478FEE40-99EA-429B-A2CD-7317D822849C}" type="slidenum">
              <a:rPr lang="en-US" smtClean="0"/>
              <a:t>23</a:t>
            </a:fld>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1524001"/>
            <a:ext cx="3962399" cy="4953000"/>
          </a:xfrm>
        </p:spPr>
      </p:pic>
    </p:spTree>
    <p:extLst>
      <p:ext uri="{BB962C8B-B14F-4D97-AF65-F5344CB8AC3E}">
        <p14:creationId xmlns:p14="http://schemas.microsoft.com/office/powerpoint/2010/main" val="2763684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0070C0"/>
                </a:solidFill>
                <a:latin typeface="Times New Roman" panose="02020603050405020304" pitchFamily="18" charset="0"/>
                <a:cs typeface="Times New Roman" panose="02020603050405020304" pitchFamily="18" charset="0"/>
              </a:rPr>
              <a:t>LifeCourse</a:t>
            </a:r>
            <a:r>
              <a:rPr lang="en-US" dirty="0" smtClean="0">
                <a:solidFill>
                  <a:srgbClr val="0070C0"/>
                </a:solidFill>
                <a:latin typeface="Times New Roman" panose="02020603050405020304" pitchFamily="18" charset="0"/>
                <a:cs typeface="Times New Roman" panose="02020603050405020304" pitchFamily="18" charset="0"/>
              </a:rPr>
              <a:t> Portfolios</a:t>
            </a:r>
            <a:br>
              <a:rPr lang="en-US" dirty="0" smtClean="0">
                <a:solidFill>
                  <a:srgbClr val="0070C0"/>
                </a:solidFill>
                <a:latin typeface="Times New Roman" panose="02020603050405020304" pitchFamily="18" charset="0"/>
                <a:cs typeface="Times New Roman" panose="02020603050405020304" pitchFamily="18" charset="0"/>
              </a:rPr>
            </a:br>
            <a:r>
              <a:rPr lang="en-US" sz="3100" dirty="0" smtClean="0"/>
              <a:t>(one document that includes a person-centered profile, integrated star worksheet, and trajectory worksheet)</a:t>
            </a:r>
            <a:endParaRPr lang="en-US" sz="3100" dirty="0"/>
          </a:p>
        </p:txBody>
      </p:sp>
      <p:sp>
        <p:nvSpPr>
          <p:cNvPr id="4" name="Slide Number Placeholder 3"/>
          <p:cNvSpPr>
            <a:spLocks noGrp="1"/>
          </p:cNvSpPr>
          <p:nvPr>
            <p:ph type="sldNum" sz="quarter" idx="12"/>
          </p:nvPr>
        </p:nvSpPr>
        <p:spPr/>
        <p:txBody>
          <a:bodyPr/>
          <a:lstStyle/>
          <a:p>
            <a:fld id="{478FEE40-99EA-429B-A2CD-7317D822849C}" type="slidenum">
              <a:rPr lang="en-US" smtClean="0"/>
              <a:t>24</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905000"/>
            <a:ext cx="6986622"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861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Times New Roman" panose="02020603050405020304" pitchFamily="18" charset="0"/>
                <a:cs typeface="Times New Roman" panose="02020603050405020304" pitchFamily="18" charset="0"/>
              </a:rPr>
              <a:t>Portfolio, side 2</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8FEE40-99EA-429B-A2CD-7317D822849C}" type="slidenum">
              <a:rPr lang="en-US" smtClean="0"/>
              <a:t>25</a:t>
            </a:fld>
            <a:endParaRPr lang="en-US"/>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0827" y="1600200"/>
            <a:ext cx="718234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8136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70C0"/>
                </a:solidFill>
                <a:latin typeface="Times New Roman" panose="02020603050405020304" pitchFamily="18" charset="0"/>
                <a:cs typeface="Times New Roman" panose="02020603050405020304" pitchFamily="18" charset="0"/>
              </a:rPr>
              <a:t>P</a:t>
            </a:r>
            <a:r>
              <a:rPr lang="en-US" dirty="0" smtClean="0">
                <a:solidFill>
                  <a:srgbClr val="0070C0"/>
                </a:solidFill>
                <a:latin typeface="Times New Roman" panose="02020603050405020304" pitchFamily="18" charset="0"/>
                <a:cs typeface="Times New Roman" panose="02020603050405020304" pitchFamily="18" charset="0"/>
              </a:rPr>
              <a:t>ortfolios available on-line</a:t>
            </a:r>
            <a:br>
              <a:rPr lang="en-US" dirty="0" smtClean="0">
                <a:solidFill>
                  <a:srgbClr val="0070C0"/>
                </a:solidFill>
                <a:latin typeface="Times New Roman" panose="02020603050405020304" pitchFamily="18" charset="0"/>
                <a:cs typeface="Times New Roman" panose="02020603050405020304" pitchFamily="18" charset="0"/>
              </a:rPr>
            </a:br>
            <a:r>
              <a:rPr lang="en-US" sz="2200" dirty="0" smtClean="0">
                <a:solidFill>
                  <a:srgbClr val="0070C0"/>
                </a:solidFill>
              </a:rPr>
              <a:t>(portfolios are really four tools on one sheet)</a:t>
            </a:r>
            <a:endParaRPr lang="en-US" sz="2200"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dirty="0" smtClean="0"/>
              <a:t>General (basic)</a:t>
            </a:r>
          </a:p>
          <a:p>
            <a:r>
              <a:rPr lang="en-US" dirty="0" smtClean="0"/>
              <a:t>General (expanded)</a:t>
            </a:r>
          </a:p>
          <a:p>
            <a:r>
              <a:rPr lang="en-US" dirty="0" smtClean="0"/>
              <a:t>Employment</a:t>
            </a:r>
          </a:p>
          <a:p>
            <a:r>
              <a:rPr lang="en-US" dirty="0" smtClean="0"/>
              <a:t>Discovery and Planning for Individual Support Plans</a:t>
            </a:r>
          </a:p>
          <a:p>
            <a:r>
              <a:rPr lang="en-US" dirty="0" smtClean="0"/>
              <a:t>School</a:t>
            </a:r>
          </a:p>
          <a:p>
            <a:r>
              <a:rPr lang="en-US" dirty="0" smtClean="0"/>
              <a:t>Healthy Living</a:t>
            </a:r>
          </a:p>
          <a:p>
            <a:r>
              <a:rPr lang="en-US" dirty="0" smtClean="0"/>
              <a:t>Advocacy</a:t>
            </a:r>
          </a:p>
          <a:p>
            <a:endParaRPr lang="en-US" dirty="0"/>
          </a:p>
        </p:txBody>
      </p:sp>
      <p:sp>
        <p:nvSpPr>
          <p:cNvPr id="4" name="Slide Number Placeholder 3"/>
          <p:cNvSpPr>
            <a:spLocks noGrp="1"/>
          </p:cNvSpPr>
          <p:nvPr>
            <p:ph type="sldNum" sz="quarter" idx="12"/>
          </p:nvPr>
        </p:nvSpPr>
        <p:spPr/>
        <p:txBody>
          <a:bodyPr/>
          <a:lstStyle/>
          <a:p>
            <a:fld id="{478FEE40-99EA-429B-A2CD-7317D822849C}" type="slidenum">
              <a:rPr lang="en-US" smtClean="0"/>
              <a:t>26</a:t>
            </a:fld>
            <a:endParaRPr lang="en-US"/>
          </a:p>
        </p:txBody>
      </p:sp>
    </p:spTree>
    <p:extLst>
      <p:ext uri="{BB962C8B-B14F-4D97-AF65-F5344CB8AC3E}">
        <p14:creationId xmlns:p14="http://schemas.microsoft.com/office/powerpoint/2010/main" val="1761953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latin typeface="Times New Roman" panose="02020603050405020304" pitchFamily="18" charset="0"/>
                <a:cs typeface="Times New Roman" panose="02020603050405020304" pitchFamily="18" charset="0"/>
              </a:rPr>
              <a:t>Integrated Star</a:t>
            </a:r>
            <a:r>
              <a:rPr lang="en-US" dirty="0">
                <a:solidFill>
                  <a:srgbClr val="0070C0"/>
                </a:solidFill>
                <a:latin typeface="Times New Roman" panose="02020603050405020304" pitchFamily="18" charset="0"/>
                <a:cs typeface="Times New Roman" panose="02020603050405020304" pitchFamily="18" charset="0"/>
              </a:rPr>
              <a:t> </a:t>
            </a:r>
            <a:r>
              <a:rPr lang="en-US" dirty="0" smtClean="0">
                <a:solidFill>
                  <a:srgbClr val="0070C0"/>
                </a:solidFill>
                <a:latin typeface="Times New Roman" panose="02020603050405020304" pitchFamily="18" charset="0"/>
                <a:cs typeface="Times New Roman" panose="02020603050405020304" pitchFamily="18" charset="0"/>
              </a:rPr>
              <a:t>“Cheat Sheets” </a:t>
            </a:r>
            <a:br>
              <a:rPr lang="en-US" dirty="0" smtClean="0">
                <a:solidFill>
                  <a:srgbClr val="0070C0"/>
                </a:solidFill>
                <a:latin typeface="Times New Roman" panose="02020603050405020304" pitchFamily="18" charset="0"/>
                <a:cs typeface="Times New Roman" panose="02020603050405020304" pitchFamily="18" charset="0"/>
              </a:rPr>
            </a:br>
            <a:r>
              <a:rPr lang="en-US" dirty="0" smtClean="0">
                <a:solidFill>
                  <a:srgbClr val="0070C0"/>
                </a:solidFill>
                <a:latin typeface="Times New Roman" panose="02020603050405020304" pitchFamily="18" charset="0"/>
                <a:cs typeface="Times New Roman" panose="02020603050405020304" pitchFamily="18" charset="0"/>
              </a:rPr>
              <a:t>and Templates</a:t>
            </a:r>
            <a:endParaRPr lang="en-US" dirty="0"/>
          </a:p>
        </p:txBody>
      </p:sp>
      <p:sp>
        <p:nvSpPr>
          <p:cNvPr id="4" name="Slide Number Placeholder 3"/>
          <p:cNvSpPr>
            <a:spLocks noGrp="1"/>
          </p:cNvSpPr>
          <p:nvPr>
            <p:ph type="sldNum" sz="quarter" idx="12"/>
          </p:nvPr>
        </p:nvSpPr>
        <p:spPr/>
        <p:txBody>
          <a:bodyPr/>
          <a:lstStyle/>
          <a:p>
            <a:fld id="{478FEE40-99EA-429B-A2CD-7317D822849C}" type="slidenum">
              <a:rPr lang="en-US" smtClean="0"/>
              <a:t>27</a:t>
            </a:fld>
            <a:endParaRPr lang="en-US"/>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00872" y="1600200"/>
            <a:ext cx="354225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3039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Times New Roman" panose="02020603050405020304" pitchFamily="18" charset="0"/>
                <a:cs typeface="Times New Roman" panose="02020603050405020304" pitchFamily="18" charset="0"/>
              </a:rPr>
              <a:t>Integrated Stars available on-line</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dirty="0" smtClean="0"/>
              <a:t>Daily Life and Employment</a:t>
            </a:r>
          </a:p>
          <a:p>
            <a:r>
              <a:rPr lang="en-US" dirty="0" smtClean="0"/>
              <a:t>Community Living</a:t>
            </a:r>
          </a:p>
          <a:p>
            <a:r>
              <a:rPr lang="en-US" dirty="0" smtClean="0"/>
              <a:t>Safety &amp; Security</a:t>
            </a:r>
          </a:p>
          <a:p>
            <a:r>
              <a:rPr lang="en-US" dirty="0" smtClean="0"/>
              <a:t>Healthy Living</a:t>
            </a:r>
          </a:p>
          <a:p>
            <a:r>
              <a:rPr lang="en-US" dirty="0" smtClean="0"/>
              <a:t>Social &amp; Spirituality</a:t>
            </a:r>
          </a:p>
          <a:p>
            <a:r>
              <a:rPr lang="en-US" dirty="0" smtClean="0"/>
              <a:t>Citizenship &amp; Advocacy</a:t>
            </a:r>
          </a:p>
          <a:p>
            <a:r>
              <a:rPr lang="en-US" dirty="0" smtClean="0"/>
              <a:t>Employment (only)</a:t>
            </a:r>
          </a:p>
          <a:p>
            <a:r>
              <a:rPr lang="en-US" dirty="0" smtClean="0"/>
              <a:t>Supported Decision-making</a:t>
            </a:r>
            <a:endParaRPr lang="en-US" dirty="0"/>
          </a:p>
        </p:txBody>
      </p:sp>
      <p:sp>
        <p:nvSpPr>
          <p:cNvPr id="4" name="Slide Number Placeholder 3"/>
          <p:cNvSpPr>
            <a:spLocks noGrp="1"/>
          </p:cNvSpPr>
          <p:nvPr>
            <p:ph type="sldNum" sz="quarter" idx="12"/>
          </p:nvPr>
        </p:nvSpPr>
        <p:spPr/>
        <p:txBody>
          <a:bodyPr/>
          <a:lstStyle/>
          <a:p>
            <a:fld id="{478FEE40-99EA-429B-A2CD-7317D822849C}" type="slidenum">
              <a:rPr lang="en-US" smtClean="0"/>
              <a:t>28</a:t>
            </a:fld>
            <a:endParaRPr lang="en-US"/>
          </a:p>
        </p:txBody>
      </p:sp>
    </p:spTree>
    <p:extLst>
      <p:ext uri="{BB962C8B-B14F-4D97-AF65-F5344CB8AC3E}">
        <p14:creationId xmlns:p14="http://schemas.microsoft.com/office/powerpoint/2010/main" val="1660164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latin typeface="Times New Roman" panose="02020603050405020304" pitchFamily="18" charset="0"/>
                <a:cs typeface="Times New Roman" panose="02020603050405020304" pitchFamily="18" charset="0"/>
              </a:rPr>
              <a:t>Know the Principles;</a:t>
            </a:r>
            <a:br>
              <a:rPr lang="en-US" dirty="0" smtClean="0">
                <a:solidFill>
                  <a:srgbClr val="0070C0"/>
                </a:solidFill>
                <a:latin typeface="Times New Roman" panose="02020603050405020304" pitchFamily="18" charset="0"/>
                <a:cs typeface="Times New Roman" panose="02020603050405020304" pitchFamily="18" charset="0"/>
              </a:rPr>
            </a:br>
            <a:r>
              <a:rPr lang="en-US" dirty="0" smtClean="0">
                <a:solidFill>
                  <a:srgbClr val="0070C0"/>
                </a:solidFill>
                <a:latin typeface="Times New Roman" panose="02020603050405020304" pitchFamily="18" charset="0"/>
                <a:cs typeface="Times New Roman" panose="02020603050405020304" pitchFamily="18" charset="0"/>
              </a:rPr>
              <a:t>Use the Tools!</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dirty="0" smtClean="0"/>
              <a:t>The principles under-gird the tools – you must know and understand the </a:t>
            </a:r>
            <a:r>
              <a:rPr lang="en-US" b="1" i="1" dirty="0" smtClean="0"/>
              <a:t>Principles</a:t>
            </a:r>
            <a:r>
              <a:rPr lang="en-US" dirty="0" smtClean="0"/>
              <a:t> to fully benefit from the </a:t>
            </a:r>
            <a:r>
              <a:rPr lang="en-US" b="1" i="1" dirty="0" smtClean="0"/>
              <a:t>Tools</a:t>
            </a:r>
            <a:endParaRPr lang="en-US" dirty="0" smtClean="0"/>
          </a:p>
          <a:p>
            <a:r>
              <a:rPr lang="en-US" dirty="0" smtClean="0"/>
              <a:t>The possibilities are ENDLESS for these tools</a:t>
            </a:r>
          </a:p>
          <a:p>
            <a:r>
              <a:rPr lang="en-US" dirty="0" smtClean="0"/>
              <a:t>This stuff is ALL public domain – FREE!!</a:t>
            </a:r>
          </a:p>
          <a:p>
            <a:r>
              <a:rPr lang="en-US" dirty="0" smtClean="0"/>
              <a:t>If your state is among those that is part of the Community of Practice, contact your state’s Developmental Disabilities Council for more training and support!</a:t>
            </a:r>
            <a:endParaRPr lang="en-US" dirty="0"/>
          </a:p>
        </p:txBody>
      </p:sp>
      <p:sp>
        <p:nvSpPr>
          <p:cNvPr id="4" name="Slide Number Placeholder 3"/>
          <p:cNvSpPr>
            <a:spLocks noGrp="1"/>
          </p:cNvSpPr>
          <p:nvPr>
            <p:ph type="sldNum" sz="quarter" idx="12"/>
          </p:nvPr>
        </p:nvSpPr>
        <p:spPr/>
        <p:txBody>
          <a:bodyPr/>
          <a:lstStyle/>
          <a:p>
            <a:fld id="{478FEE40-99EA-429B-A2CD-7317D822849C}" type="slidenum">
              <a:rPr lang="en-US" smtClean="0"/>
              <a:t>29</a:t>
            </a:fld>
            <a:endParaRPr lang="en-US"/>
          </a:p>
        </p:txBody>
      </p:sp>
    </p:spTree>
    <p:extLst>
      <p:ext uri="{BB962C8B-B14F-4D97-AF65-F5344CB8AC3E}">
        <p14:creationId xmlns:p14="http://schemas.microsoft.com/office/powerpoint/2010/main" val="2418721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latin typeface="Times New Roman" panose="02020603050405020304" pitchFamily="18" charset="0"/>
                <a:cs typeface="Times New Roman" panose="02020603050405020304" pitchFamily="18" charset="0"/>
              </a:rPr>
              <a:t>Advocates CARE ABOUT </a:t>
            </a:r>
            <a:br>
              <a:rPr lang="en-US" dirty="0" smtClean="0">
                <a:solidFill>
                  <a:srgbClr val="0070C0"/>
                </a:solidFill>
                <a:latin typeface="Times New Roman" panose="02020603050405020304" pitchFamily="18" charset="0"/>
                <a:cs typeface="Times New Roman" panose="02020603050405020304" pitchFamily="18" charset="0"/>
              </a:rPr>
            </a:br>
            <a:r>
              <a:rPr lang="en-US" dirty="0" smtClean="0">
                <a:solidFill>
                  <a:srgbClr val="0070C0"/>
                </a:solidFill>
                <a:latin typeface="Times New Roman" panose="02020603050405020304" pitchFamily="18" charset="0"/>
                <a:cs typeface="Times New Roman" panose="02020603050405020304" pitchFamily="18" charset="0"/>
              </a:rPr>
              <a:t>&amp; CARE FOR</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8FEE40-99EA-429B-A2CD-7317D822849C}" type="slidenum">
              <a:rPr lang="en-US" smtClean="0"/>
              <a:t>3</a:t>
            </a:fld>
            <a:endParaRPr lang="en-US"/>
          </a:p>
        </p:txBody>
      </p:sp>
      <p:pic>
        <p:nvPicPr>
          <p:cNvPr id="3074" name="Picture 2" descr="U:\Family Support NASDDDS grant\graphics\caring about caring for.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600200"/>
            <a:ext cx="5531909" cy="41489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6019800"/>
            <a:ext cx="8534400" cy="461665"/>
          </a:xfrm>
          <a:prstGeom prst="rect">
            <a:avLst/>
          </a:prstGeom>
          <a:noFill/>
        </p:spPr>
        <p:txBody>
          <a:bodyPr wrap="square" rtlCol="0">
            <a:spAutoFit/>
          </a:bodyPr>
          <a:lstStyle/>
          <a:p>
            <a:pPr algn="ctr"/>
            <a:r>
              <a:rPr lang="en-US" sz="2400" i="1" dirty="0" smtClean="0">
                <a:solidFill>
                  <a:srgbClr val="0070C0"/>
                </a:solidFill>
              </a:rPr>
              <a:t>That’s why you’re here – right?</a:t>
            </a:r>
            <a:endParaRPr lang="en-US" sz="2400" i="1" dirty="0">
              <a:solidFill>
                <a:srgbClr val="0070C0"/>
              </a:solidFill>
            </a:endParaRPr>
          </a:p>
        </p:txBody>
      </p:sp>
    </p:spTree>
    <p:extLst>
      <p:ext uri="{BB962C8B-B14F-4D97-AF65-F5344CB8AC3E}">
        <p14:creationId xmlns:p14="http://schemas.microsoft.com/office/powerpoint/2010/main" val="4023137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latin typeface="Times New Roman" panose="02020603050405020304" pitchFamily="18" charset="0"/>
                <a:cs typeface="Times New Roman" panose="02020603050405020304" pitchFamily="18" charset="0"/>
              </a:rPr>
              <a:t>As Advocates for People </a:t>
            </a:r>
            <a:br>
              <a:rPr lang="en-US" dirty="0" smtClean="0">
                <a:solidFill>
                  <a:srgbClr val="0070C0"/>
                </a:solidFill>
                <a:latin typeface="Times New Roman" panose="02020603050405020304" pitchFamily="18" charset="0"/>
                <a:cs typeface="Times New Roman" panose="02020603050405020304" pitchFamily="18" charset="0"/>
              </a:rPr>
            </a:br>
            <a:r>
              <a:rPr lang="en-US" dirty="0" smtClean="0">
                <a:solidFill>
                  <a:srgbClr val="0070C0"/>
                </a:solidFill>
                <a:latin typeface="Times New Roman" panose="02020603050405020304" pitchFamily="18" charset="0"/>
                <a:cs typeface="Times New Roman" panose="02020603050405020304" pitchFamily="18" charset="0"/>
              </a:rPr>
              <a:t>who are Aging</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t>Where can you use/teach these tools?</a:t>
            </a:r>
          </a:p>
          <a:p>
            <a:r>
              <a:rPr lang="en-US" dirty="0" smtClean="0"/>
              <a:t>What additional information or materials would be helpful to you?</a:t>
            </a:r>
          </a:p>
          <a:p>
            <a:r>
              <a:rPr lang="en-US" dirty="0" smtClean="0"/>
              <a:t>Are you affiliated with an organization that should receive training?</a:t>
            </a:r>
          </a:p>
          <a:p>
            <a:r>
              <a:rPr lang="en-US" dirty="0" smtClean="0"/>
              <a:t>Are you aware of any organization that should join the Learning Community?</a:t>
            </a:r>
            <a:endParaRPr lang="en-US" dirty="0"/>
          </a:p>
        </p:txBody>
      </p:sp>
      <p:sp>
        <p:nvSpPr>
          <p:cNvPr id="4" name="Slide Number Placeholder 3"/>
          <p:cNvSpPr>
            <a:spLocks noGrp="1"/>
          </p:cNvSpPr>
          <p:nvPr>
            <p:ph type="sldNum" sz="quarter" idx="12"/>
          </p:nvPr>
        </p:nvSpPr>
        <p:spPr/>
        <p:txBody>
          <a:bodyPr/>
          <a:lstStyle/>
          <a:p>
            <a:fld id="{478FEE40-99EA-429B-A2CD-7317D822849C}" type="slidenum">
              <a:rPr lang="en-US" smtClean="0"/>
              <a:t>30</a:t>
            </a:fld>
            <a:endParaRPr lang="en-US"/>
          </a:p>
        </p:txBody>
      </p:sp>
    </p:spTree>
    <p:extLst>
      <p:ext uri="{BB962C8B-B14F-4D97-AF65-F5344CB8AC3E}">
        <p14:creationId xmlns:p14="http://schemas.microsoft.com/office/powerpoint/2010/main" val="3115057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Times New Roman" panose="02020603050405020304" pitchFamily="18" charset="0"/>
                <a:cs typeface="Times New Roman" panose="02020603050405020304" pitchFamily="18" charset="0"/>
              </a:rPr>
              <a:t>Stay in touch!</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1"/>
          </p:nvPr>
        </p:nvSpPr>
        <p:spPr/>
        <p:txBody>
          <a:bodyPr/>
          <a:lstStyle/>
          <a:p>
            <a:pPr marL="0" indent="0">
              <a:buNone/>
            </a:pPr>
            <a:r>
              <a:rPr lang="en-US" dirty="0" smtClean="0"/>
              <a:t>Wanda Felty</a:t>
            </a:r>
          </a:p>
          <a:p>
            <a:pPr marL="0" indent="0">
              <a:buNone/>
            </a:pPr>
            <a:r>
              <a:rPr lang="en-US" dirty="0" smtClean="0"/>
              <a:t>Center for Learning and Leadership/OUHSC</a:t>
            </a:r>
          </a:p>
          <a:p>
            <a:pPr marL="0" indent="0">
              <a:buNone/>
            </a:pPr>
            <a:r>
              <a:rPr lang="en-US" dirty="0" smtClean="0"/>
              <a:t>Wanda-Felty@ouhsc.edu</a:t>
            </a:r>
          </a:p>
          <a:p>
            <a:pPr marL="0" indent="0">
              <a:buNone/>
            </a:pPr>
            <a:r>
              <a:rPr lang="en-US" dirty="0" smtClean="0"/>
              <a:t>405-271-4500</a:t>
            </a:r>
            <a:endParaRPr lang="en-US" dirty="0"/>
          </a:p>
        </p:txBody>
      </p:sp>
      <p:sp>
        <p:nvSpPr>
          <p:cNvPr id="6" name="Content Placeholder 5"/>
          <p:cNvSpPr>
            <a:spLocks noGrp="1"/>
          </p:cNvSpPr>
          <p:nvPr>
            <p:ph sz="half" idx="2"/>
          </p:nvPr>
        </p:nvSpPr>
        <p:spPr/>
        <p:txBody>
          <a:bodyPr/>
          <a:lstStyle/>
          <a:p>
            <a:pPr marL="0" indent="0">
              <a:buNone/>
            </a:pPr>
            <a:r>
              <a:rPr lang="en-US" dirty="0" smtClean="0"/>
              <a:t>Ann Trudgeon</a:t>
            </a:r>
          </a:p>
          <a:p>
            <a:pPr marL="0" indent="0">
              <a:buNone/>
            </a:pPr>
            <a:r>
              <a:rPr lang="en-US" dirty="0" smtClean="0"/>
              <a:t>Oklahoma Developmental Disabilities Council</a:t>
            </a:r>
          </a:p>
          <a:p>
            <a:pPr marL="0" indent="0">
              <a:buNone/>
            </a:pPr>
            <a:r>
              <a:rPr lang="en-US" dirty="0" smtClean="0"/>
              <a:t>Ann.Trudgeon@okdhs.org</a:t>
            </a:r>
          </a:p>
          <a:p>
            <a:pPr marL="0" indent="0">
              <a:buNone/>
            </a:pPr>
            <a:r>
              <a:rPr lang="en-US" dirty="0" smtClean="0"/>
              <a:t>405-521-4966</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78FEE40-99EA-429B-A2CD-7317D822849C}" type="slidenum">
              <a:rPr lang="en-US" smtClean="0"/>
              <a:t>31</a:t>
            </a:fld>
            <a:endParaRPr lang="en-US"/>
          </a:p>
        </p:txBody>
      </p:sp>
      <p:pic>
        <p:nvPicPr>
          <p:cNvPr id="2052" name="Picture 4" descr="C:\Users\u40090\Pictures\cll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440865"/>
            <a:ext cx="4391025" cy="123591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W:\ODDC\Logos\ODDC logos\ODDC logo 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211764"/>
            <a:ext cx="2887080" cy="2024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617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solidFill>
                  <a:srgbClr val="0070C0"/>
                </a:solidFill>
                <a:latin typeface="Times New Roman" panose="02020603050405020304" pitchFamily="18" charset="0"/>
                <a:cs typeface="Times New Roman" panose="02020603050405020304" pitchFamily="18" charset="0"/>
              </a:rPr>
              <a:t>Principles of Supporting </a:t>
            </a:r>
            <a:r>
              <a:rPr lang="en-US" dirty="0" smtClean="0">
                <a:solidFill>
                  <a:srgbClr val="0070C0"/>
                </a:solidFill>
                <a:latin typeface="Times New Roman" panose="02020603050405020304" pitchFamily="18" charset="0"/>
                <a:cs typeface="Times New Roman" panose="02020603050405020304" pitchFamily="18" charset="0"/>
              </a:rPr>
              <a:t/>
            </a:r>
            <a:br>
              <a:rPr lang="en-US" dirty="0" smtClean="0">
                <a:solidFill>
                  <a:srgbClr val="0070C0"/>
                </a:solidFill>
                <a:latin typeface="Times New Roman" panose="02020603050405020304" pitchFamily="18" charset="0"/>
                <a:cs typeface="Times New Roman" panose="02020603050405020304" pitchFamily="18" charset="0"/>
              </a:rPr>
            </a:br>
            <a:r>
              <a:rPr lang="en-US" dirty="0" smtClean="0">
                <a:solidFill>
                  <a:srgbClr val="0070C0"/>
                </a:solidFill>
                <a:latin typeface="Times New Roman" panose="02020603050405020304" pitchFamily="18" charset="0"/>
                <a:cs typeface="Times New Roman" panose="02020603050405020304" pitchFamily="18" charset="0"/>
              </a:rPr>
              <a:t>Individuals and Families </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idx="1"/>
          </p:nvPr>
        </p:nvSpPr>
        <p:spPr/>
        <p:txBody>
          <a:bodyPr>
            <a:normAutofit/>
          </a:bodyPr>
          <a:lstStyle/>
          <a:p>
            <a:r>
              <a:rPr lang="en-US" sz="3600" dirty="0" smtClean="0">
                <a:solidFill>
                  <a:srgbClr val="7030A0"/>
                </a:solidFill>
              </a:rPr>
              <a:t>Focusing on the ALL</a:t>
            </a:r>
          </a:p>
          <a:p>
            <a:r>
              <a:rPr lang="en-US" sz="3600" dirty="0" smtClean="0">
                <a:solidFill>
                  <a:srgbClr val="7030A0"/>
                </a:solidFill>
              </a:rPr>
              <a:t>Life Stages</a:t>
            </a:r>
          </a:p>
          <a:p>
            <a:r>
              <a:rPr lang="en-US" sz="3600" dirty="0" smtClean="0">
                <a:solidFill>
                  <a:srgbClr val="7030A0"/>
                </a:solidFill>
              </a:rPr>
              <a:t>Life Domains</a:t>
            </a:r>
          </a:p>
          <a:p>
            <a:r>
              <a:rPr lang="en-US" sz="3600" dirty="0" smtClean="0">
                <a:solidFill>
                  <a:srgbClr val="7030A0"/>
                </a:solidFill>
              </a:rPr>
              <a:t>Trajectory</a:t>
            </a:r>
          </a:p>
          <a:p>
            <a:r>
              <a:rPr lang="en-US" sz="3600" dirty="0" smtClean="0">
                <a:solidFill>
                  <a:srgbClr val="7030A0"/>
                </a:solidFill>
              </a:rPr>
              <a:t>Integrated Supports Star</a:t>
            </a:r>
          </a:p>
          <a:p>
            <a:r>
              <a:rPr lang="en-US" sz="3600" dirty="0" smtClean="0">
                <a:solidFill>
                  <a:srgbClr val="7030A0"/>
                </a:solidFill>
              </a:rPr>
              <a:t>Three Buckets of Support</a:t>
            </a:r>
          </a:p>
          <a:p>
            <a:endParaRPr lang="en-US" sz="3600" dirty="0">
              <a:solidFill>
                <a:srgbClr val="7030A0"/>
              </a:solidFill>
            </a:endParaRPr>
          </a:p>
        </p:txBody>
      </p:sp>
      <p:sp>
        <p:nvSpPr>
          <p:cNvPr id="5" name="Slide Number Placeholder 4"/>
          <p:cNvSpPr>
            <a:spLocks noGrp="1"/>
          </p:cNvSpPr>
          <p:nvPr>
            <p:ph type="sldNum" sz="quarter" idx="12"/>
          </p:nvPr>
        </p:nvSpPr>
        <p:spPr/>
        <p:txBody>
          <a:bodyPr/>
          <a:lstStyle/>
          <a:p>
            <a:fld id="{EB6145C4-20AE-0F4D-BCF8-825916713C61}" type="slidenum">
              <a:rPr lang="en-US" smtClean="0"/>
              <a:t>4</a:t>
            </a:fld>
            <a:endParaRPr lang="en-US"/>
          </a:p>
        </p:txBody>
      </p:sp>
    </p:spTree>
    <p:extLst>
      <p:ext uri="{BB962C8B-B14F-4D97-AF65-F5344CB8AC3E}">
        <p14:creationId xmlns:p14="http://schemas.microsoft.com/office/powerpoint/2010/main" val="2986938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latin typeface="Times New Roman" panose="02020603050405020304" pitchFamily="18" charset="0"/>
                <a:cs typeface="Times New Roman" panose="02020603050405020304" pitchFamily="18" charset="0"/>
              </a:rPr>
              <a:t>Community of Practice Principles:</a:t>
            </a:r>
            <a:br>
              <a:rPr lang="en-US" dirty="0" smtClean="0">
                <a:solidFill>
                  <a:srgbClr val="0070C0"/>
                </a:solidFill>
                <a:latin typeface="Times New Roman" panose="02020603050405020304" pitchFamily="18" charset="0"/>
                <a:cs typeface="Times New Roman" panose="02020603050405020304" pitchFamily="18" charset="0"/>
              </a:rPr>
            </a:br>
            <a:r>
              <a:rPr lang="en-US" dirty="0" smtClean="0">
                <a:solidFill>
                  <a:srgbClr val="0070C0"/>
                </a:solidFill>
                <a:latin typeface="Times New Roman" panose="02020603050405020304" pitchFamily="18" charset="0"/>
                <a:cs typeface="Times New Roman" panose="02020603050405020304" pitchFamily="18" charset="0"/>
              </a:rPr>
              <a:t>Focusing on </a:t>
            </a:r>
            <a:r>
              <a:rPr lang="en-US" dirty="0" smtClean="0">
                <a:solidFill>
                  <a:srgbClr val="0070C0"/>
                </a:solidFill>
                <a:latin typeface="Times New Roman" panose="02020603050405020304" pitchFamily="18" charset="0"/>
                <a:cs typeface="Times New Roman" panose="02020603050405020304" pitchFamily="18" charset="0"/>
              </a:rPr>
              <a:t>ALL in I/DD</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8FEE40-99EA-429B-A2CD-7317D822849C}" type="slidenum">
              <a:rPr lang="en-US" smtClean="0"/>
              <a:t>5</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229600" cy="1816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4114800"/>
            <a:ext cx="8466998" cy="2585323"/>
          </a:xfrm>
          <a:prstGeom prst="rect">
            <a:avLst/>
          </a:prstGeom>
          <a:noFill/>
        </p:spPr>
        <p:txBody>
          <a:bodyPr wrap="none" rtlCol="0">
            <a:spAutoFit/>
          </a:bodyPr>
          <a:lstStyle/>
          <a:p>
            <a:r>
              <a:rPr lang="en-US" dirty="0" smtClean="0"/>
              <a:t>ONLY </a:t>
            </a:r>
            <a:r>
              <a:rPr lang="en-US" dirty="0"/>
              <a:t>25% of people with I/DD receive </a:t>
            </a:r>
            <a:r>
              <a:rPr lang="en-US" dirty="0" smtClean="0"/>
              <a:t>formal services </a:t>
            </a:r>
            <a:r>
              <a:rPr lang="en-US" dirty="0"/>
              <a:t>from state or federal government.</a:t>
            </a:r>
          </a:p>
          <a:p>
            <a:endParaRPr lang="en-US" dirty="0"/>
          </a:p>
          <a:p>
            <a:r>
              <a:rPr lang="en-US" dirty="0"/>
              <a:t>We need to UNDERSTAND and EXPECT this trend to continue. </a:t>
            </a:r>
          </a:p>
          <a:p>
            <a:endParaRPr lang="en-US" dirty="0"/>
          </a:p>
          <a:p>
            <a:r>
              <a:rPr lang="en-US" dirty="0"/>
              <a:t>For this reason, ANY problems </a:t>
            </a:r>
            <a:r>
              <a:rPr lang="en-US" dirty="0" smtClean="0"/>
              <a:t>we </a:t>
            </a:r>
            <a:r>
              <a:rPr lang="en-US" dirty="0"/>
              <a:t>are attempting to “solve” must reflect that:</a:t>
            </a:r>
          </a:p>
          <a:p>
            <a:pPr marL="285750" indent="-285750">
              <a:buFont typeface="Arial" panose="020B0604020202020204" pitchFamily="34" charset="0"/>
              <a:buChar char="•"/>
            </a:pPr>
            <a:r>
              <a:rPr lang="en-US" dirty="0"/>
              <a:t>The ALL will never have access to or desire for government intervention</a:t>
            </a:r>
          </a:p>
          <a:p>
            <a:pPr marL="285750" indent="-285750">
              <a:buFont typeface="Arial" panose="020B0604020202020204" pitchFamily="34" charset="0"/>
              <a:buChar char="•"/>
            </a:pPr>
            <a:r>
              <a:rPr lang="en-US" dirty="0"/>
              <a:t>There is no “will” or realistic way THE GOVERNMENT can serve The ALL</a:t>
            </a:r>
          </a:p>
          <a:p>
            <a:pPr marL="285750" indent="-285750">
              <a:buFont typeface="Arial" panose="020B0604020202020204" pitchFamily="34" charset="0"/>
              <a:buChar char="•"/>
            </a:pPr>
            <a:r>
              <a:rPr lang="en-US" dirty="0"/>
              <a:t>Focus on SUPPORTS – not just </a:t>
            </a:r>
            <a:r>
              <a:rPr lang="en-US" dirty="0" smtClean="0"/>
              <a:t>services</a:t>
            </a:r>
          </a:p>
          <a:p>
            <a:pPr marL="285750" indent="-285750">
              <a:buFont typeface="Arial" panose="020B0604020202020204" pitchFamily="34" charset="0"/>
              <a:buChar char="•"/>
            </a:pPr>
            <a:r>
              <a:rPr lang="en-US" dirty="0" smtClean="0"/>
              <a:t>PLENTY of lessons to learn from the 75% and the 25%...</a:t>
            </a:r>
            <a:endParaRPr lang="en-US" dirty="0"/>
          </a:p>
        </p:txBody>
      </p:sp>
    </p:spTree>
    <p:extLst>
      <p:ext uri="{BB962C8B-B14F-4D97-AF65-F5344CB8AC3E}">
        <p14:creationId xmlns:p14="http://schemas.microsoft.com/office/powerpoint/2010/main" val="1979910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latin typeface="Times New Roman" panose="02020603050405020304" pitchFamily="18" charset="0"/>
                <a:cs typeface="Times New Roman" panose="02020603050405020304" pitchFamily="18" charset="0"/>
              </a:rPr>
              <a:t>We have so much to learn </a:t>
            </a:r>
            <a:br>
              <a:rPr lang="en-US" dirty="0" smtClean="0">
                <a:solidFill>
                  <a:srgbClr val="0070C0"/>
                </a:solidFill>
                <a:latin typeface="Times New Roman" panose="02020603050405020304" pitchFamily="18" charset="0"/>
                <a:cs typeface="Times New Roman" panose="02020603050405020304" pitchFamily="18" charset="0"/>
              </a:rPr>
            </a:br>
            <a:r>
              <a:rPr lang="en-US" dirty="0" smtClean="0">
                <a:solidFill>
                  <a:srgbClr val="0070C0"/>
                </a:solidFill>
                <a:latin typeface="Times New Roman" panose="02020603050405020304" pitchFamily="18" charset="0"/>
                <a:cs typeface="Times New Roman" panose="02020603050405020304" pitchFamily="18" charset="0"/>
              </a:rPr>
              <a:t>from THE ALL:</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From those receiving services: </a:t>
            </a:r>
          </a:p>
          <a:p>
            <a:r>
              <a:rPr lang="en-US" dirty="0"/>
              <a:t>A</a:t>
            </a:r>
            <a:r>
              <a:rPr lang="en-US" dirty="0" smtClean="0"/>
              <a:t>re they the RIGHT services, or were they simply what was available? Did we ask the right questions before providing services?</a:t>
            </a:r>
          </a:p>
          <a:p>
            <a:r>
              <a:rPr lang="en-US" dirty="0" smtClean="0"/>
              <a:t>Are we isolating them from their communities or “natural” community-based supports? </a:t>
            </a:r>
          </a:p>
          <a:p>
            <a:r>
              <a:rPr lang="en-US" dirty="0" smtClean="0"/>
              <a:t>Are the services person-centered? Do they honor what’s important to a person and what’s important for a person?</a:t>
            </a:r>
          </a:p>
          <a:p>
            <a:r>
              <a:rPr lang="en-US" dirty="0" smtClean="0"/>
              <a:t>Could their lives be enhanced by discussing community supports as a supplement to services?</a:t>
            </a:r>
            <a:endParaRPr lang="en-US" dirty="0"/>
          </a:p>
        </p:txBody>
      </p:sp>
      <p:sp>
        <p:nvSpPr>
          <p:cNvPr id="4" name="Slide Number Placeholder 3"/>
          <p:cNvSpPr>
            <a:spLocks noGrp="1"/>
          </p:cNvSpPr>
          <p:nvPr>
            <p:ph type="sldNum" sz="quarter" idx="12"/>
          </p:nvPr>
        </p:nvSpPr>
        <p:spPr/>
        <p:txBody>
          <a:bodyPr/>
          <a:lstStyle/>
          <a:p>
            <a:fld id="{478FEE40-99EA-429B-A2CD-7317D822849C}" type="slidenum">
              <a:rPr lang="en-US" smtClean="0"/>
              <a:t>6</a:t>
            </a:fld>
            <a:endParaRPr lang="en-US"/>
          </a:p>
        </p:txBody>
      </p:sp>
    </p:spTree>
    <p:extLst>
      <p:ext uri="{BB962C8B-B14F-4D97-AF65-F5344CB8AC3E}">
        <p14:creationId xmlns:p14="http://schemas.microsoft.com/office/powerpoint/2010/main" val="1267134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70C0"/>
                </a:solidFill>
                <a:latin typeface="Times New Roman" panose="02020603050405020304" pitchFamily="18" charset="0"/>
                <a:cs typeface="Times New Roman" panose="02020603050405020304" pitchFamily="18" charset="0"/>
              </a:rPr>
              <a:t>We have so much to learn </a:t>
            </a:r>
            <a:br>
              <a:rPr lang="en-US" dirty="0">
                <a:solidFill>
                  <a:srgbClr val="0070C0"/>
                </a:solidFill>
                <a:latin typeface="Times New Roman" panose="02020603050405020304" pitchFamily="18" charset="0"/>
                <a:cs typeface="Times New Roman" panose="02020603050405020304" pitchFamily="18" charset="0"/>
              </a:rPr>
            </a:br>
            <a:r>
              <a:rPr lang="en-US" dirty="0">
                <a:solidFill>
                  <a:srgbClr val="0070C0"/>
                </a:solidFill>
                <a:latin typeface="Times New Roman" panose="02020603050405020304" pitchFamily="18" charset="0"/>
                <a:cs typeface="Times New Roman" panose="02020603050405020304" pitchFamily="18" charset="0"/>
              </a:rPr>
              <a:t>from THE ALL:</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Those on “Waiting Lists”:</a:t>
            </a:r>
          </a:p>
          <a:p>
            <a:r>
              <a:rPr lang="en-US" dirty="0" smtClean="0"/>
              <a:t>What services and supports ARE they receiving?</a:t>
            </a:r>
          </a:p>
          <a:p>
            <a:r>
              <a:rPr lang="en-US" dirty="0" smtClean="0"/>
              <a:t>What could enhance their services while they wait – or what could STOP them from WAITING?</a:t>
            </a:r>
          </a:p>
          <a:p>
            <a:r>
              <a:rPr lang="en-US" dirty="0" smtClean="0"/>
              <a:t>Do they understand what they are waiting for? Is what they are waiting for realistic? Could those needs be met other ways?</a:t>
            </a:r>
            <a:endParaRPr lang="en-US" dirty="0"/>
          </a:p>
        </p:txBody>
      </p:sp>
      <p:sp>
        <p:nvSpPr>
          <p:cNvPr id="4" name="Slide Number Placeholder 3"/>
          <p:cNvSpPr>
            <a:spLocks noGrp="1"/>
          </p:cNvSpPr>
          <p:nvPr>
            <p:ph type="sldNum" sz="quarter" idx="12"/>
          </p:nvPr>
        </p:nvSpPr>
        <p:spPr/>
        <p:txBody>
          <a:bodyPr/>
          <a:lstStyle/>
          <a:p>
            <a:fld id="{478FEE40-99EA-429B-A2CD-7317D822849C}" type="slidenum">
              <a:rPr lang="en-US" smtClean="0"/>
              <a:t>7</a:t>
            </a:fld>
            <a:endParaRPr lang="en-US"/>
          </a:p>
        </p:txBody>
      </p:sp>
    </p:spTree>
    <p:extLst>
      <p:ext uri="{BB962C8B-B14F-4D97-AF65-F5344CB8AC3E}">
        <p14:creationId xmlns:p14="http://schemas.microsoft.com/office/powerpoint/2010/main" val="3681406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70C0"/>
                </a:solidFill>
                <a:latin typeface="Times New Roman" panose="02020603050405020304" pitchFamily="18" charset="0"/>
                <a:cs typeface="Times New Roman" panose="02020603050405020304" pitchFamily="18" charset="0"/>
              </a:rPr>
              <a:t>We have so much to learn </a:t>
            </a:r>
            <a:br>
              <a:rPr lang="en-US" dirty="0">
                <a:solidFill>
                  <a:srgbClr val="0070C0"/>
                </a:solidFill>
                <a:latin typeface="Times New Roman" panose="02020603050405020304" pitchFamily="18" charset="0"/>
                <a:cs typeface="Times New Roman" panose="02020603050405020304" pitchFamily="18" charset="0"/>
              </a:rPr>
            </a:br>
            <a:r>
              <a:rPr lang="en-US" dirty="0">
                <a:solidFill>
                  <a:srgbClr val="0070C0"/>
                </a:solidFill>
                <a:latin typeface="Times New Roman" panose="02020603050405020304" pitchFamily="18" charset="0"/>
                <a:cs typeface="Times New Roman" panose="02020603050405020304" pitchFamily="18" charset="0"/>
              </a:rPr>
              <a:t>from THE ALL:</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Those neither receiving services nor on the waiting list:</a:t>
            </a:r>
          </a:p>
          <a:p>
            <a:r>
              <a:rPr lang="en-US" dirty="0" smtClean="0"/>
              <a:t>What’s keeping them from asking for services?</a:t>
            </a:r>
          </a:p>
          <a:p>
            <a:r>
              <a:rPr lang="en-US" dirty="0" smtClean="0"/>
              <a:t>What’s working for them, and what’s NOT working for them?</a:t>
            </a:r>
          </a:p>
          <a:p>
            <a:r>
              <a:rPr lang="en-US" dirty="0" smtClean="0"/>
              <a:t>How can we support the individual and family so they don’t experience a crisis that would lead them to need formal services (probably because of an emergency)?</a:t>
            </a:r>
            <a:endParaRPr lang="en-US" dirty="0"/>
          </a:p>
        </p:txBody>
      </p:sp>
      <p:sp>
        <p:nvSpPr>
          <p:cNvPr id="4" name="Slide Number Placeholder 3"/>
          <p:cNvSpPr>
            <a:spLocks noGrp="1"/>
          </p:cNvSpPr>
          <p:nvPr>
            <p:ph type="sldNum" sz="quarter" idx="12"/>
          </p:nvPr>
        </p:nvSpPr>
        <p:spPr/>
        <p:txBody>
          <a:bodyPr/>
          <a:lstStyle/>
          <a:p>
            <a:fld id="{478FEE40-99EA-429B-A2CD-7317D822849C}" type="slidenum">
              <a:rPr lang="en-US" smtClean="0"/>
              <a:t>8</a:t>
            </a:fld>
            <a:endParaRPr lang="en-US"/>
          </a:p>
        </p:txBody>
      </p:sp>
    </p:spTree>
    <p:extLst>
      <p:ext uri="{BB962C8B-B14F-4D97-AF65-F5344CB8AC3E}">
        <p14:creationId xmlns:p14="http://schemas.microsoft.com/office/powerpoint/2010/main" val="1743403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70C0"/>
                </a:solidFill>
                <a:latin typeface="Times New Roman" panose="02020603050405020304" pitchFamily="18" charset="0"/>
                <a:cs typeface="Times New Roman" panose="02020603050405020304" pitchFamily="18" charset="0"/>
              </a:rPr>
              <a:t>What parallels are there between those with I/DD and those who are Aging?</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8FEE40-99EA-429B-A2CD-7317D822849C}" type="slidenum">
              <a:rPr lang="en-US" smtClean="0"/>
              <a:t>9</a:t>
            </a:fld>
            <a:endParaRPr lang="en-US"/>
          </a:p>
        </p:txBody>
      </p:sp>
      <p:sp>
        <p:nvSpPr>
          <p:cNvPr id="5" name="Content Placeholder 4"/>
          <p:cNvSpPr>
            <a:spLocks noGrp="1"/>
          </p:cNvSpPr>
          <p:nvPr>
            <p:ph idx="1"/>
          </p:nvPr>
        </p:nvSpPr>
        <p:spPr/>
        <p:txBody>
          <a:bodyPr>
            <a:normAutofit lnSpcReduction="10000"/>
          </a:bodyPr>
          <a:lstStyle/>
          <a:p>
            <a:r>
              <a:rPr lang="en-US" dirty="0" smtClean="0">
                <a:solidFill>
                  <a:srgbClr val="7030A0"/>
                </a:solidFill>
              </a:rPr>
              <a:t>Both people with I/DD and Aging persons need/use care-takers – likely family members.</a:t>
            </a:r>
          </a:p>
          <a:p>
            <a:r>
              <a:rPr lang="en-US" dirty="0" smtClean="0">
                <a:solidFill>
                  <a:srgbClr val="7030A0"/>
                </a:solidFill>
              </a:rPr>
              <a:t>Both people with I/DD and Aging persons wish to live as healthily and independently as possible.</a:t>
            </a:r>
          </a:p>
          <a:p>
            <a:r>
              <a:rPr lang="en-US" dirty="0" smtClean="0">
                <a:solidFill>
                  <a:srgbClr val="7030A0"/>
                </a:solidFill>
              </a:rPr>
              <a:t>Both people with I/DD and Aging persons would choose to live at home rather than at an institution.</a:t>
            </a:r>
          </a:p>
          <a:p>
            <a:r>
              <a:rPr lang="en-US" dirty="0" smtClean="0">
                <a:solidFill>
                  <a:srgbClr val="7030A0"/>
                </a:solidFill>
              </a:rPr>
              <a:t>What else? So many parallels!</a:t>
            </a:r>
            <a:endParaRPr lang="en-US" dirty="0">
              <a:solidFill>
                <a:srgbClr val="7030A0"/>
              </a:solidFill>
            </a:endParaRPr>
          </a:p>
        </p:txBody>
      </p:sp>
    </p:spTree>
    <p:extLst>
      <p:ext uri="{BB962C8B-B14F-4D97-AF65-F5344CB8AC3E}">
        <p14:creationId xmlns:p14="http://schemas.microsoft.com/office/powerpoint/2010/main" val="3327353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6105</TotalTime>
  <Words>1840</Words>
  <Application>Microsoft Office PowerPoint</Application>
  <PresentationFormat>On-screen Show (4:3)</PresentationFormat>
  <Paragraphs>251</Paragraphs>
  <Slides>31</Slides>
  <Notes>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National Community of Practice for Supporting Families</vt:lpstr>
      <vt:lpstr>Advocates CARE ABOUT  &amp; CARE FOR</vt:lpstr>
      <vt:lpstr>Principles of Supporting  Individuals and Families </vt:lpstr>
      <vt:lpstr>Community of Practice Principles: Focusing on ALL in I/DD</vt:lpstr>
      <vt:lpstr>We have so much to learn  from THE ALL:</vt:lpstr>
      <vt:lpstr>We have so much to learn  from THE ALL:</vt:lpstr>
      <vt:lpstr>We have so much to learn  from THE ALL:</vt:lpstr>
      <vt:lpstr>What parallels are there between those with I/DD and those who are Aging?</vt:lpstr>
      <vt:lpstr>Community of Practice Principles: Life Stages and Life Domains</vt:lpstr>
      <vt:lpstr>Community of Practice Principles:  Three Buckets of Support</vt:lpstr>
      <vt:lpstr>Three Buckets of Support:  Deeper Dive</vt:lpstr>
      <vt:lpstr>PowerPoint Presentation</vt:lpstr>
      <vt:lpstr>Community of Practice Principles: Trajectory</vt:lpstr>
      <vt:lpstr>PowerPoint Presentation</vt:lpstr>
      <vt:lpstr>Community of Practice Principles: Rethinking Traditional Services</vt:lpstr>
      <vt:lpstr>Defining “services” and “supports”</vt:lpstr>
      <vt:lpstr>Community of Practice Principles: The Integrated Support Star</vt:lpstr>
      <vt:lpstr>LifeCourse Integrated          Supports STAR</vt:lpstr>
      <vt:lpstr>More Information,  Training &amp; Graphics!</vt:lpstr>
      <vt:lpstr>The Tools: Lifecourse Booklet (a full explanation of the principles, plus a matrix of questions for discussion within a family or a more formal planning session with field professionals) </vt:lpstr>
      <vt:lpstr>Trajectory Worksheets (Planning and discussion tool for individuals and families)</vt:lpstr>
      <vt:lpstr>Aging “Guide” (A portion of the Lifecourse Booklet, focusing only on Aging)</vt:lpstr>
      <vt:lpstr>LifeCourse Portfolios (one document that includes a person-centered profile, integrated star worksheet, and trajectory worksheet)</vt:lpstr>
      <vt:lpstr>Portfolio, side 2</vt:lpstr>
      <vt:lpstr>Portfolios available on-line (portfolios are really four tools on one sheet)</vt:lpstr>
      <vt:lpstr>Integrated Star “Cheat Sheets”  and Templates</vt:lpstr>
      <vt:lpstr>Integrated Stars available on-line</vt:lpstr>
      <vt:lpstr>Know the Principles; Use the Tools!</vt:lpstr>
      <vt:lpstr>As Advocates for People  who are Aging</vt:lpstr>
      <vt:lpstr>Stay in touch!</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community of practice</dc:title>
  <dc:creator>Mary Lee Fay</dc:creator>
  <cp:lastModifiedBy>Trudgeon, Ann</cp:lastModifiedBy>
  <cp:revision>239</cp:revision>
  <cp:lastPrinted>2015-05-26T13:50:20Z</cp:lastPrinted>
  <dcterms:created xsi:type="dcterms:W3CDTF">2014-05-19T16:43:52Z</dcterms:created>
  <dcterms:modified xsi:type="dcterms:W3CDTF">2017-07-05T22:05:14Z</dcterms:modified>
</cp:coreProperties>
</file>