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5"/>
  </p:notesMasterIdLst>
  <p:handoutMasterIdLst>
    <p:handoutMasterId r:id="rId36"/>
  </p:handoutMasterIdLst>
  <p:sldIdLst>
    <p:sldId id="256" r:id="rId2"/>
    <p:sldId id="262" r:id="rId3"/>
    <p:sldId id="263" r:id="rId4"/>
    <p:sldId id="264" r:id="rId5"/>
    <p:sldId id="266" r:id="rId6"/>
    <p:sldId id="265" r:id="rId7"/>
    <p:sldId id="267" r:id="rId8"/>
    <p:sldId id="268" r:id="rId9"/>
    <p:sldId id="269" r:id="rId10"/>
    <p:sldId id="270" r:id="rId11"/>
    <p:sldId id="271" r:id="rId12"/>
    <p:sldId id="325" r:id="rId13"/>
    <p:sldId id="326" r:id="rId14"/>
    <p:sldId id="322"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09" r:id="rId29"/>
    <p:sldId id="304" r:id="rId30"/>
    <p:sldId id="321" r:id="rId31"/>
    <p:sldId id="318" r:id="rId32"/>
    <p:sldId id="303" r:id="rId33"/>
    <p:sldId id="279" r:id="rId34"/>
  </p:sldIdLst>
  <p:sldSz cx="12192000" cy="6858000"/>
  <p:notesSz cx="9296400" cy="7010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6C8FC099-0A10-48B3-8825-22B09350E0C3}" type="datetimeFigureOut">
              <a:rPr lang="en-US" smtClean="0"/>
              <a:pPr/>
              <a:t>8/26/2015</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C5EF5DE9-7D4B-4EAE-9331-4973FE1F0406}" type="slidenum">
              <a:rPr lang="en-US" smtClean="0"/>
              <a:pPr/>
              <a:t>‹#›</a:t>
            </a:fld>
            <a:endParaRPr lang="en-US"/>
          </a:p>
        </p:txBody>
      </p:sp>
    </p:spTree>
    <p:extLst>
      <p:ext uri="{BB962C8B-B14F-4D97-AF65-F5344CB8AC3E}">
        <p14:creationId xmlns:p14="http://schemas.microsoft.com/office/powerpoint/2010/main" val="1120812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14" y="0"/>
            <a:ext cx="4029282" cy="351957"/>
          </a:xfrm>
          <a:prstGeom prst="rect">
            <a:avLst/>
          </a:prstGeom>
        </p:spPr>
        <p:txBody>
          <a:bodyPr vert="horz" lIns="91440" tIns="45720" rIns="91440" bIns="45720" rtlCol="0"/>
          <a:lstStyle>
            <a:lvl1pPr algn="r">
              <a:defRPr sz="1200"/>
            </a:lvl1pPr>
          </a:lstStyle>
          <a:p>
            <a:fld id="{8F1C4D2D-F4AB-46C9-942C-A4F0729675DD}" type="datetimeFigureOut">
              <a:rPr lang="en-US" smtClean="0"/>
              <a:pPr/>
              <a:t>8/26/2015</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73516"/>
            <a:ext cx="7435436" cy="276058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4"/>
            <a:ext cx="4029282" cy="351957"/>
          </a:xfrm>
          <a:prstGeom prst="rect">
            <a:avLst/>
          </a:prstGeom>
        </p:spPr>
        <p:txBody>
          <a:bodyPr vert="horz" lIns="91440" tIns="45720" rIns="91440" bIns="45720" rtlCol="0" anchor="b"/>
          <a:lstStyle>
            <a:lvl1pPr algn="r">
              <a:defRPr sz="1200"/>
            </a:lvl1pPr>
          </a:lstStyle>
          <a:p>
            <a:fld id="{FB1271CF-CD56-4496-9059-AE8B4B4CBBDE}" type="slidenum">
              <a:rPr lang="en-US" smtClean="0"/>
              <a:pPr/>
              <a:t>‹#›</a:t>
            </a:fld>
            <a:endParaRPr lang="en-US"/>
          </a:p>
        </p:txBody>
      </p:sp>
    </p:spTree>
    <p:extLst>
      <p:ext uri="{BB962C8B-B14F-4D97-AF65-F5344CB8AC3E}">
        <p14:creationId xmlns:p14="http://schemas.microsoft.com/office/powerpoint/2010/main" val="351639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1271CF-CD56-4496-9059-AE8B4B4CBBDE}" type="slidenum">
              <a:rPr lang="en-US" smtClean="0"/>
              <a:pPr/>
              <a:t>1</a:t>
            </a:fld>
            <a:endParaRPr lang="en-US"/>
          </a:p>
        </p:txBody>
      </p:sp>
    </p:spTree>
    <p:extLst>
      <p:ext uri="{BB962C8B-B14F-4D97-AF65-F5344CB8AC3E}">
        <p14:creationId xmlns:p14="http://schemas.microsoft.com/office/powerpoint/2010/main" val="111861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1271CF-CD56-4496-9059-AE8B4B4CBBDE}" type="slidenum">
              <a:rPr lang="en-US" smtClean="0"/>
              <a:pPr/>
              <a:t>16</a:t>
            </a:fld>
            <a:endParaRPr lang="en-US"/>
          </a:p>
        </p:txBody>
      </p:sp>
    </p:spTree>
    <p:extLst>
      <p:ext uri="{BB962C8B-B14F-4D97-AF65-F5344CB8AC3E}">
        <p14:creationId xmlns:p14="http://schemas.microsoft.com/office/powerpoint/2010/main" val="156467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3D9A0FC5-A41F-4108-8C92-1B479D451EB7}" type="datetime1">
              <a:rPr lang="en-US" smtClean="0"/>
              <a:pPr/>
              <a:t>8/26/2015</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9CDBD5CB-7A22-4F63-87B6-734F18A580A4}" type="slidenum">
              <a:rPr lang="en-US" smtClean="0"/>
              <a:pPr/>
              <a:t>‹#›</a:t>
            </a:fld>
            <a:endParaRPr lang="en-US"/>
          </a:p>
        </p:txBody>
      </p:sp>
    </p:spTree>
    <p:extLst>
      <p:ext uri="{BB962C8B-B14F-4D97-AF65-F5344CB8AC3E}">
        <p14:creationId xmlns:p14="http://schemas.microsoft.com/office/powerpoint/2010/main" val="28674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05329-95F9-41C9-BFD8-EDDB984E6EE0}" type="datetime1">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34377243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E05329-95F9-41C9-BFD8-EDDB984E6EE0}" type="datetime1">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4886486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E05329-95F9-41C9-BFD8-EDDB984E6EE0}" type="datetime1">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196947369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E05329-95F9-41C9-BFD8-EDDB984E6EE0}" type="datetime1">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335017744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2E05329-95F9-41C9-BFD8-EDDB984E6EE0}" type="datetime1">
              <a:rPr lang="en-US" smtClean="0"/>
              <a:pPr/>
              <a:t>8/26/2015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414952091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2E05329-95F9-41C9-BFD8-EDDB984E6EE0}" type="datetime1">
              <a:rPr lang="en-US" smtClean="0"/>
              <a:pPr/>
              <a:t>8/26/2015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95742706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4B74E-9F7A-4591-9800-48576CB6ED3A}" type="datetime1">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36497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6A822F-3D6C-45DC-9579-DD6DF71FB5E5}" type="datetime1">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206319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F52C0-456C-4E5A-9DD7-DF9A447D58AF}" type="datetime1">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3294804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AD6BE-493C-4859-AFF8-13CAADD4BBB0}" type="datetime1">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44363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249942-8574-41E0-826A-987EE830F750}" type="datetime1">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258039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932E8A-0A1D-4961-A3BA-37ED323B5E92}" type="datetime1">
              <a:rPr lang="en-US" smtClean="0"/>
              <a:pPr/>
              <a:t>8/26/2015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248813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11E721-F18F-4081-BA03-1E1C7D27DB5D}" type="datetime1">
              <a:rPr lang="en-US" smtClean="0"/>
              <a:pPr/>
              <a:t>8/26/2015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328708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9DD3C-38C4-45A7-931D-61EC58764763}" type="datetime1">
              <a:rPr lang="en-US" smtClean="0"/>
              <a:pPr/>
              <a:t>8/26/2015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220997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68D656-A891-428B-9022-41CBEA6061B0}" type="datetime1">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95100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118A8B-27B9-486C-A492-52ECC26F1680}" type="datetime1">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CDBD5CB-7A22-4F63-87B6-734F18A580A4}" type="slidenum">
              <a:rPr lang="en-US" smtClean="0"/>
              <a:pPr/>
              <a:t>‹#›</a:t>
            </a:fld>
            <a:endParaRPr lang="en-US"/>
          </a:p>
        </p:txBody>
      </p:sp>
    </p:spTree>
    <p:extLst>
      <p:ext uri="{BB962C8B-B14F-4D97-AF65-F5344CB8AC3E}">
        <p14:creationId xmlns:p14="http://schemas.microsoft.com/office/powerpoint/2010/main" val="142368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C2E05329-95F9-41C9-BFD8-EDDB984E6EE0}" type="datetime1">
              <a:rPr lang="en-US" smtClean="0"/>
              <a:pPr/>
              <a:t>8/26/2015</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CDBD5CB-7A22-4F63-87B6-734F18A580A4}" type="slidenum">
              <a:rPr lang="en-US" smtClean="0"/>
              <a:pPr/>
              <a:t>‹#›</a:t>
            </a:fld>
            <a:endParaRPr lang="en-US"/>
          </a:p>
        </p:txBody>
      </p:sp>
    </p:spTree>
    <p:extLst>
      <p:ext uri="{BB962C8B-B14F-4D97-AF65-F5344CB8AC3E}">
        <p14:creationId xmlns:p14="http://schemas.microsoft.com/office/powerpoint/2010/main" val="23237169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realeconomicimpact.org/news/?id=1514" TargetMode="External"/><Relationship Id="rId2" Type="http://schemas.openxmlformats.org/officeDocument/2006/relationships/hyperlink" Target="https://federalregister.gov/a/2015-1528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3.xml.rels><?xml version="1.0" encoding="UTF-8" standalone="yes"?>
<Relationships xmlns="http://schemas.openxmlformats.org/package/2006/relationships"><Relationship Id="rId3" Type="http://schemas.openxmlformats.org/officeDocument/2006/relationships/hyperlink" Target="mailto:crodriguez@ndi-inc.org" TargetMode="Externa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779" y="862760"/>
            <a:ext cx="10935477" cy="872734"/>
          </a:xfrm>
        </p:spPr>
        <p:txBody>
          <a:bodyPr>
            <a:normAutofit/>
          </a:bodyPr>
          <a:lstStyle/>
          <a:p>
            <a:endParaRPr lang="en-US" sz="5000" dirty="0"/>
          </a:p>
        </p:txBody>
      </p:sp>
      <p:sp>
        <p:nvSpPr>
          <p:cNvPr id="3" name="Subtitle 2"/>
          <p:cNvSpPr>
            <a:spLocks noGrp="1"/>
          </p:cNvSpPr>
          <p:nvPr>
            <p:ph type="subTitle" idx="1"/>
          </p:nvPr>
        </p:nvSpPr>
        <p:spPr>
          <a:xfrm>
            <a:off x="1524000" y="1735494"/>
            <a:ext cx="9144000" cy="382133"/>
          </a:xfrm>
        </p:spPr>
        <p:txBody>
          <a:bodyPr>
            <a:normAutofit/>
          </a:bodyPr>
          <a:lstStyle/>
          <a:p>
            <a:endParaRPr lang="en-US" dirty="0"/>
          </a:p>
        </p:txBody>
      </p:sp>
      <p:sp>
        <p:nvSpPr>
          <p:cNvPr id="6" name="Slide Number Placeholder 5"/>
          <p:cNvSpPr>
            <a:spLocks noGrp="1"/>
          </p:cNvSpPr>
          <p:nvPr>
            <p:ph type="sldNum" sz="quarter" idx="12"/>
          </p:nvPr>
        </p:nvSpPr>
        <p:spPr/>
        <p:txBody>
          <a:bodyPr/>
          <a:lstStyle/>
          <a:p>
            <a:fld id="{9CDBD5CB-7A22-4F63-87B6-734F18A580A4}" type="slidenum">
              <a:rPr lang="en-US" smtClean="0"/>
              <a:pPr/>
              <a:t>1</a:t>
            </a:fld>
            <a:endParaRPr lang="en-US"/>
          </a:p>
        </p:txBody>
      </p:sp>
      <p:sp>
        <p:nvSpPr>
          <p:cNvPr id="4" name="Title 1"/>
          <p:cNvSpPr txBox="1">
            <a:spLocks/>
          </p:cNvSpPr>
          <p:nvPr/>
        </p:nvSpPr>
        <p:spPr>
          <a:xfrm>
            <a:off x="1524000" y="2117627"/>
            <a:ext cx="9144000" cy="23876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chemeClr val="bg1"/>
                </a:solidFill>
                <a:latin typeface="+mn-lt"/>
              </a:rPr>
              <a:t>Understanding ABLE</a:t>
            </a:r>
          </a:p>
          <a:p>
            <a:r>
              <a:rPr lang="en-US" b="1" dirty="0" smtClean="0">
                <a:solidFill>
                  <a:schemeClr val="bg1"/>
                </a:solidFill>
                <a:latin typeface="+mn-lt"/>
              </a:rPr>
              <a:t>Achieving A Better Life Experience Act</a:t>
            </a:r>
          </a:p>
        </p:txBody>
      </p:sp>
      <p:sp>
        <p:nvSpPr>
          <p:cNvPr id="5" name="Subtitle 2"/>
          <p:cNvSpPr txBox="1">
            <a:spLocks/>
          </p:cNvSpPr>
          <p:nvPr/>
        </p:nvSpPr>
        <p:spPr>
          <a:xfrm>
            <a:off x="1524000" y="4696293"/>
            <a:ext cx="9144000" cy="15738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Public Law 113-295 (12-19-2014)</a:t>
            </a:r>
          </a:p>
          <a:p>
            <a:r>
              <a:rPr lang="en-US" dirty="0" smtClean="0"/>
              <a:t>July 22, 2015</a:t>
            </a:r>
            <a:endParaRPr lang="en-US" dirty="0"/>
          </a:p>
        </p:txBody>
      </p:sp>
    </p:spTree>
    <p:custDataLst>
      <p:tags r:id="rId1"/>
    </p:custDataLst>
    <p:extLst>
      <p:ext uri="{BB962C8B-B14F-4D97-AF65-F5344CB8AC3E}">
        <p14:creationId xmlns:p14="http://schemas.microsoft.com/office/powerpoint/2010/main" val="362356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Tax Implications</a:t>
            </a:r>
            <a:endParaRPr lang="en-US" b="1" dirty="0"/>
          </a:p>
        </p:txBody>
      </p:sp>
      <p:sp>
        <p:nvSpPr>
          <p:cNvPr id="3" name="Content Placeholder 2"/>
          <p:cNvSpPr>
            <a:spLocks noGrp="1"/>
          </p:cNvSpPr>
          <p:nvPr>
            <p:ph idx="1"/>
          </p:nvPr>
        </p:nvSpPr>
        <p:spPr>
          <a:xfrm>
            <a:off x="785611" y="2603499"/>
            <a:ext cx="10650828" cy="3964725"/>
          </a:xfrm>
        </p:spPr>
        <p:txBody>
          <a:bodyPr>
            <a:noAutofit/>
          </a:bodyPr>
          <a:lstStyle/>
          <a:p>
            <a:r>
              <a:rPr lang="en-US" sz="2400" dirty="0" smtClean="0"/>
              <a:t>Contributions to an ABLE account are made with post-tax dollars.</a:t>
            </a:r>
          </a:p>
          <a:p>
            <a:r>
              <a:rPr lang="en-US" sz="2400" i="1" dirty="0" smtClean="0"/>
              <a:t>Federal taxation: </a:t>
            </a:r>
            <a:r>
              <a:rPr lang="en-US" sz="2400" dirty="0" smtClean="0"/>
              <a:t>In general, ABLE programs are exempt from taxation.  Distributions from ABLE accounts for qualified disability expenses are exempt from taxation.  With certain exceptions, distributions not used for qualified disability expenses are taxable and subject to an additional 10% tax.  </a:t>
            </a:r>
          </a:p>
          <a:p>
            <a:r>
              <a:rPr lang="en-US" sz="2400" i="1" dirty="0" smtClean="0"/>
              <a:t>State taxation: </a:t>
            </a:r>
            <a:r>
              <a:rPr lang="en-US" sz="2400" dirty="0" smtClean="0"/>
              <a:t>State tax consequences will vary.  Some states provide significant tax incentives for contributions to 529 accounts and may provide similar incentives for contributions to ABLE accounts.</a:t>
            </a:r>
            <a:endParaRPr lang="en-US" sz="2400"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10</a:t>
            </a:fld>
            <a:endParaRPr lang="en-US"/>
          </a:p>
        </p:txBody>
      </p:sp>
    </p:spTree>
    <p:custDataLst>
      <p:tags r:id="rId1"/>
    </p:custDataLst>
    <p:extLst>
      <p:ext uri="{BB962C8B-B14F-4D97-AF65-F5344CB8AC3E}">
        <p14:creationId xmlns:p14="http://schemas.microsoft.com/office/powerpoint/2010/main" val="4196597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When will ABLE accounts be available?</a:t>
            </a:r>
            <a:endParaRPr lang="en-US" b="1" dirty="0"/>
          </a:p>
        </p:txBody>
      </p:sp>
      <p:sp>
        <p:nvSpPr>
          <p:cNvPr id="3" name="Content Placeholder 2"/>
          <p:cNvSpPr>
            <a:spLocks noGrp="1"/>
          </p:cNvSpPr>
          <p:nvPr>
            <p:ph idx="1"/>
          </p:nvPr>
        </p:nvSpPr>
        <p:spPr>
          <a:xfrm>
            <a:off x="1154955" y="2603500"/>
            <a:ext cx="9689056" cy="3416300"/>
          </a:xfrm>
        </p:spPr>
        <p:txBody>
          <a:bodyPr>
            <a:noAutofit/>
          </a:bodyPr>
          <a:lstStyle/>
          <a:p>
            <a:r>
              <a:rPr lang="en-US" sz="2400" dirty="0" smtClean="0"/>
              <a:t>Before ABLE accounts become available, States need to pass authorizing legislation.</a:t>
            </a:r>
          </a:p>
          <a:p>
            <a:r>
              <a:rPr lang="en-US" sz="2400" dirty="0" smtClean="0"/>
              <a:t>Each state must decide whether (and how) to offer a qualified ABLE program to residents – some considering authorizing legislation now.</a:t>
            </a:r>
          </a:p>
          <a:p>
            <a:r>
              <a:rPr lang="en-US" sz="2400" dirty="0" smtClean="0"/>
              <a:t>Analyze Notice of Proposed Rule Making</a:t>
            </a:r>
          </a:p>
          <a:p>
            <a:r>
              <a:rPr lang="en-US" sz="2400" dirty="0" smtClean="0"/>
              <a:t>The timing of ABLE program availability will vary from state to state.</a:t>
            </a:r>
          </a:p>
          <a:p>
            <a:endParaRPr lang="en-US" sz="2400"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11</a:t>
            </a:fld>
            <a:endParaRPr lang="en-US"/>
          </a:p>
        </p:txBody>
      </p:sp>
    </p:spTree>
    <p:custDataLst>
      <p:tags r:id="rId1"/>
    </p:custDataLst>
    <p:extLst>
      <p:ext uri="{BB962C8B-B14F-4D97-AF65-F5344CB8AC3E}">
        <p14:creationId xmlns:p14="http://schemas.microsoft.com/office/powerpoint/2010/main" val="2032324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State of the States</a:t>
            </a:r>
            <a:endParaRPr lang="en-US" b="1" dirty="0"/>
          </a:p>
        </p:txBody>
      </p:sp>
      <p:sp>
        <p:nvSpPr>
          <p:cNvPr id="3" name="Content Placeholder 2"/>
          <p:cNvSpPr>
            <a:spLocks noGrp="1"/>
          </p:cNvSpPr>
          <p:nvPr>
            <p:ph idx="1"/>
          </p:nvPr>
        </p:nvSpPr>
        <p:spPr/>
        <p:txBody>
          <a:bodyPr>
            <a:normAutofit/>
          </a:bodyPr>
          <a:lstStyle/>
          <a:p>
            <a:r>
              <a:rPr lang="en-US" sz="2400" dirty="0" smtClean="0"/>
              <a:t>27 </a:t>
            </a:r>
            <a:r>
              <a:rPr lang="en-US" sz="2400" dirty="0"/>
              <a:t>states </a:t>
            </a:r>
            <a:r>
              <a:rPr lang="en-US" sz="2400" dirty="0" smtClean="0"/>
              <a:t>have </a:t>
            </a:r>
            <a:r>
              <a:rPr lang="en-US" sz="2400" dirty="0"/>
              <a:t>enacted their own versions of </a:t>
            </a:r>
            <a:r>
              <a:rPr lang="en-US" sz="2400" dirty="0" smtClean="0"/>
              <a:t>the ABLE </a:t>
            </a:r>
            <a:r>
              <a:rPr lang="en-US" sz="2400" dirty="0"/>
              <a:t>Act and </a:t>
            </a:r>
            <a:r>
              <a:rPr lang="en-US" sz="2400" dirty="0" smtClean="0"/>
              <a:t>should be </a:t>
            </a:r>
            <a:r>
              <a:rPr lang="en-US" sz="2400" dirty="0"/>
              <a:t>in the process of setting up state ABLE programs. Those states are: </a:t>
            </a:r>
            <a:endParaRPr lang="en-US" sz="2400" dirty="0" smtClean="0"/>
          </a:p>
          <a:p>
            <a:pPr lvl="1"/>
            <a:r>
              <a:rPr lang="en-US" sz="2200" dirty="0" smtClean="0"/>
              <a:t>Alabama</a:t>
            </a:r>
            <a:r>
              <a:rPr lang="en-US" sz="2200" dirty="0"/>
              <a:t>, </a:t>
            </a:r>
            <a:r>
              <a:rPr lang="en-US" sz="2200" dirty="0" smtClean="0"/>
              <a:t>Arkansas</a:t>
            </a:r>
            <a:r>
              <a:rPr lang="en-US" sz="2200" dirty="0"/>
              <a:t>, </a:t>
            </a:r>
            <a:r>
              <a:rPr lang="en-US" sz="2200" dirty="0" smtClean="0"/>
              <a:t>Colorado, Connecticut</a:t>
            </a:r>
            <a:r>
              <a:rPr lang="en-US" sz="2200" dirty="0"/>
              <a:t>, </a:t>
            </a:r>
            <a:r>
              <a:rPr lang="en-US" sz="2200" dirty="0" smtClean="0"/>
              <a:t>Delaware</a:t>
            </a:r>
            <a:r>
              <a:rPr lang="en-US" sz="2200" dirty="0"/>
              <a:t>, </a:t>
            </a:r>
            <a:r>
              <a:rPr lang="en-US" sz="2200" dirty="0" smtClean="0"/>
              <a:t>Florida</a:t>
            </a:r>
            <a:r>
              <a:rPr lang="en-US" sz="2200" dirty="0"/>
              <a:t>, </a:t>
            </a:r>
            <a:r>
              <a:rPr lang="en-US" sz="2200" dirty="0" smtClean="0"/>
              <a:t>Hawaii</a:t>
            </a:r>
            <a:r>
              <a:rPr lang="en-US" sz="2200" dirty="0"/>
              <a:t>, </a:t>
            </a:r>
            <a:r>
              <a:rPr lang="en-US" sz="2200" dirty="0" smtClean="0"/>
              <a:t>Iowa</a:t>
            </a:r>
            <a:r>
              <a:rPr lang="en-US" sz="2200" dirty="0"/>
              <a:t>, </a:t>
            </a:r>
            <a:r>
              <a:rPr lang="en-US" sz="2200" dirty="0" smtClean="0"/>
              <a:t>Kansas</a:t>
            </a:r>
            <a:r>
              <a:rPr lang="en-US" sz="2200" dirty="0"/>
              <a:t>, </a:t>
            </a:r>
            <a:r>
              <a:rPr lang="en-US" sz="2200" dirty="0" smtClean="0"/>
              <a:t>Louisiana </a:t>
            </a:r>
            <a:r>
              <a:rPr lang="en-US" sz="2200" dirty="0"/>
              <a:t>(pre-federal and post-federal), </a:t>
            </a:r>
            <a:r>
              <a:rPr lang="en-US" sz="2200" dirty="0" smtClean="0"/>
              <a:t>Maryland</a:t>
            </a:r>
            <a:r>
              <a:rPr lang="en-US" sz="2200" dirty="0"/>
              <a:t>, </a:t>
            </a:r>
            <a:r>
              <a:rPr lang="en-US" sz="2200" dirty="0" smtClean="0"/>
              <a:t>Massachusetts (pre-federal</a:t>
            </a:r>
            <a:r>
              <a:rPr lang="en-US" sz="2200" dirty="0"/>
              <a:t>), </a:t>
            </a:r>
            <a:r>
              <a:rPr lang="en-US" sz="2200" dirty="0" smtClean="0"/>
              <a:t>Minnesota</a:t>
            </a:r>
            <a:r>
              <a:rPr lang="en-US" sz="2200" dirty="0"/>
              <a:t>, Missouri, Montana, Nebraska, North Dakota, Nevada, </a:t>
            </a:r>
            <a:r>
              <a:rPr lang="en-US" sz="2200" dirty="0" smtClean="0"/>
              <a:t>Rhode Island, Tennessee</a:t>
            </a:r>
            <a:r>
              <a:rPr lang="en-US" sz="2200" dirty="0"/>
              <a:t>, Texas, Utah, </a:t>
            </a:r>
            <a:r>
              <a:rPr lang="en-US" sz="2200" dirty="0" smtClean="0"/>
              <a:t>Vermont, Virginia</a:t>
            </a:r>
            <a:r>
              <a:rPr lang="en-US" sz="2200" dirty="0"/>
              <a:t>, Washington</a:t>
            </a:r>
            <a:r>
              <a:rPr lang="en-US" sz="2200" dirty="0" smtClean="0"/>
              <a:t>, Wisconsin </a:t>
            </a:r>
            <a:r>
              <a:rPr lang="en-US" sz="2200" dirty="0"/>
              <a:t>and West Virginia.</a:t>
            </a:r>
            <a:endParaRPr lang="en-US" sz="2200" dirty="0" smtClean="0"/>
          </a:p>
          <a:p>
            <a:pPr marL="0" indent="0">
              <a:buNone/>
            </a:pPr>
            <a:endParaRPr lang="en-US" sz="2400" dirty="0" smtClean="0"/>
          </a:p>
          <a:p>
            <a:pPr marL="0" indent="0">
              <a:buNone/>
            </a:pPr>
            <a:endParaRPr lang="en-US" sz="24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12</a:t>
            </a:fld>
            <a:endParaRPr lang="en-US"/>
          </a:p>
        </p:txBody>
      </p:sp>
    </p:spTree>
    <p:custDataLst>
      <p:tags r:id="rId1"/>
    </p:custDataLst>
    <p:extLst>
      <p:ext uri="{BB962C8B-B14F-4D97-AF65-F5344CB8AC3E}">
        <p14:creationId xmlns:p14="http://schemas.microsoft.com/office/powerpoint/2010/main" val="578728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 of the </a:t>
            </a:r>
            <a:r>
              <a:rPr lang="en-US" b="1" dirty="0" smtClean="0"/>
              <a:t>States </a:t>
            </a:r>
            <a:r>
              <a:rPr lang="en-US" b="1" dirty="0" err="1" smtClean="0"/>
              <a:t>Con’t</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The following states have passed ABLE related legislation and are currently awaiting the Governor's signature: </a:t>
            </a:r>
            <a:r>
              <a:rPr lang="en-US" sz="2400" dirty="0"/>
              <a:t>Illinois, New York, Ohio, </a:t>
            </a:r>
            <a:r>
              <a:rPr lang="en-US" sz="2400" dirty="0" smtClean="0"/>
              <a:t>Oregon.</a:t>
            </a:r>
          </a:p>
          <a:p>
            <a:r>
              <a:rPr lang="en-US" sz="2400" dirty="0" smtClean="0"/>
              <a:t>The following </a:t>
            </a:r>
            <a:r>
              <a:rPr lang="en-US" sz="2400" dirty="0"/>
              <a:t>states have ABLE bills filed that are still active: California, District of Columbia, Maine, Massachusetts (revision </a:t>
            </a:r>
            <a:r>
              <a:rPr lang="en-US" sz="2400" dirty="0" smtClean="0"/>
              <a:t>of pre-federal </a:t>
            </a:r>
            <a:r>
              <a:rPr lang="en-US" sz="2400" dirty="0"/>
              <a:t>legislation), Michigan, New Jersey, North Carolina, and Pennsylvania. We expect most of these bills </a:t>
            </a:r>
            <a:r>
              <a:rPr lang="en-US" sz="2400" dirty="0" smtClean="0"/>
              <a:t>to become </a:t>
            </a:r>
            <a:r>
              <a:rPr lang="en-US" sz="2400" dirty="0"/>
              <a:t>law.</a:t>
            </a:r>
          </a:p>
          <a:p>
            <a:pPr marL="0" indent="0">
              <a:buNone/>
            </a:pPr>
            <a:endParaRPr lang="en-US"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13</a:t>
            </a:fld>
            <a:endParaRPr lang="en-US"/>
          </a:p>
        </p:txBody>
      </p:sp>
    </p:spTree>
    <p:extLst>
      <p:ext uri="{BB962C8B-B14F-4D97-AF65-F5344CB8AC3E}">
        <p14:creationId xmlns:p14="http://schemas.microsoft.com/office/powerpoint/2010/main" val="79808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of Proposed Rule Making (NPRM)</a:t>
            </a:r>
            <a:endParaRPr lang="en-US" dirty="0"/>
          </a:p>
        </p:txBody>
      </p:sp>
      <p:sp>
        <p:nvSpPr>
          <p:cNvPr id="3" name="Content Placeholder 2"/>
          <p:cNvSpPr>
            <a:spLocks noGrp="1"/>
          </p:cNvSpPr>
          <p:nvPr>
            <p:ph idx="1"/>
          </p:nvPr>
        </p:nvSpPr>
        <p:spPr>
          <a:xfrm>
            <a:off x="1154955" y="2603499"/>
            <a:ext cx="8761412" cy="3984337"/>
          </a:xfrm>
        </p:spPr>
        <p:txBody>
          <a:bodyPr>
            <a:normAutofit/>
          </a:bodyPr>
          <a:lstStyle/>
          <a:p>
            <a:pPr marL="0" indent="0">
              <a:buNone/>
            </a:pPr>
            <a:r>
              <a:rPr lang="en-US" sz="2000" dirty="0" smtClean="0"/>
              <a:t>On June 19</a:t>
            </a:r>
            <a:r>
              <a:rPr lang="en-US" sz="2000" baseline="30000" dirty="0" smtClean="0"/>
              <a:t>th</a:t>
            </a:r>
            <a:r>
              <a:rPr lang="en-US" sz="2000" dirty="0" smtClean="0"/>
              <a:t> the Department of Treasury, in conjunction with the IRS, released a Notice of Proposed Rule Making (NPRM) regarding the Achieving a Better Life Experience (ABLE) Act.  The NPRM acts to:</a:t>
            </a:r>
          </a:p>
          <a:p>
            <a:pPr>
              <a:buFont typeface="Wingdings" panose="05000000000000000000" pitchFamily="2" charset="2"/>
              <a:buChar char="Ø"/>
            </a:pPr>
            <a:r>
              <a:rPr lang="en-US" sz="2000" dirty="0"/>
              <a:t>a</a:t>
            </a:r>
            <a:r>
              <a:rPr lang="en-US" sz="2000" dirty="0" smtClean="0"/>
              <a:t>ssist states and program administrators in better understanding the guidelines on how to develop and maintain an ABLE program;</a:t>
            </a:r>
          </a:p>
          <a:p>
            <a:pPr>
              <a:buFont typeface="Wingdings" panose="05000000000000000000" pitchFamily="2" charset="2"/>
              <a:buChar char="Ø"/>
            </a:pPr>
            <a:r>
              <a:rPr lang="en-US" sz="2000" dirty="0" smtClean="0"/>
              <a:t>give additional clarification to parts of the law which may benefit from further explanation and/or guidance; </a:t>
            </a:r>
          </a:p>
          <a:p>
            <a:pPr>
              <a:buFont typeface="Wingdings" panose="05000000000000000000" pitchFamily="2" charset="2"/>
              <a:buChar char="Ø"/>
            </a:pPr>
            <a:r>
              <a:rPr lang="en-US" sz="2000" dirty="0"/>
              <a:t>a</a:t>
            </a:r>
            <a:r>
              <a:rPr lang="en-US" sz="2000" dirty="0" smtClean="0"/>
              <a:t>llow for a 90 day period for the public, including individuals with disabilities and their families, disability related advocacy groups, state administrators, and other stakeholders, to provide input on the various components of the NPRM</a:t>
            </a:r>
          </a:p>
        </p:txBody>
      </p:sp>
      <p:sp>
        <p:nvSpPr>
          <p:cNvPr id="4" name="Slide Number Placeholder 3"/>
          <p:cNvSpPr>
            <a:spLocks noGrp="1"/>
          </p:cNvSpPr>
          <p:nvPr>
            <p:ph type="sldNum" sz="quarter" idx="12"/>
          </p:nvPr>
        </p:nvSpPr>
        <p:spPr/>
        <p:txBody>
          <a:bodyPr/>
          <a:lstStyle/>
          <a:p>
            <a:fld id="{9CDBD5CB-7A22-4F63-87B6-734F18A580A4}" type="slidenum">
              <a:rPr lang="en-US" smtClean="0"/>
              <a:pPr/>
              <a:t>14</a:t>
            </a:fld>
            <a:endParaRPr lang="en-US"/>
          </a:p>
        </p:txBody>
      </p:sp>
    </p:spTree>
    <p:extLst>
      <p:ext uri="{BB962C8B-B14F-4D97-AF65-F5344CB8AC3E}">
        <p14:creationId xmlns:p14="http://schemas.microsoft.com/office/powerpoint/2010/main" val="1634726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Areas of the NPRM</a:t>
            </a:r>
            <a:endParaRPr lang="en-US" dirty="0"/>
          </a:p>
        </p:txBody>
      </p:sp>
      <p:sp>
        <p:nvSpPr>
          <p:cNvPr id="3" name="Content Placeholder 2"/>
          <p:cNvSpPr>
            <a:spLocks noGrp="1"/>
          </p:cNvSpPr>
          <p:nvPr>
            <p:ph idx="1"/>
          </p:nvPr>
        </p:nvSpPr>
        <p:spPr/>
        <p:txBody>
          <a:bodyPr>
            <a:normAutofit/>
          </a:bodyPr>
          <a:lstStyle/>
          <a:p>
            <a:r>
              <a:rPr lang="en-US" sz="2400" dirty="0" smtClean="0"/>
              <a:t>Establishing an Account and Signature Authority </a:t>
            </a:r>
          </a:p>
          <a:p>
            <a:r>
              <a:rPr lang="en-US" sz="2400" dirty="0" smtClean="0"/>
              <a:t>Eligibility and Re-Certification</a:t>
            </a:r>
          </a:p>
          <a:p>
            <a:r>
              <a:rPr lang="en-US" sz="2400" dirty="0" smtClean="0"/>
              <a:t>Transfers, Rollovers, Residency Requirements</a:t>
            </a:r>
          </a:p>
          <a:p>
            <a:r>
              <a:rPr lang="en-US" sz="2400" dirty="0" smtClean="0"/>
              <a:t>Contributions</a:t>
            </a:r>
          </a:p>
          <a:p>
            <a:r>
              <a:rPr lang="en-US" sz="2400" dirty="0" smtClean="0"/>
              <a:t>Distributions</a:t>
            </a:r>
          </a:p>
          <a:p>
            <a:r>
              <a:rPr lang="en-US" sz="2400" dirty="0" smtClean="0"/>
              <a:t>Qualified Disability Expenses</a:t>
            </a:r>
          </a:p>
          <a:p>
            <a:r>
              <a:rPr lang="en-US" sz="2400" dirty="0" smtClean="0"/>
              <a:t>Community </a:t>
            </a:r>
            <a:r>
              <a:rPr lang="en-US" sz="2400" dirty="0"/>
              <a:t>Development Financial Institutions (CDFIs)</a:t>
            </a:r>
            <a:endParaRPr lang="en-US" sz="2400" dirty="0" smtClean="0"/>
          </a:p>
          <a:p>
            <a:endParaRPr lang="en-US"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15</a:t>
            </a:fld>
            <a:endParaRPr lang="en-US"/>
          </a:p>
        </p:txBody>
      </p:sp>
    </p:spTree>
    <p:extLst>
      <p:ext uri="{BB962C8B-B14F-4D97-AF65-F5344CB8AC3E}">
        <p14:creationId xmlns:p14="http://schemas.microsoft.com/office/powerpoint/2010/main" val="1834140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an Account and Signature Authority</a:t>
            </a:r>
            <a:endParaRPr lang="en-US" dirty="0"/>
          </a:p>
        </p:txBody>
      </p:sp>
      <p:sp>
        <p:nvSpPr>
          <p:cNvPr id="3" name="Content Placeholder 2"/>
          <p:cNvSpPr>
            <a:spLocks noGrp="1"/>
          </p:cNvSpPr>
          <p:nvPr>
            <p:ph idx="1"/>
          </p:nvPr>
        </p:nvSpPr>
        <p:spPr>
          <a:xfrm>
            <a:off x="1154954" y="2333337"/>
            <a:ext cx="8761412" cy="3870036"/>
          </a:xfrm>
        </p:spPr>
        <p:txBody>
          <a:bodyPr>
            <a:normAutofit/>
          </a:bodyPr>
          <a:lstStyle/>
          <a:p>
            <a:pPr marL="0" indent="0">
              <a:buNone/>
            </a:pPr>
            <a:endParaRPr lang="en-US" dirty="0"/>
          </a:p>
          <a:p>
            <a:pPr marL="0" indent="0">
              <a:buNone/>
            </a:pPr>
            <a:r>
              <a:rPr lang="en-US" sz="2800" dirty="0" smtClean="0"/>
              <a:t>The proposed regulations provide that:</a:t>
            </a:r>
          </a:p>
          <a:p>
            <a:pPr lvl="1"/>
            <a:r>
              <a:rPr lang="en-US" sz="2800" dirty="0" smtClean="0"/>
              <a:t>The eligible individual is responsible for establishing the account</a:t>
            </a:r>
          </a:p>
          <a:p>
            <a:pPr lvl="1"/>
            <a:r>
              <a:rPr lang="en-US" sz="2800" dirty="0"/>
              <a:t>T</a:t>
            </a:r>
            <a:r>
              <a:rPr lang="en-US" sz="2800" dirty="0" smtClean="0"/>
              <a:t>he designated beneficiary is the owner of the account</a:t>
            </a:r>
          </a:p>
          <a:p>
            <a:pPr lvl="1"/>
            <a:endParaRPr lang="en-US" dirty="0" smtClean="0"/>
          </a:p>
        </p:txBody>
      </p:sp>
      <p:sp>
        <p:nvSpPr>
          <p:cNvPr id="4" name="Slide Number Placeholder 3"/>
          <p:cNvSpPr>
            <a:spLocks noGrp="1"/>
          </p:cNvSpPr>
          <p:nvPr>
            <p:ph type="sldNum" sz="quarter" idx="12"/>
          </p:nvPr>
        </p:nvSpPr>
        <p:spPr/>
        <p:txBody>
          <a:bodyPr/>
          <a:lstStyle/>
          <a:p>
            <a:fld id="{9CDBD5CB-7A22-4F63-87B6-734F18A580A4}" type="slidenum">
              <a:rPr lang="en-US" smtClean="0"/>
              <a:pPr/>
              <a:t>16</a:t>
            </a:fld>
            <a:endParaRPr lang="en-US"/>
          </a:p>
        </p:txBody>
      </p:sp>
    </p:spTree>
    <p:extLst>
      <p:ext uri="{BB962C8B-B14F-4D97-AF65-F5344CB8AC3E}">
        <p14:creationId xmlns:p14="http://schemas.microsoft.com/office/powerpoint/2010/main" val="216570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an Account and Signature </a:t>
            </a:r>
            <a:r>
              <a:rPr lang="en-US" dirty="0" smtClean="0"/>
              <a:t>Authority </a:t>
            </a:r>
            <a:r>
              <a:rPr lang="en-US" dirty="0" err="1" smtClean="0"/>
              <a:t>Con’t</a:t>
            </a:r>
            <a:endParaRPr lang="en-US" dirty="0"/>
          </a:p>
        </p:txBody>
      </p:sp>
      <p:sp>
        <p:nvSpPr>
          <p:cNvPr id="3" name="Content Placeholder 2"/>
          <p:cNvSpPr>
            <a:spLocks noGrp="1"/>
          </p:cNvSpPr>
          <p:nvPr>
            <p:ph idx="1"/>
          </p:nvPr>
        </p:nvSpPr>
        <p:spPr>
          <a:xfrm>
            <a:off x="1154954" y="2229427"/>
            <a:ext cx="8761412" cy="3984336"/>
          </a:xfrm>
        </p:spPr>
        <p:txBody>
          <a:bodyPr>
            <a:noAutofit/>
          </a:bodyPr>
          <a:lstStyle/>
          <a:p>
            <a:pPr marL="457200" lvl="1" indent="0" algn="ctr">
              <a:buClr>
                <a:srgbClr val="ACD433"/>
              </a:buClr>
              <a:buNone/>
            </a:pPr>
            <a:r>
              <a:rPr lang="en-US" sz="2000" dirty="0" smtClean="0">
                <a:solidFill>
                  <a:prstClr val="black">
                    <a:lumMod val="75000"/>
                    <a:lumOff val="25000"/>
                  </a:prstClr>
                </a:solidFill>
              </a:rPr>
              <a:t>HOWEVER</a:t>
            </a:r>
          </a:p>
          <a:p>
            <a:pPr marL="457200" lvl="1" indent="0" algn="ctr">
              <a:buClr>
                <a:srgbClr val="ACD433"/>
              </a:buClr>
              <a:buNone/>
            </a:pPr>
            <a:r>
              <a:rPr lang="en-US" sz="2000" dirty="0" smtClean="0">
                <a:solidFill>
                  <a:prstClr val="black">
                    <a:lumMod val="75000"/>
                    <a:lumOff val="25000"/>
                  </a:prstClr>
                </a:solidFill>
              </a:rPr>
              <a:t>If </a:t>
            </a:r>
            <a:r>
              <a:rPr lang="en-US" sz="2000" dirty="0">
                <a:solidFill>
                  <a:prstClr val="black">
                    <a:lumMod val="75000"/>
                    <a:lumOff val="25000"/>
                  </a:prstClr>
                </a:solidFill>
              </a:rPr>
              <a:t>an eligible individual is unable to establish an ABLE account on his or her own behalf, the ABLE account may be </a:t>
            </a:r>
            <a:r>
              <a:rPr lang="en-US" sz="2000" dirty="0" smtClean="0">
                <a:solidFill>
                  <a:prstClr val="black">
                    <a:lumMod val="75000"/>
                    <a:lumOff val="25000"/>
                  </a:prstClr>
                </a:solidFill>
              </a:rPr>
              <a:t>established by </a:t>
            </a:r>
            <a:r>
              <a:rPr lang="en-US" sz="2000" dirty="0">
                <a:solidFill>
                  <a:prstClr val="black">
                    <a:lumMod val="75000"/>
                    <a:lumOff val="25000"/>
                  </a:prstClr>
                </a:solidFill>
              </a:rPr>
              <a:t>the eligible individual’s agent under a power of attorney or, if none, by a parent or legal guardian of the eligible individual. </a:t>
            </a:r>
            <a:endParaRPr lang="en-US" sz="2000" dirty="0" smtClean="0">
              <a:solidFill>
                <a:prstClr val="black">
                  <a:lumMod val="75000"/>
                  <a:lumOff val="25000"/>
                </a:prstClr>
              </a:solidFill>
            </a:endParaRPr>
          </a:p>
          <a:p>
            <a:pPr marL="457200" lvl="1" indent="0" algn="ctr">
              <a:buClr>
                <a:srgbClr val="ACD433"/>
              </a:buClr>
              <a:buNone/>
            </a:pPr>
            <a:r>
              <a:rPr lang="en-US" sz="2000" dirty="0" smtClean="0">
                <a:solidFill>
                  <a:prstClr val="black">
                    <a:lumMod val="75000"/>
                    <a:lumOff val="25000"/>
                  </a:prstClr>
                </a:solidFill>
              </a:rPr>
              <a:t>AND</a:t>
            </a:r>
            <a:endParaRPr lang="en-US" sz="2000" dirty="0">
              <a:solidFill>
                <a:prstClr val="black">
                  <a:lumMod val="75000"/>
                  <a:lumOff val="25000"/>
                </a:prstClr>
              </a:solidFill>
            </a:endParaRPr>
          </a:p>
          <a:p>
            <a:pPr marL="457200" lvl="1" indent="0" algn="ctr">
              <a:buClr>
                <a:srgbClr val="ACD433"/>
              </a:buClr>
              <a:buNone/>
            </a:pPr>
            <a:r>
              <a:rPr lang="en-US" sz="2000" dirty="0">
                <a:solidFill>
                  <a:prstClr val="black">
                    <a:lumMod val="75000"/>
                    <a:lumOff val="25000"/>
                  </a:prstClr>
                </a:solidFill>
              </a:rPr>
              <a:t>If the designated beneficiary is not able to exercise signature authority over his or her ABLE account or chooses to establish an ABLE account but not exercise signature </a:t>
            </a:r>
            <a:r>
              <a:rPr lang="en-US" sz="2000" dirty="0" smtClean="0">
                <a:solidFill>
                  <a:prstClr val="black">
                    <a:lumMod val="75000"/>
                    <a:lumOff val="25000"/>
                  </a:prstClr>
                </a:solidFill>
              </a:rPr>
              <a:t>authority, the </a:t>
            </a:r>
            <a:r>
              <a:rPr lang="en-US" sz="2000" dirty="0">
                <a:solidFill>
                  <a:prstClr val="black">
                    <a:lumMod val="75000"/>
                    <a:lumOff val="25000"/>
                  </a:prstClr>
                </a:solidFill>
              </a:rPr>
              <a:t>designated beneficiary’s agent under a power of attorney or, if none, a parent or legal guardian of the designated </a:t>
            </a:r>
            <a:r>
              <a:rPr lang="en-US" sz="2000" dirty="0" smtClean="0">
                <a:solidFill>
                  <a:prstClr val="black">
                    <a:lumMod val="75000"/>
                    <a:lumOff val="25000"/>
                  </a:prstClr>
                </a:solidFill>
              </a:rPr>
              <a:t>beneficiary may be given signature authority. </a:t>
            </a:r>
          </a:p>
        </p:txBody>
      </p:sp>
      <p:sp>
        <p:nvSpPr>
          <p:cNvPr id="4" name="Slide Number Placeholder 3"/>
          <p:cNvSpPr>
            <a:spLocks noGrp="1"/>
          </p:cNvSpPr>
          <p:nvPr>
            <p:ph type="sldNum" sz="quarter" idx="12"/>
          </p:nvPr>
        </p:nvSpPr>
        <p:spPr/>
        <p:txBody>
          <a:bodyPr/>
          <a:lstStyle/>
          <a:p>
            <a:fld id="{9CDBD5CB-7A22-4F63-87B6-734F18A580A4}" type="slidenum">
              <a:rPr lang="en-US" smtClean="0"/>
              <a:pPr/>
              <a:t>17</a:t>
            </a:fld>
            <a:endParaRPr lang="en-US"/>
          </a:p>
        </p:txBody>
      </p:sp>
    </p:spTree>
    <p:extLst>
      <p:ext uri="{BB962C8B-B14F-4D97-AF65-F5344CB8AC3E}">
        <p14:creationId xmlns:p14="http://schemas.microsoft.com/office/powerpoint/2010/main" val="3141697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and Re-Certification</a:t>
            </a:r>
            <a:endParaRPr lang="en-US" dirty="0"/>
          </a:p>
        </p:txBody>
      </p:sp>
      <p:sp>
        <p:nvSpPr>
          <p:cNvPr id="3" name="Content Placeholder 2"/>
          <p:cNvSpPr>
            <a:spLocks noGrp="1"/>
          </p:cNvSpPr>
          <p:nvPr>
            <p:ph idx="1"/>
          </p:nvPr>
        </p:nvSpPr>
        <p:spPr>
          <a:xfrm>
            <a:off x="1154954" y="2364508"/>
            <a:ext cx="8761412" cy="4389583"/>
          </a:xfrm>
        </p:spPr>
        <p:txBody>
          <a:bodyPr>
            <a:normAutofit/>
          </a:bodyPr>
          <a:lstStyle/>
          <a:p>
            <a:pPr marL="0" indent="0">
              <a:buNone/>
            </a:pPr>
            <a:r>
              <a:rPr lang="en-US" sz="2300" dirty="0" smtClean="0"/>
              <a:t>The proposed regulations provide that:</a:t>
            </a:r>
          </a:p>
          <a:p>
            <a:r>
              <a:rPr lang="en-US" sz="2300" dirty="0" smtClean="0"/>
              <a:t>Eligibility should be </a:t>
            </a:r>
            <a:r>
              <a:rPr lang="en-US" sz="2300" dirty="0"/>
              <a:t>determined for each taxable year, and that determination applies for the entire </a:t>
            </a:r>
            <a:r>
              <a:rPr lang="en-US" sz="2300" dirty="0" smtClean="0"/>
              <a:t>year</a:t>
            </a:r>
          </a:p>
          <a:p>
            <a:r>
              <a:rPr lang="en-US" sz="2300" dirty="0"/>
              <a:t>A</a:t>
            </a:r>
            <a:r>
              <a:rPr lang="en-US" sz="2300" dirty="0" smtClean="0"/>
              <a:t> </a:t>
            </a:r>
            <a:r>
              <a:rPr lang="en-US" sz="2300" dirty="0"/>
              <a:t>qualified ABLE program may </a:t>
            </a:r>
            <a:r>
              <a:rPr lang="en-US" sz="2300" dirty="0" smtClean="0"/>
              <a:t>impose </a:t>
            </a:r>
            <a:r>
              <a:rPr lang="en-US" sz="2300" dirty="0"/>
              <a:t>different periodic recertification requirements for different types of impairments</a:t>
            </a:r>
            <a:r>
              <a:rPr lang="en-US" sz="2300" dirty="0" smtClean="0"/>
              <a:t>.</a:t>
            </a:r>
          </a:p>
          <a:p>
            <a:r>
              <a:rPr lang="en-US" sz="2300" dirty="0" smtClean="0"/>
              <a:t>A </a:t>
            </a:r>
            <a:r>
              <a:rPr lang="en-US" sz="2300" dirty="0"/>
              <a:t>qualified ABLE program must specify the documentation </a:t>
            </a:r>
            <a:r>
              <a:rPr lang="en-US" sz="2300" dirty="0" smtClean="0"/>
              <a:t>that must be provided, </a:t>
            </a:r>
            <a:r>
              <a:rPr lang="en-US" sz="2300" dirty="0"/>
              <a:t>both at the time an ABLE account is established </a:t>
            </a:r>
            <a:r>
              <a:rPr lang="en-US" sz="2300" dirty="0" smtClean="0"/>
              <a:t>and </a:t>
            </a:r>
            <a:r>
              <a:rPr lang="en-US" sz="2300" dirty="0"/>
              <a:t>thereafter, </a:t>
            </a:r>
            <a:r>
              <a:rPr lang="en-US" sz="2300" dirty="0" smtClean="0"/>
              <a:t>to </a:t>
            </a:r>
            <a:r>
              <a:rPr lang="en-US" sz="2300" dirty="0"/>
              <a:t>ensure that the designated beneficiary </a:t>
            </a:r>
            <a:r>
              <a:rPr lang="en-US" sz="2300" dirty="0" smtClean="0"/>
              <a:t>is</a:t>
            </a:r>
            <a:r>
              <a:rPr lang="en-US" sz="2300" dirty="0"/>
              <a:t>, and continues to be, an eligible individual. </a:t>
            </a:r>
            <a:endParaRPr lang="en-US" sz="2300" dirty="0" smtClean="0"/>
          </a:p>
          <a:p>
            <a:endParaRPr lang="en-US"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18</a:t>
            </a:fld>
            <a:endParaRPr lang="en-US"/>
          </a:p>
        </p:txBody>
      </p:sp>
    </p:spTree>
    <p:extLst>
      <p:ext uri="{BB962C8B-B14F-4D97-AF65-F5344CB8AC3E}">
        <p14:creationId xmlns:p14="http://schemas.microsoft.com/office/powerpoint/2010/main" val="274804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Qualification as an Eligible Beneficiary </a:t>
            </a:r>
            <a:endParaRPr lang="en-US" dirty="0"/>
          </a:p>
        </p:txBody>
      </p:sp>
      <p:sp>
        <p:nvSpPr>
          <p:cNvPr id="3" name="Content Placeholder 2"/>
          <p:cNvSpPr>
            <a:spLocks noGrp="1"/>
          </p:cNvSpPr>
          <p:nvPr>
            <p:ph idx="1"/>
          </p:nvPr>
        </p:nvSpPr>
        <p:spPr>
          <a:xfrm>
            <a:off x="1154954" y="2416463"/>
            <a:ext cx="8761412" cy="4077855"/>
          </a:xfrm>
        </p:spPr>
        <p:txBody>
          <a:bodyPr>
            <a:noAutofit/>
          </a:bodyPr>
          <a:lstStyle/>
          <a:p>
            <a:pPr marL="0" indent="0">
              <a:buNone/>
            </a:pPr>
            <a:r>
              <a:rPr lang="en-US" sz="2100" dirty="0" smtClean="0"/>
              <a:t>The proposed regulations provide that:</a:t>
            </a:r>
          </a:p>
          <a:p>
            <a:r>
              <a:rPr lang="en-US" sz="2100" dirty="0" smtClean="0"/>
              <a:t>If the qualified beneficiary ceases to be an eligible beneficiary the account will still remain an ABLE account and the individual will continue to be a designated beneficiary</a:t>
            </a:r>
          </a:p>
          <a:p>
            <a:pPr marL="0" indent="0" algn="ctr">
              <a:buNone/>
            </a:pPr>
            <a:r>
              <a:rPr lang="en-US" sz="2100" dirty="0" smtClean="0"/>
              <a:t>HOWEVER </a:t>
            </a:r>
          </a:p>
          <a:p>
            <a:pPr marL="0" indent="0" algn="ctr">
              <a:buNone/>
            </a:pPr>
            <a:r>
              <a:rPr lang="en-US" sz="2100" dirty="0"/>
              <a:t>beginning on the first day of the designated beneficiary’s first taxable year for which the designated beneficiary does not satisfy the definition of an eligible individual, additional contributions to the designated beneficiary’s ABLE account </a:t>
            </a:r>
            <a:r>
              <a:rPr lang="en-US" sz="2100" dirty="0" smtClean="0"/>
              <a:t> are no longer allowed and distributions will not be considered qualified disability expenses.  If the individual regains eligibility the moratorium will be lifted.</a:t>
            </a:r>
            <a:endParaRPr lang="en-US" sz="2100"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19</a:t>
            </a:fld>
            <a:endParaRPr lang="en-US"/>
          </a:p>
        </p:txBody>
      </p:sp>
    </p:spTree>
    <p:extLst>
      <p:ext uri="{BB962C8B-B14F-4D97-AF65-F5344CB8AC3E}">
        <p14:creationId xmlns:p14="http://schemas.microsoft.com/office/powerpoint/2010/main" val="39043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p:txBody>
          <a:bodyPr>
            <a:normAutofit fontScale="77500" lnSpcReduction="20000"/>
          </a:bodyPr>
          <a:lstStyle/>
          <a:p>
            <a:r>
              <a:rPr lang="en-US" sz="3800" dirty="0" smtClean="0"/>
              <a:t>Core </a:t>
            </a:r>
            <a:r>
              <a:rPr lang="en-US" sz="3800" dirty="0"/>
              <a:t>Components</a:t>
            </a:r>
          </a:p>
          <a:p>
            <a:r>
              <a:rPr lang="en-US" sz="3800" dirty="0"/>
              <a:t>Status of Federal and State Implementation</a:t>
            </a:r>
          </a:p>
          <a:p>
            <a:r>
              <a:rPr lang="en-US" sz="3800" dirty="0" smtClean="0"/>
              <a:t>Notice of Proposed Rule Making</a:t>
            </a:r>
          </a:p>
          <a:p>
            <a:r>
              <a:rPr lang="en-US" sz="3800" dirty="0" smtClean="0"/>
              <a:t>ABLE National Resource Center</a:t>
            </a:r>
          </a:p>
          <a:p>
            <a:r>
              <a:rPr lang="en-US" sz="3800" dirty="0" smtClean="0"/>
              <a:t>Hypothetical Beneficiary Profiles</a:t>
            </a:r>
            <a:endParaRPr lang="en-US" sz="3800" dirty="0"/>
          </a:p>
          <a:p>
            <a:r>
              <a:rPr lang="en-US" sz="3800" dirty="0"/>
              <a:t>Questions and Answers</a:t>
            </a:r>
          </a:p>
        </p:txBody>
      </p:sp>
      <p:sp>
        <p:nvSpPr>
          <p:cNvPr id="4" name="Slide Number Placeholder 3"/>
          <p:cNvSpPr>
            <a:spLocks noGrp="1"/>
          </p:cNvSpPr>
          <p:nvPr>
            <p:ph type="sldNum" sz="quarter" idx="12"/>
          </p:nvPr>
        </p:nvSpPr>
        <p:spPr/>
        <p:txBody>
          <a:bodyPr/>
          <a:lstStyle/>
          <a:p>
            <a:fld id="{9CDBD5CB-7A22-4F63-87B6-734F18A580A4}" type="slidenum">
              <a:rPr lang="en-US" smtClean="0"/>
              <a:pPr/>
              <a:t>2</a:t>
            </a:fld>
            <a:endParaRPr lang="en-US"/>
          </a:p>
        </p:txBody>
      </p:sp>
    </p:spTree>
    <p:custDataLst>
      <p:tags r:id="rId1"/>
    </p:custDataLst>
    <p:extLst>
      <p:ext uri="{BB962C8B-B14F-4D97-AF65-F5344CB8AC3E}">
        <p14:creationId xmlns:p14="http://schemas.microsoft.com/office/powerpoint/2010/main" val="428886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Transfers, Rollovers, Residency Requirements</a:t>
            </a:r>
            <a:endParaRPr lang="en-US" dirty="0"/>
          </a:p>
        </p:txBody>
      </p:sp>
      <p:sp>
        <p:nvSpPr>
          <p:cNvPr id="3" name="Content Placeholder 2"/>
          <p:cNvSpPr>
            <a:spLocks noGrp="1"/>
          </p:cNvSpPr>
          <p:nvPr>
            <p:ph idx="1"/>
          </p:nvPr>
        </p:nvSpPr>
        <p:spPr>
          <a:xfrm>
            <a:off x="1154954" y="2385291"/>
            <a:ext cx="8761412" cy="4254500"/>
          </a:xfrm>
        </p:spPr>
        <p:txBody>
          <a:bodyPr>
            <a:noAutofit/>
          </a:bodyPr>
          <a:lstStyle/>
          <a:p>
            <a:pPr marL="0" indent="0">
              <a:buNone/>
            </a:pPr>
            <a:r>
              <a:rPr lang="en-US" sz="2000" dirty="0" smtClean="0"/>
              <a:t>The proposed regulations provide that:</a:t>
            </a:r>
          </a:p>
          <a:p>
            <a:r>
              <a:rPr lang="en-US" sz="2000" dirty="0" smtClean="0"/>
              <a:t>A </a:t>
            </a:r>
            <a:r>
              <a:rPr lang="en-US" sz="2000" dirty="0"/>
              <a:t>qualified ABLE program may continue to maintain the ABLE account </a:t>
            </a:r>
            <a:r>
              <a:rPr lang="en-US" sz="2000" dirty="0" smtClean="0"/>
              <a:t>after </a:t>
            </a:r>
            <a:r>
              <a:rPr lang="en-US" sz="2000" dirty="0"/>
              <a:t>that designated beneficiary changes his or her residence to another State</a:t>
            </a:r>
            <a:r>
              <a:rPr lang="en-US" sz="2000" dirty="0" smtClean="0"/>
              <a:t>.</a:t>
            </a:r>
          </a:p>
          <a:p>
            <a:r>
              <a:rPr lang="en-US" sz="2000" dirty="0" smtClean="0"/>
              <a:t>Funds in a qualified tuition account (typical 529) will not be allowed to be rolled over to an ABLE account absent tax consequences and penalties.</a:t>
            </a:r>
          </a:p>
          <a:p>
            <a:r>
              <a:rPr lang="en-US" sz="2000" dirty="0" smtClean="0"/>
              <a:t>A </a:t>
            </a:r>
            <a:r>
              <a:rPr lang="en-US" sz="2000" dirty="0"/>
              <a:t>qualified ABLE program </a:t>
            </a:r>
            <a:r>
              <a:rPr lang="en-US" sz="2000" dirty="0" smtClean="0"/>
              <a:t>is allowed a </a:t>
            </a:r>
            <a:r>
              <a:rPr lang="en-US" sz="2000" dirty="0"/>
              <a:t>program-to-program transfers to effectuate a change of qualified ABLE program or a change of designated beneficiary to another eligible </a:t>
            </a:r>
            <a:r>
              <a:rPr lang="en-US" sz="2000" dirty="0" smtClean="0"/>
              <a:t>individual </a:t>
            </a:r>
            <a:r>
              <a:rPr lang="en-US" dirty="0" smtClean="0"/>
              <a:t>(provided that the successor is a sibling of the former beneficiary and the transfer is made prior to the death of the </a:t>
            </a:r>
            <a:r>
              <a:rPr lang="en-US" dirty="0" err="1" smtClean="0"/>
              <a:t>transfering</a:t>
            </a:r>
            <a:r>
              <a:rPr lang="en-US" dirty="0" smtClean="0"/>
              <a:t> account owner).</a:t>
            </a:r>
            <a:endParaRPr lang="en-US"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20</a:t>
            </a:fld>
            <a:endParaRPr lang="en-US"/>
          </a:p>
        </p:txBody>
      </p:sp>
    </p:spTree>
    <p:extLst>
      <p:ext uri="{BB962C8B-B14F-4D97-AF65-F5344CB8AC3E}">
        <p14:creationId xmlns:p14="http://schemas.microsoft.com/office/powerpoint/2010/main" val="1459441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1154954" y="2426854"/>
            <a:ext cx="8761412" cy="4202545"/>
          </a:xfrm>
        </p:spPr>
        <p:txBody>
          <a:bodyPr>
            <a:normAutofit lnSpcReduction="10000"/>
          </a:bodyPr>
          <a:lstStyle/>
          <a:p>
            <a:pPr marL="0" indent="0">
              <a:buNone/>
            </a:pPr>
            <a:r>
              <a:rPr lang="en-US" sz="2000" dirty="0" smtClean="0"/>
              <a:t>The proposed regulations provide that:</a:t>
            </a:r>
          </a:p>
          <a:p>
            <a:r>
              <a:rPr lang="en-US" sz="2000" dirty="0"/>
              <a:t>A</a:t>
            </a:r>
            <a:r>
              <a:rPr lang="en-US" sz="2000" dirty="0" smtClean="0"/>
              <a:t> </a:t>
            </a:r>
            <a:r>
              <a:rPr lang="en-US" sz="2000" dirty="0"/>
              <a:t>qualified ABLE program may accept cash contributions in the form of cash or a check, money order, credit card payment, or other similar method of </a:t>
            </a:r>
            <a:r>
              <a:rPr lang="en-US" sz="2000" dirty="0" smtClean="0"/>
              <a:t>payment</a:t>
            </a:r>
            <a:endParaRPr lang="en-US" sz="2000" dirty="0"/>
          </a:p>
          <a:p>
            <a:r>
              <a:rPr lang="en-US" sz="2000" dirty="0" smtClean="0"/>
              <a:t>The </a:t>
            </a:r>
            <a:r>
              <a:rPr lang="en-US" sz="2000" dirty="0"/>
              <a:t>total </a:t>
            </a:r>
            <a:r>
              <a:rPr lang="en-US" sz="2000" dirty="0" smtClean="0"/>
              <a:t>annual contributions </a:t>
            </a:r>
            <a:r>
              <a:rPr lang="en-US" sz="2000" dirty="0"/>
              <a:t>to an </a:t>
            </a:r>
            <a:r>
              <a:rPr lang="en-US" sz="2000" dirty="0" smtClean="0"/>
              <a:t>ABLE, </a:t>
            </a:r>
            <a:r>
              <a:rPr lang="en-US" sz="2000" dirty="0"/>
              <a:t>other than amounts received in rollovers and program-to-program transfers, must not </a:t>
            </a:r>
            <a:r>
              <a:rPr lang="en-US" sz="2000" dirty="0" smtClean="0"/>
              <a:t>exceed the individual gift </a:t>
            </a:r>
            <a:r>
              <a:rPr lang="en-US" sz="2000" dirty="0"/>
              <a:t>tax exclusion </a:t>
            </a:r>
            <a:r>
              <a:rPr lang="en-US" sz="2000" dirty="0" smtClean="0"/>
              <a:t>in </a:t>
            </a:r>
            <a:r>
              <a:rPr lang="en-US" sz="2000" dirty="0"/>
              <a:t>effect for that calendar year (currently $14,000) in which the designated beneficiary’s taxable year </a:t>
            </a:r>
            <a:r>
              <a:rPr lang="en-US" sz="2000" dirty="0" smtClean="0"/>
              <a:t>begins</a:t>
            </a:r>
          </a:p>
          <a:p>
            <a:r>
              <a:rPr lang="en-US" sz="2000" dirty="0" smtClean="0"/>
              <a:t>A </a:t>
            </a:r>
            <a:r>
              <a:rPr lang="en-US" sz="2000" dirty="0"/>
              <a:t>qualified ABLE program must provide adequate safeguards to ensure that total contributions to an ABLE account </a:t>
            </a:r>
            <a:r>
              <a:rPr lang="en-US" sz="2000" dirty="0" smtClean="0"/>
              <a:t>do </a:t>
            </a:r>
            <a:r>
              <a:rPr lang="en-US" sz="2000" dirty="0"/>
              <a:t>not exceed that State’s limit for aggregate contributions under its qualified tuition </a:t>
            </a:r>
            <a:r>
              <a:rPr lang="en-US" sz="2000" dirty="0" smtClean="0"/>
              <a:t>program</a:t>
            </a:r>
          </a:p>
          <a:p>
            <a:endParaRPr lang="en-US"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21</a:t>
            </a:fld>
            <a:endParaRPr lang="en-US"/>
          </a:p>
        </p:txBody>
      </p:sp>
    </p:spTree>
    <p:extLst>
      <p:ext uri="{BB962C8B-B14F-4D97-AF65-F5344CB8AC3E}">
        <p14:creationId xmlns:p14="http://schemas.microsoft.com/office/powerpoint/2010/main" val="3651915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 </a:t>
            </a:r>
            <a:r>
              <a:rPr lang="en-US" dirty="0" err="1" smtClean="0"/>
              <a:t>Con’t</a:t>
            </a:r>
            <a:endParaRPr lang="en-US" dirty="0"/>
          </a:p>
        </p:txBody>
      </p:sp>
      <p:sp>
        <p:nvSpPr>
          <p:cNvPr id="3" name="Content Placeholder 2"/>
          <p:cNvSpPr>
            <a:spLocks noGrp="1"/>
          </p:cNvSpPr>
          <p:nvPr>
            <p:ph idx="1"/>
          </p:nvPr>
        </p:nvSpPr>
        <p:spPr>
          <a:xfrm>
            <a:off x="1154954" y="2406072"/>
            <a:ext cx="8761412" cy="4244109"/>
          </a:xfrm>
        </p:spPr>
        <p:txBody>
          <a:bodyPr>
            <a:normAutofit fontScale="92500"/>
          </a:bodyPr>
          <a:lstStyle/>
          <a:p>
            <a:pPr marL="0" indent="0">
              <a:buNone/>
            </a:pPr>
            <a:r>
              <a:rPr lang="en-US" dirty="0" smtClean="0"/>
              <a:t>The proposed regulations provide that:</a:t>
            </a:r>
          </a:p>
          <a:p>
            <a:r>
              <a:rPr lang="en-US" dirty="0"/>
              <a:t>A</a:t>
            </a:r>
            <a:r>
              <a:rPr lang="en-US" dirty="0" smtClean="0"/>
              <a:t> </a:t>
            </a:r>
            <a:r>
              <a:rPr lang="en-US" dirty="0"/>
              <a:t>qualified ABLE program must return contributions in excess of the annual gift tax exclusion (excess contributions) to the contributor(s), </a:t>
            </a:r>
            <a:r>
              <a:rPr lang="en-US" dirty="0" smtClean="0"/>
              <a:t>including </a:t>
            </a:r>
            <a:r>
              <a:rPr lang="en-US" dirty="0"/>
              <a:t>net income attributable to </a:t>
            </a:r>
            <a:r>
              <a:rPr lang="en-US" dirty="0" smtClean="0"/>
              <a:t>the </a:t>
            </a:r>
            <a:r>
              <a:rPr lang="en-US" dirty="0"/>
              <a:t>excess </a:t>
            </a:r>
            <a:r>
              <a:rPr lang="en-US" dirty="0" smtClean="0"/>
              <a:t>contributions</a:t>
            </a:r>
          </a:p>
          <a:p>
            <a:r>
              <a:rPr lang="en-US" dirty="0" smtClean="0"/>
              <a:t>A </a:t>
            </a:r>
            <a:r>
              <a:rPr lang="en-US" dirty="0"/>
              <a:t>qualified ABLE program must return </a:t>
            </a:r>
            <a:r>
              <a:rPr lang="en-US" dirty="0" smtClean="0"/>
              <a:t>all </a:t>
            </a:r>
            <a:r>
              <a:rPr lang="en-US" dirty="0"/>
              <a:t>contributions, along with all net income attributable to those contributions, that caused an ABLE account to exceed the limit established by the State for its qualified tuition program (excess aggregate contributions</a:t>
            </a:r>
            <a:r>
              <a:rPr lang="en-US" dirty="0" smtClean="0"/>
              <a:t>)</a:t>
            </a:r>
          </a:p>
          <a:p>
            <a:r>
              <a:rPr lang="en-US" dirty="0"/>
              <a:t>If an excess contribution or excess aggregate contribution is returned to a </a:t>
            </a:r>
            <a:r>
              <a:rPr lang="en-US" dirty="0" smtClean="0"/>
              <a:t>contributor, the </a:t>
            </a:r>
            <a:r>
              <a:rPr lang="en-US" dirty="0"/>
              <a:t>qualified ABLE program must notify the designated beneficiary of such return at the time of the </a:t>
            </a:r>
            <a:r>
              <a:rPr lang="en-US" dirty="0" smtClean="0"/>
              <a:t>return</a:t>
            </a:r>
          </a:p>
          <a:p>
            <a:r>
              <a:rPr lang="en-US" dirty="0"/>
              <a:t>I</a:t>
            </a:r>
            <a:r>
              <a:rPr lang="en-US" dirty="0" smtClean="0"/>
              <a:t>n order to avoid penalties and tax consequences the fund must be returned on a last in, first out basis and no later than the due date of the beneficiary’s tax return for the year in which the excess contributions were made </a:t>
            </a:r>
            <a:endParaRPr lang="en-US"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22</a:t>
            </a:fld>
            <a:endParaRPr lang="en-US"/>
          </a:p>
        </p:txBody>
      </p:sp>
    </p:spTree>
    <p:extLst>
      <p:ext uri="{BB962C8B-B14F-4D97-AF65-F5344CB8AC3E}">
        <p14:creationId xmlns:p14="http://schemas.microsoft.com/office/powerpoint/2010/main" val="2100543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2400" dirty="0" smtClean="0"/>
              <a:t>The </a:t>
            </a:r>
            <a:r>
              <a:rPr lang="en-US" sz="2400" dirty="0"/>
              <a:t>proposed regulations provide that</a:t>
            </a:r>
            <a:r>
              <a:rPr lang="en-US" sz="2400" dirty="0" smtClean="0"/>
              <a:t>:</a:t>
            </a:r>
          </a:p>
          <a:p>
            <a:r>
              <a:rPr lang="en-US" sz="2400" dirty="0" smtClean="0"/>
              <a:t>An </a:t>
            </a:r>
            <a:r>
              <a:rPr lang="en-US" sz="2400" dirty="0"/>
              <a:t>ABLE account may be used for long-term benefit and/or short-term needs of the designated </a:t>
            </a:r>
            <a:r>
              <a:rPr lang="en-US" sz="2400" dirty="0" smtClean="0"/>
              <a:t>beneficiary</a:t>
            </a:r>
          </a:p>
          <a:p>
            <a:pPr marL="0" indent="0">
              <a:buNone/>
            </a:pPr>
            <a:r>
              <a:rPr lang="en-US" sz="2400" dirty="0" smtClean="0"/>
              <a:t>It </a:t>
            </a:r>
            <a:r>
              <a:rPr lang="en-US" sz="2400" dirty="0"/>
              <a:t>would be reasonable to expect distributions and frequency of distribution to reflect that. </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23</a:t>
            </a:fld>
            <a:endParaRPr lang="en-US"/>
          </a:p>
        </p:txBody>
      </p:sp>
    </p:spTree>
    <p:extLst>
      <p:ext uri="{BB962C8B-B14F-4D97-AF65-F5344CB8AC3E}">
        <p14:creationId xmlns:p14="http://schemas.microsoft.com/office/powerpoint/2010/main" val="2668210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Qualified Disability Expenses </a:t>
            </a:r>
            <a:endParaRPr lang="en-US" dirty="0"/>
          </a:p>
        </p:txBody>
      </p:sp>
      <p:sp>
        <p:nvSpPr>
          <p:cNvPr id="3" name="Content Placeholder 2"/>
          <p:cNvSpPr>
            <a:spLocks noGrp="1"/>
          </p:cNvSpPr>
          <p:nvPr>
            <p:ph idx="1"/>
          </p:nvPr>
        </p:nvSpPr>
        <p:spPr>
          <a:xfrm>
            <a:off x="1154954" y="2395681"/>
            <a:ext cx="8761412" cy="4296064"/>
          </a:xfrm>
        </p:spPr>
        <p:txBody>
          <a:bodyPr>
            <a:normAutofit fontScale="92500"/>
          </a:bodyPr>
          <a:lstStyle/>
          <a:p>
            <a:pPr marL="0" indent="0">
              <a:buNone/>
            </a:pPr>
            <a:r>
              <a:rPr lang="en-US" sz="2400" dirty="0" smtClean="0"/>
              <a:t>The proposed regulations provide that:</a:t>
            </a:r>
          </a:p>
          <a:p>
            <a:r>
              <a:rPr lang="en-US" sz="2400" dirty="0" smtClean="0"/>
              <a:t>Qualified </a:t>
            </a:r>
            <a:r>
              <a:rPr lang="en-US" sz="2400" dirty="0"/>
              <a:t>disability expenses are expenses that relate to the designated beneficiary’s blindness or disability and are for the benefit of that designated beneficiary in maintaining or improving his or her health, independence, or quality of </a:t>
            </a:r>
            <a:r>
              <a:rPr lang="en-US" sz="2400" dirty="0" smtClean="0"/>
              <a:t>life</a:t>
            </a:r>
          </a:p>
          <a:p>
            <a:r>
              <a:rPr lang="en-US" sz="2400" dirty="0" smtClean="0"/>
              <a:t>The </a:t>
            </a:r>
            <a:r>
              <a:rPr lang="en-US" sz="2400" dirty="0"/>
              <a:t>term “qualified disability expenses” should be broadly construed to permit the inclusion of basic living expenses and should not be limited </a:t>
            </a:r>
            <a:r>
              <a:rPr lang="en-US" sz="2400" dirty="0" smtClean="0"/>
              <a:t>to:</a:t>
            </a:r>
          </a:p>
          <a:p>
            <a:pPr lvl="1"/>
            <a:r>
              <a:rPr lang="en-US" sz="2000" dirty="0" smtClean="0"/>
              <a:t> </a:t>
            </a:r>
            <a:r>
              <a:rPr lang="en-US" sz="2000" dirty="0"/>
              <a:t>expenses for items for which there is a medical </a:t>
            </a:r>
            <a:r>
              <a:rPr lang="en-US" sz="2000" dirty="0" smtClean="0"/>
              <a:t>necessity, </a:t>
            </a:r>
            <a:r>
              <a:rPr lang="en-US" sz="2000" dirty="0"/>
              <a:t>or </a:t>
            </a:r>
            <a:endParaRPr lang="en-US" sz="2000" dirty="0" smtClean="0"/>
          </a:p>
          <a:p>
            <a:pPr lvl="1"/>
            <a:r>
              <a:rPr lang="en-US" sz="2000" dirty="0" smtClean="0"/>
              <a:t>which </a:t>
            </a:r>
            <a:r>
              <a:rPr lang="en-US" sz="2000" dirty="0"/>
              <a:t>provide no benefits to others in addition to the benefit to the eligible individual.</a:t>
            </a:r>
            <a:endParaRPr lang="en-US" sz="2000" dirty="0" smtClean="0"/>
          </a:p>
          <a:p>
            <a:endParaRPr lang="en-US"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24</a:t>
            </a:fld>
            <a:endParaRPr lang="en-US"/>
          </a:p>
        </p:txBody>
      </p:sp>
    </p:spTree>
    <p:extLst>
      <p:ext uri="{BB962C8B-B14F-4D97-AF65-F5344CB8AC3E}">
        <p14:creationId xmlns:p14="http://schemas.microsoft.com/office/powerpoint/2010/main" val="141673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Disability Expenses </a:t>
            </a:r>
            <a:r>
              <a:rPr lang="en-US" dirty="0" err="1" smtClean="0"/>
              <a:t>Con’t</a:t>
            </a:r>
            <a:endParaRPr lang="en-US" dirty="0"/>
          </a:p>
        </p:txBody>
      </p:sp>
      <p:sp>
        <p:nvSpPr>
          <p:cNvPr id="3" name="Content Placeholder 2"/>
          <p:cNvSpPr>
            <a:spLocks noGrp="1"/>
          </p:cNvSpPr>
          <p:nvPr>
            <p:ph idx="1"/>
          </p:nvPr>
        </p:nvSpPr>
        <p:spPr/>
        <p:txBody>
          <a:bodyPr>
            <a:noAutofit/>
          </a:bodyPr>
          <a:lstStyle/>
          <a:p>
            <a:r>
              <a:rPr lang="en-US" sz="2500" dirty="0" smtClean="0"/>
              <a:t>A qualified ABLE program must establish safeguards to distinguish between distributions used for the payment of qualified disability expenses and other distributions.</a:t>
            </a:r>
          </a:p>
          <a:p>
            <a:r>
              <a:rPr lang="en-US" sz="2500" dirty="0" smtClean="0"/>
              <a:t>A qualified ABLE program must permit the identification of the amounts distributed for housing expenses as that term is defined for purposes of the Supplemental Security Income program of the Social Security Administration. </a:t>
            </a:r>
            <a:endParaRPr lang="en-US" sz="2500"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25</a:t>
            </a:fld>
            <a:endParaRPr lang="en-US"/>
          </a:p>
        </p:txBody>
      </p:sp>
    </p:spTree>
    <p:extLst>
      <p:ext uri="{BB962C8B-B14F-4D97-AF65-F5344CB8AC3E}">
        <p14:creationId xmlns:p14="http://schemas.microsoft.com/office/powerpoint/2010/main" val="336644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Development Financial Institutions (CDFIs)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As a means to offset administrative burden, the </a:t>
            </a:r>
            <a:r>
              <a:rPr lang="en-US" sz="2400" dirty="0"/>
              <a:t>proposed regulations expressly allow a qualified ABLE program </a:t>
            </a:r>
            <a:r>
              <a:rPr lang="en-US" sz="2400" dirty="0" smtClean="0"/>
              <a:t>to contract with </a:t>
            </a:r>
            <a:r>
              <a:rPr lang="en-US" sz="2400" dirty="0"/>
              <a:t>one or more Community Development Financial Institutions (CDFIs) that commonly serve disabled individuals and their families to provide one or more required services</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26</a:t>
            </a:fld>
            <a:endParaRPr lang="en-US"/>
          </a:p>
        </p:txBody>
      </p:sp>
    </p:spTree>
    <p:extLst>
      <p:ext uri="{BB962C8B-B14F-4D97-AF65-F5344CB8AC3E}">
        <p14:creationId xmlns:p14="http://schemas.microsoft.com/office/powerpoint/2010/main" val="3469950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t>The deadline for submitting public comment is September 21</a:t>
            </a:r>
            <a:r>
              <a:rPr lang="en-US" sz="2400" baseline="30000" dirty="0"/>
              <a:t>st</a:t>
            </a:r>
            <a:r>
              <a:rPr lang="en-US" sz="2400" dirty="0"/>
              <a:t>, </a:t>
            </a:r>
            <a:r>
              <a:rPr lang="en-US" sz="2400" dirty="0" smtClean="0"/>
              <a:t>2015</a:t>
            </a:r>
          </a:p>
          <a:p>
            <a:r>
              <a:rPr lang="en-US" sz="2400" dirty="0" smtClean="0"/>
              <a:t>The NPRM can </a:t>
            </a:r>
            <a:r>
              <a:rPr lang="en-US" sz="2400" dirty="0"/>
              <a:t>be found </a:t>
            </a:r>
            <a:r>
              <a:rPr lang="en-US" sz="2400" dirty="0" smtClean="0"/>
              <a:t>at (including instructions on how to submit public comments): </a:t>
            </a:r>
            <a:r>
              <a:rPr lang="en-US" sz="2400" dirty="0">
                <a:hlinkClick r:id="rId2"/>
              </a:rPr>
              <a:t>https://</a:t>
            </a:r>
            <a:r>
              <a:rPr lang="en-US" sz="2400" dirty="0" smtClean="0">
                <a:hlinkClick r:id="rId2"/>
              </a:rPr>
              <a:t>federalregister.gov/a/2015-15280</a:t>
            </a:r>
            <a:endParaRPr lang="en-US" sz="2400" dirty="0" smtClean="0"/>
          </a:p>
          <a:p>
            <a:r>
              <a:rPr lang="en-US" sz="2400" dirty="0" smtClean="0"/>
              <a:t>There will be a public hearing held in Washington DC on October, 14</a:t>
            </a:r>
            <a:r>
              <a:rPr lang="en-US" sz="2400" baseline="30000" dirty="0" smtClean="0"/>
              <a:t>th</a:t>
            </a:r>
            <a:r>
              <a:rPr lang="en-US" sz="2400" dirty="0" smtClean="0"/>
              <a:t> at 10am</a:t>
            </a:r>
          </a:p>
          <a:p>
            <a:r>
              <a:rPr lang="en-US" sz="2400" dirty="0" smtClean="0"/>
              <a:t>Preliminary Summary of Highlights for Individuals with Disabilities and </a:t>
            </a:r>
            <a:r>
              <a:rPr lang="en-US" sz="2400" dirty="0"/>
              <a:t>their </a:t>
            </a:r>
            <a:r>
              <a:rPr lang="en-US" sz="2400" dirty="0" smtClean="0"/>
              <a:t>Families: </a:t>
            </a:r>
            <a:r>
              <a:rPr lang="en-US" sz="2400" dirty="0" smtClean="0">
                <a:hlinkClick r:id="rId3"/>
              </a:rPr>
              <a:t>http</a:t>
            </a:r>
            <a:r>
              <a:rPr lang="en-US" sz="2400" dirty="0">
                <a:hlinkClick r:id="rId3"/>
              </a:rPr>
              <a:t>://www.realeconomicimpact.org/news/?</a:t>
            </a:r>
            <a:r>
              <a:rPr lang="en-US" sz="2400" dirty="0" smtClean="0">
                <a:hlinkClick r:id="rId3"/>
              </a:rPr>
              <a:t>id=1514</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27</a:t>
            </a:fld>
            <a:endParaRPr lang="en-US"/>
          </a:p>
        </p:txBody>
      </p:sp>
    </p:spTree>
    <p:extLst>
      <p:ext uri="{BB962C8B-B14F-4D97-AF65-F5344CB8AC3E}">
        <p14:creationId xmlns:p14="http://schemas.microsoft.com/office/powerpoint/2010/main" val="4031147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268460"/>
            <a:ext cx="8825658" cy="2677648"/>
          </a:xfrm>
        </p:spPr>
        <p:txBody>
          <a:bodyPr/>
          <a:lstStyle/>
          <a:p>
            <a:pPr algn="ctr"/>
            <a:r>
              <a:rPr lang="en-US" b="1" dirty="0" smtClean="0"/>
              <a:t>ABLE National </a:t>
            </a:r>
            <a:br>
              <a:rPr lang="en-US" b="1" dirty="0" smtClean="0"/>
            </a:br>
            <a:r>
              <a:rPr lang="en-US" b="1" dirty="0" smtClean="0"/>
              <a:t>Resource Center</a:t>
            </a:r>
            <a:endParaRPr lang="en-US" b="1"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DBD5CB-7A22-4F63-87B6-734F18A580A4}" type="slidenum">
              <a:rPr lang="en-US" smtClean="0"/>
              <a:pPr/>
              <a:t>28</a:t>
            </a:fld>
            <a:endParaRPr lang="en-US"/>
          </a:p>
        </p:txBody>
      </p:sp>
    </p:spTree>
    <p:extLst>
      <p:ext uri="{BB962C8B-B14F-4D97-AF65-F5344CB8AC3E}">
        <p14:creationId xmlns:p14="http://schemas.microsoft.com/office/powerpoint/2010/main" val="2852333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ABLE National Resource Center</a:t>
            </a:r>
            <a:endParaRPr lang="en-US" b="1" dirty="0"/>
          </a:p>
        </p:txBody>
      </p:sp>
      <p:sp>
        <p:nvSpPr>
          <p:cNvPr id="3" name="Content Placeholder 2"/>
          <p:cNvSpPr>
            <a:spLocks noGrp="1"/>
          </p:cNvSpPr>
          <p:nvPr>
            <p:ph idx="1"/>
          </p:nvPr>
        </p:nvSpPr>
        <p:spPr>
          <a:xfrm>
            <a:off x="1441622" y="2401360"/>
            <a:ext cx="8625016" cy="4351338"/>
          </a:xfrm>
        </p:spPr>
        <p:txBody>
          <a:bodyPr>
            <a:normAutofit fontScale="92500" lnSpcReduction="10000"/>
          </a:bodyPr>
          <a:lstStyle/>
          <a:p>
            <a:r>
              <a:rPr lang="en-US" sz="3800" dirty="0" smtClean="0"/>
              <a:t>Collaboration of </a:t>
            </a:r>
            <a:r>
              <a:rPr lang="en-US" sz="3800" smtClean="0"/>
              <a:t>over 28 </a:t>
            </a:r>
            <a:r>
              <a:rPr lang="en-US" sz="3800" dirty="0" smtClean="0"/>
              <a:t>National </a:t>
            </a:r>
            <a:r>
              <a:rPr lang="en-US" sz="3800" dirty="0"/>
              <a:t>D</a:t>
            </a:r>
            <a:r>
              <a:rPr lang="en-US" sz="3800" dirty="0" smtClean="0"/>
              <a:t>isability Organizations</a:t>
            </a:r>
          </a:p>
          <a:p>
            <a:r>
              <a:rPr lang="en-US" sz="3800" dirty="0" smtClean="0"/>
              <a:t>Managed by National Disability Institute</a:t>
            </a:r>
          </a:p>
          <a:p>
            <a:r>
              <a:rPr lang="en-US" sz="3800" dirty="0" smtClean="0"/>
              <a:t>Provide a consistent disability voice to accelerate ABLE Act implementation at a federal and state level</a:t>
            </a:r>
            <a:endParaRPr lang="en-US" sz="3800"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29</a:t>
            </a:fld>
            <a:endParaRPr lang="en-US"/>
          </a:p>
        </p:txBody>
      </p:sp>
    </p:spTree>
    <p:custDataLst>
      <p:tags r:id="rId1"/>
    </p:custDataLst>
    <p:extLst>
      <p:ext uri="{BB962C8B-B14F-4D97-AF65-F5344CB8AC3E}">
        <p14:creationId xmlns:p14="http://schemas.microsoft.com/office/powerpoint/2010/main" val="397414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ABLE Act is Law</a:t>
            </a:r>
            <a:endParaRPr lang="en-US" b="1" dirty="0"/>
          </a:p>
        </p:txBody>
      </p:sp>
      <p:sp>
        <p:nvSpPr>
          <p:cNvPr id="3" name="Content Placeholder 2"/>
          <p:cNvSpPr>
            <a:spLocks noGrp="1"/>
          </p:cNvSpPr>
          <p:nvPr>
            <p:ph idx="1"/>
          </p:nvPr>
        </p:nvSpPr>
        <p:spPr/>
        <p:txBody>
          <a:bodyPr>
            <a:noAutofit/>
          </a:bodyPr>
          <a:lstStyle/>
          <a:p>
            <a:pPr marL="0" indent="0">
              <a:buNone/>
            </a:pPr>
            <a:r>
              <a:rPr lang="en-US" sz="2400" dirty="0">
                <a:solidFill>
                  <a:prstClr val="black"/>
                </a:solidFill>
              </a:rPr>
              <a:t>The Stephen Beck, Jr. Achieving a Better Life Experience (ABLE) Act </a:t>
            </a:r>
          </a:p>
          <a:p>
            <a:pPr lvl="1"/>
            <a:r>
              <a:rPr lang="en-US" sz="2400" dirty="0" smtClean="0"/>
              <a:t>became law on December 19, 2014</a:t>
            </a:r>
          </a:p>
          <a:p>
            <a:pPr lvl="1"/>
            <a:r>
              <a:rPr lang="en-US" sz="2400" dirty="0" smtClean="0"/>
              <a:t>creates a new option for </a:t>
            </a:r>
            <a:r>
              <a:rPr lang="en-US" sz="2400" i="1" dirty="0" smtClean="0"/>
              <a:t>some</a:t>
            </a:r>
            <a:r>
              <a:rPr lang="en-US" sz="2400" dirty="0" smtClean="0"/>
              <a:t> people with disabilities and their families to save for the future, while protecting eligibility for public benefits.</a:t>
            </a:r>
          </a:p>
          <a:p>
            <a:pPr lvl="1"/>
            <a:endParaRPr lang="en-US" sz="2400" dirty="0" smtClean="0"/>
          </a:p>
          <a:p>
            <a:pPr marL="57150" indent="0">
              <a:buNone/>
            </a:pPr>
            <a:r>
              <a:rPr lang="en-US" sz="2400" i="1" dirty="0" smtClean="0"/>
              <a:t>Presentation is based on what we know or presume now – much is yet to be determined.</a:t>
            </a:r>
            <a:endParaRPr lang="en-US" sz="2400"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3</a:t>
            </a:fld>
            <a:endParaRPr lang="en-US"/>
          </a:p>
        </p:txBody>
      </p:sp>
    </p:spTree>
    <p:custDataLst>
      <p:tags r:id="rId1"/>
    </p:custDataLst>
    <p:extLst>
      <p:ext uri="{BB962C8B-B14F-4D97-AF65-F5344CB8AC3E}">
        <p14:creationId xmlns:p14="http://schemas.microsoft.com/office/powerpoint/2010/main" val="874973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Meet Brian</a:t>
            </a:r>
            <a:endParaRPr lang="en-US" b="1" dirty="0"/>
          </a:p>
        </p:txBody>
      </p:sp>
      <p:sp>
        <p:nvSpPr>
          <p:cNvPr id="5" name="Content Placeholder 4"/>
          <p:cNvSpPr>
            <a:spLocks noGrp="1"/>
          </p:cNvSpPr>
          <p:nvPr>
            <p:ph sz="half" idx="1"/>
          </p:nvPr>
        </p:nvSpPr>
        <p:spPr>
          <a:xfrm>
            <a:off x="1435508" y="2483429"/>
            <a:ext cx="4825158" cy="4374571"/>
          </a:xfrm>
        </p:spPr>
        <p:txBody>
          <a:bodyPr>
            <a:normAutofit fontScale="55000" lnSpcReduction="20000"/>
          </a:bodyPr>
          <a:lstStyle/>
          <a:p>
            <a:pPr marL="285750" indent="-285750"/>
            <a:r>
              <a:rPr lang="en-US" sz="2700" dirty="0"/>
              <a:t>Brian is a 26 year old </a:t>
            </a:r>
            <a:r>
              <a:rPr lang="en-US" sz="2700" dirty="0" smtClean="0"/>
              <a:t>man </a:t>
            </a:r>
            <a:r>
              <a:rPr lang="en-US" sz="2700" dirty="0"/>
              <a:t>with Down </a:t>
            </a:r>
            <a:r>
              <a:rPr lang="en-US" sz="2700" dirty="0" smtClean="0"/>
              <a:t>Syndrome</a:t>
            </a:r>
          </a:p>
          <a:p>
            <a:pPr marL="285750" indent="-285750"/>
            <a:r>
              <a:rPr lang="en-US" sz="2700" dirty="0" smtClean="0"/>
              <a:t>Brian </a:t>
            </a:r>
            <a:r>
              <a:rPr lang="en-US" sz="2700" dirty="0"/>
              <a:t>works 20 hours a week at a community rehabilitation program making sub-minimum wage but has expressed his desire to work in an integrated environment making a competitive wage  </a:t>
            </a:r>
            <a:endParaRPr lang="en-US" sz="2700" dirty="0" smtClean="0"/>
          </a:p>
          <a:p>
            <a:pPr marL="285750" indent="-285750"/>
            <a:r>
              <a:rPr lang="en-US" sz="2700" dirty="0" smtClean="0"/>
              <a:t>Brian </a:t>
            </a:r>
            <a:r>
              <a:rPr lang="en-US" sz="2700" dirty="0"/>
              <a:t>lives at home with his parents who have partial guardianship over Brian, </a:t>
            </a:r>
            <a:r>
              <a:rPr lang="en-US" sz="2700" dirty="0" smtClean="0"/>
              <a:t>including support to oversee </a:t>
            </a:r>
            <a:r>
              <a:rPr lang="en-US" sz="2700" dirty="0"/>
              <a:t>his </a:t>
            </a:r>
            <a:r>
              <a:rPr lang="en-US" sz="2700" dirty="0" smtClean="0"/>
              <a:t>finances</a:t>
            </a:r>
          </a:p>
          <a:p>
            <a:pPr marL="285750" indent="-285750"/>
            <a:r>
              <a:rPr lang="en-US" sz="2700" dirty="0" smtClean="0"/>
              <a:t>Brian </a:t>
            </a:r>
            <a:r>
              <a:rPr lang="en-US" sz="2700" dirty="0"/>
              <a:t>wishes to eventually live on his own with limited supports &amp; become as financially independent as possible  </a:t>
            </a:r>
            <a:endParaRPr lang="en-US" sz="2700" dirty="0" smtClean="0"/>
          </a:p>
          <a:p>
            <a:pPr marL="285750" indent="-285750"/>
            <a:r>
              <a:rPr lang="en-US" sz="2700" dirty="0" smtClean="0"/>
              <a:t>Brian </a:t>
            </a:r>
            <a:r>
              <a:rPr lang="en-US" sz="2700" dirty="0"/>
              <a:t>is heavily dependent on the supports and services provided through Medicaid, Social Security &amp; other federally funded </a:t>
            </a:r>
            <a:r>
              <a:rPr lang="en-US" sz="2700" dirty="0" smtClean="0"/>
              <a:t>programs</a:t>
            </a:r>
          </a:p>
          <a:p>
            <a:pPr marL="285750" indent="-285750"/>
            <a:r>
              <a:rPr lang="en-US" sz="2700" dirty="0" smtClean="0"/>
              <a:t>Brian</a:t>
            </a:r>
            <a:r>
              <a:rPr lang="en-US" sz="2700" dirty="0"/>
              <a:t>, with the support of his family, has just recently established an ABLE account to assist in his goals</a:t>
            </a:r>
          </a:p>
          <a:p>
            <a:endParaRPr lang="en-US"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30</a:t>
            </a:fld>
            <a:endParaRPr lang="en-US"/>
          </a:p>
        </p:txBody>
      </p:sp>
      <p:pic>
        <p:nvPicPr>
          <p:cNvPr id="8" name="Picture 3" descr="S:\Communications\Images\Pics from Patricia\Durland, Clark Age 26 OK.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87977" y="2452258"/>
            <a:ext cx="2965278" cy="42489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467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Meet Molly</a:t>
            </a:r>
            <a:endParaRPr lang="en-US" b="1" dirty="0"/>
          </a:p>
        </p:txBody>
      </p:sp>
      <p:sp>
        <p:nvSpPr>
          <p:cNvPr id="5" name="Content Placeholder 4"/>
          <p:cNvSpPr>
            <a:spLocks noGrp="1"/>
          </p:cNvSpPr>
          <p:nvPr>
            <p:ph sz="half" idx="1"/>
          </p:nvPr>
        </p:nvSpPr>
        <p:spPr>
          <a:xfrm>
            <a:off x="1154953" y="2463801"/>
            <a:ext cx="4825158" cy="4119418"/>
          </a:xfrm>
        </p:spPr>
        <p:txBody>
          <a:bodyPr>
            <a:normAutofit/>
          </a:bodyPr>
          <a:lstStyle/>
          <a:p>
            <a:pPr marL="285750" indent="-285750"/>
            <a:r>
              <a:rPr lang="en-US" sz="1900" dirty="0"/>
              <a:t>Molly was injured in a car accident when she was 23 and has since been reliant on a wheelchair for </a:t>
            </a:r>
            <a:r>
              <a:rPr lang="en-US" sz="1900" dirty="0" smtClean="0"/>
              <a:t>mobility</a:t>
            </a:r>
          </a:p>
          <a:p>
            <a:pPr marL="285750" indent="-285750"/>
            <a:r>
              <a:rPr lang="en-US" sz="1900" dirty="0" smtClean="0"/>
              <a:t>Molly </a:t>
            </a:r>
            <a:r>
              <a:rPr lang="en-US" sz="1900" dirty="0"/>
              <a:t>is currently 34 &amp; </a:t>
            </a:r>
            <a:r>
              <a:rPr lang="en-US" sz="1900" dirty="0" smtClean="0"/>
              <a:t>unemployed</a:t>
            </a:r>
          </a:p>
          <a:p>
            <a:pPr marL="285750" indent="-285750"/>
            <a:r>
              <a:rPr lang="en-US" sz="1900" dirty="0" smtClean="0"/>
              <a:t>Molly </a:t>
            </a:r>
            <a:r>
              <a:rPr lang="en-US" sz="1900" dirty="0"/>
              <a:t>wants to work </a:t>
            </a:r>
            <a:endParaRPr lang="en-US" sz="1900" dirty="0" smtClean="0"/>
          </a:p>
          <a:p>
            <a:pPr marL="285750" indent="-285750"/>
            <a:r>
              <a:rPr lang="en-US" sz="1900" dirty="0" smtClean="0"/>
              <a:t>Molly </a:t>
            </a:r>
            <a:r>
              <a:rPr lang="en-US" sz="1900" dirty="0"/>
              <a:t>is afraid she will lose her federally funded benefits which are imperative in covering her living expenses &amp; paying for her medical necessities related to her </a:t>
            </a:r>
            <a:r>
              <a:rPr lang="en-US" sz="1900" dirty="0" smtClean="0"/>
              <a:t>disability</a:t>
            </a:r>
          </a:p>
          <a:p>
            <a:pPr marL="285750" indent="-285750"/>
            <a:r>
              <a:rPr lang="en-US" sz="1900" dirty="0" smtClean="0"/>
              <a:t>Molly </a:t>
            </a:r>
            <a:r>
              <a:rPr lang="en-US" sz="1900" dirty="0"/>
              <a:t>recently established an ABLE account in her state</a:t>
            </a:r>
          </a:p>
          <a:p>
            <a:endParaRPr lang="en-US" dirty="0"/>
          </a:p>
        </p:txBody>
      </p:sp>
      <p:pic>
        <p:nvPicPr>
          <p:cNvPr id="3" name="Content Placeholder 2"/>
          <p:cNvPicPr>
            <a:picLocks noGrp="1" noChangeAspect="1"/>
          </p:cNvPicPr>
          <p:nvPr>
            <p:ph sz="half" idx="2"/>
          </p:nvPr>
        </p:nvPicPr>
        <p:blipFill>
          <a:blip r:embed="rId2" cstate="print"/>
          <a:stretch>
            <a:fillRect/>
          </a:stretch>
        </p:blipFill>
        <p:spPr>
          <a:xfrm>
            <a:off x="6208713" y="2769928"/>
            <a:ext cx="4824412" cy="3620019"/>
          </a:xfrm>
          <a:prstGeom prst="rect">
            <a:avLst/>
          </a:prstGeom>
        </p:spPr>
      </p:pic>
      <p:sp>
        <p:nvSpPr>
          <p:cNvPr id="4" name="Slide Number Placeholder 3"/>
          <p:cNvSpPr>
            <a:spLocks noGrp="1"/>
          </p:cNvSpPr>
          <p:nvPr>
            <p:ph type="sldNum" sz="quarter" idx="12"/>
          </p:nvPr>
        </p:nvSpPr>
        <p:spPr/>
        <p:txBody>
          <a:bodyPr/>
          <a:lstStyle/>
          <a:p>
            <a:fld id="{9CDBD5CB-7A22-4F63-87B6-734F18A580A4}" type="slidenum">
              <a:rPr lang="en-US" smtClean="0"/>
              <a:pPr/>
              <a:t>31</a:t>
            </a:fld>
            <a:endParaRPr lang="en-US"/>
          </a:p>
        </p:txBody>
      </p:sp>
    </p:spTree>
    <p:extLst>
      <p:ext uri="{BB962C8B-B14F-4D97-AF65-F5344CB8AC3E}">
        <p14:creationId xmlns:p14="http://schemas.microsoft.com/office/powerpoint/2010/main" val="3108301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3320034"/>
            <a:ext cx="10515600" cy="1325563"/>
          </a:xfrm>
        </p:spPr>
        <p:txBody>
          <a:bodyPr/>
          <a:lstStyle/>
          <a:p>
            <a:pPr algn="ctr"/>
            <a:r>
              <a:rPr lang="en-US" b="1" dirty="0" smtClean="0">
                <a:solidFill>
                  <a:schemeClr val="tx1"/>
                </a:solidFill>
              </a:rPr>
              <a:t>Questions from the Audience</a:t>
            </a:r>
            <a:endParaRPr lang="en-US" b="1" dirty="0">
              <a:solidFill>
                <a:schemeClr val="tx1"/>
              </a:solidFill>
            </a:endParaRPr>
          </a:p>
        </p:txBody>
      </p:sp>
      <p:sp>
        <p:nvSpPr>
          <p:cNvPr id="3" name="Slide Number Placeholder 2"/>
          <p:cNvSpPr>
            <a:spLocks noGrp="1"/>
          </p:cNvSpPr>
          <p:nvPr>
            <p:ph type="sldNum" sz="quarter" idx="12"/>
          </p:nvPr>
        </p:nvSpPr>
        <p:spPr/>
        <p:txBody>
          <a:bodyPr/>
          <a:lstStyle/>
          <a:p>
            <a:fld id="{9CDBD5CB-7A22-4F63-87B6-734F18A580A4}" type="slidenum">
              <a:rPr lang="en-US" smtClean="0"/>
              <a:pPr/>
              <a:t>32</a:t>
            </a:fld>
            <a:endParaRPr lang="en-US"/>
          </a:p>
        </p:txBody>
      </p:sp>
    </p:spTree>
    <p:custDataLst>
      <p:tags r:id="rId1"/>
    </p:custDataLst>
    <p:extLst>
      <p:ext uri="{BB962C8B-B14F-4D97-AF65-F5344CB8AC3E}">
        <p14:creationId xmlns:p14="http://schemas.microsoft.com/office/powerpoint/2010/main" val="270254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9260"/>
            <a:ext cx="10515600" cy="1325563"/>
          </a:xfrm>
        </p:spPr>
        <p:txBody>
          <a:bodyPr/>
          <a:lstStyle/>
          <a:p>
            <a:r>
              <a:rPr lang="en-US" b="1" dirty="0" smtClean="0"/>
              <a:t>Contact Information</a:t>
            </a:r>
            <a:endParaRPr lang="en-US" b="1" dirty="0"/>
          </a:p>
        </p:txBody>
      </p:sp>
      <p:sp>
        <p:nvSpPr>
          <p:cNvPr id="3" name="Content Placeholder 2"/>
          <p:cNvSpPr>
            <a:spLocks noGrp="1"/>
          </p:cNvSpPr>
          <p:nvPr>
            <p:ph idx="1"/>
          </p:nvPr>
        </p:nvSpPr>
        <p:spPr>
          <a:xfrm>
            <a:off x="4111066" y="1808959"/>
            <a:ext cx="6660573" cy="4064386"/>
          </a:xfrm>
        </p:spPr>
        <p:txBody>
          <a:bodyPr numCol="2">
            <a:normAutofit/>
          </a:bodyPr>
          <a:lstStyle/>
          <a:p>
            <a:pPr marL="0" indent="0" algn="ctr">
              <a:spcBef>
                <a:spcPts val="0"/>
              </a:spcBef>
              <a:buNone/>
            </a:pPr>
            <a:endParaRPr lang="en-US" b="1" dirty="0" smtClean="0"/>
          </a:p>
          <a:p>
            <a:pPr marL="0" indent="0" algn="ctr">
              <a:spcBef>
                <a:spcPts val="0"/>
              </a:spcBef>
              <a:buNone/>
            </a:pPr>
            <a:endParaRPr lang="en-US" b="1" dirty="0" smtClean="0"/>
          </a:p>
          <a:p>
            <a:pPr marL="0" indent="0" algn="ctr">
              <a:spcBef>
                <a:spcPts val="0"/>
              </a:spcBef>
              <a:buNone/>
            </a:pPr>
            <a:endParaRPr lang="en-US" b="1" dirty="0"/>
          </a:p>
          <a:p>
            <a:pPr marL="0" indent="0" algn="ctr">
              <a:spcBef>
                <a:spcPts val="0"/>
              </a:spcBef>
              <a:buNone/>
            </a:pPr>
            <a:endParaRPr lang="en-US" dirty="0" smtClean="0"/>
          </a:p>
          <a:p>
            <a:pPr marL="0" indent="0" algn="ctr">
              <a:spcBef>
                <a:spcPts val="0"/>
              </a:spcBef>
              <a:buNone/>
            </a:pPr>
            <a:endParaRPr lang="en-US" dirty="0"/>
          </a:p>
          <a:p>
            <a:pPr marL="0" indent="0" algn="ctr">
              <a:spcBef>
                <a:spcPts val="0"/>
              </a:spcBef>
              <a:buNone/>
            </a:pPr>
            <a:endParaRPr lang="en-US" b="1" dirty="0" smtClean="0"/>
          </a:p>
          <a:p>
            <a:pPr marL="0" indent="0" algn="ctr">
              <a:spcBef>
                <a:spcPts val="0"/>
              </a:spcBef>
              <a:buNone/>
            </a:pPr>
            <a:r>
              <a:rPr lang="en-US" sz="2000" b="1" dirty="0" smtClean="0"/>
              <a:t>  Chris Rodriguez</a:t>
            </a:r>
          </a:p>
          <a:p>
            <a:pPr marL="0" indent="0" algn="ctr">
              <a:spcBef>
                <a:spcPts val="0"/>
              </a:spcBef>
              <a:buNone/>
            </a:pPr>
            <a:r>
              <a:rPr lang="en-US" sz="2000" dirty="0" smtClean="0"/>
              <a:t>Senior Public Policy Advisor</a:t>
            </a:r>
          </a:p>
          <a:p>
            <a:pPr marL="0" indent="0" algn="ctr">
              <a:spcBef>
                <a:spcPts val="0"/>
              </a:spcBef>
              <a:buNone/>
            </a:pPr>
            <a:r>
              <a:rPr lang="en-US" sz="2000" dirty="0" smtClean="0"/>
              <a:t>National Disability Institute</a:t>
            </a:r>
          </a:p>
          <a:p>
            <a:pPr marL="0" indent="0" algn="ctr">
              <a:spcBef>
                <a:spcPts val="0"/>
              </a:spcBef>
              <a:buNone/>
            </a:pPr>
            <a:r>
              <a:rPr lang="en-US" sz="2000" dirty="0" smtClean="0">
                <a:hlinkClick r:id="rId3"/>
              </a:rPr>
              <a:t>crodriguez@ndi-inc.org</a:t>
            </a:r>
            <a:endParaRPr lang="en-US" sz="2000" dirty="0" smtClean="0"/>
          </a:p>
          <a:p>
            <a:pPr marL="0" indent="0" algn="ctr">
              <a:spcBef>
                <a:spcPts val="0"/>
              </a:spcBef>
              <a:buNone/>
            </a:pPr>
            <a:endParaRPr lang="en-US" dirty="0"/>
          </a:p>
          <a:p>
            <a:pPr marL="0" indent="0" algn="ctr">
              <a:spcBef>
                <a:spcPts val="0"/>
              </a:spcBef>
              <a:buNone/>
            </a:pPr>
            <a:endParaRPr lang="en-US" dirty="0" smtClean="0"/>
          </a:p>
          <a:p>
            <a:pPr marL="0" indent="0" algn="ctr">
              <a:spcBef>
                <a:spcPts val="0"/>
              </a:spcBef>
              <a:buNone/>
            </a:pPr>
            <a:endParaRPr lang="en-US" dirty="0"/>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endParaRPr lang="en-US" b="1" dirty="0"/>
          </a:p>
          <a:p>
            <a:pPr marL="0" indent="0" algn="ctr">
              <a:spcBef>
                <a:spcPts val="0"/>
              </a:spcBef>
              <a:buNone/>
            </a:pPr>
            <a:endParaRPr lang="en-US" b="1" dirty="0" smtClean="0"/>
          </a:p>
          <a:p>
            <a:pPr marL="0" indent="0" algn="ctr">
              <a:spcBef>
                <a:spcPts val="0"/>
              </a:spcBef>
              <a:buNone/>
            </a:pPr>
            <a:endParaRPr lang="en-US" b="1" dirty="0"/>
          </a:p>
          <a:p>
            <a:pPr marL="0" indent="0" algn="ctr">
              <a:spcBef>
                <a:spcPts val="0"/>
              </a:spcBef>
              <a:buNone/>
            </a:pPr>
            <a:endParaRPr lang="en-US" b="1" dirty="0" smtClean="0"/>
          </a:p>
          <a:p>
            <a:pPr marL="0" indent="0" algn="ctr">
              <a:spcBef>
                <a:spcPts val="0"/>
              </a:spcBef>
              <a:buNone/>
            </a:pPr>
            <a:endParaRPr lang="en-US" b="1" dirty="0" smtClean="0"/>
          </a:p>
          <a:p>
            <a:pPr marL="0" indent="0" algn="ctr">
              <a:spcBef>
                <a:spcPts val="0"/>
              </a:spcBef>
              <a:buNone/>
            </a:pPr>
            <a:endParaRPr lang="en-US" dirty="0" smtClean="0"/>
          </a:p>
          <a:p>
            <a:pPr marL="0" indent="0" algn="ctr">
              <a:spcBef>
                <a:spcPts val="0"/>
              </a:spcBef>
              <a:buNone/>
            </a:pPr>
            <a:endParaRPr lang="en-US" dirty="0"/>
          </a:p>
          <a:p>
            <a:pPr marL="0" indent="0" algn="ctr">
              <a:spcBef>
                <a:spcPts val="0"/>
              </a:spcBef>
              <a:buNone/>
            </a:pPr>
            <a:endParaRPr lang="en-US"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33</a:t>
            </a:fld>
            <a:endParaRPr lang="en-US"/>
          </a:p>
        </p:txBody>
      </p:sp>
    </p:spTree>
    <p:custDataLst>
      <p:tags r:id="rId1"/>
    </p:custDataLst>
    <p:extLst>
      <p:ext uri="{BB962C8B-B14F-4D97-AF65-F5344CB8AC3E}">
        <p14:creationId xmlns:p14="http://schemas.microsoft.com/office/powerpoint/2010/main" val="3670126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an ABLE Account?</a:t>
            </a:r>
            <a:endParaRPr lang="en-US" b="1" dirty="0"/>
          </a:p>
        </p:txBody>
      </p:sp>
      <p:sp>
        <p:nvSpPr>
          <p:cNvPr id="3" name="Content Placeholder 2"/>
          <p:cNvSpPr>
            <a:spLocks noGrp="1"/>
          </p:cNvSpPr>
          <p:nvPr>
            <p:ph idx="1"/>
          </p:nvPr>
        </p:nvSpPr>
        <p:spPr>
          <a:xfrm>
            <a:off x="1154953" y="2499591"/>
            <a:ext cx="8761412" cy="3416300"/>
          </a:xfrm>
        </p:spPr>
        <p:txBody>
          <a:bodyPr>
            <a:noAutofit/>
          </a:bodyPr>
          <a:lstStyle/>
          <a:p>
            <a:r>
              <a:rPr lang="en-US" sz="2000" dirty="0" smtClean="0"/>
              <a:t>ABLE accounts:</a:t>
            </a:r>
          </a:p>
          <a:p>
            <a:pPr lvl="1"/>
            <a:r>
              <a:rPr lang="en-US" sz="2000" dirty="0" smtClean="0"/>
              <a:t>Are established in the new Section 529A Qualified ABLE Programs</a:t>
            </a:r>
          </a:p>
          <a:p>
            <a:pPr lvl="1"/>
            <a:r>
              <a:rPr lang="en-US" sz="2000" dirty="0" smtClean="0"/>
              <a:t>Are qualified savings accounts that receive preferred federal tax treatment</a:t>
            </a:r>
          </a:p>
          <a:p>
            <a:pPr lvl="1"/>
            <a:r>
              <a:rPr lang="en-US" sz="2000" dirty="0" smtClean="0"/>
              <a:t>Enable eligible individuals to save for disability related expenses</a:t>
            </a:r>
          </a:p>
          <a:p>
            <a:pPr lvl="1"/>
            <a:r>
              <a:rPr lang="en-US" sz="2000" dirty="0" smtClean="0"/>
              <a:t>Are NOT yet available, and there are still some unknowns</a:t>
            </a:r>
          </a:p>
          <a:p>
            <a:r>
              <a:rPr lang="en-US" sz="2200" dirty="0" smtClean="0"/>
              <a:t>Assets in and distributions for qualified disability expenses will be disregarded or given special treatment in determining eligibility for most federal means-tested benefits</a:t>
            </a:r>
            <a:endParaRPr lang="en-US" sz="2200"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4</a:t>
            </a:fld>
            <a:endParaRPr lang="en-US"/>
          </a:p>
        </p:txBody>
      </p:sp>
    </p:spTree>
    <p:custDataLst>
      <p:tags r:id="rId1"/>
    </p:custDataLst>
    <p:extLst>
      <p:ext uri="{BB962C8B-B14F-4D97-AF65-F5344CB8AC3E}">
        <p14:creationId xmlns:p14="http://schemas.microsoft.com/office/powerpoint/2010/main" val="2707690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8812"/>
            <a:ext cx="10515600" cy="1325563"/>
          </a:xfrm>
        </p:spPr>
        <p:txBody>
          <a:bodyPr/>
          <a:lstStyle/>
          <a:p>
            <a:r>
              <a:rPr lang="en-US" b="1" dirty="0" smtClean="0"/>
              <a:t>What are some important requirements of ABLE account?</a:t>
            </a:r>
            <a:endParaRPr lang="en-US" b="1" dirty="0"/>
          </a:p>
        </p:txBody>
      </p:sp>
      <p:sp>
        <p:nvSpPr>
          <p:cNvPr id="3" name="Content Placeholder 2"/>
          <p:cNvSpPr>
            <a:spLocks noGrp="1"/>
          </p:cNvSpPr>
          <p:nvPr>
            <p:ph idx="1"/>
          </p:nvPr>
        </p:nvSpPr>
        <p:spPr>
          <a:xfrm>
            <a:off x="838200" y="2311399"/>
            <a:ext cx="10515600" cy="4278869"/>
          </a:xfrm>
        </p:spPr>
        <p:txBody>
          <a:bodyPr>
            <a:noAutofit/>
          </a:bodyPr>
          <a:lstStyle/>
          <a:p>
            <a:r>
              <a:rPr lang="en-US" sz="2400" dirty="0" smtClean="0"/>
              <a:t>Each eligible individual may have only one ABLE account. </a:t>
            </a:r>
          </a:p>
          <a:p>
            <a:r>
              <a:rPr lang="en-US" sz="2400" dirty="0" smtClean="0"/>
              <a:t>“Designated beneficiary” is the account owner. </a:t>
            </a:r>
          </a:p>
          <a:p>
            <a:r>
              <a:rPr lang="en-US" sz="2400" dirty="0" smtClean="0"/>
              <a:t>Account must be established in the designated beneficiary’s state of residence, or in a contracting state.</a:t>
            </a:r>
          </a:p>
          <a:p>
            <a:r>
              <a:rPr lang="en-US" sz="2400" dirty="0" smtClean="0"/>
              <a:t>Total annual contributions may not exceed the federal gift tax limit, which is currently $14,000.</a:t>
            </a:r>
          </a:p>
          <a:p>
            <a:r>
              <a:rPr lang="en-US" sz="2400" dirty="0" smtClean="0"/>
              <a:t>Multiple individuals may make contributions to the one ABLE account.</a:t>
            </a:r>
          </a:p>
          <a:p>
            <a:r>
              <a:rPr lang="en-US" sz="2400" dirty="0" smtClean="0"/>
              <a:t>Aggregate contributions may not exceed the state limit for 529 savings accounts.</a:t>
            </a:r>
          </a:p>
          <a:p>
            <a:endParaRPr lang="en-US" sz="2400"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5</a:t>
            </a:fld>
            <a:endParaRPr lang="en-US"/>
          </a:p>
        </p:txBody>
      </p:sp>
    </p:spTree>
    <p:custDataLst>
      <p:tags r:id="rId1"/>
    </p:custDataLst>
    <p:extLst>
      <p:ext uri="{BB962C8B-B14F-4D97-AF65-F5344CB8AC3E}">
        <p14:creationId xmlns:p14="http://schemas.microsoft.com/office/powerpoint/2010/main" val="797141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650" y="365125"/>
            <a:ext cx="9930484" cy="1472142"/>
          </a:xfrm>
        </p:spPr>
        <p:txBody>
          <a:bodyPr/>
          <a:lstStyle/>
          <a:p>
            <a:r>
              <a:rPr lang="en-US" b="1" dirty="0" smtClean="0"/>
              <a:t>Who is eligible to be an ABLE account beneficiary?</a:t>
            </a:r>
            <a:endParaRPr lang="en-US" b="1" dirty="0"/>
          </a:p>
        </p:txBody>
      </p:sp>
      <p:sp>
        <p:nvSpPr>
          <p:cNvPr id="3" name="Content Placeholder 2"/>
          <p:cNvSpPr>
            <a:spLocks noGrp="1"/>
          </p:cNvSpPr>
          <p:nvPr>
            <p:ph idx="1"/>
          </p:nvPr>
        </p:nvSpPr>
        <p:spPr>
          <a:xfrm>
            <a:off x="1154955" y="2332569"/>
            <a:ext cx="8761412" cy="3416300"/>
          </a:xfrm>
        </p:spPr>
        <p:txBody>
          <a:bodyPr>
            <a:noAutofit/>
          </a:bodyPr>
          <a:lstStyle/>
          <a:p>
            <a:pPr marL="0" indent="0">
              <a:buNone/>
            </a:pPr>
            <a:r>
              <a:rPr lang="en-US" sz="2000" dirty="0" smtClean="0"/>
              <a:t>To be eligible, individuals must meet two requirements:</a:t>
            </a:r>
          </a:p>
          <a:p>
            <a:pPr marL="971550" lvl="1" indent="-514350">
              <a:buAutoNum type="arabicParenR"/>
            </a:pPr>
            <a:r>
              <a:rPr lang="en-US" sz="2000" dirty="0" smtClean="0"/>
              <a:t>Age requirement:  must be disabled before age 26</a:t>
            </a:r>
          </a:p>
          <a:p>
            <a:pPr marL="971550" lvl="1" indent="-514350">
              <a:buAutoNum type="arabicParenR"/>
            </a:pPr>
            <a:r>
              <a:rPr lang="en-US" sz="2000" dirty="0" smtClean="0"/>
              <a:t>Severity of disability: </a:t>
            </a:r>
          </a:p>
          <a:p>
            <a:pPr lvl="2"/>
            <a:r>
              <a:rPr lang="en-US" sz="2000" dirty="0" smtClean="0"/>
              <a:t>Have been determined to meet the disability requirements for Supplemental Security Income (SSI) or Social Security disability benefits (Title XVI or Title II of the Social Security Act), </a:t>
            </a:r>
          </a:p>
          <a:p>
            <a:pPr marL="1371600" lvl="3" indent="0" algn="ctr">
              <a:buNone/>
            </a:pPr>
            <a:r>
              <a:rPr lang="en-US" sz="2000" b="1" dirty="0" smtClean="0"/>
              <a:t>OR</a:t>
            </a:r>
          </a:p>
          <a:p>
            <a:pPr lvl="2"/>
            <a:r>
              <a:rPr lang="en-US" sz="2000" dirty="0" smtClean="0"/>
              <a:t>Submit a “disability certification”, including a physician’s diagnosis, that the individual meets criteria to be further established in regulations (essentially equal to Social Security level of disability).</a:t>
            </a:r>
          </a:p>
        </p:txBody>
      </p:sp>
      <p:sp>
        <p:nvSpPr>
          <p:cNvPr id="4" name="Slide Number Placeholder 3"/>
          <p:cNvSpPr>
            <a:spLocks noGrp="1"/>
          </p:cNvSpPr>
          <p:nvPr>
            <p:ph type="sldNum" sz="quarter" idx="12"/>
          </p:nvPr>
        </p:nvSpPr>
        <p:spPr/>
        <p:txBody>
          <a:bodyPr/>
          <a:lstStyle/>
          <a:p>
            <a:fld id="{9CDBD5CB-7A22-4F63-87B6-734F18A580A4}" type="slidenum">
              <a:rPr lang="en-US" smtClean="0"/>
              <a:pPr/>
              <a:t>6</a:t>
            </a:fld>
            <a:endParaRPr lang="en-US"/>
          </a:p>
        </p:txBody>
      </p:sp>
    </p:spTree>
    <p:custDataLst>
      <p:tags r:id="rId1"/>
    </p:custDataLst>
    <p:extLst>
      <p:ext uri="{BB962C8B-B14F-4D97-AF65-F5344CB8AC3E}">
        <p14:creationId xmlns:p14="http://schemas.microsoft.com/office/powerpoint/2010/main" val="305992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10328"/>
            <a:ext cx="10515600" cy="1325563"/>
          </a:xfrm>
        </p:spPr>
        <p:txBody>
          <a:bodyPr/>
          <a:lstStyle/>
          <a:p>
            <a:r>
              <a:rPr lang="en-US" b="1" dirty="0" smtClean="0"/>
              <a:t>What may funds from an ABLE account be used for?</a:t>
            </a:r>
            <a:endParaRPr lang="en-US" b="1" dirty="0"/>
          </a:p>
        </p:txBody>
      </p:sp>
      <p:sp>
        <p:nvSpPr>
          <p:cNvPr id="3" name="Content Placeholder 2"/>
          <p:cNvSpPr>
            <a:spLocks noGrp="1"/>
          </p:cNvSpPr>
          <p:nvPr>
            <p:ph idx="1"/>
          </p:nvPr>
        </p:nvSpPr>
        <p:spPr>
          <a:xfrm>
            <a:off x="576649" y="2345267"/>
            <a:ext cx="11261123" cy="4450948"/>
          </a:xfrm>
        </p:spPr>
        <p:txBody>
          <a:bodyPr>
            <a:normAutofit fontScale="25000" lnSpcReduction="20000"/>
          </a:bodyPr>
          <a:lstStyle/>
          <a:p>
            <a:pPr marL="0" indent="0">
              <a:buNone/>
            </a:pPr>
            <a:r>
              <a:rPr lang="en-US" sz="7200" dirty="0" smtClean="0"/>
              <a:t>Distributions from an ABLE account may be made for qualified disability expenses, related to the individual’s disability or blindness and made for his/her benefit, including:</a:t>
            </a:r>
          </a:p>
          <a:p>
            <a:pPr lvl="1"/>
            <a:r>
              <a:rPr lang="en-US" sz="5100" dirty="0" smtClean="0"/>
              <a:t>Education</a:t>
            </a:r>
          </a:p>
          <a:p>
            <a:pPr lvl="1"/>
            <a:r>
              <a:rPr lang="en-US" sz="5100" dirty="0" smtClean="0"/>
              <a:t>Housing</a:t>
            </a:r>
          </a:p>
          <a:p>
            <a:pPr lvl="1"/>
            <a:r>
              <a:rPr lang="en-US" sz="5100" dirty="0" smtClean="0"/>
              <a:t>Transportation</a:t>
            </a:r>
          </a:p>
          <a:p>
            <a:pPr lvl="1"/>
            <a:r>
              <a:rPr lang="en-US" sz="5100" dirty="0" smtClean="0"/>
              <a:t>Employment training and support</a:t>
            </a:r>
          </a:p>
          <a:p>
            <a:pPr lvl="1"/>
            <a:r>
              <a:rPr lang="en-US" sz="5100" dirty="0" smtClean="0"/>
              <a:t>Assistive technology and personal support services</a:t>
            </a:r>
          </a:p>
          <a:p>
            <a:pPr lvl="1"/>
            <a:r>
              <a:rPr lang="en-US" sz="5100" dirty="0" smtClean="0"/>
              <a:t>Health, prevention, and wellness</a:t>
            </a:r>
          </a:p>
          <a:p>
            <a:pPr lvl="1"/>
            <a:r>
              <a:rPr lang="en-US" sz="5100" dirty="0" smtClean="0"/>
              <a:t>Financial management and administrative services</a:t>
            </a:r>
          </a:p>
          <a:p>
            <a:pPr lvl="1"/>
            <a:r>
              <a:rPr lang="en-US" sz="5100" dirty="0" smtClean="0"/>
              <a:t>Legal fees</a:t>
            </a:r>
          </a:p>
          <a:p>
            <a:pPr lvl="1"/>
            <a:r>
              <a:rPr lang="en-US" sz="5100" dirty="0" smtClean="0"/>
              <a:t>Expenses for oversight and monitoring</a:t>
            </a:r>
          </a:p>
          <a:p>
            <a:pPr lvl="1"/>
            <a:r>
              <a:rPr lang="en-US" sz="5100" dirty="0" smtClean="0"/>
              <a:t>Basic Living Expenses (NPRM)</a:t>
            </a:r>
          </a:p>
          <a:p>
            <a:pPr lvl="1"/>
            <a:r>
              <a:rPr lang="en-US" sz="5100" dirty="0" smtClean="0"/>
              <a:t>Funeral and burial expenses</a:t>
            </a:r>
          </a:p>
          <a:p>
            <a:pPr lvl="1"/>
            <a:r>
              <a:rPr lang="en-US" sz="5100" dirty="0" smtClean="0"/>
              <a:t>Any other expenses approved by the Secretary of the Treasury under regulations consistent with the purpose of the program</a:t>
            </a:r>
          </a:p>
          <a:p>
            <a:pPr marL="57150" indent="0">
              <a:buNone/>
            </a:pPr>
            <a:r>
              <a:rPr lang="en-US" sz="7200" dirty="0" smtClean="0"/>
              <a:t>Expenditures for non-qualified expenditures will be penalized (tax and potential SSI penalties).</a:t>
            </a:r>
          </a:p>
          <a:p>
            <a:pPr marL="0" indent="0">
              <a:buNone/>
            </a:pPr>
            <a:endParaRPr lang="en-US"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7</a:t>
            </a:fld>
            <a:endParaRPr lang="en-US"/>
          </a:p>
        </p:txBody>
      </p:sp>
    </p:spTree>
    <p:custDataLst>
      <p:tags r:id="rId1"/>
    </p:custDataLst>
    <p:extLst>
      <p:ext uri="{BB962C8B-B14F-4D97-AF65-F5344CB8AC3E}">
        <p14:creationId xmlns:p14="http://schemas.microsoft.com/office/powerpoint/2010/main" val="1544112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1413"/>
            <a:ext cx="9297473" cy="1325563"/>
          </a:xfrm>
        </p:spPr>
        <p:txBody>
          <a:bodyPr/>
          <a:lstStyle/>
          <a:p>
            <a:r>
              <a:rPr lang="en-US" b="1" dirty="0" smtClean="0"/>
              <a:t>How do ABLE account assets impact eligibility for federal benefits?</a:t>
            </a:r>
            <a:endParaRPr lang="en-US" b="1" dirty="0"/>
          </a:p>
        </p:txBody>
      </p:sp>
      <p:sp>
        <p:nvSpPr>
          <p:cNvPr id="3" name="Content Placeholder 2"/>
          <p:cNvSpPr>
            <a:spLocks noGrp="1"/>
          </p:cNvSpPr>
          <p:nvPr>
            <p:ph idx="1"/>
          </p:nvPr>
        </p:nvSpPr>
        <p:spPr>
          <a:xfrm>
            <a:off x="838200" y="2327754"/>
            <a:ext cx="10515600" cy="4351338"/>
          </a:xfrm>
        </p:spPr>
        <p:txBody>
          <a:bodyPr/>
          <a:lstStyle/>
          <a:p>
            <a:pPr marL="0" indent="0">
              <a:buNone/>
            </a:pPr>
            <a:r>
              <a:rPr lang="en-US" sz="2400" dirty="0" smtClean="0"/>
              <a:t>ABLE assets will be disregarded or receive favorable treatment when determining eligibility for most federal means-tested benefits:</a:t>
            </a:r>
          </a:p>
          <a:p>
            <a:r>
              <a:rPr lang="en-US" sz="2400" dirty="0" smtClean="0"/>
              <a:t>SSI:  For SSI, only the first $100,000 in ABLE account assets will be disregarded.</a:t>
            </a:r>
          </a:p>
          <a:p>
            <a:pPr lvl="2"/>
            <a:r>
              <a:rPr lang="en-US" sz="2200" dirty="0" smtClean="0"/>
              <a:t>SSI payments will be suspended if the beneficiary’s account balance exceeds $100,000 but SSI benefits (eligibility) will not be terminated.  </a:t>
            </a:r>
            <a:r>
              <a:rPr lang="en-US" sz="2200" i="1" dirty="0" smtClean="0"/>
              <a:t>Funds above $100,000 will be treated as resources.</a:t>
            </a:r>
          </a:p>
          <a:p>
            <a:pPr lvl="2"/>
            <a:r>
              <a:rPr lang="en-US" sz="2200" dirty="0" smtClean="0"/>
              <a:t>Housing expenses are intended to receive the same treatment as all housing costs paid by outside sources (SSI benefits subject to reduction of 1/3 federal SSI payment, as applicable).</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8</a:t>
            </a:fld>
            <a:endParaRPr lang="en-US"/>
          </a:p>
        </p:txBody>
      </p:sp>
    </p:spTree>
    <p:custDataLst>
      <p:tags r:id="rId1"/>
    </p:custDataLst>
    <p:extLst>
      <p:ext uri="{BB962C8B-B14F-4D97-AF65-F5344CB8AC3E}">
        <p14:creationId xmlns:p14="http://schemas.microsoft.com/office/powerpoint/2010/main" val="3327292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 on Federal Benefits (cont.)</a:t>
            </a:r>
            <a:endParaRPr lang="en-US" b="1" dirty="0"/>
          </a:p>
        </p:txBody>
      </p:sp>
      <p:sp>
        <p:nvSpPr>
          <p:cNvPr id="3" name="Content Placeholder 2"/>
          <p:cNvSpPr>
            <a:spLocks noGrp="1"/>
          </p:cNvSpPr>
          <p:nvPr>
            <p:ph idx="1"/>
          </p:nvPr>
        </p:nvSpPr>
        <p:spPr>
          <a:xfrm>
            <a:off x="618067" y="2603500"/>
            <a:ext cx="10828866" cy="3416300"/>
          </a:xfrm>
        </p:spPr>
        <p:txBody>
          <a:bodyPr>
            <a:noAutofit/>
          </a:bodyPr>
          <a:lstStyle/>
          <a:p>
            <a:r>
              <a:rPr lang="en-US" sz="2200" dirty="0">
                <a:solidFill>
                  <a:prstClr val="black"/>
                </a:solidFill>
              </a:rPr>
              <a:t>Medicaid:  ABLE assets are disregarded in determining Medicaid eligibility</a:t>
            </a:r>
          </a:p>
          <a:p>
            <a:pPr lvl="2"/>
            <a:r>
              <a:rPr lang="en-US" sz="2200" dirty="0">
                <a:solidFill>
                  <a:prstClr val="black"/>
                </a:solidFill>
              </a:rPr>
              <a:t>Medicaid benefits are NOT suspended if the ABLE account balance exceeds $100,000</a:t>
            </a:r>
          </a:p>
          <a:p>
            <a:pPr lvl="2"/>
            <a:r>
              <a:rPr lang="en-US" sz="2200" dirty="0">
                <a:solidFill>
                  <a:prstClr val="black"/>
                </a:solidFill>
              </a:rPr>
              <a:t>Medicaid Payback:  Any assets remaining in the ABLE account when a beneficiary dies, subject to outstanding qualified disability expenses, will be used to reimburse a state for Medicaid payments made on behalf of the beneficiary after the creation of the ABLE account</a:t>
            </a:r>
          </a:p>
          <a:p>
            <a:pPr lvl="2"/>
            <a:r>
              <a:rPr lang="en-US" sz="2200" dirty="0">
                <a:solidFill>
                  <a:prstClr val="black"/>
                </a:solidFill>
              </a:rPr>
              <a:t>For purposes of this section, the state is considered a creditor of the ABLE account, not a beneficiary</a:t>
            </a:r>
          </a:p>
          <a:p>
            <a:endParaRPr lang="en-US" sz="2200" dirty="0"/>
          </a:p>
        </p:txBody>
      </p:sp>
      <p:sp>
        <p:nvSpPr>
          <p:cNvPr id="4" name="Slide Number Placeholder 3"/>
          <p:cNvSpPr>
            <a:spLocks noGrp="1"/>
          </p:cNvSpPr>
          <p:nvPr>
            <p:ph type="sldNum" sz="quarter" idx="12"/>
          </p:nvPr>
        </p:nvSpPr>
        <p:spPr/>
        <p:txBody>
          <a:bodyPr/>
          <a:lstStyle/>
          <a:p>
            <a:fld id="{9CDBD5CB-7A22-4F63-87B6-734F18A580A4}" type="slidenum">
              <a:rPr lang="en-US" smtClean="0"/>
              <a:pPr/>
              <a:t>9</a:t>
            </a:fld>
            <a:endParaRPr lang="en-US"/>
          </a:p>
        </p:txBody>
      </p:sp>
    </p:spTree>
    <p:custDataLst>
      <p:tags r:id="rId1"/>
    </p:custDataLst>
    <p:extLst>
      <p:ext uri="{BB962C8B-B14F-4D97-AF65-F5344CB8AC3E}">
        <p14:creationId xmlns:p14="http://schemas.microsoft.com/office/powerpoint/2010/main" val="35865953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1">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ACD433"/>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1493</TotalTime>
  <Words>2414</Words>
  <Application>Microsoft Office PowerPoint</Application>
  <PresentationFormat>Widescreen</PresentationFormat>
  <Paragraphs>225</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Wingdings</vt:lpstr>
      <vt:lpstr>Wingdings 3</vt:lpstr>
      <vt:lpstr>Ion Boardroom</vt:lpstr>
      <vt:lpstr>PowerPoint Presentation</vt:lpstr>
      <vt:lpstr>Agenda</vt:lpstr>
      <vt:lpstr>The ABLE Act is Law</vt:lpstr>
      <vt:lpstr>What is an ABLE Account?</vt:lpstr>
      <vt:lpstr>What are some important requirements of ABLE account?</vt:lpstr>
      <vt:lpstr>Who is eligible to be an ABLE account beneficiary?</vt:lpstr>
      <vt:lpstr>What may funds from an ABLE account be used for?</vt:lpstr>
      <vt:lpstr>How do ABLE account assets impact eligibility for federal benefits?</vt:lpstr>
      <vt:lpstr>Impact on Federal Benefits (cont.)</vt:lpstr>
      <vt:lpstr>Tax Implications</vt:lpstr>
      <vt:lpstr>When will ABLE accounts be available?</vt:lpstr>
      <vt:lpstr>State of the States</vt:lpstr>
      <vt:lpstr>State of the States Con’t</vt:lpstr>
      <vt:lpstr>Notice of Proposed Rule Making (NPRM)</vt:lpstr>
      <vt:lpstr>Major Areas of the NPRM</vt:lpstr>
      <vt:lpstr>Establishing an Account and Signature Authority</vt:lpstr>
      <vt:lpstr>Establishing an Account and Signature Authority Con’t</vt:lpstr>
      <vt:lpstr>Eligibility and Re-Certification</vt:lpstr>
      <vt:lpstr>Loss of Qualification as an Eligible Beneficiary </vt:lpstr>
      <vt:lpstr>Transfers, Rollovers, Residency Requirements</vt:lpstr>
      <vt:lpstr>Contributions</vt:lpstr>
      <vt:lpstr>Contributions Con’t</vt:lpstr>
      <vt:lpstr>Distributions</vt:lpstr>
      <vt:lpstr>Qualified Disability Expenses </vt:lpstr>
      <vt:lpstr>Qualified Disability Expenses Con’t</vt:lpstr>
      <vt:lpstr>Community Development Financial Institutions (CDFIs)</vt:lpstr>
      <vt:lpstr>Next Steps</vt:lpstr>
      <vt:lpstr>ABLE National  Resource Center</vt:lpstr>
      <vt:lpstr>ABLE National Resource Center</vt:lpstr>
      <vt:lpstr>Meet Brian</vt:lpstr>
      <vt:lpstr>Meet Molly</vt:lpstr>
      <vt:lpstr>Questions from the Audience</vt:lpstr>
      <vt:lpstr>Contact Information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ABLE National Resource Center</dc:title>
  <dc:creator>James Thayer</dc:creator>
  <cp:lastModifiedBy>Angela Castillo-Epps</cp:lastModifiedBy>
  <cp:revision>56</cp:revision>
  <cp:lastPrinted>2015-05-12T14:17:32Z</cp:lastPrinted>
  <dcterms:created xsi:type="dcterms:W3CDTF">2015-03-23T15:30:14Z</dcterms:created>
  <dcterms:modified xsi:type="dcterms:W3CDTF">2015-08-26T17:40:20Z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A3DEAA80-0D4C-4A24-AECB-747D98A8CE23</vt:lpwstr>
  </property>
  <property fmtid="{D5CDD505-2E9C-101B-9397-08002B2CF9AE}" pid="3" name="ArticulatePath">
    <vt:lpwstr>ABLE National Resource Center webinar (Edit 1)</vt:lpwstr>
  </property>
</Properties>
</file>