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684" r:id="rId5"/>
    <p:sldMasterId id="2147483672" r:id="rId6"/>
    <p:sldMasterId id="2147483648" r:id="rId7"/>
  </p:sldMasterIdLst>
  <p:notesMasterIdLst>
    <p:notesMasterId r:id="rId17"/>
  </p:notesMasterIdLst>
  <p:sldIdLst>
    <p:sldId id="256" r:id="rId8"/>
    <p:sldId id="372" r:id="rId9"/>
    <p:sldId id="369" r:id="rId10"/>
    <p:sldId id="368" r:id="rId11"/>
    <p:sldId id="370" r:id="rId12"/>
    <p:sldId id="371" r:id="rId13"/>
    <p:sldId id="349" r:id="rId14"/>
    <p:sldId id="367" r:id="rId15"/>
    <p:sldId id="320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7CFF5B-CD70-543F-91C2-347CD5A9C229}" v="1548" dt="2025-02-05T20:56:04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B3D6E-4AC4-4366-84FC-3B4A6373C1E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6A4C192-3A69-4A12-9E5F-9C526F3545C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National Call In Day to Protect Medicaid, Tomorrow, 2/6</a:t>
          </a:r>
        </a:p>
      </dgm:t>
    </dgm:pt>
    <dgm:pt modelId="{27F06424-C980-4D2A-8BC2-6289553F84A2}" type="parTrans" cxnId="{588D9672-4269-43A3-BF84-F0049C32A971}">
      <dgm:prSet/>
      <dgm:spPr/>
      <dgm:t>
        <a:bodyPr/>
        <a:lstStyle/>
        <a:p>
          <a:endParaRPr lang="en-US"/>
        </a:p>
      </dgm:t>
    </dgm:pt>
    <dgm:pt modelId="{7FCFF6FF-18BD-4859-87DF-9FC0B7E46E24}" type="sibTrans" cxnId="{588D9672-4269-43A3-BF84-F0049C32A971}">
      <dgm:prSet/>
      <dgm:spPr/>
      <dgm:t>
        <a:bodyPr/>
        <a:lstStyle/>
        <a:p>
          <a:endParaRPr lang="en-US"/>
        </a:p>
      </dgm:t>
    </dgm:pt>
    <dgm:pt modelId="{8CD2D91A-3F48-427B-A0B2-A1DFDF30F81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New NACDD Protect Medicaid Fact Sheet with Links to State Data</a:t>
          </a:r>
        </a:p>
      </dgm:t>
    </dgm:pt>
    <dgm:pt modelId="{40B4D119-FE2A-4A12-980C-1B507CF8472E}" type="parTrans" cxnId="{5AC7F92B-D0F3-405A-BC1E-2011DE37B992}">
      <dgm:prSet/>
      <dgm:spPr/>
      <dgm:t>
        <a:bodyPr/>
        <a:lstStyle/>
        <a:p>
          <a:endParaRPr lang="en-US"/>
        </a:p>
      </dgm:t>
    </dgm:pt>
    <dgm:pt modelId="{132416FF-8592-475A-9C24-E23AE43C9FEC}" type="sibTrans" cxnId="{5AC7F92B-D0F3-405A-BC1E-2011DE37B992}">
      <dgm:prSet/>
      <dgm:spPr/>
      <dgm:t>
        <a:bodyPr/>
        <a:lstStyle/>
        <a:p>
          <a:endParaRPr lang="en-US"/>
        </a:p>
      </dgm:t>
    </dgm:pt>
    <dgm:pt modelId="{54E7E6F7-661C-4DA6-8F23-4653A312379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February Action: Organize In District Meetings for the Week of February 16!</a:t>
          </a:r>
        </a:p>
      </dgm:t>
    </dgm:pt>
    <dgm:pt modelId="{2D0475DB-4A76-4AA1-9DDC-F1B6CE26E20A}" type="parTrans" cxnId="{3EAEAF91-7573-4D47-9B72-E665396605AE}">
      <dgm:prSet/>
      <dgm:spPr/>
      <dgm:t>
        <a:bodyPr/>
        <a:lstStyle/>
        <a:p>
          <a:endParaRPr lang="en-US"/>
        </a:p>
      </dgm:t>
    </dgm:pt>
    <dgm:pt modelId="{38619DC0-6321-4FD7-8C20-70FBC878C6C4}" type="sibTrans" cxnId="{3EAEAF91-7573-4D47-9B72-E665396605AE}">
      <dgm:prSet/>
      <dgm:spPr/>
      <dgm:t>
        <a:bodyPr/>
        <a:lstStyle/>
        <a:p>
          <a:endParaRPr lang="en-US"/>
        </a:p>
      </dgm:t>
    </dgm:pt>
    <dgm:pt modelId="{30420B7D-B31C-411B-8561-EBA342CC37CB}" type="pres">
      <dgm:prSet presAssocID="{B77B3D6E-4AC4-4366-84FC-3B4A6373C1E5}" presName="root" presStyleCnt="0">
        <dgm:presLayoutVars>
          <dgm:dir/>
          <dgm:resizeHandles val="exact"/>
        </dgm:presLayoutVars>
      </dgm:prSet>
      <dgm:spPr/>
    </dgm:pt>
    <dgm:pt modelId="{880F44ED-A611-43A4-9334-F879CC3E932A}" type="pres">
      <dgm:prSet presAssocID="{16A4C192-3A69-4A12-9E5F-9C526F3545C6}" presName="compNode" presStyleCnt="0"/>
      <dgm:spPr/>
    </dgm:pt>
    <dgm:pt modelId="{FB4DD922-25A6-45AA-80FC-00F47A330720}" type="pres">
      <dgm:prSet presAssocID="{16A4C192-3A69-4A12-9E5F-9C526F3545C6}" presName="iconBgRect" presStyleLbl="bgShp" presStyleIdx="0" presStyleCnt="3"/>
      <dgm:spPr/>
    </dgm:pt>
    <dgm:pt modelId="{7C6F0A9B-EF4D-442C-B8F0-75FFDCDC9EF9}" type="pres">
      <dgm:prSet presAssocID="{16A4C192-3A69-4A12-9E5F-9C526F3545C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381E77E9-320E-4F99-A4E1-6850914FA7FD}" type="pres">
      <dgm:prSet presAssocID="{16A4C192-3A69-4A12-9E5F-9C526F3545C6}" presName="spaceRect" presStyleCnt="0"/>
      <dgm:spPr/>
    </dgm:pt>
    <dgm:pt modelId="{66551F42-B025-4554-A230-324EB8A1CA2A}" type="pres">
      <dgm:prSet presAssocID="{16A4C192-3A69-4A12-9E5F-9C526F3545C6}" presName="textRect" presStyleLbl="revTx" presStyleIdx="0" presStyleCnt="3">
        <dgm:presLayoutVars>
          <dgm:chMax val="1"/>
          <dgm:chPref val="1"/>
        </dgm:presLayoutVars>
      </dgm:prSet>
      <dgm:spPr/>
    </dgm:pt>
    <dgm:pt modelId="{DEF5E741-F5D1-409B-848C-38D80D4B8AD6}" type="pres">
      <dgm:prSet presAssocID="{7FCFF6FF-18BD-4859-87DF-9FC0B7E46E24}" presName="sibTrans" presStyleCnt="0"/>
      <dgm:spPr/>
    </dgm:pt>
    <dgm:pt modelId="{E0CE86B7-4088-41BF-BBBB-9B0787A6DBAD}" type="pres">
      <dgm:prSet presAssocID="{8CD2D91A-3F48-427B-A0B2-A1DFDF30F81A}" presName="compNode" presStyleCnt="0"/>
      <dgm:spPr/>
    </dgm:pt>
    <dgm:pt modelId="{2CE0AD0F-00CC-4A9D-BF50-13E45A1A0D52}" type="pres">
      <dgm:prSet presAssocID="{8CD2D91A-3F48-427B-A0B2-A1DFDF30F81A}" presName="iconBgRect" presStyleLbl="bgShp" presStyleIdx="1" presStyleCnt="3"/>
      <dgm:spPr/>
    </dgm:pt>
    <dgm:pt modelId="{98D6FA0E-C4F7-410C-A9A1-476782715F1B}" type="pres">
      <dgm:prSet presAssocID="{8CD2D91A-3F48-427B-A0B2-A1DFDF30F81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DCD7A0F-F4DD-49CE-AFB8-7081056F6899}" type="pres">
      <dgm:prSet presAssocID="{8CD2D91A-3F48-427B-A0B2-A1DFDF30F81A}" presName="spaceRect" presStyleCnt="0"/>
      <dgm:spPr/>
    </dgm:pt>
    <dgm:pt modelId="{04187A8E-6472-42A9-A0A3-7A224549AB90}" type="pres">
      <dgm:prSet presAssocID="{8CD2D91A-3F48-427B-A0B2-A1DFDF30F81A}" presName="textRect" presStyleLbl="revTx" presStyleIdx="1" presStyleCnt="3">
        <dgm:presLayoutVars>
          <dgm:chMax val="1"/>
          <dgm:chPref val="1"/>
        </dgm:presLayoutVars>
      </dgm:prSet>
      <dgm:spPr/>
    </dgm:pt>
    <dgm:pt modelId="{55F68AF6-2642-42B2-AA58-EE67265EEEAA}" type="pres">
      <dgm:prSet presAssocID="{132416FF-8592-475A-9C24-E23AE43C9FEC}" presName="sibTrans" presStyleCnt="0"/>
      <dgm:spPr/>
    </dgm:pt>
    <dgm:pt modelId="{32338A48-A701-4C6C-AEDA-DA78571AF227}" type="pres">
      <dgm:prSet presAssocID="{54E7E6F7-661C-4DA6-8F23-4653A3123790}" presName="compNode" presStyleCnt="0"/>
      <dgm:spPr/>
    </dgm:pt>
    <dgm:pt modelId="{FDF1A88D-D92B-4AEC-BF73-D2BA4AFAD11A}" type="pres">
      <dgm:prSet presAssocID="{54E7E6F7-661C-4DA6-8F23-4653A3123790}" presName="iconBgRect" presStyleLbl="bgShp" presStyleIdx="2" presStyleCnt="3"/>
      <dgm:spPr/>
    </dgm:pt>
    <dgm:pt modelId="{CC8EF43E-5908-4B66-B844-0E927EC6E36B}" type="pres">
      <dgm:prSet presAssocID="{54E7E6F7-661C-4DA6-8F23-4653A312379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79C1D779-C5D4-4356-A119-087469B0B847}" type="pres">
      <dgm:prSet presAssocID="{54E7E6F7-661C-4DA6-8F23-4653A3123790}" presName="spaceRect" presStyleCnt="0"/>
      <dgm:spPr/>
    </dgm:pt>
    <dgm:pt modelId="{11B5BEF6-F811-4790-9802-01D707C837C6}" type="pres">
      <dgm:prSet presAssocID="{54E7E6F7-661C-4DA6-8F23-4653A312379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AC7F92B-D0F3-405A-BC1E-2011DE37B992}" srcId="{B77B3D6E-4AC4-4366-84FC-3B4A6373C1E5}" destId="{8CD2D91A-3F48-427B-A0B2-A1DFDF30F81A}" srcOrd="1" destOrd="0" parTransId="{40B4D119-FE2A-4A12-980C-1B507CF8472E}" sibTransId="{132416FF-8592-475A-9C24-E23AE43C9FEC}"/>
    <dgm:cxn modelId="{274D3B67-67D0-4461-8445-7D2CF9952E5C}" type="presOf" srcId="{B77B3D6E-4AC4-4366-84FC-3B4A6373C1E5}" destId="{30420B7D-B31C-411B-8561-EBA342CC37CB}" srcOrd="0" destOrd="0" presId="urn:microsoft.com/office/officeart/2018/5/layout/IconCircleLabelList"/>
    <dgm:cxn modelId="{9E2E3E6A-5301-4E7F-AA41-3F0FB9DA5F44}" type="presOf" srcId="{16A4C192-3A69-4A12-9E5F-9C526F3545C6}" destId="{66551F42-B025-4554-A230-324EB8A1CA2A}" srcOrd="0" destOrd="0" presId="urn:microsoft.com/office/officeart/2018/5/layout/IconCircleLabelList"/>
    <dgm:cxn modelId="{588D9672-4269-43A3-BF84-F0049C32A971}" srcId="{B77B3D6E-4AC4-4366-84FC-3B4A6373C1E5}" destId="{16A4C192-3A69-4A12-9E5F-9C526F3545C6}" srcOrd="0" destOrd="0" parTransId="{27F06424-C980-4D2A-8BC2-6289553F84A2}" sibTransId="{7FCFF6FF-18BD-4859-87DF-9FC0B7E46E24}"/>
    <dgm:cxn modelId="{D5FE1677-E495-4305-8B1A-203B07C2A8DA}" type="presOf" srcId="{54E7E6F7-661C-4DA6-8F23-4653A3123790}" destId="{11B5BEF6-F811-4790-9802-01D707C837C6}" srcOrd="0" destOrd="0" presId="urn:microsoft.com/office/officeart/2018/5/layout/IconCircleLabelList"/>
    <dgm:cxn modelId="{3EAEAF91-7573-4D47-9B72-E665396605AE}" srcId="{B77B3D6E-4AC4-4366-84FC-3B4A6373C1E5}" destId="{54E7E6F7-661C-4DA6-8F23-4653A3123790}" srcOrd="2" destOrd="0" parTransId="{2D0475DB-4A76-4AA1-9DDC-F1B6CE26E20A}" sibTransId="{38619DC0-6321-4FD7-8C20-70FBC878C6C4}"/>
    <dgm:cxn modelId="{CF65CBB7-13F7-4D09-A9C1-02C7EF167582}" type="presOf" srcId="{8CD2D91A-3F48-427B-A0B2-A1DFDF30F81A}" destId="{04187A8E-6472-42A9-A0A3-7A224549AB90}" srcOrd="0" destOrd="0" presId="urn:microsoft.com/office/officeart/2018/5/layout/IconCircleLabelList"/>
    <dgm:cxn modelId="{9FA52164-8557-4F53-9E02-CB556310D5AA}" type="presParOf" srcId="{30420B7D-B31C-411B-8561-EBA342CC37CB}" destId="{880F44ED-A611-43A4-9334-F879CC3E932A}" srcOrd="0" destOrd="0" presId="urn:microsoft.com/office/officeart/2018/5/layout/IconCircleLabelList"/>
    <dgm:cxn modelId="{9ABDF695-13DE-4F5A-900F-84137FC2A39E}" type="presParOf" srcId="{880F44ED-A611-43A4-9334-F879CC3E932A}" destId="{FB4DD922-25A6-45AA-80FC-00F47A330720}" srcOrd="0" destOrd="0" presId="urn:microsoft.com/office/officeart/2018/5/layout/IconCircleLabelList"/>
    <dgm:cxn modelId="{2C4744EB-3E77-47E4-A8FF-17B262EFF7E9}" type="presParOf" srcId="{880F44ED-A611-43A4-9334-F879CC3E932A}" destId="{7C6F0A9B-EF4D-442C-B8F0-75FFDCDC9EF9}" srcOrd="1" destOrd="0" presId="urn:microsoft.com/office/officeart/2018/5/layout/IconCircleLabelList"/>
    <dgm:cxn modelId="{B0CBC733-10CE-447E-A33C-DDD3BBAA2BEB}" type="presParOf" srcId="{880F44ED-A611-43A4-9334-F879CC3E932A}" destId="{381E77E9-320E-4F99-A4E1-6850914FA7FD}" srcOrd="2" destOrd="0" presId="urn:microsoft.com/office/officeart/2018/5/layout/IconCircleLabelList"/>
    <dgm:cxn modelId="{B7F1F084-6AB7-476E-9C0F-74B62449A778}" type="presParOf" srcId="{880F44ED-A611-43A4-9334-F879CC3E932A}" destId="{66551F42-B025-4554-A230-324EB8A1CA2A}" srcOrd="3" destOrd="0" presId="urn:microsoft.com/office/officeart/2018/5/layout/IconCircleLabelList"/>
    <dgm:cxn modelId="{B2D4AF45-71EA-430C-AAD2-E445C32D763F}" type="presParOf" srcId="{30420B7D-B31C-411B-8561-EBA342CC37CB}" destId="{DEF5E741-F5D1-409B-848C-38D80D4B8AD6}" srcOrd="1" destOrd="0" presId="urn:microsoft.com/office/officeart/2018/5/layout/IconCircleLabelList"/>
    <dgm:cxn modelId="{BE866194-3359-42E7-8694-6361DDBA2631}" type="presParOf" srcId="{30420B7D-B31C-411B-8561-EBA342CC37CB}" destId="{E0CE86B7-4088-41BF-BBBB-9B0787A6DBAD}" srcOrd="2" destOrd="0" presId="urn:microsoft.com/office/officeart/2018/5/layout/IconCircleLabelList"/>
    <dgm:cxn modelId="{A486B342-7DDA-4D83-BA2C-241B85D847A9}" type="presParOf" srcId="{E0CE86B7-4088-41BF-BBBB-9B0787A6DBAD}" destId="{2CE0AD0F-00CC-4A9D-BF50-13E45A1A0D52}" srcOrd="0" destOrd="0" presId="urn:microsoft.com/office/officeart/2018/5/layout/IconCircleLabelList"/>
    <dgm:cxn modelId="{B6848F20-3E47-4FC6-9F81-7FA17D609052}" type="presParOf" srcId="{E0CE86B7-4088-41BF-BBBB-9B0787A6DBAD}" destId="{98D6FA0E-C4F7-410C-A9A1-476782715F1B}" srcOrd="1" destOrd="0" presId="urn:microsoft.com/office/officeart/2018/5/layout/IconCircleLabelList"/>
    <dgm:cxn modelId="{553D681B-BB0D-423C-BA38-857FDB2FA952}" type="presParOf" srcId="{E0CE86B7-4088-41BF-BBBB-9B0787A6DBAD}" destId="{EDCD7A0F-F4DD-49CE-AFB8-7081056F6899}" srcOrd="2" destOrd="0" presId="urn:microsoft.com/office/officeart/2018/5/layout/IconCircleLabelList"/>
    <dgm:cxn modelId="{081EE1F2-2EF4-432B-B15A-622853529A55}" type="presParOf" srcId="{E0CE86B7-4088-41BF-BBBB-9B0787A6DBAD}" destId="{04187A8E-6472-42A9-A0A3-7A224549AB90}" srcOrd="3" destOrd="0" presId="urn:microsoft.com/office/officeart/2018/5/layout/IconCircleLabelList"/>
    <dgm:cxn modelId="{14A7F0AA-58E3-4952-B0AD-1DD25CF5DCA2}" type="presParOf" srcId="{30420B7D-B31C-411B-8561-EBA342CC37CB}" destId="{55F68AF6-2642-42B2-AA58-EE67265EEEAA}" srcOrd="3" destOrd="0" presId="urn:microsoft.com/office/officeart/2018/5/layout/IconCircleLabelList"/>
    <dgm:cxn modelId="{0F50C2D2-4428-4E03-9CF1-49155B22EF7C}" type="presParOf" srcId="{30420B7D-B31C-411B-8561-EBA342CC37CB}" destId="{32338A48-A701-4C6C-AEDA-DA78571AF227}" srcOrd="4" destOrd="0" presId="urn:microsoft.com/office/officeart/2018/5/layout/IconCircleLabelList"/>
    <dgm:cxn modelId="{D3DB1CC4-28D9-442F-A3B9-364D8BD881B6}" type="presParOf" srcId="{32338A48-A701-4C6C-AEDA-DA78571AF227}" destId="{FDF1A88D-D92B-4AEC-BF73-D2BA4AFAD11A}" srcOrd="0" destOrd="0" presId="urn:microsoft.com/office/officeart/2018/5/layout/IconCircleLabelList"/>
    <dgm:cxn modelId="{D56C2B73-6DD2-40F8-9D93-12F2721BDF9C}" type="presParOf" srcId="{32338A48-A701-4C6C-AEDA-DA78571AF227}" destId="{CC8EF43E-5908-4B66-B844-0E927EC6E36B}" srcOrd="1" destOrd="0" presId="urn:microsoft.com/office/officeart/2018/5/layout/IconCircleLabelList"/>
    <dgm:cxn modelId="{F44296BD-EA9F-4131-A575-331DC61B6AE9}" type="presParOf" srcId="{32338A48-A701-4C6C-AEDA-DA78571AF227}" destId="{79C1D779-C5D4-4356-A119-087469B0B847}" srcOrd="2" destOrd="0" presId="urn:microsoft.com/office/officeart/2018/5/layout/IconCircleLabelList"/>
    <dgm:cxn modelId="{346BBAD6-8D86-4034-A02F-65EE65F47FF5}" type="presParOf" srcId="{32338A48-A701-4C6C-AEDA-DA78571AF227}" destId="{11B5BEF6-F811-4790-9802-01D707C837C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DD922-25A6-45AA-80FC-00F47A330720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F0A9B-EF4D-442C-B8F0-75FFDCDC9EF9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51F42-B025-4554-A230-324EB8A1CA2A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National Call In Day to Protect Medicaid, Tomorrow, 2/6</a:t>
          </a:r>
        </a:p>
      </dsp:txBody>
      <dsp:txXfrm>
        <a:off x="75768" y="3053169"/>
        <a:ext cx="3093750" cy="720000"/>
      </dsp:txXfrm>
    </dsp:sp>
    <dsp:sp modelId="{2CE0AD0F-00CC-4A9D-BF50-13E45A1A0D52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6FA0E-C4F7-410C-A9A1-476782715F1B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87A8E-6472-42A9-A0A3-7A224549AB90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New NACDD Protect Medicaid Fact Sheet with Links to State Data</a:t>
          </a:r>
        </a:p>
      </dsp:txBody>
      <dsp:txXfrm>
        <a:off x="3710925" y="3053169"/>
        <a:ext cx="3093750" cy="720000"/>
      </dsp:txXfrm>
    </dsp:sp>
    <dsp:sp modelId="{FDF1A88D-D92B-4AEC-BF73-D2BA4AFAD11A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EF43E-5908-4B66-B844-0E927EC6E36B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5BEF6-F811-4790-9802-01D707C837C6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February Action: Organize In District Meetings for the Week of February 16!</a:t>
          </a:r>
        </a:p>
      </dsp:txBody>
      <dsp:txXfrm>
        <a:off x="7346081" y="3053169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BAF7F8D9-1CF3-4AF4-99FC-4EE3CAF8338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0F08332C-4196-4BAA-8379-D1CF8D37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NACDD serves as the collective voice of the nation’s 56 DD Councils. The mission of DD Councils (and therefore ultimate goal of NACDD) is Systems Change.</a:t>
            </a:r>
            <a:r>
              <a:rPr lang="en-US" baseline="0"/>
              <a:t>  </a:t>
            </a:r>
            <a:r>
              <a:rPr lang="en-US"/>
              <a:t>VABPDD</a:t>
            </a:r>
            <a:r>
              <a:rPr lang="en-US" baseline="0"/>
              <a:t> is one of the councils we serve. </a:t>
            </a:r>
          </a:p>
          <a:p>
            <a:endParaRPr lang="en-US" baseline="0"/>
          </a:p>
          <a:p>
            <a:r>
              <a:rPr lang="en-US" baseline="0"/>
              <a:t>I'm here today for a purely selfish reason – we need more self advocates.  </a:t>
            </a:r>
          </a:p>
          <a:p>
            <a:endParaRPr lang="en-US" baseline="0"/>
          </a:p>
          <a:p>
            <a:r>
              <a:rPr lang="en-US" baseline="0"/>
              <a:t>Why? Because in order to change systems, we need to change minds. In order to change minds, we need to change hearts. </a:t>
            </a:r>
          </a:p>
          <a:p>
            <a:endParaRPr lang="en-US" baseline="0"/>
          </a:p>
          <a:p>
            <a:r>
              <a:rPr lang="en-US" baseline="0"/>
              <a:t>Heart – Mind – System change.</a:t>
            </a:r>
          </a:p>
          <a:p>
            <a:endParaRPr lang="en-US" baseline="0"/>
          </a:p>
          <a:p>
            <a:r>
              <a:rPr lang="en-US" baseline="0"/>
              <a:t>There is NO ONE who get to the heart of a politician or any decision maker better than a self advocate.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8332C-4196-4BAA-8379-D1CF8D375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7FBC-7A73-2BD7-4FC5-43A277165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5EB9A-45B4-1315-98CB-ADFCC0958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D221-7564-4E74-8755-A9100820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E3224-F4E8-53A2-A64D-4B33EF21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9DB8E-1A14-DDD6-A09F-C2A27CD4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4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A1976-5B77-7DF0-F475-0F686F4E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23BED-2437-2D30-B69B-E335937DC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4930C-8A78-B8F6-901F-A482BF30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EB996-CFA0-0A6A-D7BC-624F0C9D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3834F-84F7-C75E-1E82-3C8D78E5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4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BE3F1-BBC8-CCBD-5776-FA58D233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B9F78-82C7-89F3-1CAF-F262F443A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8A0B1-4E9F-43A6-DA91-AE9AD4F8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E5763-2650-081A-3CBF-FBA2B368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A6E9-57E2-F9F1-601F-7A8E3A76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7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Design 1">
  <p:cSld name="Title Slide - Design 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 descr="A stethoscope and clipboard against a white background. The text in the bottom right corner reads National Health Law Program." title="Slide Backgroun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289537" cy="691286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190500" y="776848"/>
            <a:ext cx="1026318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body" idx="2"/>
          </p:nvPr>
        </p:nvSpPr>
        <p:spPr>
          <a:xfrm>
            <a:off x="190500" y="1976208"/>
            <a:ext cx="9880316" cy="49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8597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3EB3-DD4E-6D46-26A1-6D457FE2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84026-5141-7916-38CB-3A3F80220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26D0E-D720-06F0-231F-2258DE03F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1988B-0111-DEB3-5AA8-44BEDAD1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0147D-E43F-62A2-8E5C-8016994E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9C76B-3D87-A5C6-827A-5038CE1B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4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6283-72DD-A895-F5A1-F52A36B25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973C-7766-B29B-E43E-282789DE6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81AA9-6012-7B86-A4F1-04891D8C1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ED804-12CB-8736-01EE-252821F7E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73F02-F1E9-7F3B-B550-3247B434B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A51F8B-8CB9-05D2-E158-6368D195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32BBE-951F-E4E0-1B2A-C292F4CE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2F036-014A-4FF7-D38D-238960BB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25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8770-16ED-7695-E6A9-12F07AE8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CC9BF-9105-049F-195A-991C5F09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601EE-8165-9649-2A0C-B6FCCB8B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1AAC7-87FC-0C46-4A6B-9049E44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5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80E27-D5F6-3255-E3EC-C853AB6E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541D8-E575-1CBA-267E-BF9EB352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1CFB0-E29C-EE49-9108-8D42BF67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3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621B-8396-1951-50A5-7B0F50D5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48A3-3EF8-B468-0BA4-A03C40E34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662E1-4B6A-21CF-5951-611D2EC8F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66C4F-67E8-653F-B60A-FB05FD42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259D2-4287-6345-F30C-0F3FE397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762DD-2C34-661D-1F9F-AB562DCF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3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4C99-6F70-F919-7AEE-A8006D75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6ABE4-E884-028A-391D-46CC50B3A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F0F73-6DBF-988F-9830-36B5E5C83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4961D-5CE1-EFC2-760D-EDF93C31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355BD-F16E-F191-FA38-F61B2588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9DBAF-DFD7-30EE-890E-B6DA4A47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18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34971-62F6-49DA-BF8B-BA077107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C8A18-4464-ACE7-671B-133A17B8A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D4D94-B643-EE50-F2BE-CDB877DF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CA11D-F110-84FE-BFD3-D9A1339B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F024A-6A2D-DCF6-02FB-E6E1FF88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31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A8913E-CE04-2C22-0744-4AA0E2641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73C0A-8116-C917-CF5D-61CED10F1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098E3-BEFA-0499-1C07-EE74DB73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787F-1874-1EA1-6F67-9DA65538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7F26E-230C-CBA0-59DC-97BA389A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3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Content Slide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190500" y="228601"/>
            <a:ext cx="10515600" cy="1137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525049" y="1579007"/>
            <a:ext cx="101810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10084158" y="6362700"/>
            <a:ext cx="621942" cy="332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Google Shape;19;p13"/>
          <p:cNvCxnSpPr/>
          <p:nvPr/>
        </p:nvCxnSpPr>
        <p:spPr>
          <a:xfrm>
            <a:off x="0" y="1371600"/>
            <a:ext cx="7044743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721969" y="6362700"/>
            <a:ext cx="1207644" cy="3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06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5739C1-DC50-4B6B-BF5E-018FDF8E221A}"/>
              </a:ext>
            </a:extLst>
          </p:cNvPr>
          <p:cNvSpPr/>
          <p:nvPr userDrawn="1"/>
        </p:nvSpPr>
        <p:spPr>
          <a:xfrm>
            <a:off x="0" y="0"/>
            <a:ext cx="700130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F6823-D902-41FA-9D0F-45420600A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699E7-70DB-4881-80B1-F126F1C1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7ECC7-B433-4173-ABFA-C7F31780C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DD5052DE-F48B-4EB6-928F-0FC6B0F43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6541FAB-F088-44E1-B759-410F36237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566" y="220135"/>
            <a:ext cx="6634163" cy="1700105"/>
          </a:xfrm>
        </p:spPr>
        <p:txBody>
          <a:bodyPr anchor="t">
            <a:normAutofit/>
          </a:bodyPr>
          <a:lstStyle>
            <a:lvl1pPr marL="0" indent="0">
              <a:buNone/>
              <a:defRPr sz="20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Speaker Contact Information: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943F79D-D82E-4FA5-8B69-8B60E988C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566" y="2361096"/>
            <a:ext cx="6634163" cy="375356"/>
          </a:xfrm>
        </p:spPr>
        <p:txBody>
          <a:bodyPr anchor="t">
            <a:normAutofit/>
          </a:bodyPr>
          <a:lstStyle>
            <a:lvl1pPr marL="0" indent="0">
              <a:buNone/>
              <a:defRPr sz="20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Connect with National Health Law Program online: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9F838A-FC04-47F3-910F-455C2D9EE4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" y="3890774"/>
            <a:ext cx="802283" cy="802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0407A3-C869-47EB-98BD-0A3AB2449D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6" y="4719441"/>
            <a:ext cx="990963" cy="9909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895A8D-EF93-4FEB-85FA-0AD5075C94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9" y="2841587"/>
            <a:ext cx="936830" cy="936830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C435CED-9EB2-48B0-A06A-F1487DEE8E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74529" y="3107749"/>
            <a:ext cx="6634163" cy="375356"/>
          </a:xfrm>
        </p:spPr>
        <p:txBody>
          <a:bodyPr anchor="t">
            <a:normAutofit/>
          </a:bodyPr>
          <a:lstStyle>
            <a:lvl1pPr marL="0" indent="0">
              <a:buNone/>
              <a:defRPr sz="20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www.healthlaw.org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AACC071-1877-47CF-8532-2263B4A180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7713" y="4161336"/>
            <a:ext cx="6634163" cy="375356"/>
          </a:xfrm>
        </p:spPr>
        <p:txBody>
          <a:bodyPr anchor="t">
            <a:normAutofit/>
          </a:bodyPr>
          <a:lstStyle>
            <a:lvl1pPr marL="0" indent="0">
              <a:buNone/>
              <a:defRPr sz="20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NHeLProgram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2E7171B-0F77-4FBF-952F-BC3D2C3A70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74529" y="5027244"/>
            <a:ext cx="6634163" cy="375356"/>
          </a:xfrm>
        </p:spPr>
        <p:txBody>
          <a:bodyPr anchor="t">
            <a:normAutofit/>
          </a:bodyPr>
          <a:lstStyle>
            <a:lvl1pPr marL="0" indent="0">
              <a:buNone/>
              <a:defRPr sz="20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NHeLP_org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2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4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6" r:id="rId2"/>
    <p:sldLayoutId id="2147483687" r:id="rId3"/>
    <p:sldLayoutId id="214748368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3C671-FEA2-C4F4-E10A-449A851E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83B5C-8E6D-30D1-A2DA-97946C08F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3EC25-9593-7F6A-A65B-36F73E7CA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4184-0462-4FD2-8B9C-42A5D56C3BE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7FEFE-88FA-5687-2F18-0917B3BB3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4F7D1-1FE7-103C-E523-E4317754C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3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interactive/medicaid-state-fact-sheet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nacdd.org/nacdd-medicaid-fact-sheet/" TargetMode="Externa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bit.ly/40EbwoY" TargetMode="Externa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bit.ly/40bpOgQ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j/83256338381?pwd=jKSTrPSAdlRClpEiKPNuUJBcj7a22t.1" TargetMode="External"/><Relationship Id="rId2" Type="http://schemas.openxmlformats.org/officeDocument/2006/relationships/hyperlink" Target="https://us02web.zoom.us/j/89564062154?pwd=UPZtNla5DJpObNMRQFkTGf8Wp9htxb.1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us02web.zoom.us/j/87599614475?pwd=dE9uNTdES09OUzMzV2VIa0JSWUZWdz09" TargetMode="External"/><Relationship Id="rId5" Type="http://schemas.openxmlformats.org/officeDocument/2006/relationships/hyperlink" Target="mailto:eprangley@nacdd.org" TargetMode="External"/><Relationship Id="rId4" Type="http://schemas.openxmlformats.org/officeDocument/2006/relationships/hyperlink" Target="https://us02web.zoom.us/j/85956647049?pwd=ohNhTF9CL2JOVyBK3VHPaO6vsolGFp.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hyperlink" Target="https://bit.ly/3Ux1PE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284" y="1861946"/>
            <a:ext cx="10144835" cy="1577366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Policy Update for the</a:t>
            </a:r>
            <a:br>
              <a:rPr lang="en-US" sz="3600" dirty="0">
                <a:cs typeface="Calibri Light"/>
              </a:rPr>
            </a:br>
            <a:r>
              <a:rPr lang="en-US" sz="3600" dirty="0">
                <a:ea typeface="+mj-lt"/>
                <a:cs typeface="+mj-lt"/>
              </a:rPr>
              <a:t>NACDD Policy Update</a:t>
            </a:r>
            <a:br>
              <a:rPr lang="en-US" sz="3600" dirty="0">
                <a:ea typeface="+mj-lt"/>
                <a:cs typeface="+mj-lt"/>
              </a:rPr>
            </a:br>
            <a:r>
              <a:rPr lang="en-US" sz="3600" dirty="0">
                <a:cs typeface="Calibri Light"/>
              </a:rPr>
              <a:t>February 5, 2024</a:t>
            </a:r>
            <a:endParaRPr lang="en-US" sz="3600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9735" y="4248624"/>
            <a:ext cx="9850915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Erin Prangley, Director, Public Policy</a:t>
            </a:r>
          </a:p>
          <a:p>
            <a:r>
              <a:rPr lang="en-US" dirty="0">
                <a:ea typeface="Calibri"/>
                <a:cs typeface="Calibri"/>
              </a:rPr>
              <a:t>Eprangley@nacdd.org</a:t>
            </a:r>
          </a:p>
        </p:txBody>
      </p:sp>
    </p:spTree>
    <p:extLst>
      <p:ext uri="{BB962C8B-B14F-4D97-AF65-F5344CB8AC3E}">
        <p14:creationId xmlns:p14="http://schemas.microsoft.com/office/powerpoint/2010/main" val="173194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F51F61-6144-5085-9550-FD3EE8BD1D11}"/>
              </a:ext>
            </a:extLst>
          </p:cNvPr>
          <p:cNvSpPr txBox="1"/>
          <p:nvPr/>
        </p:nvSpPr>
        <p:spPr>
          <a:xfrm>
            <a:off x="838200" y="459863"/>
            <a:ext cx="10515600" cy="100459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Take Action! Protect Medicaid!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DF2E2F82-3558-2230-7941-19B717B07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22031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7F7D652A-E50F-14AA-F465-FFC6F85B6C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9314" y="2609850"/>
            <a:ext cx="1719944" cy="16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6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2D630B-95B3-72AD-623C-317F48C82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oster with a white building and blue text&#10;&#10;AI-generated content may be incorrect.">
            <a:extLst>
              <a:ext uri="{FF2B5EF4-FFF2-40B4-BE49-F238E27FC236}">
                <a16:creationId xmlns:a16="http://schemas.microsoft.com/office/drawing/2014/main" id="{A1468C02-0995-3979-169E-1783CF3EEA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50" r="-2" b="-2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532C14-7E9E-396E-5D9E-9A6E4F469D32}"/>
              </a:ext>
            </a:extLst>
          </p:cNvPr>
          <p:cNvSpPr txBox="1"/>
          <p:nvPr/>
        </p:nvSpPr>
        <p:spPr>
          <a:xfrm>
            <a:off x="7282060" y="588251"/>
            <a:ext cx="4543367" cy="567497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National Call-In Day to Protect Medicaid </a:t>
            </a:r>
            <a:endParaRPr lang="en-US" sz="28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When: Tomorrow,</a:t>
            </a:r>
            <a:r>
              <a:rPr lang="en-US" sz="2000" dirty="0"/>
              <a:t> Thursday, February 6, at 1 PM (ideal) or anytime </a:t>
            </a: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How:</a:t>
            </a:r>
            <a:r>
              <a:rPr lang="en-US" sz="2000" dirty="0"/>
              <a:t>  </a:t>
            </a:r>
            <a:endParaRPr lang="en-US" sz="2000">
              <a:ea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Call the “Hands Off Medicaid Hotline” at</a:t>
            </a:r>
            <a:r>
              <a:rPr lang="en-US" sz="2000" b="1" dirty="0"/>
              <a:t> 866-426-2631</a:t>
            </a:r>
            <a:r>
              <a:rPr lang="en-US" sz="2000" dirty="0"/>
              <a:t>. (Options are available in English and Spanish.)  </a:t>
            </a:r>
            <a:endParaRPr lang="en-US" sz="2000">
              <a:ea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Follow the prompts when asked for your zip code.  </a:t>
            </a:r>
            <a:endParaRPr lang="en-US" sz="2000">
              <a:ea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Your call will be automatically directed to your representative. </a:t>
            </a: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You may either speak with a staff member or be directed to voicemail. If you reach voicemail, please leave a message with your name and zip code! </a:t>
            </a: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65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document&#10;&#10;AI-generated content may be incorrect.">
            <a:extLst>
              <a:ext uri="{FF2B5EF4-FFF2-40B4-BE49-F238E27FC236}">
                <a16:creationId xmlns:a16="http://schemas.microsoft.com/office/drawing/2014/main" id="{47E0E1C5-69EC-AE77-433D-7DB5B637F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9" y="818166"/>
            <a:ext cx="4402137" cy="54412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74CE1E-0D1B-4B0A-7D20-DC23B6DC9772}"/>
              </a:ext>
            </a:extLst>
          </p:cNvPr>
          <p:cNvSpPr txBox="1"/>
          <p:nvPr/>
        </p:nvSpPr>
        <p:spPr>
          <a:xfrm>
            <a:off x="5561636" y="6258444"/>
            <a:ext cx="71586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3"/>
              </a:rPr>
              <a:t>https://www.kff.org/interactive/medicaid-state-fact-sheets/</a:t>
            </a:r>
            <a:r>
              <a:rPr lang="en-US" dirty="0"/>
              <a:t> </a:t>
            </a:r>
            <a:endParaRPr lang="en-US"/>
          </a:p>
        </p:txBody>
      </p:sp>
      <p:pic>
        <p:nvPicPr>
          <p:cNvPr id="7" name="Picture 6" descr="A map of the united states&#10;&#10;AI-generated content may be incorrect.">
            <a:extLst>
              <a:ext uri="{FF2B5EF4-FFF2-40B4-BE49-F238E27FC236}">
                <a16:creationId xmlns:a16="http://schemas.microsoft.com/office/drawing/2014/main" id="{0277593B-33AA-C712-9547-0F8888171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279" y="643466"/>
            <a:ext cx="6632222" cy="55710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DC9120-AAD3-BD84-59E2-76F633328887}"/>
              </a:ext>
            </a:extLst>
          </p:cNvPr>
          <p:cNvSpPr txBox="1"/>
          <p:nvPr/>
        </p:nvSpPr>
        <p:spPr>
          <a:xfrm>
            <a:off x="523875" y="119062"/>
            <a:ext cx="97393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ea typeface="Calibri"/>
                <a:cs typeface="Calibri"/>
              </a:rPr>
              <a:t>NACDD Talking Points with Links to State Fact Sheets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68436-6057-BDA2-2C6B-3D3DE4AC8067}"/>
              </a:ext>
            </a:extLst>
          </p:cNvPr>
          <p:cNvSpPr txBox="1"/>
          <p:nvPr/>
        </p:nvSpPr>
        <p:spPr>
          <a:xfrm>
            <a:off x="265726" y="6285228"/>
            <a:ext cx="48165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Arial"/>
                <a:cs typeface="Arial"/>
                <a:hlinkClick r:id="rId5"/>
              </a:rPr>
              <a:t>https://nacdd.org/nacdd-medicaid-fact-sheet/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4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D6C8D3E3-0311-192C-FF65-0361A1850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82" y="643466"/>
            <a:ext cx="4373285" cy="55710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D020F2CA-7AB4-ED25-B25A-93ED372C7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459" y="643467"/>
            <a:ext cx="43454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6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6795FB-DEE5-2DDF-2F55-953736DB9F56}"/>
              </a:ext>
            </a:extLst>
          </p:cNvPr>
          <p:cNvSpPr txBox="1"/>
          <p:nvPr/>
        </p:nvSpPr>
        <p:spPr>
          <a:xfrm>
            <a:off x="446144" y="34847"/>
            <a:ext cx="4651336" cy="16737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atin typeface="+mj-lt"/>
                <a:ea typeface="+mj-ea"/>
                <a:cs typeface="+mj-cs"/>
              </a:rPr>
              <a:t>February Action: </a:t>
            </a:r>
            <a:br>
              <a:rPr lang="en-US" sz="3000" b="1" dirty="0">
                <a:latin typeface="+mj-lt"/>
                <a:ea typeface="+mj-ea"/>
                <a:cs typeface="+mj-cs"/>
              </a:rPr>
            </a:br>
            <a:r>
              <a:rPr lang="en-US" sz="3000" b="1" dirty="0">
                <a:latin typeface="+mj-lt"/>
                <a:ea typeface="+mj-ea"/>
                <a:cs typeface="+mj-cs"/>
              </a:rPr>
              <a:t>In District Meeting with Your Member of Congress</a:t>
            </a:r>
            <a:endParaRPr lang="en-US" b="1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55FD14-31C3-3A5E-9DCF-471F0D348564}"/>
              </a:ext>
            </a:extLst>
          </p:cNvPr>
          <p:cNvSpPr txBox="1"/>
          <p:nvPr/>
        </p:nvSpPr>
        <p:spPr>
          <a:xfrm>
            <a:off x="301600" y="1713967"/>
            <a:ext cx="5513977" cy="390790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Gather Friends</a:t>
            </a:r>
            <a:endParaRPr lang="en-US">
              <a:ea typeface="Calibri"/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Contact congressional office for meeting with Congressman</a:t>
            </a:r>
            <a:endParaRPr lang="en-US">
              <a:ea typeface="Calibri"/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Set Date and Time and let NACDD know </a:t>
            </a:r>
            <a:r>
              <a:rPr lang="en-US" dirty="0">
                <a:ea typeface="+mn-lt"/>
                <a:cs typeface="+mn-lt"/>
              </a:rPr>
              <a:t>at  </a:t>
            </a:r>
            <a:r>
              <a:rPr lang="en-US" dirty="0">
                <a:ea typeface="+mn-lt"/>
                <a:cs typeface="+mn-lt"/>
                <a:hlinkClick r:id="rId2"/>
              </a:rPr>
              <a:t>http://bit.ly/40EbwoY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>
              <a:ea typeface="Calibri"/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Schedule a zoom to prepare for meeting</a:t>
            </a:r>
            <a:endParaRPr lang="en-US">
              <a:ea typeface="Calibri"/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Meeting Agenda</a:t>
            </a:r>
            <a:endParaRPr lang="en-US">
              <a:ea typeface="Calibri"/>
              <a:cs typeface="Calibri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Introduce constituents</a:t>
            </a:r>
            <a:endParaRPr lang="en-US">
              <a:ea typeface="Calibri"/>
              <a:cs typeface="Calibri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Share personal story (1 or 2)</a:t>
            </a:r>
            <a:endParaRPr lang="en-US">
              <a:ea typeface="Calibri"/>
              <a:cs typeface="Calibri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Share state talking points (see state fact sheet)</a:t>
            </a:r>
            <a:endParaRPr lang="en-US">
              <a:ea typeface="Calibri"/>
              <a:cs typeface="Calibri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Make ask – No cuts to Medicaid</a:t>
            </a:r>
            <a:endParaRPr lang="en-US">
              <a:ea typeface="Calibri"/>
              <a:cs typeface="Calibri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Get the PICTURE</a:t>
            </a:r>
            <a:endParaRPr lang="en-US" dirty="0">
              <a:ea typeface="Calibri"/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Send a thank you note to the congressman, specifically naming the staff who met with you.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Share picture on social media with #HandsOffMedicaid and tag the congressman</a:t>
            </a:r>
            <a:endParaRPr lang="en-US">
              <a:ea typeface="Calibri"/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</p:txBody>
      </p:sp>
      <p:pic>
        <p:nvPicPr>
          <p:cNvPr id="5" name="Picture 4" descr="Bipartisan Disability Community Act ...">
            <a:extLst>
              <a:ext uri="{FF2B5EF4-FFF2-40B4-BE49-F238E27FC236}">
                <a16:creationId xmlns:a16="http://schemas.microsoft.com/office/drawing/2014/main" id="{989D668A-917F-8258-EE9F-9708BA44CB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2" r="17218" b="-1"/>
          <a:stretch/>
        </p:blipFill>
        <p:spPr>
          <a:xfrm>
            <a:off x="6099305" y="1179338"/>
            <a:ext cx="5453545" cy="49846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34FA563-76F6-CDCF-AEA0-A7B78E446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2E3CAA-F1BA-6695-301D-22564C38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3F0F2C-04A5-144D-BDCF-C38707289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050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A771-450B-0C86-4103-4E6CDBDF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Now!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F4B0E-D417-AE0B-23D2-AB709BD00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229" y="1579007"/>
            <a:ext cx="5404334" cy="4351338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marL="50800" indent="0">
              <a:lnSpc>
                <a:spcPct val="120000"/>
              </a:lnSpc>
              <a:buNone/>
            </a:pPr>
            <a:r>
              <a:rPr lang="en-US" dirty="0"/>
              <a:t>Send a message to the new Congress that cutting or defunding Medicaid would create major gaps in state funding and devastate state budgets. </a:t>
            </a:r>
            <a:endParaRPr lang="en-US"/>
          </a:p>
          <a:p>
            <a:pPr marL="50800" indent="0">
              <a:lnSpc>
                <a:spcPct val="120000"/>
              </a:lnSpc>
              <a:buNone/>
            </a:pPr>
            <a:r>
              <a:rPr lang="en-US" dirty="0"/>
              <a:t>Any type of cut – whether as block grants, per capita caps, work requirements, or other changes – will take critical care away from millions of people. </a:t>
            </a:r>
            <a:endParaRPr lang="en-US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r>
              <a:rPr lang="en-US" dirty="0"/>
              <a:t>Go to this link: </a:t>
            </a:r>
            <a:r>
              <a:rPr lang="en-US" dirty="0">
                <a:hlinkClick r:id="rId2"/>
              </a:rPr>
              <a:t>https://bit.ly/40bpOgQ</a:t>
            </a:r>
            <a:r>
              <a:rPr lang="en-US" dirty="0"/>
              <a:t> </a:t>
            </a:r>
          </a:p>
        </p:txBody>
      </p:sp>
      <p:pic>
        <p:nvPicPr>
          <p:cNvPr id="4" name="Picture 3" descr="A red and white page with text and images&#10;&#10;Description automatically generated">
            <a:extLst>
              <a:ext uri="{FF2B5EF4-FFF2-40B4-BE49-F238E27FC236}">
                <a16:creationId xmlns:a16="http://schemas.microsoft.com/office/drawing/2014/main" id="{9582B2A2-8530-BEA8-AB9B-E4B1E56B2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176" y="0"/>
            <a:ext cx="5890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5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F5E55-9AA2-6DF1-B952-A2BBD44E1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541"/>
            <a:ext cx="1894765" cy="58624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endParaRPr lang="en-US" sz="1600" u="sng" dirty="0">
              <a:ea typeface="Calibri"/>
              <a:cs typeface="Calibri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600" dirty="0">
                <a:ea typeface="+mn-lt"/>
                <a:cs typeface="+mn-lt"/>
              </a:rPr>
              <a:t> </a:t>
            </a:r>
            <a:endParaRPr lang="en-US" sz="1600" dirty="0">
              <a:ea typeface="Calibri"/>
              <a:cs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BF56A5-1F1E-BD5B-24C7-B202B30A0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012194"/>
              </p:ext>
            </p:extLst>
          </p:nvPr>
        </p:nvGraphicFramePr>
        <p:xfrm>
          <a:off x="550649" y="1207264"/>
          <a:ext cx="10957008" cy="5861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504">
                  <a:extLst>
                    <a:ext uri="{9D8B030D-6E8A-4147-A177-3AD203B41FA5}">
                      <a16:colId xmlns:a16="http://schemas.microsoft.com/office/drawing/2014/main" val="1865124310"/>
                    </a:ext>
                  </a:extLst>
                </a:gridCol>
                <a:gridCol w="5478504">
                  <a:extLst>
                    <a:ext uri="{9D8B030D-6E8A-4147-A177-3AD203B41FA5}">
                      <a16:colId xmlns:a16="http://schemas.microsoft.com/office/drawing/2014/main" val="143676403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sng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NACDD Policy Committee Monthly Meeting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NACDD Policy Committee members meet to discuss federal policy priorities.  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When: First Thursday of the month, 2pm EST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Next Policy Committee meeting is February 6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Link:  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  <a:hlinkClick r:id="rId2"/>
                        </a:rPr>
                        <a:t>https://us02web.zoom.us/j/89564062154?pwd=UPZtNla5DJpObNMRQFkTGf8Wp9htxb.1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Meeting ID: 895 6406 2154 | Passcode: 219550</a:t>
                      </a:r>
                    </a:p>
                    <a:p>
                      <a:pPr lvl="0">
                        <a:buNone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sng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NACDD State Policy Task Force Meetin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This task force focuses on state policy issues and advocacy strategies. Topics include alternatives to guardianship, state budgets, state legislative days, organizing state networks (coalition building) and more.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When: Last Tuesday of the month at 12:30pm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Next State Task Force meeting is February 25.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Link: 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  <a:hlinkClick r:id="rId3"/>
                        </a:rPr>
                        <a:t>https://us02web.zoom.us/j/83256338381?pwd=jKSTrPSAdlRClpEiKPNuUJBcj7a22t.1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Meeting ID: 832 5633 8381 | Passcode: 777838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29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 noProof="0" dirty="0">
                          <a:solidFill>
                            <a:srgbClr val="000000"/>
                          </a:solidFill>
                        </a:rPr>
                        <a:t>NACDD Medicaid Task Force Meetings</a:t>
                      </a:r>
                      <a:endParaRPr lang="en-US" sz="1800" u="none" strike="noStrike" noProof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</a:rPr>
                        <a:t>This task force focuses on Medicaid issues including federal legislation and agency activities as well as expertise on advocating within state Medicaid plans.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800" u="none" strike="noStrike" noProof="0" dirty="0"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</a:rPr>
                        <a:t>When: Last Tuesday of the month at 2:00 PM EST</a:t>
                      </a:r>
                      <a:endParaRPr lang="en-US" sz="1800" dirty="0"/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</a:rPr>
                        <a:t>Next Medicaid Task </a:t>
                      </a:r>
                      <a:r>
                        <a:rPr lang="en-US" sz="1800" u="none" strike="noStrike" noProof="0" dirty="0" err="1">
                          <a:solidFill>
                            <a:srgbClr val="000000"/>
                          </a:solidFill>
                        </a:rPr>
                        <a:t>Forcemeeting</a:t>
                      </a: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</a:rPr>
                        <a:t> is February 25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</a:rPr>
                        <a:t>Link: </a:t>
                      </a: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  <a:hlinkClick r:id="rId4"/>
                        </a:rPr>
                        <a:t>https://us02web.zoom.us/j/85956647049?pwd=ohNhTF9CL2JOVyBK3VHPaO6vsolGFp.1</a:t>
                      </a: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</a:rPr>
                        <a:t> 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</a:rPr>
                        <a:t>Meeting ID: 859 5664 7049 | Passcode: 923280</a:t>
                      </a:r>
                    </a:p>
                    <a:p>
                      <a:pPr lvl="0">
                        <a:buNone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 noProof="0" dirty="0">
                          <a:solidFill>
                            <a:srgbClr val="000000"/>
                          </a:solidFill>
                        </a:rPr>
                        <a:t>NACDD Public Policy Hours</a:t>
                      </a:r>
                      <a:br>
                        <a:rPr lang="en-US" sz="1800" u="sng" strike="noStrike" noProof="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</a:rPr>
                        <a:t>NACDD staff are available to discuss all things policy every other week. Please send an email to</a:t>
                      </a: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  <a:hlinkClick r:id="rId5"/>
                        </a:rPr>
                        <a:t>eprangley@nacdd.org</a:t>
                      </a: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</a:rPr>
                        <a:t> if you have any issues you want to discuss during this time.</a:t>
                      </a:r>
                      <a:endParaRPr lang="en-US" sz="1800" u="sng" strike="noStrike" noProof="0" dirty="0"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800" u="none" strike="noStrike" noProof="0" dirty="0"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</a:rPr>
                        <a:t>When: Every other week on Fridays at 2-3pm</a:t>
                      </a:r>
                      <a:endParaRPr lang="en-US" sz="1800" dirty="0"/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</a:rPr>
                        <a:t>Next Policy Hours is February 28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</a:rPr>
                        <a:t>Link: </a:t>
                      </a: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  <a:hlinkClick r:id="rId6"/>
                        </a:rPr>
                        <a:t>https://us02web.zoom.us/j/87599614475?pwd=dE9uNTdES09OUzMzV2VIa0JSWUZWdz09</a:t>
                      </a:r>
                      <a:endParaRPr lang="en-US" sz="1800" u="none" strike="noStrike" noProof="0" dirty="0"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</a:rPr>
                        <a:t>Meeting ID: 875 9961 4475 | Passcode: 318439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83037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42D461-324A-C8F0-B87E-D02ECE5C268A}"/>
              </a:ext>
            </a:extLst>
          </p:cNvPr>
          <p:cNvSpPr txBox="1"/>
          <p:nvPr/>
        </p:nvSpPr>
        <p:spPr>
          <a:xfrm>
            <a:off x="554986" y="189098"/>
            <a:ext cx="10959453" cy="101566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Calibri Light"/>
                <a:ea typeface="Calibri Light"/>
                <a:cs typeface="Calibri Light"/>
              </a:rPr>
              <a:t>Join US!! NACDD Policy Regular Meetings</a:t>
            </a:r>
            <a:endParaRPr lang="en-US" sz="1400">
              <a:ea typeface="Calibri"/>
              <a:cs typeface="Calibri"/>
            </a:endParaRPr>
          </a:p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These meetings are open to all NACDD members, which include state councils on developmental disabilities, members, staff and leaders with lived experience (self-advocates).</a:t>
            </a:r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6994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6F1E-A894-262D-AE35-3352F201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96" y="199640"/>
            <a:ext cx="4509236" cy="1139139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Join our email list!</a:t>
            </a:r>
            <a:endParaRPr lang="en-US" sz="3600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765D8-5B4A-48D6-3BDC-7AA379E2C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98" y="1662781"/>
            <a:ext cx="5248971" cy="383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NACDD's Policy email list is open to all NACDD members (council members, staff and self-advocates). To join go to </a:t>
            </a:r>
            <a:r>
              <a:rPr lang="en-US" dirty="0">
                <a:ea typeface="+mn-lt"/>
                <a:cs typeface="+mn-lt"/>
                <a:hlinkClick r:id="rId2"/>
              </a:rPr>
              <a:t>https://bit.ly/3Ux1PEN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7" name="Picture 6" descr="Council on Developmental Disabilities">
            <a:extLst>
              <a:ext uri="{FF2B5EF4-FFF2-40B4-BE49-F238E27FC236}">
                <a16:creationId xmlns:a16="http://schemas.microsoft.com/office/drawing/2014/main" id="{08AE9FBC-0184-5BD6-7DCA-85B187A14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5" b="-5"/>
          <a:stretch/>
        </p:blipFill>
        <p:spPr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pic>
        <p:nvPicPr>
          <p:cNvPr id="6" name="Picture 5" descr="Advocates as Leaders Speakers' Network ...">
            <a:extLst>
              <a:ext uri="{FF2B5EF4-FFF2-40B4-BE49-F238E27FC236}">
                <a16:creationId xmlns:a16="http://schemas.microsoft.com/office/drawing/2014/main" id="{378B7DF8-DCB1-8544-FEB7-AE22BA4F62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5954259" y="2669844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4" name="Picture 3" descr="Brett Williams - Policy Analyst ...">
            <a:extLst>
              <a:ext uri="{FF2B5EF4-FFF2-40B4-BE49-F238E27FC236}">
                <a16:creationId xmlns:a16="http://schemas.microsoft.com/office/drawing/2014/main" id="{DED0C036-65D5-AE5E-E110-94D39FD7A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072" r="1" b="5073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pic>
        <p:nvPicPr>
          <p:cNvPr id="8" name="Picture 7" descr="$900 million budget spurs criticism ...">
            <a:extLst>
              <a:ext uri="{FF2B5EF4-FFF2-40B4-BE49-F238E27FC236}">
                <a16:creationId xmlns:a16="http://schemas.microsoft.com/office/drawing/2014/main" id="{5CD4BC48-F724-4D03-924F-76E15DAC52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" r="-3" b="20519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pic>
        <p:nvPicPr>
          <p:cNvPr id="5" name="Picture 4" descr="Council for People with Disabilities ...">
            <a:extLst>
              <a:ext uri="{FF2B5EF4-FFF2-40B4-BE49-F238E27FC236}">
                <a16:creationId xmlns:a16="http://schemas.microsoft.com/office/drawing/2014/main" id="{2A074FCE-ECFC-6CBA-0B9F-61CA32292D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3" b="31316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680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8" ma:contentTypeDescription="Create a new document." ma:contentTypeScope="" ma:versionID="747bd14c0bc5fbe46383234328695d9f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717a3c5c58d1fcb42fb190b8c23c93f3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6cdaa0-f793-43fc-9d66-18f7e46bb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59ed9a-9116-4bad-92b9-f5b46ad154c1}" ma:internalName="TaxCatchAll" ma:showField="CatchAllData" ma:web="7244ee07-bebb-4256-851d-8920eeb3e1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44ee07-bebb-4256-851d-8920eeb3e1b7">
      <UserInfo>
        <DisplayName>Erin Prangley</DisplayName>
        <AccountId>18</AccountId>
        <AccountType/>
      </UserInfo>
    </SharedWithUsers>
    <lcf76f155ced4ddcb4097134ff3c332f xmlns="560c9c75-9737-4a47-90d7-3192440b0b55">
      <Terms xmlns="http://schemas.microsoft.com/office/infopath/2007/PartnerControls"/>
    </lcf76f155ced4ddcb4097134ff3c332f>
    <TaxCatchAll xmlns="7244ee07-bebb-4256-851d-8920eeb3e1b7" xsi:nil="true"/>
  </documentManagement>
</p:properties>
</file>

<file path=customXml/itemProps1.xml><?xml version="1.0" encoding="utf-8"?>
<ds:datastoreItem xmlns:ds="http://schemas.openxmlformats.org/officeDocument/2006/customXml" ds:itemID="{31C269AE-FF34-48FB-B54C-3216836E5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c9c75-9737-4a47-90d7-3192440b0b55"/>
    <ds:schemaRef ds:uri="7244ee07-bebb-4256-851d-8920eeb3e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9879FF-AB67-425D-94EA-6057DA49CB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B0843C-86CD-480E-B9D4-E64D1EB301FC}">
  <ds:schemaRefs>
    <ds:schemaRef ds:uri="560c9c75-9737-4a47-90d7-3192440b0b55"/>
    <ds:schemaRef ds:uri="7244ee07-bebb-4256-851d-8920eeb3e1b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1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1_Office Theme</vt:lpstr>
      <vt:lpstr>office theme</vt:lpstr>
      <vt:lpstr>Office Theme</vt:lpstr>
      <vt:lpstr>Policy Update for the NACDD Policy Update February 5,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 Now!</vt:lpstr>
      <vt:lpstr>PowerPoint Presentation</vt:lpstr>
      <vt:lpstr>Join our email list!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 Misilo</dc:creator>
  <cp:revision>5032</cp:revision>
  <cp:lastPrinted>2017-11-16T14:55:44Z</cp:lastPrinted>
  <dcterms:created xsi:type="dcterms:W3CDTF">2016-02-23T16:23:37Z</dcterms:created>
  <dcterms:modified xsi:type="dcterms:W3CDTF">2025-02-05T20:57:40Z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