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 id="2147483684" r:id="rId5"/>
    <p:sldMasterId id="2147483672" r:id="rId6"/>
    <p:sldMasterId id="2147483648" r:id="rId7"/>
  </p:sldMasterIdLst>
  <p:notesMasterIdLst>
    <p:notesMasterId r:id="rId24"/>
  </p:notesMasterIdLst>
  <p:sldIdLst>
    <p:sldId id="256" r:id="rId8"/>
    <p:sldId id="358" r:id="rId9"/>
    <p:sldId id="368" r:id="rId10"/>
    <p:sldId id="369" r:id="rId11"/>
    <p:sldId id="361" r:id="rId12"/>
    <p:sldId id="360" r:id="rId13"/>
    <p:sldId id="362" r:id="rId14"/>
    <p:sldId id="350" r:id="rId15"/>
    <p:sldId id="352" r:id="rId16"/>
    <p:sldId id="353" r:id="rId17"/>
    <p:sldId id="351" r:id="rId18"/>
    <p:sldId id="356" r:id="rId19"/>
    <p:sldId id="357" r:id="rId20"/>
    <p:sldId id="349" r:id="rId21"/>
    <p:sldId id="367" r:id="rId22"/>
    <p:sldId id="320"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3F41F6-A34E-0557-27BC-E6C43E65CC64}" v="8974" dt="2025-01-21T07:14:21.568"/>
    <p1510:client id="{872D2957-0722-EBAB-6721-C4EE735AC39B}" v="1317" dt="2025-01-22T21:47:05.198"/>
    <p1510:client id="{D10DC2FF-5CB3-C0E7-9D7F-30B8DEE1B0A7}" v="29" dt="2025-01-21T20:47:31.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Prangley" userId="S::eprangley@nacdd.org::7f058b9a-f90a-4281-a8c6-5ba31926f190" providerId="AD" clId="Web-{872D2957-0722-EBAB-6721-C4EE735AC39B}"/>
    <pc:docChg chg="addSld delSld modSld sldOrd">
      <pc:chgData name="Erin Prangley" userId="S::eprangley@nacdd.org::7f058b9a-f90a-4281-a8c6-5ba31926f190" providerId="AD" clId="Web-{872D2957-0722-EBAB-6721-C4EE735AC39B}" dt="2025-01-22T21:47:02.026" v="1334" actId="20577"/>
      <pc:docMkLst>
        <pc:docMk/>
      </pc:docMkLst>
      <pc:sldChg chg="modSp">
        <pc:chgData name="Erin Prangley" userId="S::eprangley@nacdd.org::7f058b9a-f90a-4281-a8c6-5ba31926f190" providerId="AD" clId="Web-{872D2957-0722-EBAB-6721-C4EE735AC39B}" dt="2025-01-22T20:50:14.614" v="0" actId="20577"/>
        <pc:sldMkLst>
          <pc:docMk/>
          <pc:sldMk cId="1731942061" sldId="256"/>
        </pc:sldMkLst>
        <pc:spChg chg="mod">
          <ac:chgData name="Erin Prangley" userId="S::eprangley@nacdd.org::7f058b9a-f90a-4281-a8c6-5ba31926f190" providerId="AD" clId="Web-{872D2957-0722-EBAB-6721-C4EE735AC39B}" dt="2025-01-22T20:50:14.614" v="0" actId="20577"/>
          <ac:spMkLst>
            <pc:docMk/>
            <pc:sldMk cId="1731942061" sldId="256"/>
            <ac:spMk id="2" creationId="{00000000-0000-0000-0000-000000000000}"/>
          </ac:spMkLst>
        </pc:spChg>
      </pc:sldChg>
      <pc:sldChg chg="modSp ord">
        <pc:chgData name="Erin Prangley" userId="S::eprangley@nacdd.org::7f058b9a-f90a-4281-a8c6-5ba31926f190" providerId="AD" clId="Web-{872D2957-0722-EBAB-6721-C4EE735AC39B}" dt="2025-01-22T21:47:02.026" v="1334" actId="20577"/>
        <pc:sldMkLst>
          <pc:docMk/>
          <pc:sldMk cId="3934395916" sldId="350"/>
        </pc:sldMkLst>
        <pc:spChg chg="mod">
          <ac:chgData name="Erin Prangley" userId="S::eprangley@nacdd.org::7f058b9a-f90a-4281-a8c6-5ba31926f190" providerId="AD" clId="Web-{872D2957-0722-EBAB-6721-C4EE735AC39B}" dt="2025-01-22T21:47:02.026" v="1334" actId="20577"/>
          <ac:spMkLst>
            <pc:docMk/>
            <pc:sldMk cId="3934395916" sldId="350"/>
            <ac:spMk id="3" creationId="{1BC576C2-0AFD-4323-EEC4-5F947FE86E7D}"/>
          </ac:spMkLst>
        </pc:spChg>
      </pc:sldChg>
      <pc:sldChg chg="modSp">
        <pc:chgData name="Erin Prangley" userId="S::eprangley@nacdd.org::7f058b9a-f90a-4281-a8c6-5ba31926f190" providerId="AD" clId="Web-{872D2957-0722-EBAB-6721-C4EE735AC39B}" dt="2025-01-22T21:32:43.537" v="1118" actId="20577"/>
        <pc:sldMkLst>
          <pc:docMk/>
          <pc:sldMk cId="4180845275" sldId="351"/>
        </pc:sldMkLst>
        <pc:graphicFrameChg chg="modGraphic">
          <ac:chgData name="Erin Prangley" userId="S::eprangley@nacdd.org::7f058b9a-f90a-4281-a8c6-5ba31926f190" providerId="AD" clId="Web-{872D2957-0722-EBAB-6721-C4EE735AC39B}" dt="2025-01-22T21:32:43.537" v="1118" actId="20577"/>
          <ac:graphicFrameMkLst>
            <pc:docMk/>
            <pc:sldMk cId="4180845275" sldId="351"/>
            <ac:graphicFrameMk id="4" creationId="{E3C5A491-C6BF-4701-C92D-0120843F318E}"/>
          </ac:graphicFrameMkLst>
        </pc:graphicFrameChg>
      </pc:sldChg>
      <pc:sldChg chg="modSp ord">
        <pc:chgData name="Erin Prangley" userId="S::eprangley@nacdd.org::7f058b9a-f90a-4281-a8c6-5ba31926f190" providerId="AD" clId="Web-{872D2957-0722-EBAB-6721-C4EE735AC39B}" dt="2025-01-22T21:33:20.178" v="1121"/>
        <pc:sldMkLst>
          <pc:docMk/>
          <pc:sldMk cId="2388568450" sldId="352"/>
        </pc:sldMkLst>
        <pc:graphicFrameChg chg="mod modGraphic">
          <ac:chgData name="Erin Prangley" userId="S::eprangley@nacdd.org::7f058b9a-f90a-4281-a8c6-5ba31926f190" providerId="AD" clId="Web-{872D2957-0722-EBAB-6721-C4EE735AC39B}" dt="2025-01-22T21:00:40.254" v="474"/>
          <ac:graphicFrameMkLst>
            <pc:docMk/>
            <pc:sldMk cId="2388568450" sldId="352"/>
            <ac:graphicFrameMk id="5" creationId="{0A360DAD-F2F0-FA0C-2878-7AFD6C28AEAB}"/>
          </ac:graphicFrameMkLst>
        </pc:graphicFrameChg>
      </pc:sldChg>
      <pc:sldChg chg="ord">
        <pc:chgData name="Erin Prangley" userId="S::eprangley@nacdd.org::7f058b9a-f90a-4281-a8c6-5ba31926f190" providerId="AD" clId="Web-{872D2957-0722-EBAB-6721-C4EE735AC39B}" dt="2025-01-22T21:33:30.756" v="1122"/>
        <pc:sldMkLst>
          <pc:docMk/>
          <pc:sldMk cId="515528125" sldId="353"/>
        </pc:sldMkLst>
      </pc:sldChg>
      <pc:sldChg chg="del">
        <pc:chgData name="Erin Prangley" userId="S::eprangley@nacdd.org::7f058b9a-f90a-4281-a8c6-5ba31926f190" providerId="AD" clId="Web-{872D2957-0722-EBAB-6721-C4EE735AC39B}" dt="2025-01-22T21:00:57.130" v="475"/>
        <pc:sldMkLst>
          <pc:docMk/>
          <pc:sldMk cId="3894275339" sldId="354"/>
        </pc:sldMkLst>
      </pc:sldChg>
      <pc:sldChg chg="modSp ord">
        <pc:chgData name="Erin Prangley" userId="S::eprangley@nacdd.org::7f058b9a-f90a-4281-a8c6-5ba31926f190" providerId="AD" clId="Web-{872D2957-0722-EBAB-6721-C4EE735AC39B}" dt="2025-01-22T21:37:13.324" v="1152" actId="20577"/>
        <pc:sldMkLst>
          <pc:docMk/>
          <pc:sldMk cId="1113593808" sldId="358"/>
        </pc:sldMkLst>
        <pc:spChg chg="mod">
          <ac:chgData name="Erin Prangley" userId="S::eprangley@nacdd.org::7f058b9a-f90a-4281-a8c6-5ba31926f190" providerId="AD" clId="Web-{872D2957-0722-EBAB-6721-C4EE735AC39B}" dt="2025-01-22T21:37:13.324" v="1152" actId="20577"/>
          <ac:spMkLst>
            <pc:docMk/>
            <pc:sldMk cId="1113593808" sldId="358"/>
            <ac:spMk id="3" creationId="{1C5D4973-73F8-2058-4E0F-2CAC502242ED}"/>
          </ac:spMkLst>
        </pc:spChg>
      </pc:sldChg>
      <pc:sldChg chg="del">
        <pc:chgData name="Erin Prangley" userId="S::eprangley@nacdd.org::7f058b9a-f90a-4281-a8c6-5ba31926f190" providerId="AD" clId="Web-{872D2957-0722-EBAB-6721-C4EE735AC39B}" dt="2025-01-22T20:50:31.208" v="1"/>
        <pc:sldMkLst>
          <pc:docMk/>
          <pc:sldMk cId="3319881330" sldId="359"/>
        </pc:sldMkLst>
      </pc:sldChg>
      <pc:sldChg chg="modSp">
        <pc:chgData name="Erin Prangley" userId="S::eprangley@nacdd.org::7f058b9a-f90a-4281-a8c6-5ba31926f190" providerId="AD" clId="Web-{872D2957-0722-EBAB-6721-C4EE735AC39B}" dt="2025-01-22T21:46:14.838" v="1323" actId="20577"/>
        <pc:sldMkLst>
          <pc:docMk/>
          <pc:sldMk cId="1758022094" sldId="362"/>
        </pc:sldMkLst>
        <pc:spChg chg="mod">
          <ac:chgData name="Erin Prangley" userId="S::eprangley@nacdd.org::7f058b9a-f90a-4281-a8c6-5ba31926f190" providerId="AD" clId="Web-{872D2957-0722-EBAB-6721-C4EE735AC39B}" dt="2025-01-22T21:46:14.838" v="1323" actId="20577"/>
          <ac:spMkLst>
            <pc:docMk/>
            <pc:sldMk cId="1758022094" sldId="362"/>
            <ac:spMk id="3" creationId="{3C54696C-6781-29A1-9DB7-C86C15AEC1B5}"/>
          </ac:spMkLst>
        </pc:spChg>
      </pc:sldChg>
      <pc:sldChg chg="del">
        <pc:chgData name="Erin Prangley" userId="S::eprangley@nacdd.org::7f058b9a-f90a-4281-a8c6-5ba31926f190" providerId="AD" clId="Web-{872D2957-0722-EBAB-6721-C4EE735AC39B}" dt="2025-01-22T20:50:33.755" v="2"/>
        <pc:sldMkLst>
          <pc:docMk/>
          <pc:sldMk cId="1983909315" sldId="363"/>
        </pc:sldMkLst>
      </pc:sldChg>
      <pc:sldChg chg="modSp">
        <pc:chgData name="Erin Prangley" userId="S::eprangley@nacdd.org::7f058b9a-f90a-4281-a8c6-5ba31926f190" providerId="AD" clId="Web-{872D2957-0722-EBAB-6721-C4EE735AC39B}" dt="2025-01-22T21:06:04.231" v="844" actId="1076"/>
        <pc:sldMkLst>
          <pc:docMk/>
          <pc:sldMk cId="506994421" sldId="367"/>
        </pc:sldMkLst>
        <pc:spChg chg="mod">
          <ac:chgData name="Erin Prangley" userId="S::eprangley@nacdd.org::7f058b9a-f90a-4281-a8c6-5ba31926f190" providerId="AD" clId="Web-{872D2957-0722-EBAB-6721-C4EE735AC39B}" dt="2025-01-22T21:05:47.106" v="843" actId="20577"/>
          <ac:spMkLst>
            <pc:docMk/>
            <pc:sldMk cId="506994421" sldId="367"/>
            <ac:spMk id="4" creationId="{A542D461-324A-C8F0-B87E-D02ECE5C268A}"/>
          </ac:spMkLst>
        </pc:spChg>
        <pc:graphicFrameChg chg="mod modGraphic">
          <ac:chgData name="Erin Prangley" userId="S::eprangley@nacdd.org::7f058b9a-f90a-4281-a8c6-5ba31926f190" providerId="AD" clId="Web-{872D2957-0722-EBAB-6721-C4EE735AC39B}" dt="2025-01-22T21:06:04.231" v="844" actId="1076"/>
          <ac:graphicFrameMkLst>
            <pc:docMk/>
            <pc:sldMk cId="506994421" sldId="367"/>
            <ac:graphicFrameMk id="2" creationId="{7CBF56A5-1F1E-BD5B-24C7-B202B30A0D35}"/>
          </ac:graphicFrameMkLst>
        </pc:graphicFrameChg>
      </pc:sldChg>
      <pc:sldChg chg="addSp modSp new mod setBg">
        <pc:chgData name="Erin Prangley" userId="S::eprangley@nacdd.org::7f058b9a-f90a-4281-a8c6-5ba31926f190" providerId="AD" clId="Web-{872D2957-0722-EBAB-6721-C4EE735AC39B}" dt="2025-01-22T21:35:48.229" v="1127" actId="20577"/>
        <pc:sldMkLst>
          <pc:docMk/>
          <pc:sldMk cId="2305751890" sldId="368"/>
        </pc:sldMkLst>
        <pc:spChg chg="mod">
          <ac:chgData name="Erin Prangley" userId="S::eprangley@nacdd.org::7f058b9a-f90a-4281-a8c6-5ba31926f190" providerId="AD" clId="Web-{872D2957-0722-EBAB-6721-C4EE735AC39B}" dt="2025-01-22T21:35:03.446" v="1124"/>
          <ac:spMkLst>
            <pc:docMk/>
            <pc:sldMk cId="2305751890" sldId="368"/>
            <ac:spMk id="2" creationId="{5A0B7F2C-7492-A512-40FD-30D8745DA44B}"/>
          </ac:spMkLst>
        </pc:spChg>
        <pc:spChg chg="mod">
          <ac:chgData name="Erin Prangley" userId="S::eprangley@nacdd.org::7f058b9a-f90a-4281-a8c6-5ba31926f190" providerId="AD" clId="Web-{872D2957-0722-EBAB-6721-C4EE735AC39B}" dt="2025-01-22T21:35:48.229" v="1127" actId="20577"/>
          <ac:spMkLst>
            <pc:docMk/>
            <pc:sldMk cId="2305751890" sldId="368"/>
            <ac:spMk id="3" creationId="{F5954127-C12A-EE7F-9A3C-BACCCB6F00B2}"/>
          </ac:spMkLst>
        </pc:spChg>
        <pc:spChg chg="add">
          <ac:chgData name="Erin Prangley" userId="S::eprangley@nacdd.org::7f058b9a-f90a-4281-a8c6-5ba31926f190" providerId="AD" clId="Web-{872D2957-0722-EBAB-6721-C4EE735AC39B}" dt="2025-01-22T21:35:03.446" v="1124"/>
          <ac:spMkLst>
            <pc:docMk/>
            <pc:sldMk cId="2305751890" sldId="368"/>
            <ac:spMk id="9" creationId="{201CC55D-ED54-4C5C-95E6-10947BD1103B}"/>
          </ac:spMkLst>
        </pc:spChg>
        <pc:spChg chg="add">
          <ac:chgData name="Erin Prangley" userId="S::eprangley@nacdd.org::7f058b9a-f90a-4281-a8c6-5ba31926f190" providerId="AD" clId="Web-{872D2957-0722-EBAB-6721-C4EE735AC39B}" dt="2025-01-22T21:35:03.446" v="1124"/>
          <ac:spMkLst>
            <pc:docMk/>
            <pc:sldMk cId="2305751890" sldId="368"/>
            <ac:spMk id="15" creationId="{3873B707-463F-40B0-8227-E8CC6C67EB25}"/>
          </ac:spMkLst>
        </pc:spChg>
        <pc:spChg chg="add">
          <ac:chgData name="Erin Prangley" userId="S::eprangley@nacdd.org::7f058b9a-f90a-4281-a8c6-5ba31926f190" providerId="AD" clId="Web-{872D2957-0722-EBAB-6721-C4EE735AC39B}" dt="2025-01-22T21:35:03.446" v="1124"/>
          <ac:spMkLst>
            <pc:docMk/>
            <pc:sldMk cId="2305751890" sldId="368"/>
            <ac:spMk id="17" creationId="{C13237C8-E62C-4F0D-A318-BD6FB6C2D138}"/>
          </ac:spMkLst>
        </pc:spChg>
        <pc:spChg chg="add">
          <ac:chgData name="Erin Prangley" userId="S::eprangley@nacdd.org::7f058b9a-f90a-4281-a8c6-5ba31926f190" providerId="AD" clId="Web-{872D2957-0722-EBAB-6721-C4EE735AC39B}" dt="2025-01-22T21:35:03.446" v="1124"/>
          <ac:spMkLst>
            <pc:docMk/>
            <pc:sldMk cId="2305751890" sldId="368"/>
            <ac:spMk id="19" creationId="{19C9EAEA-39D0-4B0E-A0EB-51E7B26740B1}"/>
          </ac:spMkLst>
        </pc:spChg>
        <pc:grpChg chg="add">
          <ac:chgData name="Erin Prangley" userId="S::eprangley@nacdd.org::7f058b9a-f90a-4281-a8c6-5ba31926f190" providerId="AD" clId="Web-{872D2957-0722-EBAB-6721-C4EE735AC39B}" dt="2025-01-22T21:35:03.446" v="1124"/>
          <ac:grpSpMkLst>
            <pc:docMk/>
            <pc:sldMk cId="2305751890" sldId="368"/>
            <ac:grpSpMk id="11" creationId="{1DE889C7-FAD6-4397-98E2-05D503484459}"/>
          </ac:grpSpMkLst>
        </pc:grpChg>
        <pc:picChg chg="add mod">
          <ac:chgData name="Erin Prangley" userId="S::eprangley@nacdd.org::7f058b9a-f90a-4281-a8c6-5ba31926f190" providerId="AD" clId="Web-{872D2957-0722-EBAB-6721-C4EE735AC39B}" dt="2025-01-22T21:35:03.446" v="1124"/>
          <ac:picMkLst>
            <pc:docMk/>
            <pc:sldMk cId="2305751890" sldId="368"/>
            <ac:picMk id="4" creationId="{C544B78B-AD37-5352-98BB-770ACEFB274C}"/>
          </ac:picMkLst>
        </pc:picChg>
      </pc:sldChg>
      <pc:sldChg chg="modSp add ord replId">
        <pc:chgData name="Erin Prangley" userId="S::eprangley@nacdd.org::7f058b9a-f90a-4281-a8c6-5ba31926f190" providerId="AD" clId="Web-{872D2957-0722-EBAB-6721-C4EE735AC39B}" dt="2025-01-22T21:45:29.587" v="1317" actId="20577"/>
        <pc:sldMkLst>
          <pc:docMk/>
          <pc:sldMk cId="3451500268" sldId="369"/>
        </pc:sldMkLst>
        <pc:spChg chg="mod">
          <ac:chgData name="Erin Prangley" userId="S::eprangley@nacdd.org::7f058b9a-f90a-4281-a8c6-5ba31926f190" providerId="AD" clId="Web-{872D2957-0722-EBAB-6721-C4EE735AC39B}" dt="2025-01-22T21:38:06.232" v="1160" actId="20577"/>
          <ac:spMkLst>
            <pc:docMk/>
            <pc:sldMk cId="3451500268" sldId="369"/>
            <ac:spMk id="2" creationId="{1BBE5818-A074-CA06-F347-6E49DC03B6DF}"/>
          </ac:spMkLst>
        </pc:spChg>
        <pc:spChg chg="mod">
          <ac:chgData name="Erin Prangley" userId="S::eprangley@nacdd.org::7f058b9a-f90a-4281-a8c6-5ba31926f190" providerId="AD" clId="Web-{872D2957-0722-EBAB-6721-C4EE735AC39B}" dt="2025-01-22T21:45:29.587" v="1317" actId="20577"/>
          <ac:spMkLst>
            <pc:docMk/>
            <pc:sldMk cId="3451500268" sldId="369"/>
            <ac:spMk id="3" creationId="{1C5D4973-73F8-2058-4E0F-2CAC502242E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896663-AD8C-43D3-A714-16198FE645F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09871790-14A9-41B2-B510-D6FD7AC8CAA7}">
      <dgm:prSet phldrT="[Text]" phldr="0"/>
      <dgm:spPr/>
      <dgm:t>
        <a:bodyPr/>
        <a:lstStyle/>
        <a:p>
          <a:pPr rtl="0"/>
          <a:r>
            <a:rPr lang="en-US" dirty="0">
              <a:latin typeface="Calibri Light" panose="020F0302020204030204"/>
            </a:rPr>
            <a:t>Viability </a:t>
          </a:r>
          <a:endParaRPr lang="en-US" dirty="0"/>
        </a:p>
      </dgm:t>
    </dgm:pt>
    <dgm:pt modelId="{75D3DC24-69FF-4959-9DB4-6B79B0973192}" type="parTrans" cxnId="{976211D6-1352-48D4-97A1-F6C6417CA1DC}">
      <dgm:prSet/>
      <dgm:spPr/>
      <dgm:t>
        <a:bodyPr/>
        <a:lstStyle/>
        <a:p>
          <a:endParaRPr lang="en-US"/>
        </a:p>
      </dgm:t>
    </dgm:pt>
    <dgm:pt modelId="{5398F9F0-FE76-4E32-9397-1041FCFAF5A7}" type="sibTrans" cxnId="{976211D6-1352-48D4-97A1-F6C6417CA1DC}">
      <dgm:prSet/>
      <dgm:spPr/>
      <dgm:t>
        <a:bodyPr/>
        <a:lstStyle/>
        <a:p>
          <a:endParaRPr lang="en-US"/>
        </a:p>
      </dgm:t>
    </dgm:pt>
    <dgm:pt modelId="{E7F8F302-8592-4E70-B538-D68352D7DEB1}">
      <dgm:prSet phldrT="[Text]" phldr="0"/>
      <dgm:spPr/>
      <dgm:t>
        <a:bodyPr/>
        <a:lstStyle/>
        <a:p>
          <a:pPr rtl="0"/>
          <a:r>
            <a:rPr lang="en-US" dirty="0">
              <a:latin typeface="Calibri Light" panose="020F0302020204030204"/>
            </a:rPr>
            <a:t>Will Congress Act?</a:t>
          </a:r>
          <a:endParaRPr lang="en-US" dirty="0"/>
        </a:p>
      </dgm:t>
    </dgm:pt>
    <dgm:pt modelId="{F3D9E462-BF3F-4356-9899-DAAAAC10594C}" type="parTrans" cxnId="{DEB577EB-E4FB-47D5-9C7B-3BFA710168C8}">
      <dgm:prSet/>
      <dgm:spPr/>
      <dgm:t>
        <a:bodyPr/>
        <a:lstStyle/>
        <a:p>
          <a:endParaRPr lang="en-US"/>
        </a:p>
      </dgm:t>
    </dgm:pt>
    <dgm:pt modelId="{400C071A-290F-4C1E-985A-2D41E27CC205}" type="sibTrans" cxnId="{DEB577EB-E4FB-47D5-9C7B-3BFA710168C8}">
      <dgm:prSet/>
      <dgm:spPr/>
      <dgm:t>
        <a:bodyPr/>
        <a:lstStyle/>
        <a:p>
          <a:endParaRPr lang="en-US"/>
        </a:p>
      </dgm:t>
    </dgm:pt>
    <dgm:pt modelId="{36DBF9E7-FBCD-4B66-B6C4-AFC689254BEB}">
      <dgm:prSet phldrT="[Text]" phldr="0"/>
      <dgm:spPr/>
      <dgm:t>
        <a:bodyPr/>
        <a:lstStyle/>
        <a:p>
          <a:pPr rtl="0"/>
          <a:r>
            <a:rPr lang="en-US" dirty="0">
              <a:latin typeface="Calibri Light" panose="020F0302020204030204"/>
            </a:rPr>
            <a:t>Strong Member Interest</a:t>
          </a:r>
          <a:endParaRPr lang="en-US" dirty="0"/>
        </a:p>
      </dgm:t>
    </dgm:pt>
    <dgm:pt modelId="{81B958BB-AED4-44AE-8716-1532EBD75BAC}" type="parTrans" cxnId="{8516E948-F985-49DF-83B8-1E0C8E007A34}">
      <dgm:prSet/>
      <dgm:spPr/>
      <dgm:t>
        <a:bodyPr/>
        <a:lstStyle/>
        <a:p>
          <a:endParaRPr lang="en-US"/>
        </a:p>
      </dgm:t>
    </dgm:pt>
    <dgm:pt modelId="{9399E746-59C6-421D-8245-C8C16205CDE4}" type="sibTrans" cxnId="{8516E948-F985-49DF-83B8-1E0C8E007A34}">
      <dgm:prSet/>
      <dgm:spPr/>
      <dgm:t>
        <a:bodyPr/>
        <a:lstStyle/>
        <a:p>
          <a:endParaRPr lang="en-US"/>
        </a:p>
      </dgm:t>
    </dgm:pt>
    <dgm:pt modelId="{D70DFF9B-1126-4712-BA4D-430031095B2F}">
      <dgm:prSet phldrT="[Text]" phldr="0"/>
      <dgm:spPr/>
      <dgm:t>
        <a:bodyPr/>
        <a:lstStyle/>
        <a:p>
          <a:pPr rtl="0"/>
          <a:r>
            <a:rPr lang="en-US" dirty="0">
              <a:latin typeface="Calibri Light" panose="020F0302020204030204"/>
            </a:rPr>
            <a:t>Are several Councils advocating for this?</a:t>
          </a:r>
          <a:endParaRPr lang="en-US" dirty="0"/>
        </a:p>
      </dgm:t>
    </dgm:pt>
    <dgm:pt modelId="{89C9E03E-CC6B-4527-86AE-0F46F8E54391}" type="parTrans" cxnId="{8D0458E6-93CD-4DB6-AFE4-F173EDCBE174}">
      <dgm:prSet/>
      <dgm:spPr/>
      <dgm:t>
        <a:bodyPr/>
        <a:lstStyle/>
        <a:p>
          <a:endParaRPr lang="en-US"/>
        </a:p>
      </dgm:t>
    </dgm:pt>
    <dgm:pt modelId="{CC312F73-769E-441D-9ACD-7CBEB78E64CF}" type="sibTrans" cxnId="{8D0458E6-93CD-4DB6-AFE4-F173EDCBE174}">
      <dgm:prSet/>
      <dgm:spPr/>
      <dgm:t>
        <a:bodyPr/>
        <a:lstStyle/>
        <a:p>
          <a:endParaRPr lang="en-US"/>
        </a:p>
      </dgm:t>
    </dgm:pt>
    <dgm:pt modelId="{E8D5FF0A-E88C-4423-A097-6AD999346E71}">
      <dgm:prSet phldrT="[Text]" phldr="0"/>
      <dgm:spPr/>
      <dgm:t>
        <a:bodyPr/>
        <a:lstStyle/>
        <a:p>
          <a:pPr rtl="0"/>
          <a:r>
            <a:rPr lang="en-US" dirty="0">
              <a:latin typeface="Calibri Light" panose="020F0302020204030204"/>
            </a:rPr>
            <a:t>This is an "all hands on deck" issue. (e.g. Medicaid)</a:t>
          </a:r>
          <a:endParaRPr lang="en-US" dirty="0"/>
        </a:p>
      </dgm:t>
    </dgm:pt>
    <dgm:pt modelId="{820B47E0-7EB2-4200-8206-0E15BD58C049}" type="parTrans" cxnId="{DF4FB0F6-17CA-41FB-84C6-448D6B88F8B4}">
      <dgm:prSet/>
      <dgm:spPr/>
      <dgm:t>
        <a:bodyPr/>
        <a:lstStyle/>
        <a:p>
          <a:endParaRPr lang="en-US"/>
        </a:p>
      </dgm:t>
    </dgm:pt>
    <dgm:pt modelId="{F32FE075-2D2F-4E21-8B34-36042EDDC800}" type="sibTrans" cxnId="{DF4FB0F6-17CA-41FB-84C6-448D6B88F8B4}">
      <dgm:prSet/>
      <dgm:spPr/>
      <dgm:t>
        <a:bodyPr/>
        <a:lstStyle/>
        <a:p>
          <a:endParaRPr lang="en-US"/>
        </a:p>
      </dgm:t>
    </dgm:pt>
    <dgm:pt modelId="{E78A46E3-8839-4486-90D8-40E30AD411C4}">
      <dgm:prSet phldr="0"/>
      <dgm:spPr/>
      <dgm:t>
        <a:bodyPr/>
        <a:lstStyle/>
        <a:p>
          <a:pPr rtl="0"/>
          <a:r>
            <a:rPr lang="en-US" dirty="0">
              <a:latin typeface="Calibri Light" panose="020F0302020204030204"/>
            </a:rPr>
            <a:t>Critical Need</a:t>
          </a:r>
        </a:p>
      </dgm:t>
    </dgm:pt>
    <dgm:pt modelId="{1CEEB4F4-6C82-45C3-A1D6-E1E47EA4FF38}" type="parTrans" cxnId="{B74604A6-7A4A-45A1-8ADD-D10A442E9344}">
      <dgm:prSet/>
      <dgm:spPr/>
    </dgm:pt>
    <dgm:pt modelId="{1A57A164-2D83-4952-B9FC-1371ABEDE6F0}" type="sibTrans" cxnId="{B74604A6-7A4A-45A1-8ADD-D10A442E9344}">
      <dgm:prSet/>
      <dgm:spPr/>
    </dgm:pt>
    <dgm:pt modelId="{9AD75EB7-4BC4-415C-9639-CCBFB5BAAE9A}" type="pres">
      <dgm:prSet presAssocID="{AD896663-AD8C-43D3-A714-16198FE645F3}" presName="Name0" presStyleCnt="0">
        <dgm:presLayoutVars>
          <dgm:chPref val="3"/>
          <dgm:dir/>
          <dgm:animLvl val="lvl"/>
          <dgm:resizeHandles/>
        </dgm:presLayoutVars>
      </dgm:prSet>
      <dgm:spPr/>
    </dgm:pt>
    <dgm:pt modelId="{D90A12D5-DC20-4E04-9845-312E62503617}" type="pres">
      <dgm:prSet presAssocID="{09871790-14A9-41B2-B510-D6FD7AC8CAA7}" presName="horFlow" presStyleCnt="0"/>
      <dgm:spPr/>
    </dgm:pt>
    <dgm:pt modelId="{334189BC-DB0A-4008-802C-7C1B6E16D163}" type="pres">
      <dgm:prSet presAssocID="{09871790-14A9-41B2-B510-D6FD7AC8CAA7}" presName="bigChev" presStyleLbl="node1" presStyleIdx="0" presStyleCnt="3"/>
      <dgm:spPr/>
    </dgm:pt>
    <dgm:pt modelId="{0FCDE93B-B4FD-46E6-80A6-CB8945605FEA}" type="pres">
      <dgm:prSet presAssocID="{F3D9E462-BF3F-4356-9899-DAAAAC10594C}" presName="parTrans" presStyleCnt="0"/>
      <dgm:spPr/>
    </dgm:pt>
    <dgm:pt modelId="{E0EA5F31-C023-40B5-97D4-1D72111F7718}" type="pres">
      <dgm:prSet presAssocID="{E7F8F302-8592-4E70-B538-D68352D7DEB1}" presName="node" presStyleLbl="alignAccFollowNode1" presStyleIdx="0" presStyleCnt="3">
        <dgm:presLayoutVars>
          <dgm:bulletEnabled val="1"/>
        </dgm:presLayoutVars>
      </dgm:prSet>
      <dgm:spPr/>
    </dgm:pt>
    <dgm:pt modelId="{FF815052-94BA-41E8-934B-84EF1254F243}" type="pres">
      <dgm:prSet presAssocID="{09871790-14A9-41B2-B510-D6FD7AC8CAA7}" presName="vSp" presStyleCnt="0"/>
      <dgm:spPr/>
    </dgm:pt>
    <dgm:pt modelId="{12EAEC9E-CD8A-4562-BD78-984C85BDDDAC}" type="pres">
      <dgm:prSet presAssocID="{36DBF9E7-FBCD-4B66-B6C4-AFC689254BEB}" presName="horFlow" presStyleCnt="0"/>
      <dgm:spPr/>
    </dgm:pt>
    <dgm:pt modelId="{E8FF7B39-0345-445B-B6A8-C9348088A01F}" type="pres">
      <dgm:prSet presAssocID="{36DBF9E7-FBCD-4B66-B6C4-AFC689254BEB}" presName="bigChev" presStyleLbl="node1" presStyleIdx="1" presStyleCnt="3"/>
      <dgm:spPr/>
    </dgm:pt>
    <dgm:pt modelId="{0F0AFA60-4CEE-41EB-82FC-69CFB563457C}" type="pres">
      <dgm:prSet presAssocID="{89C9E03E-CC6B-4527-86AE-0F46F8E54391}" presName="parTrans" presStyleCnt="0"/>
      <dgm:spPr/>
    </dgm:pt>
    <dgm:pt modelId="{D33AE815-BEE3-46A3-98B0-EB24D0403B07}" type="pres">
      <dgm:prSet presAssocID="{D70DFF9B-1126-4712-BA4D-430031095B2F}" presName="node" presStyleLbl="alignAccFollowNode1" presStyleIdx="1" presStyleCnt="3">
        <dgm:presLayoutVars>
          <dgm:bulletEnabled val="1"/>
        </dgm:presLayoutVars>
      </dgm:prSet>
      <dgm:spPr/>
    </dgm:pt>
    <dgm:pt modelId="{E7C44217-8E08-49B0-A019-FCB09916E137}" type="pres">
      <dgm:prSet presAssocID="{36DBF9E7-FBCD-4B66-B6C4-AFC689254BEB}" presName="vSp" presStyleCnt="0"/>
      <dgm:spPr/>
    </dgm:pt>
    <dgm:pt modelId="{40467402-12A6-4D5B-B921-20F8952E9A0A}" type="pres">
      <dgm:prSet presAssocID="{E78A46E3-8839-4486-90D8-40E30AD411C4}" presName="horFlow" presStyleCnt="0"/>
      <dgm:spPr/>
    </dgm:pt>
    <dgm:pt modelId="{DB0B9350-345E-4905-94DD-F414CC9FFD4F}" type="pres">
      <dgm:prSet presAssocID="{E78A46E3-8839-4486-90D8-40E30AD411C4}" presName="bigChev" presStyleLbl="node1" presStyleIdx="2" presStyleCnt="3"/>
      <dgm:spPr/>
    </dgm:pt>
    <dgm:pt modelId="{A6156E72-B9BD-4FCD-9E3A-FB8F171E219E}" type="pres">
      <dgm:prSet presAssocID="{820B47E0-7EB2-4200-8206-0E15BD58C049}" presName="parTrans" presStyleCnt="0"/>
      <dgm:spPr/>
    </dgm:pt>
    <dgm:pt modelId="{61278FD3-6BDD-4A07-A6E4-7299826FDF5D}" type="pres">
      <dgm:prSet presAssocID="{E8D5FF0A-E88C-4423-A097-6AD999346E71}" presName="node" presStyleLbl="alignAccFollowNode1" presStyleIdx="2" presStyleCnt="3">
        <dgm:presLayoutVars>
          <dgm:bulletEnabled val="1"/>
        </dgm:presLayoutVars>
      </dgm:prSet>
      <dgm:spPr/>
    </dgm:pt>
  </dgm:ptLst>
  <dgm:cxnLst>
    <dgm:cxn modelId="{BB5D5C07-4CA1-4731-9EA2-7F9AC78C9D0E}" type="presOf" srcId="{36DBF9E7-FBCD-4B66-B6C4-AFC689254BEB}" destId="{E8FF7B39-0345-445B-B6A8-C9348088A01F}" srcOrd="0" destOrd="0" presId="urn:microsoft.com/office/officeart/2005/8/layout/lProcess3"/>
    <dgm:cxn modelId="{60572417-8A52-4F9C-8811-8732686FFBAB}" type="presOf" srcId="{E7F8F302-8592-4E70-B538-D68352D7DEB1}" destId="{E0EA5F31-C023-40B5-97D4-1D72111F7718}" srcOrd="0" destOrd="0" presId="urn:microsoft.com/office/officeart/2005/8/layout/lProcess3"/>
    <dgm:cxn modelId="{8516E948-F985-49DF-83B8-1E0C8E007A34}" srcId="{AD896663-AD8C-43D3-A714-16198FE645F3}" destId="{36DBF9E7-FBCD-4B66-B6C4-AFC689254BEB}" srcOrd="1" destOrd="0" parTransId="{81B958BB-AED4-44AE-8716-1532EBD75BAC}" sibTransId="{9399E746-59C6-421D-8245-C8C16205CDE4}"/>
    <dgm:cxn modelId="{33998D8A-C3A0-45A0-9891-0464233C1EC6}" type="presOf" srcId="{E8D5FF0A-E88C-4423-A097-6AD999346E71}" destId="{61278FD3-6BDD-4A07-A6E4-7299826FDF5D}" srcOrd="0" destOrd="0" presId="urn:microsoft.com/office/officeart/2005/8/layout/lProcess3"/>
    <dgm:cxn modelId="{A0A3BD8C-1981-4425-8086-88E44974FEA6}" type="presOf" srcId="{AD896663-AD8C-43D3-A714-16198FE645F3}" destId="{9AD75EB7-4BC4-415C-9639-CCBFB5BAAE9A}" srcOrd="0" destOrd="0" presId="urn:microsoft.com/office/officeart/2005/8/layout/lProcess3"/>
    <dgm:cxn modelId="{5E2E5498-C702-4AB1-845D-2850C5D5A860}" type="presOf" srcId="{09871790-14A9-41B2-B510-D6FD7AC8CAA7}" destId="{334189BC-DB0A-4008-802C-7C1B6E16D163}" srcOrd="0" destOrd="0" presId="urn:microsoft.com/office/officeart/2005/8/layout/lProcess3"/>
    <dgm:cxn modelId="{B74604A6-7A4A-45A1-8ADD-D10A442E9344}" srcId="{AD896663-AD8C-43D3-A714-16198FE645F3}" destId="{E78A46E3-8839-4486-90D8-40E30AD411C4}" srcOrd="2" destOrd="0" parTransId="{1CEEB4F4-6C82-45C3-A1D6-E1E47EA4FF38}" sibTransId="{1A57A164-2D83-4952-B9FC-1371ABEDE6F0}"/>
    <dgm:cxn modelId="{17D063C9-D8A5-4FFB-B18C-2922E410842B}" type="presOf" srcId="{D70DFF9B-1126-4712-BA4D-430031095B2F}" destId="{D33AE815-BEE3-46A3-98B0-EB24D0403B07}" srcOrd="0" destOrd="0" presId="urn:microsoft.com/office/officeart/2005/8/layout/lProcess3"/>
    <dgm:cxn modelId="{976211D6-1352-48D4-97A1-F6C6417CA1DC}" srcId="{AD896663-AD8C-43D3-A714-16198FE645F3}" destId="{09871790-14A9-41B2-B510-D6FD7AC8CAA7}" srcOrd="0" destOrd="0" parTransId="{75D3DC24-69FF-4959-9DB4-6B79B0973192}" sibTransId="{5398F9F0-FE76-4E32-9397-1041FCFAF5A7}"/>
    <dgm:cxn modelId="{88C459D9-4EBC-47F5-99BD-4EDDDCC42F64}" type="presOf" srcId="{E78A46E3-8839-4486-90D8-40E30AD411C4}" destId="{DB0B9350-345E-4905-94DD-F414CC9FFD4F}" srcOrd="0" destOrd="0" presId="urn:microsoft.com/office/officeart/2005/8/layout/lProcess3"/>
    <dgm:cxn modelId="{8D0458E6-93CD-4DB6-AFE4-F173EDCBE174}" srcId="{36DBF9E7-FBCD-4B66-B6C4-AFC689254BEB}" destId="{D70DFF9B-1126-4712-BA4D-430031095B2F}" srcOrd="0" destOrd="0" parTransId="{89C9E03E-CC6B-4527-86AE-0F46F8E54391}" sibTransId="{CC312F73-769E-441D-9ACD-7CBEB78E64CF}"/>
    <dgm:cxn modelId="{DEB577EB-E4FB-47D5-9C7B-3BFA710168C8}" srcId="{09871790-14A9-41B2-B510-D6FD7AC8CAA7}" destId="{E7F8F302-8592-4E70-B538-D68352D7DEB1}" srcOrd="0" destOrd="0" parTransId="{F3D9E462-BF3F-4356-9899-DAAAAC10594C}" sibTransId="{400C071A-290F-4C1E-985A-2D41E27CC205}"/>
    <dgm:cxn modelId="{DF4FB0F6-17CA-41FB-84C6-448D6B88F8B4}" srcId="{E78A46E3-8839-4486-90D8-40E30AD411C4}" destId="{E8D5FF0A-E88C-4423-A097-6AD999346E71}" srcOrd="0" destOrd="0" parTransId="{820B47E0-7EB2-4200-8206-0E15BD58C049}" sibTransId="{F32FE075-2D2F-4E21-8B34-36042EDDC800}"/>
    <dgm:cxn modelId="{F8B4A379-5B0A-478F-827E-30ED9420B7B3}" type="presParOf" srcId="{9AD75EB7-4BC4-415C-9639-CCBFB5BAAE9A}" destId="{D90A12D5-DC20-4E04-9845-312E62503617}" srcOrd="0" destOrd="0" presId="urn:microsoft.com/office/officeart/2005/8/layout/lProcess3"/>
    <dgm:cxn modelId="{F795D397-BA14-4A81-BD83-B7CEFD542B52}" type="presParOf" srcId="{D90A12D5-DC20-4E04-9845-312E62503617}" destId="{334189BC-DB0A-4008-802C-7C1B6E16D163}" srcOrd="0" destOrd="0" presId="urn:microsoft.com/office/officeart/2005/8/layout/lProcess3"/>
    <dgm:cxn modelId="{666C1A3E-2DBC-4FD5-A2FF-98E56C86CD37}" type="presParOf" srcId="{D90A12D5-DC20-4E04-9845-312E62503617}" destId="{0FCDE93B-B4FD-46E6-80A6-CB8945605FEA}" srcOrd="1" destOrd="0" presId="urn:microsoft.com/office/officeart/2005/8/layout/lProcess3"/>
    <dgm:cxn modelId="{6290194B-20A3-4713-B5A3-6A2575B2784F}" type="presParOf" srcId="{D90A12D5-DC20-4E04-9845-312E62503617}" destId="{E0EA5F31-C023-40B5-97D4-1D72111F7718}" srcOrd="2" destOrd="0" presId="urn:microsoft.com/office/officeart/2005/8/layout/lProcess3"/>
    <dgm:cxn modelId="{A3A5463B-B332-414E-86CE-6CC4010105D4}" type="presParOf" srcId="{9AD75EB7-4BC4-415C-9639-CCBFB5BAAE9A}" destId="{FF815052-94BA-41E8-934B-84EF1254F243}" srcOrd="1" destOrd="0" presId="urn:microsoft.com/office/officeart/2005/8/layout/lProcess3"/>
    <dgm:cxn modelId="{44C1B6F2-B820-4269-9052-6732777093BE}" type="presParOf" srcId="{9AD75EB7-4BC4-415C-9639-CCBFB5BAAE9A}" destId="{12EAEC9E-CD8A-4562-BD78-984C85BDDDAC}" srcOrd="2" destOrd="0" presId="urn:microsoft.com/office/officeart/2005/8/layout/lProcess3"/>
    <dgm:cxn modelId="{43879F0B-2CE5-48C1-B7FE-3051B1AA7950}" type="presParOf" srcId="{12EAEC9E-CD8A-4562-BD78-984C85BDDDAC}" destId="{E8FF7B39-0345-445B-B6A8-C9348088A01F}" srcOrd="0" destOrd="0" presId="urn:microsoft.com/office/officeart/2005/8/layout/lProcess3"/>
    <dgm:cxn modelId="{085777B4-5E5B-4DCC-9309-0EA31F919E31}" type="presParOf" srcId="{12EAEC9E-CD8A-4562-BD78-984C85BDDDAC}" destId="{0F0AFA60-4CEE-41EB-82FC-69CFB563457C}" srcOrd="1" destOrd="0" presId="urn:microsoft.com/office/officeart/2005/8/layout/lProcess3"/>
    <dgm:cxn modelId="{FE392100-4531-4B90-A903-1FF7F187B867}" type="presParOf" srcId="{12EAEC9E-CD8A-4562-BD78-984C85BDDDAC}" destId="{D33AE815-BEE3-46A3-98B0-EB24D0403B07}" srcOrd="2" destOrd="0" presId="urn:microsoft.com/office/officeart/2005/8/layout/lProcess3"/>
    <dgm:cxn modelId="{B6331A5C-80DD-433C-B558-82EB718DC889}" type="presParOf" srcId="{9AD75EB7-4BC4-415C-9639-CCBFB5BAAE9A}" destId="{E7C44217-8E08-49B0-A019-FCB09916E137}" srcOrd="3" destOrd="0" presId="urn:microsoft.com/office/officeart/2005/8/layout/lProcess3"/>
    <dgm:cxn modelId="{440AE43F-FB50-4EAD-B411-3CE454DEC41B}" type="presParOf" srcId="{9AD75EB7-4BC4-415C-9639-CCBFB5BAAE9A}" destId="{40467402-12A6-4D5B-B921-20F8952E9A0A}" srcOrd="4" destOrd="0" presId="urn:microsoft.com/office/officeart/2005/8/layout/lProcess3"/>
    <dgm:cxn modelId="{EA72FD2F-54DB-473E-B97E-0E057E712CF4}" type="presParOf" srcId="{40467402-12A6-4D5B-B921-20F8952E9A0A}" destId="{DB0B9350-345E-4905-94DD-F414CC9FFD4F}" srcOrd="0" destOrd="0" presId="urn:microsoft.com/office/officeart/2005/8/layout/lProcess3"/>
    <dgm:cxn modelId="{8A159D9B-A637-4A24-9900-5DEE1410BDB5}" type="presParOf" srcId="{40467402-12A6-4D5B-B921-20F8952E9A0A}" destId="{A6156E72-B9BD-4FCD-9E3A-FB8F171E219E}" srcOrd="1" destOrd="0" presId="urn:microsoft.com/office/officeart/2005/8/layout/lProcess3"/>
    <dgm:cxn modelId="{827DFDA4-02AC-41D3-A324-711DF2B67A56}" type="presParOf" srcId="{40467402-12A6-4D5B-B921-20F8952E9A0A}" destId="{61278FD3-6BDD-4A07-A6E4-7299826FDF5D}"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896663-AD8C-43D3-A714-16198FE645F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09871790-14A9-41B2-B510-D6FD7AC8CAA7}">
      <dgm:prSet phldrT="[Text]" phldr="0"/>
      <dgm:spPr/>
      <dgm:t>
        <a:bodyPr/>
        <a:lstStyle/>
        <a:p>
          <a:pPr rtl="0"/>
          <a:r>
            <a:rPr lang="en-US" dirty="0">
              <a:latin typeface="Calibri Light" panose="020F0302020204030204"/>
            </a:rPr>
            <a:t> Unique DD Voice?</a:t>
          </a:r>
          <a:endParaRPr lang="en-US" dirty="0"/>
        </a:p>
      </dgm:t>
    </dgm:pt>
    <dgm:pt modelId="{75D3DC24-69FF-4959-9DB4-6B79B0973192}" type="parTrans" cxnId="{976211D6-1352-48D4-97A1-F6C6417CA1DC}">
      <dgm:prSet/>
      <dgm:spPr/>
      <dgm:t>
        <a:bodyPr/>
        <a:lstStyle/>
        <a:p>
          <a:endParaRPr lang="en-US"/>
        </a:p>
      </dgm:t>
    </dgm:pt>
    <dgm:pt modelId="{5398F9F0-FE76-4E32-9397-1041FCFAF5A7}" type="sibTrans" cxnId="{976211D6-1352-48D4-97A1-F6C6417CA1DC}">
      <dgm:prSet/>
      <dgm:spPr/>
      <dgm:t>
        <a:bodyPr/>
        <a:lstStyle/>
        <a:p>
          <a:endParaRPr lang="en-US"/>
        </a:p>
      </dgm:t>
    </dgm:pt>
    <dgm:pt modelId="{E7F8F302-8592-4E70-B538-D68352D7DEB1}">
      <dgm:prSet phldrT="[Text]" phldr="0"/>
      <dgm:spPr/>
      <dgm:t>
        <a:bodyPr/>
        <a:lstStyle/>
        <a:p>
          <a:pPr rtl="0"/>
          <a:r>
            <a:rPr lang="en-US" dirty="0">
              <a:latin typeface="Calibri Light" panose="020F0302020204030204"/>
            </a:rPr>
            <a:t>Is there a need for DD Councils to advocate a unique perspective?</a:t>
          </a:r>
          <a:endParaRPr lang="en-US" dirty="0"/>
        </a:p>
      </dgm:t>
    </dgm:pt>
    <dgm:pt modelId="{F3D9E462-BF3F-4356-9899-DAAAAC10594C}" type="parTrans" cxnId="{DEB577EB-E4FB-47D5-9C7B-3BFA710168C8}">
      <dgm:prSet/>
      <dgm:spPr/>
      <dgm:t>
        <a:bodyPr/>
        <a:lstStyle/>
        <a:p>
          <a:endParaRPr lang="en-US"/>
        </a:p>
      </dgm:t>
    </dgm:pt>
    <dgm:pt modelId="{400C071A-290F-4C1E-985A-2D41E27CC205}" type="sibTrans" cxnId="{DEB577EB-E4FB-47D5-9C7B-3BFA710168C8}">
      <dgm:prSet/>
      <dgm:spPr/>
      <dgm:t>
        <a:bodyPr/>
        <a:lstStyle/>
        <a:p>
          <a:endParaRPr lang="en-US"/>
        </a:p>
      </dgm:t>
    </dgm:pt>
    <dgm:pt modelId="{E8D5FF0A-E88C-4423-A097-6AD999346E71}">
      <dgm:prSet phldrT="[Text]" phldr="0"/>
      <dgm:spPr/>
      <dgm:t>
        <a:bodyPr/>
        <a:lstStyle/>
        <a:p>
          <a:pPr rtl="0"/>
          <a:r>
            <a:rPr lang="en-US" dirty="0">
              <a:latin typeface="Calibri Light" panose="020F0302020204030204"/>
            </a:rPr>
            <a:t>Is this primarily for people with DD (as opposed to a broad disability / civil rights issue)?</a:t>
          </a:r>
        </a:p>
      </dgm:t>
    </dgm:pt>
    <dgm:pt modelId="{820B47E0-7EB2-4200-8206-0E15BD58C049}" type="parTrans" cxnId="{DF4FB0F6-17CA-41FB-84C6-448D6B88F8B4}">
      <dgm:prSet/>
      <dgm:spPr/>
      <dgm:t>
        <a:bodyPr/>
        <a:lstStyle/>
        <a:p>
          <a:endParaRPr lang="en-US"/>
        </a:p>
      </dgm:t>
    </dgm:pt>
    <dgm:pt modelId="{F32FE075-2D2F-4E21-8B34-36042EDDC800}" type="sibTrans" cxnId="{DF4FB0F6-17CA-41FB-84C6-448D6B88F8B4}">
      <dgm:prSet/>
      <dgm:spPr/>
      <dgm:t>
        <a:bodyPr/>
        <a:lstStyle/>
        <a:p>
          <a:endParaRPr lang="en-US"/>
        </a:p>
      </dgm:t>
    </dgm:pt>
    <dgm:pt modelId="{E78A46E3-8839-4486-90D8-40E30AD411C4}">
      <dgm:prSet phldr="0"/>
      <dgm:spPr/>
      <dgm:t>
        <a:bodyPr/>
        <a:lstStyle/>
        <a:p>
          <a:pPr rtl="0"/>
          <a:r>
            <a:rPr lang="en-US" dirty="0">
              <a:latin typeface="Calibri Light" panose="020F0302020204030204"/>
            </a:rPr>
            <a:t>Directly related to DD?</a:t>
          </a:r>
          <a:endParaRPr lang="en-US" dirty="0"/>
        </a:p>
      </dgm:t>
    </dgm:pt>
    <dgm:pt modelId="{1CEEB4F4-6C82-45C3-A1D6-E1E47EA4FF38}" type="parTrans" cxnId="{B74604A6-7A4A-45A1-8ADD-D10A442E9344}">
      <dgm:prSet/>
      <dgm:spPr/>
    </dgm:pt>
    <dgm:pt modelId="{1A57A164-2D83-4952-B9FC-1371ABEDE6F0}" type="sibTrans" cxnId="{B74604A6-7A4A-45A1-8ADD-D10A442E9344}">
      <dgm:prSet/>
      <dgm:spPr/>
    </dgm:pt>
    <dgm:pt modelId="{B0714AF0-F1DD-4DCE-82F1-36248F913EC2}">
      <dgm:prSet phldr="0"/>
      <dgm:spPr/>
      <dgm:t>
        <a:bodyPr/>
        <a:lstStyle/>
        <a:p>
          <a:pPr rtl="0"/>
          <a:r>
            <a:rPr lang="en-US" dirty="0">
              <a:latin typeface="Calibri Light" panose="020F0302020204030204"/>
            </a:rPr>
            <a:t>Does it impact community living?</a:t>
          </a:r>
        </a:p>
      </dgm:t>
    </dgm:pt>
    <dgm:pt modelId="{461F52AF-94D9-479A-82C5-59563E68EAB9}" type="parTrans" cxnId="{0BF2EC39-C08B-4E62-B88E-8B2881058D37}">
      <dgm:prSet/>
      <dgm:spPr/>
    </dgm:pt>
    <dgm:pt modelId="{73577E53-0F37-4579-849E-EEA6F04C7E8C}" type="sibTrans" cxnId="{0BF2EC39-C08B-4E62-B88E-8B2881058D37}">
      <dgm:prSet/>
      <dgm:spPr/>
    </dgm:pt>
    <dgm:pt modelId="{82B8F5EE-AA19-48C2-A8EB-85353804F999}">
      <dgm:prSet phldr="0"/>
      <dgm:spPr/>
      <dgm:t>
        <a:bodyPr/>
        <a:lstStyle/>
        <a:p>
          <a:r>
            <a:rPr lang="en-US" dirty="0">
              <a:latin typeface="Calibri Light" panose="020F0302020204030204"/>
            </a:rPr>
            <a:t>Is Policy change in line with DD Act?</a:t>
          </a:r>
          <a:endParaRPr lang="en-US" dirty="0"/>
        </a:p>
      </dgm:t>
    </dgm:pt>
    <dgm:pt modelId="{0930D635-4191-4091-9138-CD99712E1545}" type="parTrans" cxnId="{4561DBDF-E179-418B-9751-17BBF817A7DE}">
      <dgm:prSet/>
      <dgm:spPr/>
    </dgm:pt>
    <dgm:pt modelId="{162CB2E4-A69C-4411-89B2-B69CC866BBC6}" type="sibTrans" cxnId="{4561DBDF-E179-418B-9751-17BBF817A7DE}">
      <dgm:prSet/>
      <dgm:spPr/>
    </dgm:pt>
    <dgm:pt modelId="{9AD75EB7-4BC4-415C-9639-CCBFB5BAAE9A}" type="pres">
      <dgm:prSet presAssocID="{AD896663-AD8C-43D3-A714-16198FE645F3}" presName="Name0" presStyleCnt="0">
        <dgm:presLayoutVars>
          <dgm:chPref val="3"/>
          <dgm:dir/>
          <dgm:animLvl val="lvl"/>
          <dgm:resizeHandles/>
        </dgm:presLayoutVars>
      </dgm:prSet>
      <dgm:spPr/>
    </dgm:pt>
    <dgm:pt modelId="{D90A12D5-DC20-4E04-9845-312E62503617}" type="pres">
      <dgm:prSet presAssocID="{09871790-14A9-41B2-B510-D6FD7AC8CAA7}" presName="horFlow" presStyleCnt="0"/>
      <dgm:spPr/>
    </dgm:pt>
    <dgm:pt modelId="{334189BC-DB0A-4008-802C-7C1B6E16D163}" type="pres">
      <dgm:prSet presAssocID="{09871790-14A9-41B2-B510-D6FD7AC8CAA7}" presName="bigChev" presStyleLbl="node1" presStyleIdx="0" presStyleCnt="3"/>
      <dgm:spPr/>
    </dgm:pt>
    <dgm:pt modelId="{0FCDE93B-B4FD-46E6-80A6-CB8945605FEA}" type="pres">
      <dgm:prSet presAssocID="{F3D9E462-BF3F-4356-9899-DAAAAC10594C}" presName="parTrans" presStyleCnt="0"/>
      <dgm:spPr/>
    </dgm:pt>
    <dgm:pt modelId="{E0EA5F31-C023-40B5-97D4-1D72111F7718}" type="pres">
      <dgm:prSet presAssocID="{E7F8F302-8592-4E70-B538-D68352D7DEB1}" presName="node" presStyleLbl="alignAccFollowNode1" presStyleIdx="0" presStyleCnt="3">
        <dgm:presLayoutVars>
          <dgm:bulletEnabled val="1"/>
        </dgm:presLayoutVars>
      </dgm:prSet>
      <dgm:spPr/>
    </dgm:pt>
    <dgm:pt modelId="{FF815052-94BA-41E8-934B-84EF1254F243}" type="pres">
      <dgm:prSet presAssocID="{09871790-14A9-41B2-B510-D6FD7AC8CAA7}" presName="vSp" presStyleCnt="0"/>
      <dgm:spPr/>
    </dgm:pt>
    <dgm:pt modelId="{40467402-12A6-4D5B-B921-20F8952E9A0A}" type="pres">
      <dgm:prSet presAssocID="{E78A46E3-8839-4486-90D8-40E30AD411C4}" presName="horFlow" presStyleCnt="0"/>
      <dgm:spPr/>
    </dgm:pt>
    <dgm:pt modelId="{DB0B9350-345E-4905-94DD-F414CC9FFD4F}" type="pres">
      <dgm:prSet presAssocID="{E78A46E3-8839-4486-90D8-40E30AD411C4}" presName="bigChev" presStyleLbl="node1" presStyleIdx="1" presStyleCnt="3"/>
      <dgm:spPr/>
    </dgm:pt>
    <dgm:pt modelId="{A6156E72-B9BD-4FCD-9E3A-FB8F171E219E}" type="pres">
      <dgm:prSet presAssocID="{820B47E0-7EB2-4200-8206-0E15BD58C049}" presName="parTrans" presStyleCnt="0"/>
      <dgm:spPr/>
    </dgm:pt>
    <dgm:pt modelId="{61278FD3-6BDD-4A07-A6E4-7299826FDF5D}" type="pres">
      <dgm:prSet presAssocID="{E8D5FF0A-E88C-4423-A097-6AD999346E71}" presName="node" presStyleLbl="alignAccFollowNode1" presStyleIdx="1" presStyleCnt="3">
        <dgm:presLayoutVars>
          <dgm:bulletEnabled val="1"/>
        </dgm:presLayoutVars>
      </dgm:prSet>
      <dgm:spPr/>
    </dgm:pt>
    <dgm:pt modelId="{18467219-FD3D-42F0-93A7-FD31FBCC8720}" type="pres">
      <dgm:prSet presAssocID="{E78A46E3-8839-4486-90D8-40E30AD411C4}" presName="vSp" presStyleCnt="0"/>
      <dgm:spPr/>
    </dgm:pt>
    <dgm:pt modelId="{56987FEA-728C-4BC2-B7CB-6DD2F3A663BC}" type="pres">
      <dgm:prSet presAssocID="{82B8F5EE-AA19-48C2-A8EB-85353804F999}" presName="horFlow" presStyleCnt="0"/>
      <dgm:spPr/>
    </dgm:pt>
    <dgm:pt modelId="{1481D0BC-9073-4D59-9A3D-00CEDB61BD7B}" type="pres">
      <dgm:prSet presAssocID="{82B8F5EE-AA19-48C2-A8EB-85353804F999}" presName="bigChev" presStyleLbl="node1" presStyleIdx="2" presStyleCnt="3"/>
      <dgm:spPr/>
    </dgm:pt>
    <dgm:pt modelId="{086B58AC-CE70-4B87-AD58-DC3DA58494EA}" type="pres">
      <dgm:prSet presAssocID="{461F52AF-94D9-479A-82C5-59563E68EAB9}" presName="parTrans" presStyleCnt="0"/>
      <dgm:spPr/>
    </dgm:pt>
    <dgm:pt modelId="{36600D1F-5C1E-4C1E-B456-BCD38D54F4EB}" type="pres">
      <dgm:prSet presAssocID="{B0714AF0-F1DD-4DCE-82F1-36248F913EC2}" presName="node" presStyleLbl="alignAccFollowNode1" presStyleIdx="2" presStyleCnt="3">
        <dgm:presLayoutVars>
          <dgm:bulletEnabled val="1"/>
        </dgm:presLayoutVars>
      </dgm:prSet>
      <dgm:spPr/>
    </dgm:pt>
  </dgm:ptLst>
  <dgm:cxnLst>
    <dgm:cxn modelId="{ADB87316-990C-4685-A425-7BAB820365FB}" type="presOf" srcId="{E78A46E3-8839-4486-90D8-40E30AD411C4}" destId="{DB0B9350-345E-4905-94DD-F414CC9FFD4F}" srcOrd="0" destOrd="0" presId="urn:microsoft.com/office/officeart/2005/8/layout/lProcess3"/>
    <dgm:cxn modelId="{2B711C1C-6948-422B-9005-4FB471FAC89E}" type="presOf" srcId="{82B8F5EE-AA19-48C2-A8EB-85353804F999}" destId="{1481D0BC-9073-4D59-9A3D-00CEDB61BD7B}" srcOrd="0" destOrd="0" presId="urn:microsoft.com/office/officeart/2005/8/layout/lProcess3"/>
    <dgm:cxn modelId="{0BF2EC39-C08B-4E62-B88E-8B2881058D37}" srcId="{82B8F5EE-AA19-48C2-A8EB-85353804F999}" destId="{B0714AF0-F1DD-4DCE-82F1-36248F913EC2}" srcOrd="0" destOrd="0" parTransId="{461F52AF-94D9-479A-82C5-59563E68EAB9}" sibTransId="{73577E53-0F37-4579-849E-EEA6F04C7E8C}"/>
    <dgm:cxn modelId="{F20E6C6C-75E2-4A48-B1DF-0417239D6DA7}" type="presOf" srcId="{E8D5FF0A-E88C-4423-A097-6AD999346E71}" destId="{61278FD3-6BDD-4A07-A6E4-7299826FDF5D}" srcOrd="0" destOrd="0" presId="urn:microsoft.com/office/officeart/2005/8/layout/lProcess3"/>
    <dgm:cxn modelId="{10463C70-1AF7-4966-B8E9-F6153D7ABC41}" type="presOf" srcId="{E7F8F302-8592-4E70-B538-D68352D7DEB1}" destId="{E0EA5F31-C023-40B5-97D4-1D72111F7718}" srcOrd="0" destOrd="0" presId="urn:microsoft.com/office/officeart/2005/8/layout/lProcess3"/>
    <dgm:cxn modelId="{2AD09F52-E309-44BB-83F0-3023126A706A}" type="presOf" srcId="{09871790-14A9-41B2-B510-D6FD7AC8CAA7}" destId="{334189BC-DB0A-4008-802C-7C1B6E16D163}" srcOrd="0" destOrd="0" presId="urn:microsoft.com/office/officeart/2005/8/layout/lProcess3"/>
    <dgm:cxn modelId="{A0A3BD8C-1981-4425-8086-88E44974FEA6}" type="presOf" srcId="{AD896663-AD8C-43D3-A714-16198FE645F3}" destId="{9AD75EB7-4BC4-415C-9639-CCBFB5BAAE9A}" srcOrd="0" destOrd="0" presId="urn:microsoft.com/office/officeart/2005/8/layout/lProcess3"/>
    <dgm:cxn modelId="{B74604A6-7A4A-45A1-8ADD-D10A442E9344}" srcId="{AD896663-AD8C-43D3-A714-16198FE645F3}" destId="{E78A46E3-8839-4486-90D8-40E30AD411C4}" srcOrd="1" destOrd="0" parTransId="{1CEEB4F4-6C82-45C3-A1D6-E1E47EA4FF38}" sibTransId="{1A57A164-2D83-4952-B9FC-1371ABEDE6F0}"/>
    <dgm:cxn modelId="{976211D6-1352-48D4-97A1-F6C6417CA1DC}" srcId="{AD896663-AD8C-43D3-A714-16198FE645F3}" destId="{09871790-14A9-41B2-B510-D6FD7AC8CAA7}" srcOrd="0" destOrd="0" parTransId="{75D3DC24-69FF-4959-9DB4-6B79B0973192}" sibTransId="{5398F9F0-FE76-4E32-9397-1041FCFAF5A7}"/>
    <dgm:cxn modelId="{4561DBDF-E179-418B-9751-17BBF817A7DE}" srcId="{AD896663-AD8C-43D3-A714-16198FE645F3}" destId="{82B8F5EE-AA19-48C2-A8EB-85353804F999}" srcOrd="2" destOrd="0" parTransId="{0930D635-4191-4091-9138-CD99712E1545}" sibTransId="{162CB2E4-A69C-4411-89B2-B69CC866BBC6}"/>
    <dgm:cxn modelId="{DEB577EB-E4FB-47D5-9C7B-3BFA710168C8}" srcId="{09871790-14A9-41B2-B510-D6FD7AC8CAA7}" destId="{E7F8F302-8592-4E70-B538-D68352D7DEB1}" srcOrd="0" destOrd="0" parTransId="{F3D9E462-BF3F-4356-9899-DAAAAC10594C}" sibTransId="{400C071A-290F-4C1E-985A-2D41E27CC205}"/>
    <dgm:cxn modelId="{DF4FB0F6-17CA-41FB-84C6-448D6B88F8B4}" srcId="{E78A46E3-8839-4486-90D8-40E30AD411C4}" destId="{E8D5FF0A-E88C-4423-A097-6AD999346E71}" srcOrd="0" destOrd="0" parTransId="{820B47E0-7EB2-4200-8206-0E15BD58C049}" sibTransId="{F32FE075-2D2F-4E21-8B34-36042EDDC800}"/>
    <dgm:cxn modelId="{55789CFD-B799-4C38-A0E0-220B97BBFA8A}" type="presOf" srcId="{B0714AF0-F1DD-4DCE-82F1-36248F913EC2}" destId="{36600D1F-5C1E-4C1E-B456-BCD38D54F4EB}" srcOrd="0" destOrd="0" presId="urn:microsoft.com/office/officeart/2005/8/layout/lProcess3"/>
    <dgm:cxn modelId="{0CCE2EB5-DC7E-4984-B916-0F77626758E8}" type="presParOf" srcId="{9AD75EB7-4BC4-415C-9639-CCBFB5BAAE9A}" destId="{D90A12D5-DC20-4E04-9845-312E62503617}" srcOrd="0" destOrd="0" presId="urn:microsoft.com/office/officeart/2005/8/layout/lProcess3"/>
    <dgm:cxn modelId="{211200EF-EB93-4E88-BF5C-4DB6DB58161E}" type="presParOf" srcId="{D90A12D5-DC20-4E04-9845-312E62503617}" destId="{334189BC-DB0A-4008-802C-7C1B6E16D163}" srcOrd="0" destOrd="0" presId="urn:microsoft.com/office/officeart/2005/8/layout/lProcess3"/>
    <dgm:cxn modelId="{FBA8C8E5-18D0-47F5-BDAF-CBE7AC531791}" type="presParOf" srcId="{D90A12D5-DC20-4E04-9845-312E62503617}" destId="{0FCDE93B-B4FD-46E6-80A6-CB8945605FEA}" srcOrd="1" destOrd="0" presId="urn:microsoft.com/office/officeart/2005/8/layout/lProcess3"/>
    <dgm:cxn modelId="{7E8D99C5-52A4-420E-9C08-17669C393362}" type="presParOf" srcId="{D90A12D5-DC20-4E04-9845-312E62503617}" destId="{E0EA5F31-C023-40B5-97D4-1D72111F7718}" srcOrd="2" destOrd="0" presId="urn:microsoft.com/office/officeart/2005/8/layout/lProcess3"/>
    <dgm:cxn modelId="{9EA13F0C-C018-4AF6-9B23-154D476261F4}" type="presParOf" srcId="{9AD75EB7-4BC4-415C-9639-CCBFB5BAAE9A}" destId="{FF815052-94BA-41E8-934B-84EF1254F243}" srcOrd="1" destOrd="0" presId="urn:microsoft.com/office/officeart/2005/8/layout/lProcess3"/>
    <dgm:cxn modelId="{DC0E8ED7-FB30-433D-B1F6-442BA3A2018A}" type="presParOf" srcId="{9AD75EB7-4BC4-415C-9639-CCBFB5BAAE9A}" destId="{40467402-12A6-4D5B-B921-20F8952E9A0A}" srcOrd="2" destOrd="0" presId="urn:microsoft.com/office/officeart/2005/8/layout/lProcess3"/>
    <dgm:cxn modelId="{2558F403-5A1B-46E0-AF17-D952CCAC1232}" type="presParOf" srcId="{40467402-12A6-4D5B-B921-20F8952E9A0A}" destId="{DB0B9350-345E-4905-94DD-F414CC9FFD4F}" srcOrd="0" destOrd="0" presId="urn:microsoft.com/office/officeart/2005/8/layout/lProcess3"/>
    <dgm:cxn modelId="{ACC86484-C530-4EAD-B803-C77715D9A2AB}" type="presParOf" srcId="{40467402-12A6-4D5B-B921-20F8952E9A0A}" destId="{A6156E72-B9BD-4FCD-9E3A-FB8F171E219E}" srcOrd="1" destOrd="0" presId="urn:microsoft.com/office/officeart/2005/8/layout/lProcess3"/>
    <dgm:cxn modelId="{73CB211A-A9C3-4804-81B5-72D292B516E9}" type="presParOf" srcId="{40467402-12A6-4D5B-B921-20F8952E9A0A}" destId="{61278FD3-6BDD-4A07-A6E4-7299826FDF5D}" srcOrd="2" destOrd="0" presId="urn:microsoft.com/office/officeart/2005/8/layout/lProcess3"/>
    <dgm:cxn modelId="{081CBA95-EF3F-4323-80A0-68BC00018B48}" type="presParOf" srcId="{9AD75EB7-4BC4-415C-9639-CCBFB5BAAE9A}" destId="{18467219-FD3D-42F0-93A7-FD31FBCC8720}" srcOrd="3" destOrd="0" presId="urn:microsoft.com/office/officeart/2005/8/layout/lProcess3"/>
    <dgm:cxn modelId="{EBB38736-8016-470F-8D3B-B0C2A27DC70E}" type="presParOf" srcId="{9AD75EB7-4BC4-415C-9639-CCBFB5BAAE9A}" destId="{56987FEA-728C-4BC2-B7CB-6DD2F3A663BC}" srcOrd="4" destOrd="0" presId="urn:microsoft.com/office/officeart/2005/8/layout/lProcess3"/>
    <dgm:cxn modelId="{F9DE7514-E10B-4577-A2D4-06FFB8954473}" type="presParOf" srcId="{56987FEA-728C-4BC2-B7CB-6DD2F3A663BC}" destId="{1481D0BC-9073-4D59-9A3D-00CEDB61BD7B}" srcOrd="0" destOrd="0" presId="urn:microsoft.com/office/officeart/2005/8/layout/lProcess3"/>
    <dgm:cxn modelId="{CE8CC14B-D83C-4204-AD1E-1FF67E5943C8}" type="presParOf" srcId="{56987FEA-728C-4BC2-B7CB-6DD2F3A663BC}" destId="{086B58AC-CE70-4B87-AD58-DC3DA58494EA}" srcOrd="1" destOrd="0" presId="urn:microsoft.com/office/officeart/2005/8/layout/lProcess3"/>
    <dgm:cxn modelId="{4BA9CA9A-C7F7-4AAC-AC69-B58C5D52EEB3}" type="presParOf" srcId="{56987FEA-728C-4BC2-B7CB-6DD2F3A663BC}" destId="{36600D1F-5C1E-4C1E-B456-BCD38D54F4EB}" srcOrd="2" destOrd="0" presId="urn:microsoft.com/office/officeart/2005/8/layout/l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896663-AD8C-43D3-A714-16198FE645F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09871790-14A9-41B2-B510-D6FD7AC8CAA7}">
      <dgm:prSet phldrT="[Text]" phldr="0"/>
      <dgm:spPr/>
      <dgm:t>
        <a:bodyPr/>
        <a:lstStyle/>
        <a:p>
          <a:pPr rtl="0"/>
          <a:r>
            <a:rPr lang="en-US" dirty="0">
              <a:latin typeface="Calibri Light" panose="020F0302020204030204"/>
            </a:rPr>
            <a:t> ROI?</a:t>
          </a:r>
          <a:endParaRPr lang="en-US" dirty="0"/>
        </a:p>
      </dgm:t>
    </dgm:pt>
    <dgm:pt modelId="{75D3DC24-69FF-4959-9DB4-6B79B0973192}" type="parTrans" cxnId="{976211D6-1352-48D4-97A1-F6C6417CA1DC}">
      <dgm:prSet/>
      <dgm:spPr/>
      <dgm:t>
        <a:bodyPr/>
        <a:lstStyle/>
        <a:p>
          <a:endParaRPr lang="en-US"/>
        </a:p>
      </dgm:t>
    </dgm:pt>
    <dgm:pt modelId="{5398F9F0-FE76-4E32-9397-1041FCFAF5A7}" type="sibTrans" cxnId="{976211D6-1352-48D4-97A1-F6C6417CA1DC}">
      <dgm:prSet/>
      <dgm:spPr/>
      <dgm:t>
        <a:bodyPr/>
        <a:lstStyle/>
        <a:p>
          <a:endParaRPr lang="en-US"/>
        </a:p>
      </dgm:t>
    </dgm:pt>
    <dgm:pt modelId="{E7F8F302-8592-4E70-B538-D68352D7DEB1}">
      <dgm:prSet phldrT="[Text]" phldr="0"/>
      <dgm:spPr/>
      <dgm:t>
        <a:bodyPr/>
        <a:lstStyle/>
        <a:p>
          <a:pPr rtl="0"/>
          <a:r>
            <a:rPr lang="en-US" dirty="0">
              <a:latin typeface="Calibri Light" panose="020F0302020204030204"/>
            </a:rPr>
            <a:t>Is there sufficient ROI in terms of balancing issues?</a:t>
          </a:r>
          <a:endParaRPr lang="en-US" dirty="0"/>
        </a:p>
      </dgm:t>
    </dgm:pt>
    <dgm:pt modelId="{F3D9E462-BF3F-4356-9899-DAAAAC10594C}" type="parTrans" cxnId="{DEB577EB-E4FB-47D5-9C7B-3BFA710168C8}">
      <dgm:prSet/>
      <dgm:spPr/>
      <dgm:t>
        <a:bodyPr/>
        <a:lstStyle/>
        <a:p>
          <a:endParaRPr lang="en-US"/>
        </a:p>
      </dgm:t>
    </dgm:pt>
    <dgm:pt modelId="{400C071A-290F-4C1E-985A-2D41E27CC205}" type="sibTrans" cxnId="{DEB577EB-E4FB-47D5-9C7B-3BFA710168C8}">
      <dgm:prSet/>
      <dgm:spPr/>
      <dgm:t>
        <a:bodyPr/>
        <a:lstStyle/>
        <a:p>
          <a:endParaRPr lang="en-US"/>
        </a:p>
      </dgm:t>
    </dgm:pt>
    <dgm:pt modelId="{E8D5FF0A-E88C-4423-A097-6AD999346E71}">
      <dgm:prSet phldrT="[Text]" phldr="0"/>
      <dgm:spPr/>
      <dgm:t>
        <a:bodyPr/>
        <a:lstStyle/>
        <a:p>
          <a:pPr rtl="0"/>
          <a:r>
            <a:rPr lang="en-US" dirty="0">
              <a:latin typeface="Calibri Light" panose="020F0302020204030204"/>
            </a:rPr>
            <a:t>Are states leading in this area and can provide model for legislation?</a:t>
          </a:r>
          <a:endParaRPr lang="en-US" dirty="0"/>
        </a:p>
      </dgm:t>
    </dgm:pt>
    <dgm:pt modelId="{820B47E0-7EB2-4200-8206-0E15BD58C049}" type="parTrans" cxnId="{DF4FB0F6-17CA-41FB-84C6-448D6B88F8B4}">
      <dgm:prSet/>
      <dgm:spPr/>
      <dgm:t>
        <a:bodyPr/>
        <a:lstStyle/>
        <a:p>
          <a:endParaRPr lang="en-US"/>
        </a:p>
      </dgm:t>
    </dgm:pt>
    <dgm:pt modelId="{F32FE075-2D2F-4E21-8B34-36042EDDC800}" type="sibTrans" cxnId="{DF4FB0F6-17CA-41FB-84C6-448D6B88F8B4}">
      <dgm:prSet/>
      <dgm:spPr/>
      <dgm:t>
        <a:bodyPr/>
        <a:lstStyle/>
        <a:p>
          <a:endParaRPr lang="en-US"/>
        </a:p>
      </dgm:t>
    </dgm:pt>
    <dgm:pt modelId="{E78A46E3-8839-4486-90D8-40E30AD411C4}">
      <dgm:prSet phldr="0"/>
      <dgm:spPr/>
      <dgm:t>
        <a:bodyPr/>
        <a:lstStyle/>
        <a:p>
          <a:pPr rtl="0"/>
          <a:r>
            <a:rPr lang="en-US" dirty="0">
              <a:latin typeface="Calibri Light" panose="020F0302020204030204"/>
            </a:rPr>
            <a:t>Is there state legislation?</a:t>
          </a:r>
          <a:endParaRPr lang="en-US" dirty="0"/>
        </a:p>
      </dgm:t>
    </dgm:pt>
    <dgm:pt modelId="{1CEEB4F4-6C82-45C3-A1D6-E1E47EA4FF38}" type="parTrans" cxnId="{B74604A6-7A4A-45A1-8ADD-D10A442E9344}">
      <dgm:prSet/>
      <dgm:spPr/>
    </dgm:pt>
    <dgm:pt modelId="{1A57A164-2D83-4952-B9FC-1371ABEDE6F0}" type="sibTrans" cxnId="{B74604A6-7A4A-45A1-8ADD-D10A442E9344}">
      <dgm:prSet/>
      <dgm:spPr/>
    </dgm:pt>
    <dgm:pt modelId="{69578816-AB17-4BBA-91CE-F07C600FB317}">
      <dgm:prSet phldr="0"/>
      <dgm:spPr/>
      <dgm:t>
        <a:bodyPr/>
        <a:lstStyle/>
        <a:p>
          <a:pPr rtl="0"/>
          <a:r>
            <a:rPr lang="en-US" dirty="0">
              <a:latin typeface="Calibri Light" panose="020F0302020204030204"/>
            </a:rPr>
            <a:t>Bipartisan</a:t>
          </a:r>
        </a:p>
      </dgm:t>
    </dgm:pt>
    <dgm:pt modelId="{88530CB6-54F3-49C0-B972-DF408901B0CD}" type="parTrans" cxnId="{2A46BAFB-81DD-4E55-8062-12F3D768CC74}">
      <dgm:prSet/>
      <dgm:spPr/>
    </dgm:pt>
    <dgm:pt modelId="{BB2D172F-3624-4D93-9988-455BA2D66D01}" type="sibTrans" cxnId="{2A46BAFB-81DD-4E55-8062-12F3D768CC74}">
      <dgm:prSet/>
      <dgm:spPr/>
    </dgm:pt>
    <dgm:pt modelId="{B0714AF0-F1DD-4DCE-82F1-36248F913EC2}">
      <dgm:prSet phldr="0"/>
      <dgm:spPr/>
      <dgm:t>
        <a:bodyPr/>
        <a:lstStyle/>
        <a:p>
          <a:pPr rtl="0"/>
          <a:r>
            <a:rPr lang="en-US" dirty="0">
              <a:latin typeface="Calibri Light" panose="020F0302020204030204"/>
            </a:rPr>
            <a:t>Does this have support from both sides of the aisle?</a:t>
          </a:r>
        </a:p>
      </dgm:t>
    </dgm:pt>
    <dgm:pt modelId="{461F52AF-94D9-479A-82C5-59563E68EAB9}" type="parTrans" cxnId="{0BF2EC39-C08B-4E62-B88E-8B2881058D37}">
      <dgm:prSet/>
      <dgm:spPr/>
    </dgm:pt>
    <dgm:pt modelId="{73577E53-0F37-4579-849E-EEA6F04C7E8C}" type="sibTrans" cxnId="{0BF2EC39-C08B-4E62-B88E-8B2881058D37}">
      <dgm:prSet/>
      <dgm:spPr/>
    </dgm:pt>
    <dgm:pt modelId="{9AD75EB7-4BC4-415C-9639-CCBFB5BAAE9A}" type="pres">
      <dgm:prSet presAssocID="{AD896663-AD8C-43D3-A714-16198FE645F3}" presName="Name0" presStyleCnt="0">
        <dgm:presLayoutVars>
          <dgm:chPref val="3"/>
          <dgm:dir/>
          <dgm:animLvl val="lvl"/>
          <dgm:resizeHandles/>
        </dgm:presLayoutVars>
      </dgm:prSet>
      <dgm:spPr/>
    </dgm:pt>
    <dgm:pt modelId="{D90A12D5-DC20-4E04-9845-312E62503617}" type="pres">
      <dgm:prSet presAssocID="{09871790-14A9-41B2-B510-D6FD7AC8CAA7}" presName="horFlow" presStyleCnt="0"/>
      <dgm:spPr/>
    </dgm:pt>
    <dgm:pt modelId="{334189BC-DB0A-4008-802C-7C1B6E16D163}" type="pres">
      <dgm:prSet presAssocID="{09871790-14A9-41B2-B510-D6FD7AC8CAA7}" presName="bigChev" presStyleLbl="node1" presStyleIdx="0" presStyleCnt="3"/>
      <dgm:spPr/>
    </dgm:pt>
    <dgm:pt modelId="{0FCDE93B-B4FD-46E6-80A6-CB8945605FEA}" type="pres">
      <dgm:prSet presAssocID="{F3D9E462-BF3F-4356-9899-DAAAAC10594C}" presName="parTrans" presStyleCnt="0"/>
      <dgm:spPr/>
    </dgm:pt>
    <dgm:pt modelId="{E0EA5F31-C023-40B5-97D4-1D72111F7718}" type="pres">
      <dgm:prSet presAssocID="{E7F8F302-8592-4E70-B538-D68352D7DEB1}" presName="node" presStyleLbl="alignAccFollowNode1" presStyleIdx="0" presStyleCnt="3">
        <dgm:presLayoutVars>
          <dgm:bulletEnabled val="1"/>
        </dgm:presLayoutVars>
      </dgm:prSet>
      <dgm:spPr/>
    </dgm:pt>
    <dgm:pt modelId="{FF815052-94BA-41E8-934B-84EF1254F243}" type="pres">
      <dgm:prSet presAssocID="{09871790-14A9-41B2-B510-D6FD7AC8CAA7}" presName="vSp" presStyleCnt="0"/>
      <dgm:spPr/>
    </dgm:pt>
    <dgm:pt modelId="{40467402-12A6-4D5B-B921-20F8952E9A0A}" type="pres">
      <dgm:prSet presAssocID="{E78A46E3-8839-4486-90D8-40E30AD411C4}" presName="horFlow" presStyleCnt="0"/>
      <dgm:spPr/>
    </dgm:pt>
    <dgm:pt modelId="{DB0B9350-345E-4905-94DD-F414CC9FFD4F}" type="pres">
      <dgm:prSet presAssocID="{E78A46E3-8839-4486-90D8-40E30AD411C4}" presName="bigChev" presStyleLbl="node1" presStyleIdx="1" presStyleCnt="3"/>
      <dgm:spPr/>
    </dgm:pt>
    <dgm:pt modelId="{A6156E72-B9BD-4FCD-9E3A-FB8F171E219E}" type="pres">
      <dgm:prSet presAssocID="{820B47E0-7EB2-4200-8206-0E15BD58C049}" presName="parTrans" presStyleCnt="0"/>
      <dgm:spPr/>
    </dgm:pt>
    <dgm:pt modelId="{61278FD3-6BDD-4A07-A6E4-7299826FDF5D}" type="pres">
      <dgm:prSet presAssocID="{E8D5FF0A-E88C-4423-A097-6AD999346E71}" presName="node" presStyleLbl="alignAccFollowNode1" presStyleIdx="1" presStyleCnt="3">
        <dgm:presLayoutVars>
          <dgm:bulletEnabled val="1"/>
        </dgm:presLayoutVars>
      </dgm:prSet>
      <dgm:spPr/>
    </dgm:pt>
    <dgm:pt modelId="{81DD1018-6518-415B-8E0A-FE25DFA571F7}" type="pres">
      <dgm:prSet presAssocID="{E78A46E3-8839-4486-90D8-40E30AD411C4}" presName="vSp" presStyleCnt="0"/>
      <dgm:spPr/>
    </dgm:pt>
    <dgm:pt modelId="{FE94CF15-0430-4BD7-AAC3-CBDC63755EB9}" type="pres">
      <dgm:prSet presAssocID="{69578816-AB17-4BBA-91CE-F07C600FB317}" presName="horFlow" presStyleCnt="0"/>
      <dgm:spPr/>
    </dgm:pt>
    <dgm:pt modelId="{C21BD228-A575-4E6A-ADBC-65514F453AB7}" type="pres">
      <dgm:prSet presAssocID="{69578816-AB17-4BBA-91CE-F07C600FB317}" presName="bigChev" presStyleLbl="node1" presStyleIdx="2" presStyleCnt="3"/>
      <dgm:spPr/>
    </dgm:pt>
    <dgm:pt modelId="{D443EFAF-12EF-4D29-BD73-56A2A3CE79F1}" type="pres">
      <dgm:prSet presAssocID="{461F52AF-94D9-479A-82C5-59563E68EAB9}" presName="parTrans" presStyleCnt="0"/>
      <dgm:spPr/>
    </dgm:pt>
    <dgm:pt modelId="{36600D1F-5C1E-4C1E-B456-BCD38D54F4EB}" type="pres">
      <dgm:prSet presAssocID="{B0714AF0-F1DD-4DCE-82F1-36248F913EC2}" presName="node" presStyleLbl="alignAccFollowNode1" presStyleIdx="2" presStyleCnt="3">
        <dgm:presLayoutVars>
          <dgm:bulletEnabled val="1"/>
        </dgm:presLayoutVars>
      </dgm:prSet>
      <dgm:spPr/>
    </dgm:pt>
  </dgm:ptLst>
  <dgm:cxnLst>
    <dgm:cxn modelId="{0BF2EC39-C08B-4E62-B88E-8B2881058D37}" srcId="{69578816-AB17-4BBA-91CE-F07C600FB317}" destId="{B0714AF0-F1DD-4DCE-82F1-36248F913EC2}" srcOrd="0" destOrd="0" parTransId="{461F52AF-94D9-479A-82C5-59563E68EAB9}" sibTransId="{73577E53-0F37-4579-849E-EEA6F04C7E8C}"/>
    <dgm:cxn modelId="{238DA13D-2B13-40F3-8F8A-31C4130D6FCD}" type="presOf" srcId="{E7F8F302-8592-4E70-B538-D68352D7DEB1}" destId="{E0EA5F31-C023-40B5-97D4-1D72111F7718}" srcOrd="0" destOrd="0" presId="urn:microsoft.com/office/officeart/2005/8/layout/lProcess3"/>
    <dgm:cxn modelId="{24B2303E-5EE6-44CD-9407-EA5F346160F4}" type="presOf" srcId="{09871790-14A9-41B2-B510-D6FD7AC8CAA7}" destId="{334189BC-DB0A-4008-802C-7C1B6E16D163}" srcOrd="0" destOrd="0" presId="urn:microsoft.com/office/officeart/2005/8/layout/lProcess3"/>
    <dgm:cxn modelId="{4775355F-C764-457E-833A-079ACA94BD1E}" type="presOf" srcId="{E8D5FF0A-E88C-4423-A097-6AD999346E71}" destId="{61278FD3-6BDD-4A07-A6E4-7299826FDF5D}" srcOrd="0" destOrd="0" presId="urn:microsoft.com/office/officeart/2005/8/layout/lProcess3"/>
    <dgm:cxn modelId="{08CA926D-3ACF-4F70-AE9D-FD5B5442EAF9}" type="presOf" srcId="{B0714AF0-F1DD-4DCE-82F1-36248F913EC2}" destId="{36600D1F-5C1E-4C1E-B456-BCD38D54F4EB}" srcOrd="0" destOrd="0" presId="urn:microsoft.com/office/officeart/2005/8/layout/lProcess3"/>
    <dgm:cxn modelId="{A0A3BD8C-1981-4425-8086-88E44974FEA6}" type="presOf" srcId="{AD896663-AD8C-43D3-A714-16198FE645F3}" destId="{9AD75EB7-4BC4-415C-9639-CCBFB5BAAE9A}" srcOrd="0" destOrd="0" presId="urn:microsoft.com/office/officeart/2005/8/layout/lProcess3"/>
    <dgm:cxn modelId="{B74604A6-7A4A-45A1-8ADD-D10A442E9344}" srcId="{AD896663-AD8C-43D3-A714-16198FE645F3}" destId="{E78A46E3-8839-4486-90D8-40E30AD411C4}" srcOrd="1" destOrd="0" parTransId="{1CEEB4F4-6C82-45C3-A1D6-E1E47EA4FF38}" sibTransId="{1A57A164-2D83-4952-B9FC-1371ABEDE6F0}"/>
    <dgm:cxn modelId="{DA6DF5AD-649D-4096-8259-2BC2D00C5CA2}" type="presOf" srcId="{69578816-AB17-4BBA-91CE-F07C600FB317}" destId="{C21BD228-A575-4E6A-ADBC-65514F453AB7}" srcOrd="0" destOrd="0" presId="urn:microsoft.com/office/officeart/2005/8/layout/lProcess3"/>
    <dgm:cxn modelId="{976211D6-1352-48D4-97A1-F6C6417CA1DC}" srcId="{AD896663-AD8C-43D3-A714-16198FE645F3}" destId="{09871790-14A9-41B2-B510-D6FD7AC8CAA7}" srcOrd="0" destOrd="0" parTransId="{75D3DC24-69FF-4959-9DB4-6B79B0973192}" sibTransId="{5398F9F0-FE76-4E32-9397-1041FCFAF5A7}"/>
    <dgm:cxn modelId="{A10A2AE4-0B8D-4D35-BA0D-287E2B2DF781}" type="presOf" srcId="{E78A46E3-8839-4486-90D8-40E30AD411C4}" destId="{DB0B9350-345E-4905-94DD-F414CC9FFD4F}" srcOrd="0" destOrd="0" presId="urn:microsoft.com/office/officeart/2005/8/layout/lProcess3"/>
    <dgm:cxn modelId="{DEB577EB-E4FB-47D5-9C7B-3BFA710168C8}" srcId="{09871790-14A9-41B2-B510-D6FD7AC8CAA7}" destId="{E7F8F302-8592-4E70-B538-D68352D7DEB1}" srcOrd="0" destOrd="0" parTransId="{F3D9E462-BF3F-4356-9899-DAAAAC10594C}" sibTransId="{400C071A-290F-4C1E-985A-2D41E27CC205}"/>
    <dgm:cxn modelId="{DF4FB0F6-17CA-41FB-84C6-448D6B88F8B4}" srcId="{E78A46E3-8839-4486-90D8-40E30AD411C4}" destId="{E8D5FF0A-E88C-4423-A097-6AD999346E71}" srcOrd="0" destOrd="0" parTransId="{820B47E0-7EB2-4200-8206-0E15BD58C049}" sibTransId="{F32FE075-2D2F-4E21-8B34-36042EDDC800}"/>
    <dgm:cxn modelId="{2A46BAFB-81DD-4E55-8062-12F3D768CC74}" srcId="{AD896663-AD8C-43D3-A714-16198FE645F3}" destId="{69578816-AB17-4BBA-91CE-F07C600FB317}" srcOrd="2" destOrd="0" parTransId="{88530CB6-54F3-49C0-B972-DF408901B0CD}" sibTransId="{BB2D172F-3624-4D93-9988-455BA2D66D01}"/>
    <dgm:cxn modelId="{41651087-0244-4FF3-9CDD-498A3D09FA59}" type="presParOf" srcId="{9AD75EB7-4BC4-415C-9639-CCBFB5BAAE9A}" destId="{D90A12D5-DC20-4E04-9845-312E62503617}" srcOrd="0" destOrd="0" presId="urn:microsoft.com/office/officeart/2005/8/layout/lProcess3"/>
    <dgm:cxn modelId="{7CC66B23-79DE-4609-AC5C-6B5E22BE84C2}" type="presParOf" srcId="{D90A12D5-DC20-4E04-9845-312E62503617}" destId="{334189BC-DB0A-4008-802C-7C1B6E16D163}" srcOrd="0" destOrd="0" presId="urn:microsoft.com/office/officeart/2005/8/layout/lProcess3"/>
    <dgm:cxn modelId="{6243C6B7-F724-4EB9-B773-8CBAE0D534A0}" type="presParOf" srcId="{D90A12D5-DC20-4E04-9845-312E62503617}" destId="{0FCDE93B-B4FD-46E6-80A6-CB8945605FEA}" srcOrd="1" destOrd="0" presId="urn:microsoft.com/office/officeart/2005/8/layout/lProcess3"/>
    <dgm:cxn modelId="{2607CD1D-9549-44F0-8A09-D5EC5488CCF4}" type="presParOf" srcId="{D90A12D5-DC20-4E04-9845-312E62503617}" destId="{E0EA5F31-C023-40B5-97D4-1D72111F7718}" srcOrd="2" destOrd="0" presId="urn:microsoft.com/office/officeart/2005/8/layout/lProcess3"/>
    <dgm:cxn modelId="{4629F108-EE90-4655-A784-5BEEAF7920EE}" type="presParOf" srcId="{9AD75EB7-4BC4-415C-9639-CCBFB5BAAE9A}" destId="{FF815052-94BA-41E8-934B-84EF1254F243}" srcOrd="1" destOrd="0" presId="urn:microsoft.com/office/officeart/2005/8/layout/lProcess3"/>
    <dgm:cxn modelId="{B2380BA2-5F7E-44A8-AA4D-EBC4CA9F92CA}" type="presParOf" srcId="{9AD75EB7-4BC4-415C-9639-CCBFB5BAAE9A}" destId="{40467402-12A6-4D5B-B921-20F8952E9A0A}" srcOrd="2" destOrd="0" presId="urn:microsoft.com/office/officeart/2005/8/layout/lProcess3"/>
    <dgm:cxn modelId="{AD854E24-C9D1-446B-B843-B0C33D8B14CA}" type="presParOf" srcId="{40467402-12A6-4D5B-B921-20F8952E9A0A}" destId="{DB0B9350-345E-4905-94DD-F414CC9FFD4F}" srcOrd="0" destOrd="0" presId="urn:microsoft.com/office/officeart/2005/8/layout/lProcess3"/>
    <dgm:cxn modelId="{C0CF6DDB-EEC3-4956-AAE8-4B59DBD235B5}" type="presParOf" srcId="{40467402-12A6-4D5B-B921-20F8952E9A0A}" destId="{A6156E72-B9BD-4FCD-9E3A-FB8F171E219E}" srcOrd="1" destOrd="0" presId="urn:microsoft.com/office/officeart/2005/8/layout/lProcess3"/>
    <dgm:cxn modelId="{D84BF65A-E480-4C38-8A96-BD02E6CC06C4}" type="presParOf" srcId="{40467402-12A6-4D5B-B921-20F8952E9A0A}" destId="{61278FD3-6BDD-4A07-A6E4-7299826FDF5D}" srcOrd="2" destOrd="0" presId="urn:microsoft.com/office/officeart/2005/8/layout/lProcess3"/>
    <dgm:cxn modelId="{7E5FCBA4-81BC-49F3-822B-EE0D10284B06}" type="presParOf" srcId="{9AD75EB7-4BC4-415C-9639-CCBFB5BAAE9A}" destId="{81DD1018-6518-415B-8E0A-FE25DFA571F7}" srcOrd="3" destOrd="0" presId="urn:microsoft.com/office/officeart/2005/8/layout/lProcess3"/>
    <dgm:cxn modelId="{6EF5CC56-07F2-4166-81BA-F4BC15DB560B}" type="presParOf" srcId="{9AD75EB7-4BC4-415C-9639-CCBFB5BAAE9A}" destId="{FE94CF15-0430-4BD7-AAC3-CBDC63755EB9}" srcOrd="4" destOrd="0" presId="urn:microsoft.com/office/officeart/2005/8/layout/lProcess3"/>
    <dgm:cxn modelId="{DC016366-E14C-47F9-A5FA-A863381D27B6}" type="presParOf" srcId="{FE94CF15-0430-4BD7-AAC3-CBDC63755EB9}" destId="{C21BD228-A575-4E6A-ADBC-65514F453AB7}" srcOrd="0" destOrd="0" presId="urn:microsoft.com/office/officeart/2005/8/layout/lProcess3"/>
    <dgm:cxn modelId="{235959E4-C7A0-4E56-9A22-B34C6A0C2AFD}" type="presParOf" srcId="{FE94CF15-0430-4BD7-AAC3-CBDC63755EB9}" destId="{D443EFAF-12EF-4D29-BD73-56A2A3CE79F1}" srcOrd="1" destOrd="0" presId="urn:microsoft.com/office/officeart/2005/8/layout/lProcess3"/>
    <dgm:cxn modelId="{0E5E636D-FE53-41B0-8E84-BD818B33475B}" type="presParOf" srcId="{FE94CF15-0430-4BD7-AAC3-CBDC63755EB9}" destId="{36600D1F-5C1E-4C1E-B456-BCD38D54F4EB}" srcOrd="2" destOrd="0" presId="urn:microsoft.com/office/officeart/2005/8/layout/l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FFDF1E-07EF-4555-99B4-3F0F8AA13265}" type="doc">
      <dgm:prSet loTypeId="urn:microsoft.com/office/officeart/2016/7/layout/BasicTimeline" loCatId="timeline" qsTypeId="urn:microsoft.com/office/officeart/2005/8/quickstyle/simple1" qsCatId="simple" csTypeId="urn:microsoft.com/office/officeart/2005/8/colors/accent1_2" csCatId="accent1" phldr="1"/>
      <dgm:spPr/>
      <dgm:t>
        <a:bodyPr/>
        <a:lstStyle/>
        <a:p>
          <a:endParaRPr lang="en-US"/>
        </a:p>
      </dgm:t>
    </dgm:pt>
    <dgm:pt modelId="{8B77D730-70CF-420B-92DA-8DA2CDF57C26}">
      <dgm:prSet phldrT="[Text]" phldr="0"/>
      <dgm:spPr/>
      <dgm:t>
        <a:bodyPr/>
        <a:lstStyle/>
        <a:p>
          <a:pPr>
            <a:defRPr b="1"/>
          </a:pPr>
          <a:r>
            <a:rPr lang="en-US" b="0" dirty="0">
              <a:solidFill>
                <a:srgbClr val="000000"/>
              </a:solidFill>
              <a:latin typeface="Tahoma"/>
              <a:ea typeface="Tahoma"/>
              <a:cs typeface="Tahoma"/>
            </a:rPr>
            <a:t>January </a:t>
          </a:r>
          <a:r>
            <a:rPr lang="en-US" b="0" dirty="0">
              <a:latin typeface="Tahoma"/>
              <a:ea typeface="Tahoma"/>
              <a:cs typeface="Tahoma"/>
            </a:rPr>
            <a:t>27</a:t>
          </a:r>
        </a:p>
      </dgm:t>
    </dgm:pt>
    <dgm:pt modelId="{192AEAB6-FB75-48D7-A3D8-0F288ADE49EB}" type="parTrans" cxnId="{437DB43A-5860-479C-A2C7-CED6D691BB7C}">
      <dgm:prSet/>
      <dgm:spPr/>
      <dgm:t>
        <a:bodyPr/>
        <a:lstStyle/>
        <a:p>
          <a:endParaRPr lang="en-US"/>
        </a:p>
      </dgm:t>
    </dgm:pt>
    <dgm:pt modelId="{107B06F7-9B49-4BB3-801C-5459AC9C78CA}" type="sibTrans" cxnId="{437DB43A-5860-479C-A2C7-CED6D691BB7C}">
      <dgm:prSet/>
      <dgm:spPr/>
      <dgm:t>
        <a:bodyPr/>
        <a:lstStyle/>
        <a:p>
          <a:endParaRPr lang="en-US"/>
        </a:p>
      </dgm:t>
    </dgm:pt>
    <dgm:pt modelId="{BEDE7820-6D84-473D-BD31-E8CBDEAE7E9C}">
      <dgm:prSet phldrT="[Text]" phldr="0"/>
      <dgm:spPr/>
      <dgm:t>
        <a:bodyPr/>
        <a:lstStyle/>
        <a:p>
          <a:pPr>
            <a:defRPr b="1"/>
          </a:pPr>
          <a:r>
            <a:rPr lang="en-US" b="0" dirty="0">
              <a:solidFill>
                <a:srgbClr val="000000"/>
              </a:solidFill>
              <a:latin typeface="Tahoma"/>
              <a:ea typeface="Tahoma"/>
              <a:cs typeface="Tahoma"/>
            </a:rPr>
            <a:t>February 10 (week of</a:t>
          </a:r>
          <a:r>
            <a:rPr lang="en-US" b="0" dirty="0">
              <a:latin typeface="Tahoma"/>
              <a:ea typeface="Tahoma"/>
              <a:cs typeface="Tahoma"/>
            </a:rPr>
            <a:t>)</a:t>
          </a:r>
          <a:endParaRPr lang="en-US" b="1" dirty="0">
            <a:latin typeface="Calibri Light" panose="020F0302020204030204"/>
            <a:ea typeface="Calibri Light" panose="020F0302020204030204"/>
            <a:cs typeface="Calibri Light" panose="020F0302020204030204"/>
          </a:endParaRPr>
        </a:p>
      </dgm:t>
    </dgm:pt>
    <dgm:pt modelId="{7D3F4D75-648D-41E8-AD8E-56E877F2C24F}" type="parTrans" cxnId="{8464830E-D289-4350-9B69-7794E450D9E7}">
      <dgm:prSet/>
      <dgm:spPr/>
      <dgm:t>
        <a:bodyPr/>
        <a:lstStyle/>
        <a:p>
          <a:endParaRPr lang="en-US"/>
        </a:p>
      </dgm:t>
    </dgm:pt>
    <dgm:pt modelId="{7EAD6256-FEEE-4709-9D50-36DF6C1A5752}" type="sibTrans" cxnId="{8464830E-D289-4350-9B69-7794E450D9E7}">
      <dgm:prSet/>
      <dgm:spPr/>
      <dgm:t>
        <a:bodyPr/>
        <a:lstStyle/>
        <a:p>
          <a:endParaRPr lang="en-US"/>
        </a:p>
      </dgm:t>
    </dgm:pt>
    <dgm:pt modelId="{45459B33-570E-40BC-8CD1-36A17A293946}">
      <dgm:prSet phldr="0"/>
      <dgm:spPr/>
      <dgm:t>
        <a:bodyPr/>
        <a:lstStyle/>
        <a:p>
          <a:pPr>
            <a:defRPr b="1"/>
          </a:pPr>
          <a:r>
            <a:rPr lang="en-US" b="0" dirty="0">
              <a:solidFill>
                <a:srgbClr val="000000"/>
              </a:solidFill>
              <a:latin typeface="Calibri"/>
              <a:ea typeface="Calibri"/>
              <a:cs typeface="Calibri"/>
            </a:rPr>
            <a:t>February 3</a:t>
          </a:r>
          <a:endParaRPr lang="en-US" b="1" dirty="0">
            <a:latin typeface="Calibri Light" panose="020F0302020204030204"/>
            <a:ea typeface="Calibri Light" panose="020F0302020204030204"/>
            <a:cs typeface="Calibri Light" panose="020F0302020204030204"/>
          </a:endParaRPr>
        </a:p>
      </dgm:t>
    </dgm:pt>
    <dgm:pt modelId="{EE7D7E66-3830-4EA4-AC44-92C8EE68F8A0}" type="parTrans" cxnId="{D9E508E3-AAB0-4BF0-82A7-71E3FBBFDC9E}">
      <dgm:prSet/>
      <dgm:spPr/>
    </dgm:pt>
    <dgm:pt modelId="{B76B860F-F573-47D1-A514-12E4CF1F0767}" type="sibTrans" cxnId="{D9E508E3-AAB0-4BF0-82A7-71E3FBBFDC9E}">
      <dgm:prSet/>
      <dgm:spPr/>
    </dgm:pt>
    <dgm:pt modelId="{22F386BD-C0BA-4C8E-85CA-6D81AAF68C3E}">
      <dgm:prSet phldr="0"/>
      <dgm:spPr/>
      <dgm:t>
        <a:bodyPr/>
        <a:lstStyle/>
        <a:p>
          <a:r>
            <a:rPr lang="en-US" b="0" dirty="0">
              <a:solidFill>
                <a:srgbClr val="000000"/>
              </a:solidFill>
              <a:latin typeface="Calibri"/>
              <a:ea typeface="Calibri"/>
              <a:cs typeface="Calibri"/>
            </a:rPr>
            <a:t>House Budget blueprint passed </a:t>
          </a:r>
        </a:p>
      </dgm:t>
    </dgm:pt>
    <dgm:pt modelId="{1F28A0AF-DBD9-484C-8D60-8B7283BAFC30}" type="parTrans" cxnId="{616C60F9-5F3A-420D-810C-DA123910890C}">
      <dgm:prSet/>
      <dgm:spPr/>
    </dgm:pt>
    <dgm:pt modelId="{BFB170CF-CDE7-4655-982B-1FA25D39E8B1}" type="sibTrans" cxnId="{616C60F9-5F3A-420D-810C-DA123910890C}">
      <dgm:prSet/>
      <dgm:spPr/>
    </dgm:pt>
    <dgm:pt modelId="{08362915-A2B8-4665-B2F9-77CA7506970E}">
      <dgm:prSet phldr="0"/>
      <dgm:spPr/>
      <dgm:t>
        <a:bodyPr/>
        <a:lstStyle/>
        <a:p>
          <a:r>
            <a:rPr lang="en-US" b="0" dirty="0">
              <a:solidFill>
                <a:srgbClr val="000000"/>
              </a:solidFill>
              <a:latin typeface="Calibri"/>
              <a:ea typeface="Calibri"/>
              <a:cs typeface="Calibri"/>
            </a:rPr>
            <a:t>House Budget Committee mark up</a:t>
          </a:r>
          <a:endParaRPr lang="en-US" b="1" dirty="0"/>
        </a:p>
      </dgm:t>
    </dgm:pt>
    <dgm:pt modelId="{DF81B285-4820-45DF-8D96-FB1680E89EF9}" type="parTrans" cxnId="{511F2962-B981-4F5A-B856-9B480B8B0440}">
      <dgm:prSet/>
      <dgm:spPr/>
    </dgm:pt>
    <dgm:pt modelId="{1B195BFA-2E68-4E40-B1FE-A144B24789D2}" type="sibTrans" cxnId="{511F2962-B981-4F5A-B856-9B480B8B0440}">
      <dgm:prSet/>
      <dgm:spPr/>
    </dgm:pt>
    <dgm:pt modelId="{2E105FFF-2964-453F-89EB-1981CEF86015}">
      <dgm:prSet phldr="0"/>
      <dgm:spPr/>
      <dgm:t>
        <a:bodyPr/>
        <a:lstStyle/>
        <a:p>
          <a:r>
            <a:rPr lang="en-US" b="0" dirty="0">
              <a:solidFill>
                <a:srgbClr val="000000"/>
              </a:solidFill>
              <a:latin typeface="Tahoma"/>
              <a:ea typeface="Tahoma"/>
              <a:cs typeface="Tahoma"/>
            </a:rPr>
            <a:t>House passes the budget resolution</a:t>
          </a:r>
          <a:endParaRPr lang="en-US" dirty="0"/>
        </a:p>
      </dgm:t>
    </dgm:pt>
    <dgm:pt modelId="{5B56C264-717A-41AA-B07B-3156EE4FE74D}" type="parTrans" cxnId="{CD581D75-90AF-4720-B371-AC0F5775FE55}">
      <dgm:prSet/>
      <dgm:spPr/>
    </dgm:pt>
    <dgm:pt modelId="{1411DDB9-6E95-46EB-90F9-033955242248}" type="sibTrans" cxnId="{CD581D75-90AF-4720-B371-AC0F5775FE55}">
      <dgm:prSet/>
      <dgm:spPr/>
    </dgm:pt>
    <dgm:pt modelId="{C244A134-F482-4C15-ADFD-AEA71719112C}">
      <dgm:prSet phldr="0"/>
      <dgm:spPr/>
      <dgm:t>
        <a:bodyPr/>
        <a:lstStyle/>
        <a:p>
          <a:pPr>
            <a:defRPr b="1"/>
          </a:pPr>
          <a:r>
            <a:rPr lang="en-US" b="0" dirty="0">
              <a:solidFill>
                <a:srgbClr val="000000"/>
              </a:solidFill>
              <a:latin typeface="Tahoma"/>
              <a:ea typeface="Tahoma"/>
              <a:cs typeface="Tahoma"/>
            </a:rPr>
            <a:t>Unknown...</a:t>
          </a:r>
          <a:endParaRPr lang="en-US" b="1" dirty="0">
            <a:latin typeface="Calibri Light" panose="020F0302020204030204"/>
            <a:ea typeface="Calibri Light" panose="020F0302020204030204"/>
            <a:cs typeface="Calibri Light" panose="020F0302020204030204"/>
          </a:endParaRPr>
        </a:p>
      </dgm:t>
    </dgm:pt>
    <dgm:pt modelId="{A3F30E8E-D4FE-4894-97BF-CDA1690C19EA}" type="parTrans" cxnId="{4DFA923C-13FE-4640-A10D-3967DAC400B9}">
      <dgm:prSet/>
      <dgm:spPr/>
    </dgm:pt>
    <dgm:pt modelId="{A7BF8F71-02C5-403D-88AF-6C243E4D18E8}" type="sibTrans" cxnId="{4DFA923C-13FE-4640-A10D-3967DAC400B9}">
      <dgm:prSet/>
      <dgm:spPr/>
    </dgm:pt>
    <dgm:pt modelId="{1F0D8DC1-B143-4FB3-BD0D-C96DD7554B03}">
      <dgm:prSet phldr="0"/>
      <dgm:spPr/>
      <dgm:t>
        <a:bodyPr/>
        <a:lstStyle/>
        <a:p>
          <a:r>
            <a:rPr lang="en-US" b="0" dirty="0">
              <a:solidFill>
                <a:srgbClr val="000000"/>
              </a:solidFill>
              <a:latin typeface="Tahoma"/>
              <a:ea typeface="Tahoma"/>
              <a:cs typeface="Tahoma"/>
            </a:rPr>
            <a:t>House/Senate resolve any differences and send bill to President</a:t>
          </a:r>
          <a:endParaRPr lang="en-US" dirty="0"/>
        </a:p>
      </dgm:t>
    </dgm:pt>
    <dgm:pt modelId="{ED679FBA-E493-4BEA-881A-7F7E56253FE7}" type="parTrans" cxnId="{EEA34BD2-9E7E-48C1-9AAE-6FAECE2958B9}">
      <dgm:prSet/>
      <dgm:spPr/>
    </dgm:pt>
    <dgm:pt modelId="{01B22DFF-78F5-420E-8F53-88A38C58D191}" type="sibTrans" cxnId="{EEA34BD2-9E7E-48C1-9AAE-6FAECE2958B9}">
      <dgm:prSet/>
      <dgm:spPr/>
    </dgm:pt>
    <dgm:pt modelId="{EA664AA5-0661-4D4A-AE2F-0A02558510F9}">
      <dgm:prSet phldr="0"/>
      <dgm:spPr/>
      <dgm:t>
        <a:bodyPr/>
        <a:lstStyle/>
        <a:p>
          <a:pPr>
            <a:defRPr b="1"/>
          </a:pPr>
          <a:r>
            <a:rPr lang="en-US" b="0" dirty="0">
              <a:latin typeface="Tahoma"/>
              <a:ea typeface="Tahoma"/>
              <a:cs typeface="Tahoma"/>
            </a:rPr>
            <a:t>April</a:t>
          </a:r>
          <a:endParaRPr lang="en-US" dirty="0">
            <a:latin typeface="Tahoma"/>
            <a:ea typeface="Tahoma"/>
            <a:cs typeface="Tahoma"/>
          </a:endParaRPr>
        </a:p>
      </dgm:t>
    </dgm:pt>
    <dgm:pt modelId="{752C43C6-A510-4757-86A0-58507344D2F5}" type="parTrans" cxnId="{5AA5719F-086C-4D7E-9951-FD98E500718B}">
      <dgm:prSet/>
      <dgm:spPr/>
    </dgm:pt>
    <dgm:pt modelId="{46B00C90-C85D-459B-A0E7-F815B927A6DD}" type="sibTrans" cxnId="{5AA5719F-086C-4D7E-9951-FD98E500718B}">
      <dgm:prSet/>
      <dgm:spPr/>
    </dgm:pt>
    <dgm:pt modelId="{E19ECC76-F56B-4F27-A842-4F27813CEF8A}">
      <dgm:prSet phldr="0"/>
      <dgm:spPr/>
      <dgm:t>
        <a:bodyPr/>
        <a:lstStyle/>
        <a:p>
          <a:r>
            <a:rPr lang="en-US" b="0" dirty="0">
              <a:latin typeface="Tahoma"/>
              <a:ea typeface="Tahoma"/>
              <a:cs typeface="Tahoma"/>
            </a:rPr>
            <a:t>One big reconciliation bill</a:t>
          </a:r>
        </a:p>
      </dgm:t>
    </dgm:pt>
    <dgm:pt modelId="{04F58291-8230-49F1-9818-2052E226A963}" type="parTrans" cxnId="{EA69F7D2-5993-4C06-B33C-77B93E5CC9BE}">
      <dgm:prSet/>
      <dgm:spPr/>
    </dgm:pt>
    <dgm:pt modelId="{4C258F3D-BEF2-4BA0-93A7-0F8A572D090F}" type="sibTrans" cxnId="{EA69F7D2-5993-4C06-B33C-77B93E5CC9BE}">
      <dgm:prSet/>
      <dgm:spPr/>
    </dgm:pt>
    <dgm:pt modelId="{AEA5B202-AEE0-4D59-9A2E-9A0D3DDED4B0}">
      <dgm:prSet phldr="0"/>
      <dgm:spPr/>
      <dgm:t>
        <a:bodyPr/>
        <a:lstStyle/>
        <a:p>
          <a:r>
            <a:rPr lang="en-US" b="0" dirty="0">
              <a:solidFill>
                <a:srgbClr val="000000"/>
              </a:solidFill>
              <a:latin typeface="Tahoma"/>
              <a:ea typeface="Tahoma"/>
              <a:cs typeface="Tahoma"/>
            </a:rPr>
            <a:t>Senate passes budget resolution February 24 (week of)</a:t>
          </a:r>
          <a:endParaRPr lang="en-US" dirty="0">
            <a:latin typeface="Calibri Light" panose="020F0302020204030204"/>
            <a:ea typeface="Calibri Light" panose="020F0302020204030204"/>
            <a:cs typeface="Calibri Light" panose="020F0302020204030204"/>
          </a:endParaRPr>
        </a:p>
      </dgm:t>
    </dgm:pt>
    <dgm:pt modelId="{BA9E49C9-75F6-448D-81D3-62AC8E92E415}" type="parTrans" cxnId="{C0118393-B189-4716-8A8E-20CB7B11A186}">
      <dgm:prSet/>
      <dgm:spPr/>
    </dgm:pt>
    <dgm:pt modelId="{A5C9AB04-891B-4B74-BC63-F0FCAD7B15C5}" type="sibTrans" cxnId="{C0118393-B189-4716-8A8E-20CB7B11A186}">
      <dgm:prSet/>
      <dgm:spPr/>
    </dgm:pt>
    <dgm:pt modelId="{C1427662-BF6C-42EB-9FFE-703053627406}" type="pres">
      <dgm:prSet presAssocID="{76FFDF1E-07EF-4555-99B4-3F0F8AA13265}" presName="root" presStyleCnt="0">
        <dgm:presLayoutVars>
          <dgm:chMax/>
          <dgm:chPref/>
          <dgm:animLvl val="lvl"/>
        </dgm:presLayoutVars>
      </dgm:prSet>
      <dgm:spPr/>
    </dgm:pt>
    <dgm:pt modelId="{794B3DAE-0279-4FCD-8E5D-83FD7FBCBA79}" type="pres">
      <dgm:prSet presAssocID="{76FFDF1E-07EF-4555-99B4-3F0F8AA13265}" presName="divider" presStyleLbl="fgAccFollowNode1" presStyleIdx="0" presStyleCn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gm:spPr>
    </dgm:pt>
    <dgm:pt modelId="{9128E171-D476-46E5-B0AF-8079F3FB1290}" type="pres">
      <dgm:prSet presAssocID="{76FFDF1E-07EF-4555-99B4-3F0F8AA13265}" presName="nodes" presStyleCnt="0">
        <dgm:presLayoutVars>
          <dgm:chMax/>
          <dgm:chPref/>
          <dgm:animLvl val="lvl"/>
        </dgm:presLayoutVars>
      </dgm:prSet>
      <dgm:spPr/>
    </dgm:pt>
    <dgm:pt modelId="{C60CF817-AD67-4097-B17B-9A471864A6F1}" type="pres">
      <dgm:prSet presAssocID="{8B77D730-70CF-420B-92DA-8DA2CDF57C26}" presName="composite" presStyleCnt="0"/>
      <dgm:spPr/>
    </dgm:pt>
    <dgm:pt modelId="{96850BD1-C47A-4679-A0BE-AF110148D1D8}" type="pres">
      <dgm:prSet presAssocID="{8B77D730-70CF-420B-92DA-8DA2CDF57C26}" presName="L1TextContainer" presStyleLbl="revTx" presStyleIdx="0" presStyleCnt="5">
        <dgm:presLayoutVars>
          <dgm:chMax val="1"/>
          <dgm:chPref val="1"/>
          <dgm:bulletEnabled val="1"/>
        </dgm:presLayoutVars>
      </dgm:prSet>
      <dgm:spPr/>
    </dgm:pt>
    <dgm:pt modelId="{A47D22C5-B9DE-4AB8-82FF-CBC00F694F3C}" type="pres">
      <dgm:prSet presAssocID="{8B77D730-70CF-420B-92DA-8DA2CDF57C26}" presName="L2TextContainerWrapper" presStyleCnt="0">
        <dgm:presLayoutVars>
          <dgm:chMax val="0"/>
          <dgm:chPref val="0"/>
          <dgm:bulletEnabled val="1"/>
        </dgm:presLayoutVars>
      </dgm:prSet>
      <dgm:spPr/>
    </dgm:pt>
    <dgm:pt modelId="{C5A97EFD-A0F3-4A3F-9A4A-4805D010413C}" type="pres">
      <dgm:prSet presAssocID="{8B77D730-70CF-420B-92DA-8DA2CDF57C26}" presName="L2TextContainer" presStyleLbl="bgAcc1" presStyleIdx="0" presStyleCnt="5"/>
      <dgm:spPr/>
    </dgm:pt>
    <dgm:pt modelId="{F945C862-B51B-4686-8000-BDD340A197E9}" type="pres">
      <dgm:prSet presAssocID="{8B77D730-70CF-420B-92DA-8DA2CDF57C26}" presName="FlexibleEmptyPlaceHolder" presStyleCnt="0"/>
      <dgm:spPr/>
    </dgm:pt>
    <dgm:pt modelId="{8C83A9CC-18B1-4E4C-917C-D7C2BF701C47}" type="pres">
      <dgm:prSet presAssocID="{8B77D730-70CF-420B-92DA-8DA2CDF57C26}" presName="ConnectLine" presStyleLbl="sibTrans1D1" presStyleIdx="0" presStyleCnt="5"/>
      <dgm:spPr>
        <a:noFill/>
        <a:ln w="6350" cap="flat" cmpd="sng" algn="ctr">
          <a:solidFill>
            <a:schemeClr val="accent1">
              <a:hueOff val="0"/>
              <a:satOff val="0"/>
              <a:lumOff val="0"/>
              <a:alphaOff val="0"/>
            </a:schemeClr>
          </a:solidFill>
          <a:prstDash val="dash"/>
          <a:miter lim="800000"/>
        </a:ln>
        <a:effectLst/>
      </dgm:spPr>
    </dgm:pt>
    <dgm:pt modelId="{E784E8AA-4A63-4AA0-9FA5-3191E7282587}" type="pres">
      <dgm:prSet presAssocID="{8B77D730-70CF-420B-92DA-8DA2CDF57C26}" presName="ConnectorPoint" presStyleLbl="alignNode1" presStyleIdx="0" presStyleCnt="5"/>
      <dgm:spPr/>
    </dgm:pt>
    <dgm:pt modelId="{B65E42A9-AF36-49D3-B9B2-C6AB3C4D7B16}" type="pres">
      <dgm:prSet presAssocID="{8B77D730-70CF-420B-92DA-8DA2CDF57C26}" presName="EmptyPlaceHolder" presStyleCnt="0"/>
      <dgm:spPr/>
    </dgm:pt>
    <dgm:pt modelId="{655E50A1-F764-444F-947C-FC5739E232E2}" type="pres">
      <dgm:prSet presAssocID="{107B06F7-9B49-4BB3-801C-5459AC9C78CA}" presName="spaceBetweenRectangles" presStyleCnt="0"/>
      <dgm:spPr/>
    </dgm:pt>
    <dgm:pt modelId="{D4003135-00F3-40DD-AC89-6338BFB86AC0}" type="pres">
      <dgm:prSet presAssocID="{45459B33-570E-40BC-8CD1-36A17A293946}" presName="composite" presStyleCnt="0"/>
      <dgm:spPr/>
    </dgm:pt>
    <dgm:pt modelId="{C3FA68CF-0FE6-4AEB-B646-65C77C7D8E7E}" type="pres">
      <dgm:prSet presAssocID="{45459B33-570E-40BC-8CD1-36A17A293946}" presName="L1TextContainer" presStyleLbl="revTx" presStyleIdx="1" presStyleCnt="5">
        <dgm:presLayoutVars>
          <dgm:chMax val="1"/>
          <dgm:chPref val="1"/>
          <dgm:bulletEnabled val="1"/>
        </dgm:presLayoutVars>
      </dgm:prSet>
      <dgm:spPr/>
    </dgm:pt>
    <dgm:pt modelId="{93B58DB4-8F7B-4D2E-9532-BF7C150AC72B}" type="pres">
      <dgm:prSet presAssocID="{45459B33-570E-40BC-8CD1-36A17A293946}" presName="L2TextContainerWrapper" presStyleCnt="0">
        <dgm:presLayoutVars>
          <dgm:chMax val="0"/>
          <dgm:chPref val="0"/>
          <dgm:bulletEnabled val="1"/>
        </dgm:presLayoutVars>
      </dgm:prSet>
      <dgm:spPr/>
    </dgm:pt>
    <dgm:pt modelId="{E298C2BA-EAB2-48D1-8B55-874101FBA708}" type="pres">
      <dgm:prSet presAssocID="{45459B33-570E-40BC-8CD1-36A17A293946}" presName="L2TextContainer" presStyleLbl="bgAcc1" presStyleIdx="1" presStyleCnt="5"/>
      <dgm:spPr/>
    </dgm:pt>
    <dgm:pt modelId="{82D76086-F246-477C-8C31-DF6D4AFF9479}" type="pres">
      <dgm:prSet presAssocID="{45459B33-570E-40BC-8CD1-36A17A293946}" presName="FlexibleEmptyPlaceHolder" presStyleCnt="0"/>
      <dgm:spPr/>
    </dgm:pt>
    <dgm:pt modelId="{455BCD73-89F3-4C11-BBD9-AAD857D15903}" type="pres">
      <dgm:prSet presAssocID="{45459B33-570E-40BC-8CD1-36A17A293946}" presName="ConnectLine" presStyleLbl="sibTrans1D1" presStyleIdx="1" presStyleCnt="5"/>
      <dgm:spPr>
        <a:noFill/>
        <a:ln w="6350" cap="flat" cmpd="sng" algn="ctr">
          <a:solidFill>
            <a:schemeClr val="accent1">
              <a:hueOff val="0"/>
              <a:satOff val="0"/>
              <a:lumOff val="0"/>
              <a:alphaOff val="0"/>
            </a:schemeClr>
          </a:solidFill>
          <a:prstDash val="dash"/>
          <a:miter lim="800000"/>
        </a:ln>
        <a:effectLst/>
      </dgm:spPr>
    </dgm:pt>
    <dgm:pt modelId="{383D7A9D-7A00-4538-BD70-3F9F55FD30B0}" type="pres">
      <dgm:prSet presAssocID="{45459B33-570E-40BC-8CD1-36A17A293946}" presName="ConnectorPoint" presStyleLbl="alignNode1" presStyleIdx="1" presStyleCnt="5"/>
      <dgm:spPr/>
    </dgm:pt>
    <dgm:pt modelId="{1B2883CD-0E71-4254-8752-FBA971C6FBAE}" type="pres">
      <dgm:prSet presAssocID="{45459B33-570E-40BC-8CD1-36A17A293946}" presName="EmptyPlaceHolder" presStyleCnt="0"/>
      <dgm:spPr/>
    </dgm:pt>
    <dgm:pt modelId="{3FA280B9-8DBF-4537-8E62-C54ABEF19B3F}" type="pres">
      <dgm:prSet presAssocID="{B76B860F-F573-47D1-A514-12E4CF1F0767}" presName="spaceBetweenRectangles" presStyleCnt="0"/>
      <dgm:spPr/>
    </dgm:pt>
    <dgm:pt modelId="{FA2E6508-210A-4A41-AD5F-0610C1325853}" type="pres">
      <dgm:prSet presAssocID="{BEDE7820-6D84-473D-BD31-E8CBDEAE7E9C}" presName="composite" presStyleCnt="0"/>
      <dgm:spPr/>
    </dgm:pt>
    <dgm:pt modelId="{95AC45F8-C5DA-40DA-96C6-D74F6CC45875}" type="pres">
      <dgm:prSet presAssocID="{BEDE7820-6D84-473D-BD31-E8CBDEAE7E9C}" presName="L1TextContainer" presStyleLbl="revTx" presStyleIdx="2" presStyleCnt="5">
        <dgm:presLayoutVars>
          <dgm:chMax val="1"/>
          <dgm:chPref val="1"/>
          <dgm:bulletEnabled val="1"/>
        </dgm:presLayoutVars>
      </dgm:prSet>
      <dgm:spPr/>
    </dgm:pt>
    <dgm:pt modelId="{CCA660F5-BD6D-442C-9110-E29AED1A69F7}" type="pres">
      <dgm:prSet presAssocID="{BEDE7820-6D84-473D-BD31-E8CBDEAE7E9C}" presName="L2TextContainerWrapper" presStyleCnt="0">
        <dgm:presLayoutVars>
          <dgm:chMax val="0"/>
          <dgm:chPref val="0"/>
          <dgm:bulletEnabled val="1"/>
        </dgm:presLayoutVars>
      </dgm:prSet>
      <dgm:spPr/>
    </dgm:pt>
    <dgm:pt modelId="{07340370-6FCE-4C30-86F0-96C868B7832E}" type="pres">
      <dgm:prSet presAssocID="{BEDE7820-6D84-473D-BD31-E8CBDEAE7E9C}" presName="L2TextContainer" presStyleLbl="bgAcc1" presStyleIdx="2" presStyleCnt="5"/>
      <dgm:spPr/>
    </dgm:pt>
    <dgm:pt modelId="{3753DA7B-562B-48A7-B27B-CB22B1F41B2A}" type="pres">
      <dgm:prSet presAssocID="{BEDE7820-6D84-473D-BD31-E8CBDEAE7E9C}" presName="FlexibleEmptyPlaceHolder" presStyleCnt="0"/>
      <dgm:spPr/>
    </dgm:pt>
    <dgm:pt modelId="{9AF4AB2C-3ECA-464E-B8AA-2D5246EDE1C7}" type="pres">
      <dgm:prSet presAssocID="{BEDE7820-6D84-473D-BD31-E8CBDEAE7E9C}" presName="ConnectLine" presStyleLbl="sibTrans1D1" presStyleIdx="2" presStyleCnt="5"/>
      <dgm:spPr>
        <a:noFill/>
        <a:ln w="6350" cap="flat" cmpd="sng" algn="ctr">
          <a:solidFill>
            <a:schemeClr val="accent1">
              <a:hueOff val="0"/>
              <a:satOff val="0"/>
              <a:lumOff val="0"/>
              <a:alphaOff val="0"/>
            </a:schemeClr>
          </a:solidFill>
          <a:prstDash val="dash"/>
          <a:miter lim="800000"/>
        </a:ln>
        <a:effectLst/>
      </dgm:spPr>
    </dgm:pt>
    <dgm:pt modelId="{6CD95258-9B21-4F77-96C9-828D7B391F6D}" type="pres">
      <dgm:prSet presAssocID="{BEDE7820-6D84-473D-BD31-E8CBDEAE7E9C}" presName="ConnectorPoint" presStyleLbl="alignNode1" presStyleIdx="2" presStyleCnt="5"/>
      <dgm:spPr/>
    </dgm:pt>
    <dgm:pt modelId="{EF827C7E-D5D0-4132-BEC7-84D42BBEB262}" type="pres">
      <dgm:prSet presAssocID="{BEDE7820-6D84-473D-BD31-E8CBDEAE7E9C}" presName="EmptyPlaceHolder" presStyleCnt="0"/>
      <dgm:spPr/>
    </dgm:pt>
    <dgm:pt modelId="{0C2A6E4C-E9CF-430C-BD7A-52D9F79D2E69}" type="pres">
      <dgm:prSet presAssocID="{7EAD6256-FEEE-4709-9D50-36DF6C1A5752}" presName="spaceBetweenRectangles" presStyleCnt="0"/>
      <dgm:spPr/>
    </dgm:pt>
    <dgm:pt modelId="{1BC2A5D4-0050-437F-8CC8-3A6F3CB60CF7}" type="pres">
      <dgm:prSet presAssocID="{C244A134-F482-4C15-ADFD-AEA71719112C}" presName="composite" presStyleCnt="0"/>
      <dgm:spPr/>
    </dgm:pt>
    <dgm:pt modelId="{A63C0767-A202-40B8-A763-EB0A0F7DFE40}" type="pres">
      <dgm:prSet presAssocID="{C244A134-F482-4C15-ADFD-AEA71719112C}" presName="L1TextContainer" presStyleLbl="revTx" presStyleIdx="3" presStyleCnt="5">
        <dgm:presLayoutVars>
          <dgm:chMax val="1"/>
          <dgm:chPref val="1"/>
          <dgm:bulletEnabled val="1"/>
        </dgm:presLayoutVars>
      </dgm:prSet>
      <dgm:spPr/>
    </dgm:pt>
    <dgm:pt modelId="{FEADB645-19D7-446C-A97F-35B04A691BA1}" type="pres">
      <dgm:prSet presAssocID="{C244A134-F482-4C15-ADFD-AEA71719112C}" presName="L2TextContainerWrapper" presStyleCnt="0">
        <dgm:presLayoutVars>
          <dgm:chMax val="0"/>
          <dgm:chPref val="0"/>
          <dgm:bulletEnabled val="1"/>
        </dgm:presLayoutVars>
      </dgm:prSet>
      <dgm:spPr/>
    </dgm:pt>
    <dgm:pt modelId="{26A5D198-B114-4BDA-908D-98B9FFA452F2}" type="pres">
      <dgm:prSet presAssocID="{C244A134-F482-4C15-ADFD-AEA71719112C}" presName="L2TextContainer" presStyleLbl="bgAcc1" presStyleIdx="3" presStyleCnt="5"/>
      <dgm:spPr/>
    </dgm:pt>
    <dgm:pt modelId="{6D9AC89B-C106-4F3F-BD1A-524AB7B0FC0B}" type="pres">
      <dgm:prSet presAssocID="{C244A134-F482-4C15-ADFD-AEA71719112C}" presName="FlexibleEmptyPlaceHolder" presStyleCnt="0"/>
      <dgm:spPr/>
    </dgm:pt>
    <dgm:pt modelId="{DCB4D48D-8D3E-4036-9A65-066D4900EA2E}" type="pres">
      <dgm:prSet presAssocID="{C244A134-F482-4C15-ADFD-AEA71719112C}" presName="ConnectLine" presStyleLbl="sibTrans1D1" presStyleIdx="3" presStyleCnt="5"/>
      <dgm:spPr>
        <a:noFill/>
        <a:ln w="6350" cap="flat" cmpd="sng" algn="ctr">
          <a:solidFill>
            <a:schemeClr val="accent1">
              <a:hueOff val="0"/>
              <a:satOff val="0"/>
              <a:lumOff val="0"/>
              <a:alphaOff val="0"/>
            </a:schemeClr>
          </a:solidFill>
          <a:prstDash val="dash"/>
          <a:miter lim="800000"/>
        </a:ln>
        <a:effectLst/>
      </dgm:spPr>
    </dgm:pt>
    <dgm:pt modelId="{6E51AD85-4462-4B19-A481-701569B78172}" type="pres">
      <dgm:prSet presAssocID="{C244A134-F482-4C15-ADFD-AEA71719112C}" presName="ConnectorPoint" presStyleLbl="alignNode1" presStyleIdx="3" presStyleCnt="5"/>
      <dgm:spPr/>
    </dgm:pt>
    <dgm:pt modelId="{F1C7E178-7B16-4DDF-8A80-2C7B6645C4AF}" type="pres">
      <dgm:prSet presAssocID="{C244A134-F482-4C15-ADFD-AEA71719112C}" presName="EmptyPlaceHolder" presStyleCnt="0"/>
      <dgm:spPr/>
    </dgm:pt>
    <dgm:pt modelId="{799AF290-9E53-4514-A871-35774F4BC379}" type="pres">
      <dgm:prSet presAssocID="{A7BF8F71-02C5-403D-88AF-6C243E4D18E8}" presName="spaceBetweenRectangles" presStyleCnt="0"/>
      <dgm:spPr/>
    </dgm:pt>
    <dgm:pt modelId="{9D0D54B7-A3DF-4D67-B5A2-37F376F9BDD5}" type="pres">
      <dgm:prSet presAssocID="{EA664AA5-0661-4D4A-AE2F-0A02558510F9}" presName="composite" presStyleCnt="0"/>
      <dgm:spPr/>
    </dgm:pt>
    <dgm:pt modelId="{31685A26-BF33-4577-B940-0F4ABD5E79C3}" type="pres">
      <dgm:prSet presAssocID="{EA664AA5-0661-4D4A-AE2F-0A02558510F9}" presName="L1TextContainer" presStyleLbl="revTx" presStyleIdx="4" presStyleCnt="5">
        <dgm:presLayoutVars>
          <dgm:chMax val="1"/>
          <dgm:chPref val="1"/>
          <dgm:bulletEnabled val="1"/>
        </dgm:presLayoutVars>
      </dgm:prSet>
      <dgm:spPr/>
    </dgm:pt>
    <dgm:pt modelId="{90F7C389-12E6-4764-8909-94198C80265C}" type="pres">
      <dgm:prSet presAssocID="{EA664AA5-0661-4D4A-AE2F-0A02558510F9}" presName="L2TextContainerWrapper" presStyleCnt="0">
        <dgm:presLayoutVars>
          <dgm:chMax val="0"/>
          <dgm:chPref val="0"/>
          <dgm:bulletEnabled val="1"/>
        </dgm:presLayoutVars>
      </dgm:prSet>
      <dgm:spPr/>
    </dgm:pt>
    <dgm:pt modelId="{93D1B92B-5FC4-4880-BEE5-6A282FFDF0D2}" type="pres">
      <dgm:prSet presAssocID="{EA664AA5-0661-4D4A-AE2F-0A02558510F9}" presName="L2TextContainer" presStyleLbl="bgAcc1" presStyleIdx="4" presStyleCnt="5"/>
      <dgm:spPr/>
    </dgm:pt>
    <dgm:pt modelId="{29E7908C-7D70-4E15-A235-1C65AD8E82A6}" type="pres">
      <dgm:prSet presAssocID="{EA664AA5-0661-4D4A-AE2F-0A02558510F9}" presName="FlexibleEmptyPlaceHolder" presStyleCnt="0"/>
      <dgm:spPr/>
    </dgm:pt>
    <dgm:pt modelId="{D752B7BA-1B28-4155-A0EE-1561D0AE193D}" type="pres">
      <dgm:prSet presAssocID="{EA664AA5-0661-4D4A-AE2F-0A02558510F9}" presName="ConnectLine" presStyleLbl="sibTrans1D1" presStyleIdx="4" presStyleCnt="5"/>
      <dgm:spPr>
        <a:noFill/>
        <a:ln w="6350" cap="flat" cmpd="sng" algn="ctr">
          <a:solidFill>
            <a:schemeClr val="accent1">
              <a:hueOff val="0"/>
              <a:satOff val="0"/>
              <a:lumOff val="0"/>
              <a:alphaOff val="0"/>
            </a:schemeClr>
          </a:solidFill>
          <a:prstDash val="dash"/>
          <a:miter lim="800000"/>
        </a:ln>
        <a:effectLst/>
      </dgm:spPr>
    </dgm:pt>
    <dgm:pt modelId="{1F62758B-1B5C-4586-B528-1F13843B7029}" type="pres">
      <dgm:prSet presAssocID="{EA664AA5-0661-4D4A-AE2F-0A02558510F9}" presName="ConnectorPoint" presStyleLbl="alignNode1" presStyleIdx="4" presStyleCnt="5"/>
      <dgm:spPr/>
    </dgm:pt>
    <dgm:pt modelId="{876CC11C-0AC3-460B-87B0-A6059A6D1836}" type="pres">
      <dgm:prSet presAssocID="{EA664AA5-0661-4D4A-AE2F-0A02558510F9}" presName="EmptyPlaceHolder" presStyleCnt="0"/>
      <dgm:spPr/>
    </dgm:pt>
  </dgm:ptLst>
  <dgm:cxnLst>
    <dgm:cxn modelId="{8464830E-D289-4350-9B69-7794E450D9E7}" srcId="{76FFDF1E-07EF-4555-99B4-3F0F8AA13265}" destId="{BEDE7820-6D84-473D-BD31-E8CBDEAE7E9C}" srcOrd="2" destOrd="0" parTransId="{7D3F4D75-648D-41E8-AD8E-56E877F2C24F}" sibTransId="{7EAD6256-FEEE-4709-9D50-36DF6C1A5752}"/>
    <dgm:cxn modelId="{79D3640F-DA02-4CFD-A0E1-B17FB1E3E40C}" type="presOf" srcId="{76FFDF1E-07EF-4555-99B4-3F0F8AA13265}" destId="{C1427662-BF6C-42EB-9FFE-703053627406}" srcOrd="0" destOrd="0" presId="urn:microsoft.com/office/officeart/2016/7/layout/BasicTimeline"/>
    <dgm:cxn modelId="{C937F50F-738A-412C-9EAE-07D28649A2F2}" type="presOf" srcId="{E19ECC76-F56B-4F27-A842-4F27813CEF8A}" destId="{93D1B92B-5FC4-4880-BEE5-6A282FFDF0D2}" srcOrd="0" destOrd="0" presId="urn:microsoft.com/office/officeart/2016/7/layout/BasicTimeline"/>
    <dgm:cxn modelId="{98FA5E1F-005E-4CEA-93CC-DDFEB5C5CA79}" type="presOf" srcId="{AEA5B202-AEE0-4D59-9A2E-9A0D3DDED4B0}" destId="{26A5D198-B114-4BDA-908D-98B9FFA452F2}" srcOrd="0" destOrd="0" presId="urn:microsoft.com/office/officeart/2016/7/layout/BasicTimeline"/>
    <dgm:cxn modelId="{437DB43A-5860-479C-A2C7-CED6D691BB7C}" srcId="{76FFDF1E-07EF-4555-99B4-3F0F8AA13265}" destId="{8B77D730-70CF-420B-92DA-8DA2CDF57C26}" srcOrd="0" destOrd="0" parTransId="{192AEAB6-FB75-48D7-A3D8-0F288ADE49EB}" sibTransId="{107B06F7-9B49-4BB3-801C-5459AC9C78CA}"/>
    <dgm:cxn modelId="{4DFA923C-13FE-4640-A10D-3967DAC400B9}" srcId="{76FFDF1E-07EF-4555-99B4-3F0F8AA13265}" destId="{C244A134-F482-4C15-ADFD-AEA71719112C}" srcOrd="3" destOrd="0" parTransId="{A3F30E8E-D4FE-4894-97BF-CDA1690C19EA}" sibTransId="{A7BF8F71-02C5-403D-88AF-6C243E4D18E8}"/>
    <dgm:cxn modelId="{511F2962-B981-4F5A-B856-9B480B8B0440}" srcId="{45459B33-570E-40BC-8CD1-36A17A293946}" destId="{08362915-A2B8-4665-B2F9-77CA7506970E}" srcOrd="0" destOrd="0" parTransId="{DF81B285-4820-45DF-8D96-FB1680E89EF9}" sibTransId="{1B195BFA-2E68-4E40-B1FE-A144B24789D2}"/>
    <dgm:cxn modelId="{D8EAC869-74CA-4E96-9E36-C98FC60E078C}" type="presOf" srcId="{22F386BD-C0BA-4C8E-85CA-6D81AAF68C3E}" destId="{C5A97EFD-A0F3-4A3F-9A4A-4805D010413C}" srcOrd="0" destOrd="0" presId="urn:microsoft.com/office/officeart/2016/7/layout/BasicTimeline"/>
    <dgm:cxn modelId="{424F8372-12FC-419B-BBB8-22440454E5FF}" type="presOf" srcId="{BEDE7820-6D84-473D-BD31-E8CBDEAE7E9C}" destId="{95AC45F8-C5DA-40DA-96C6-D74F6CC45875}" srcOrd="0" destOrd="0" presId="urn:microsoft.com/office/officeart/2016/7/layout/BasicTimeline"/>
    <dgm:cxn modelId="{CD581D75-90AF-4720-B371-AC0F5775FE55}" srcId="{BEDE7820-6D84-473D-BD31-E8CBDEAE7E9C}" destId="{2E105FFF-2964-453F-89EB-1981CEF86015}" srcOrd="0" destOrd="0" parTransId="{5B56C264-717A-41AA-B07B-3156EE4FE74D}" sibTransId="{1411DDB9-6E95-46EB-90F9-033955242248}"/>
    <dgm:cxn modelId="{B3DD6C87-47CD-44EA-8863-7C843E778072}" type="presOf" srcId="{C244A134-F482-4C15-ADFD-AEA71719112C}" destId="{A63C0767-A202-40B8-A763-EB0A0F7DFE40}" srcOrd="0" destOrd="0" presId="urn:microsoft.com/office/officeart/2016/7/layout/BasicTimeline"/>
    <dgm:cxn modelId="{B5A3D488-F5E2-41E2-B5FE-297C19259993}" type="presOf" srcId="{EA664AA5-0661-4D4A-AE2F-0A02558510F9}" destId="{31685A26-BF33-4577-B940-0F4ABD5E79C3}" srcOrd="0" destOrd="0" presId="urn:microsoft.com/office/officeart/2016/7/layout/BasicTimeline"/>
    <dgm:cxn modelId="{9170CD92-8743-4A5F-9E50-2A56C4C41AE8}" type="presOf" srcId="{2E105FFF-2964-453F-89EB-1981CEF86015}" destId="{07340370-6FCE-4C30-86F0-96C868B7832E}" srcOrd="0" destOrd="0" presId="urn:microsoft.com/office/officeart/2016/7/layout/BasicTimeline"/>
    <dgm:cxn modelId="{C0118393-B189-4716-8A8E-20CB7B11A186}" srcId="{C244A134-F482-4C15-ADFD-AEA71719112C}" destId="{AEA5B202-AEE0-4D59-9A2E-9A0D3DDED4B0}" srcOrd="0" destOrd="0" parTransId="{BA9E49C9-75F6-448D-81D3-62AC8E92E415}" sibTransId="{A5C9AB04-891B-4B74-BC63-F0FCAD7B15C5}"/>
    <dgm:cxn modelId="{5AA5719F-086C-4D7E-9951-FD98E500718B}" srcId="{76FFDF1E-07EF-4555-99B4-3F0F8AA13265}" destId="{EA664AA5-0661-4D4A-AE2F-0A02558510F9}" srcOrd="4" destOrd="0" parTransId="{752C43C6-A510-4757-86A0-58507344D2F5}" sibTransId="{46B00C90-C85D-459B-A0E7-F815B927A6DD}"/>
    <dgm:cxn modelId="{7981B1B5-158E-4D5B-82E9-D94CC71B33A8}" type="presOf" srcId="{8B77D730-70CF-420B-92DA-8DA2CDF57C26}" destId="{96850BD1-C47A-4679-A0BE-AF110148D1D8}" srcOrd="0" destOrd="0" presId="urn:microsoft.com/office/officeart/2016/7/layout/BasicTimeline"/>
    <dgm:cxn modelId="{A69D4EBD-3562-44F9-8594-035D682CAB4C}" type="presOf" srcId="{1F0D8DC1-B143-4FB3-BD0D-C96DD7554B03}" destId="{26A5D198-B114-4BDA-908D-98B9FFA452F2}" srcOrd="0" destOrd="1" presId="urn:microsoft.com/office/officeart/2016/7/layout/BasicTimeline"/>
    <dgm:cxn modelId="{171C5CD1-6944-4F0B-A2C9-B7AC7F927E58}" type="presOf" srcId="{45459B33-570E-40BC-8CD1-36A17A293946}" destId="{C3FA68CF-0FE6-4AEB-B646-65C77C7D8E7E}" srcOrd="0" destOrd="0" presId="urn:microsoft.com/office/officeart/2016/7/layout/BasicTimeline"/>
    <dgm:cxn modelId="{EEA34BD2-9E7E-48C1-9AAE-6FAECE2958B9}" srcId="{C244A134-F482-4C15-ADFD-AEA71719112C}" destId="{1F0D8DC1-B143-4FB3-BD0D-C96DD7554B03}" srcOrd="1" destOrd="0" parTransId="{ED679FBA-E493-4BEA-881A-7F7E56253FE7}" sibTransId="{01B22DFF-78F5-420E-8F53-88A38C58D191}"/>
    <dgm:cxn modelId="{EA69F7D2-5993-4C06-B33C-77B93E5CC9BE}" srcId="{EA664AA5-0661-4D4A-AE2F-0A02558510F9}" destId="{E19ECC76-F56B-4F27-A842-4F27813CEF8A}" srcOrd="0" destOrd="0" parTransId="{04F58291-8230-49F1-9818-2052E226A963}" sibTransId="{4C258F3D-BEF2-4BA0-93A7-0F8A572D090F}"/>
    <dgm:cxn modelId="{D9E508E3-AAB0-4BF0-82A7-71E3FBBFDC9E}" srcId="{76FFDF1E-07EF-4555-99B4-3F0F8AA13265}" destId="{45459B33-570E-40BC-8CD1-36A17A293946}" srcOrd="1" destOrd="0" parTransId="{EE7D7E66-3830-4EA4-AC44-92C8EE68F8A0}" sibTransId="{B76B860F-F573-47D1-A514-12E4CF1F0767}"/>
    <dgm:cxn modelId="{616C60F9-5F3A-420D-810C-DA123910890C}" srcId="{8B77D730-70CF-420B-92DA-8DA2CDF57C26}" destId="{22F386BD-C0BA-4C8E-85CA-6D81AAF68C3E}" srcOrd="0" destOrd="0" parTransId="{1F28A0AF-DBD9-484C-8D60-8B7283BAFC30}" sibTransId="{BFB170CF-CDE7-4655-982B-1FA25D39E8B1}"/>
    <dgm:cxn modelId="{4396CEFE-507F-42A9-AA60-75165F0375C4}" type="presOf" srcId="{08362915-A2B8-4665-B2F9-77CA7506970E}" destId="{E298C2BA-EAB2-48D1-8B55-874101FBA708}" srcOrd="0" destOrd="0" presId="urn:microsoft.com/office/officeart/2016/7/layout/BasicTimeline"/>
    <dgm:cxn modelId="{C5974698-82AC-4D55-81B1-401226F8B64D}" type="presParOf" srcId="{C1427662-BF6C-42EB-9FFE-703053627406}" destId="{794B3DAE-0279-4FCD-8E5D-83FD7FBCBA79}" srcOrd="0" destOrd="0" presId="urn:microsoft.com/office/officeart/2016/7/layout/BasicTimeline"/>
    <dgm:cxn modelId="{3E299CD4-4AC4-49A2-9AEF-1BB5F49FFC09}" type="presParOf" srcId="{C1427662-BF6C-42EB-9FFE-703053627406}" destId="{9128E171-D476-46E5-B0AF-8079F3FB1290}" srcOrd="1" destOrd="0" presId="urn:microsoft.com/office/officeart/2016/7/layout/BasicTimeline"/>
    <dgm:cxn modelId="{390A5935-8A56-407D-9A2C-485108A4D72E}" type="presParOf" srcId="{9128E171-D476-46E5-B0AF-8079F3FB1290}" destId="{C60CF817-AD67-4097-B17B-9A471864A6F1}" srcOrd="0" destOrd="0" presId="urn:microsoft.com/office/officeart/2016/7/layout/BasicTimeline"/>
    <dgm:cxn modelId="{DC85376C-76E3-4D3C-8DAF-3A204E9CA543}" type="presParOf" srcId="{C60CF817-AD67-4097-B17B-9A471864A6F1}" destId="{96850BD1-C47A-4679-A0BE-AF110148D1D8}" srcOrd="0" destOrd="0" presId="urn:microsoft.com/office/officeart/2016/7/layout/BasicTimeline"/>
    <dgm:cxn modelId="{BF91AD01-F0D2-464C-83E0-32E85858CF4C}" type="presParOf" srcId="{C60CF817-AD67-4097-B17B-9A471864A6F1}" destId="{A47D22C5-B9DE-4AB8-82FF-CBC00F694F3C}" srcOrd="1" destOrd="0" presId="urn:microsoft.com/office/officeart/2016/7/layout/BasicTimeline"/>
    <dgm:cxn modelId="{E7DC41A4-5162-4E44-AA2B-BCB382001713}" type="presParOf" srcId="{A47D22C5-B9DE-4AB8-82FF-CBC00F694F3C}" destId="{C5A97EFD-A0F3-4A3F-9A4A-4805D010413C}" srcOrd="0" destOrd="0" presId="urn:microsoft.com/office/officeart/2016/7/layout/BasicTimeline"/>
    <dgm:cxn modelId="{29193691-2E1E-4050-8526-6CD4C810720B}" type="presParOf" srcId="{A47D22C5-B9DE-4AB8-82FF-CBC00F694F3C}" destId="{F945C862-B51B-4686-8000-BDD340A197E9}" srcOrd="1" destOrd="0" presId="urn:microsoft.com/office/officeart/2016/7/layout/BasicTimeline"/>
    <dgm:cxn modelId="{3F32DE31-0475-4B73-A65E-029E7F3353FE}" type="presParOf" srcId="{C60CF817-AD67-4097-B17B-9A471864A6F1}" destId="{8C83A9CC-18B1-4E4C-917C-D7C2BF701C47}" srcOrd="2" destOrd="0" presId="urn:microsoft.com/office/officeart/2016/7/layout/BasicTimeline"/>
    <dgm:cxn modelId="{F61BF6AC-2E56-4730-99CC-AD8C5EBA2EAC}" type="presParOf" srcId="{C60CF817-AD67-4097-B17B-9A471864A6F1}" destId="{E784E8AA-4A63-4AA0-9FA5-3191E7282587}" srcOrd="3" destOrd="0" presId="urn:microsoft.com/office/officeart/2016/7/layout/BasicTimeline"/>
    <dgm:cxn modelId="{2C63D6EB-E829-4B41-89A6-50BEB2A2CE6C}" type="presParOf" srcId="{C60CF817-AD67-4097-B17B-9A471864A6F1}" destId="{B65E42A9-AF36-49D3-B9B2-C6AB3C4D7B16}" srcOrd="4" destOrd="0" presId="urn:microsoft.com/office/officeart/2016/7/layout/BasicTimeline"/>
    <dgm:cxn modelId="{7EC03CD4-E91E-4B55-856A-417FE936629F}" type="presParOf" srcId="{9128E171-D476-46E5-B0AF-8079F3FB1290}" destId="{655E50A1-F764-444F-947C-FC5739E232E2}" srcOrd="1" destOrd="0" presId="urn:microsoft.com/office/officeart/2016/7/layout/BasicTimeline"/>
    <dgm:cxn modelId="{87074348-78D6-43C2-A1C7-ADD47AC773AF}" type="presParOf" srcId="{9128E171-D476-46E5-B0AF-8079F3FB1290}" destId="{D4003135-00F3-40DD-AC89-6338BFB86AC0}" srcOrd="2" destOrd="0" presId="urn:microsoft.com/office/officeart/2016/7/layout/BasicTimeline"/>
    <dgm:cxn modelId="{E5EB0C0C-98E4-4BE4-BC83-436D3C2BB04C}" type="presParOf" srcId="{D4003135-00F3-40DD-AC89-6338BFB86AC0}" destId="{C3FA68CF-0FE6-4AEB-B646-65C77C7D8E7E}" srcOrd="0" destOrd="0" presId="urn:microsoft.com/office/officeart/2016/7/layout/BasicTimeline"/>
    <dgm:cxn modelId="{8E3F0DC3-5F3D-4545-823E-28D33D496829}" type="presParOf" srcId="{D4003135-00F3-40DD-AC89-6338BFB86AC0}" destId="{93B58DB4-8F7B-4D2E-9532-BF7C150AC72B}" srcOrd="1" destOrd="0" presId="urn:microsoft.com/office/officeart/2016/7/layout/BasicTimeline"/>
    <dgm:cxn modelId="{658C2619-4B9A-4250-A8B1-9819447E2E23}" type="presParOf" srcId="{93B58DB4-8F7B-4D2E-9532-BF7C150AC72B}" destId="{E298C2BA-EAB2-48D1-8B55-874101FBA708}" srcOrd="0" destOrd="0" presId="urn:microsoft.com/office/officeart/2016/7/layout/BasicTimeline"/>
    <dgm:cxn modelId="{5A549B73-7C99-4869-BFDA-C4AD59582252}" type="presParOf" srcId="{93B58DB4-8F7B-4D2E-9532-BF7C150AC72B}" destId="{82D76086-F246-477C-8C31-DF6D4AFF9479}" srcOrd="1" destOrd="0" presId="urn:microsoft.com/office/officeart/2016/7/layout/BasicTimeline"/>
    <dgm:cxn modelId="{CDE9B686-77AF-42D2-88FA-09A2D3B68104}" type="presParOf" srcId="{D4003135-00F3-40DD-AC89-6338BFB86AC0}" destId="{455BCD73-89F3-4C11-BBD9-AAD857D15903}" srcOrd="2" destOrd="0" presId="urn:microsoft.com/office/officeart/2016/7/layout/BasicTimeline"/>
    <dgm:cxn modelId="{C2759053-1656-4983-812A-F18D48D7759E}" type="presParOf" srcId="{D4003135-00F3-40DD-AC89-6338BFB86AC0}" destId="{383D7A9D-7A00-4538-BD70-3F9F55FD30B0}" srcOrd="3" destOrd="0" presId="urn:microsoft.com/office/officeart/2016/7/layout/BasicTimeline"/>
    <dgm:cxn modelId="{66EE77BA-09BE-44AB-8F2C-408EEC484C95}" type="presParOf" srcId="{D4003135-00F3-40DD-AC89-6338BFB86AC0}" destId="{1B2883CD-0E71-4254-8752-FBA971C6FBAE}" srcOrd="4" destOrd="0" presId="urn:microsoft.com/office/officeart/2016/7/layout/BasicTimeline"/>
    <dgm:cxn modelId="{C0C54FC0-F9C9-41AE-A8DC-E7E9FE9C9579}" type="presParOf" srcId="{9128E171-D476-46E5-B0AF-8079F3FB1290}" destId="{3FA280B9-8DBF-4537-8E62-C54ABEF19B3F}" srcOrd="3" destOrd="0" presId="urn:microsoft.com/office/officeart/2016/7/layout/BasicTimeline"/>
    <dgm:cxn modelId="{9AC91499-8CDD-4D5F-8A45-20CC71802CE5}" type="presParOf" srcId="{9128E171-D476-46E5-B0AF-8079F3FB1290}" destId="{FA2E6508-210A-4A41-AD5F-0610C1325853}" srcOrd="4" destOrd="0" presId="urn:microsoft.com/office/officeart/2016/7/layout/BasicTimeline"/>
    <dgm:cxn modelId="{600F1C81-A545-4FB2-B93F-C16B12A8E33A}" type="presParOf" srcId="{FA2E6508-210A-4A41-AD5F-0610C1325853}" destId="{95AC45F8-C5DA-40DA-96C6-D74F6CC45875}" srcOrd="0" destOrd="0" presId="urn:microsoft.com/office/officeart/2016/7/layout/BasicTimeline"/>
    <dgm:cxn modelId="{D0C75FD5-FFE6-49F5-9D5A-771A387C5A79}" type="presParOf" srcId="{FA2E6508-210A-4A41-AD5F-0610C1325853}" destId="{CCA660F5-BD6D-442C-9110-E29AED1A69F7}" srcOrd="1" destOrd="0" presId="urn:microsoft.com/office/officeart/2016/7/layout/BasicTimeline"/>
    <dgm:cxn modelId="{75C1C53F-1E39-4419-98CD-43835DD92141}" type="presParOf" srcId="{CCA660F5-BD6D-442C-9110-E29AED1A69F7}" destId="{07340370-6FCE-4C30-86F0-96C868B7832E}" srcOrd="0" destOrd="0" presId="urn:microsoft.com/office/officeart/2016/7/layout/BasicTimeline"/>
    <dgm:cxn modelId="{1176B641-4774-46CB-850E-3ACF6A216128}" type="presParOf" srcId="{CCA660F5-BD6D-442C-9110-E29AED1A69F7}" destId="{3753DA7B-562B-48A7-B27B-CB22B1F41B2A}" srcOrd="1" destOrd="0" presId="urn:microsoft.com/office/officeart/2016/7/layout/BasicTimeline"/>
    <dgm:cxn modelId="{9728E44C-4EE0-4FF1-A6D9-B703E4CBF330}" type="presParOf" srcId="{FA2E6508-210A-4A41-AD5F-0610C1325853}" destId="{9AF4AB2C-3ECA-464E-B8AA-2D5246EDE1C7}" srcOrd="2" destOrd="0" presId="urn:microsoft.com/office/officeart/2016/7/layout/BasicTimeline"/>
    <dgm:cxn modelId="{24901A1C-FE92-41AD-B4D0-8FE11DDC74A5}" type="presParOf" srcId="{FA2E6508-210A-4A41-AD5F-0610C1325853}" destId="{6CD95258-9B21-4F77-96C9-828D7B391F6D}" srcOrd="3" destOrd="0" presId="urn:microsoft.com/office/officeart/2016/7/layout/BasicTimeline"/>
    <dgm:cxn modelId="{BD32B98D-27A7-4028-8551-0DE5943BFFFA}" type="presParOf" srcId="{FA2E6508-210A-4A41-AD5F-0610C1325853}" destId="{EF827C7E-D5D0-4132-BEC7-84D42BBEB262}" srcOrd="4" destOrd="0" presId="urn:microsoft.com/office/officeart/2016/7/layout/BasicTimeline"/>
    <dgm:cxn modelId="{FFBAB2DD-4224-46B3-AEA8-0CC69073A9E1}" type="presParOf" srcId="{9128E171-D476-46E5-B0AF-8079F3FB1290}" destId="{0C2A6E4C-E9CF-430C-BD7A-52D9F79D2E69}" srcOrd="5" destOrd="0" presId="urn:microsoft.com/office/officeart/2016/7/layout/BasicTimeline"/>
    <dgm:cxn modelId="{016E4A6C-FC87-48E7-81BA-1C45AC909338}" type="presParOf" srcId="{9128E171-D476-46E5-B0AF-8079F3FB1290}" destId="{1BC2A5D4-0050-437F-8CC8-3A6F3CB60CF7}" srcOrd="6" destOrd="0" presId="urn:microsoft.com/office/officeart/2016/7/layout/BasicTimeline"/>
    <dgm:cxn modelId="{3483747F-049A-40DC-9D2D-68B43F456BC2}" type="presParOf" srcId="{1BC2A5D4-0050-437F-8CC8-3A6F3CB60CF7}" destId="{A63C0767-A202-40B8-A763-EB0A0F7DFE40}" srcOrd="0" destOrd="0" presId="urn:microsoft.com/office/officeart/2016/7/layout/BasicTimeline"/>
    <dgm:cxn modelId="{BE6F5AEE-66EF-4622-8E6D-2EA852F1DD2D}" type="presParOf" srcId="{1BC2A5D4-0050-437F-8CC8-3A6F3CB60CF7}" destId="{FEADB645-19D7-446C-A97F-35B04A691BA1}" srcOrd="1" destOrd="0" presId="urn:microsoft.com/office/officeart/2016/7/layout/BasicTimeline"/>
    <dgm:cxn modelId="{5BC4DF7E-297C-470A-8AE2-668F722F3142}" type="presParOf" srcId="{FEADB645-19D7-446C-A97F-35B04A691BA1}" destId="{26A5D198-B114-4BDA-908D-98B9FFA452F2}" srcOrd="0" destOrd="0" presId="urn:microsoft.com/office/officeart/2016/7/layout/BasicTimeline"/>
    <dgm:cxn modelId="{18CA4663-4136-47E5-B721-9A851E9C7620}" type="presParOf" srcId="{FEADB645-19D7-446C-A97F-35B04A691BA1}" destId="{6D9AC89B-C106-4F3F-BD1A-524AB7B0FC0B}" srcOrd="1" destOrd="0" presId="urn:microsoft.com/office/officeart/2016/7/layout/BasicTimeline"/>
    <dgm:cxn modelId="{82659074-A7A0-4A3A-90BA-799ECE57F797}" type="presParOf" srcId="{1BC2A5D4-0050-437F-8CC8-3A6F3CB60CF7}" destId="{DCB4D48D-8D3E-4036-9A65-066D4900EA2E}" srcOrd="2" destOrd="0" presId="urn:microsoft.com/office/officeart/2016/7/layout/BasicTimeline"/>
    <dgm:cxn modelId="{29FE0C8A-1C60-4C27-A41D-EEF533B293F5}" type="presParOf" srcId="{1BC2A5D4-0050-437F-8CC8-3A6F3CB60CF7}" destId="{6E51AD85-4462-4B19-A481-701569B78172}" srcOrd="3" destOrd="0" presId="urn:microsoft.com/office/officeart/2016/7/layout/BasicTimeline"/>
    <dgm:cxn modelId="{82981382-B7F4-4524-9926-F21D3A8E3E39}" type="presParOf" srcId="{1BC2A5D4-0050-437F-8CC8-3A6F3CB60CF7}" destId="{F1C7E178-7B16-4DDF-8A80-2C7B6645C4AF}" srcOrd="4" destOrd="0" presId="urn:microsoft.com/office/officeart/2016/7/layout/BasicTimeline"/>
    <dgm:cxn modelId="{84747B8E-8681-4FEB-90EF-20D5091EDD63}" type="presParOf" srcId="{9128E171-D476-46E5-B0AF-8079F3FB1290}" destId="{799AF290-9E53-4514-A871-35774F4BC379}" srcOrd="7" destOrd="0" presId="urn:microsoft.com/office/officeart/2016/7/layout/BasicTimeline"/>
    <dgm:cxn modelId="{D0F94140-4F7C-430C-9477-30E1A072BDEB}" type="presParOf" srcId="{9128E171-D476-46E5-B0AF-8079F3FB1290}" destId="{9D0D54B7-A3DF-4D67-B5A2-37F376F9BDD5}" srcOrd="8" destOrd="0" presId="urn:microsoft.com/office/officeart/2016/7/layout/BasicTimeline"/>
    <dgm:cxn modelId="{C1CD0F33-5FBA-46FC-B78B-95FFC1C8D687}" type="presParOf" srcId="{9D0D54B7-A3DF-4D67-B5A2-37F376F9BDD5}" destId="{31685A26-BF33-4577-B940-0F4ABD5E79C3}" srcOrd="0" destOrd="0" presId="urn:microsoft.com/office/officeart/2016/7/layout/BasicTimeline"/>
    <dgm:cxn modelId="{7E3CF89E-D79D-4AC6-AB88-6196388102AA}" type="presParOf" srcId="{9D0D54B7-A3DF-4D67-B5A2-37F376F9BDD5}" destId="{90F7C389-12E6-4764-8909-94198C80265C}" srcOrd="1" destOrd="0" presId="urn:microsoft.com/office/officeart/2016/7/layout/BasicTimeline"/>
    <dgm:cxn modelId="{3ABB0FF1-1B8A-463D-A654-942F638BBE60}" type="presParOf" srcId="{90F7C389-12E6-4764-8909-94198C80265C}" destId="{93D1B92B-5FC4-4880-BEE5-6A282FFDF0D2}" srcOrd="0" destOrd="0" presId="urn:microsoft.com/office/officeart/2016/7/layout/BasicTimeline"/>
    <dgm:cxn modelId="{12CFD8AD-FE68-4D9C-AA3F-48942B49523A}" type="presParOf" srcId="{90F7C389-12E6-4764-8909-94198C80265C}" destId="{29E7908C-7D70-4E15-A235-1C65AD8E82A6}" srcOrd="1" destOrd="0" presId="urn:microsoft.com/office/officeart/2016/7/layout/BasicTimeline"/>
    <dgm:cxn modelId="{0C3F4A2A-F966-414F-94EB-F9687A6599F7}" type="presParOf" srcId="{9D0D54B7-A3DF-4D67-B5A2-37F376F9BDD5}" destId="{D752B7BA-1B28-4155-A0EE-1561D0AE193D}" srcOrd="2" destOrd="0" presId="urn:microsoft.com/office/officeart/2016/7/layout/BasicTimeline"/>
    <dgm:cxn modelId="{34283E3F-FFBF-428E-A5E6-0CF424449748}" type="presParOf" srcId="{9D0D54B7-A3DF-4D67-B5A2-37F376F9BDD5}" destId="{1F62758B-1B5C-4586-B528-1F13843B7029}" srcOrd="3" destOrd="0" presId="urn:microsoft.com/office/officeart/2016/7/layout/BasicTimeline"/>
    <dgm:cxn modelId="{396116EF-4DB6-4BB6-AEEE-F102E2B6B30E}" type="presParOf" srcId="{9D0D54B7-A3DF-4D67-B5A2-37F376F9BDD5}" destId="{876CC11C-0AC3-460B-87B0-A6059A6D1836}"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D4DCB9-EF04-4543-9BBB-A2DEC9EF38C5}" type="doc">
      <dgm:prSet loTypeId="urn:microsoft.com/office/officeart/2016/7/layout/BasicTimeline" loCatId="timeline" qsTypeId="urn:microsoft.com/office/officeart/2005/8/quickstyle/simple1" qsCatId="simple" csTypeId="urn:microsoft.com/office/officeart/2005/8/colors/accent1_2" csCatId="accent1" phldr="1"/>
      <dgm:spPr/>
      <dgm:t>
        <a:bodyPr/>
        <a:lstStyle/>
        <a:p>
          <a:endParaRPr lang="en-US"/>
        </a:p>
      </dgm:t>
    </dgm:pt>
    <dgm:pt modelId="{002003A2-B4CF-4223-A0A1-5CC7FA02D119}">
      <dgm:prSet phldrT="[Text]" phldr="0"/>
      <dgm:spPr/>
      <dgm:t>
        <a:bodyPr/>
        <a:lstStyle/>
        <a:p>
          <a:pPr>
            <a:defRPr b="1"/>
          </a:pPr>
          <a:r>
            <a:rPr lang="en-US" dirty="0">
              <a:latin typeface="Calibri Light" panose="020F0302020204030204"/>
            </a:rPr>
            <a:t>January</a:t>
          </a:r>
          <a:endParaRPr lang="en-US" dirty="0"/>
        </a:p>
      </dgm:t>
    </dgm:pt>
    <dgm:pt modelId="{0351FF19-331D-4EA0-AE71-0967F51AA1A9}" type="parTrans" cxnId="{0A0D3B77-F044-4B5A-BFD4-DC4FCEBB3056}">
      <dgm:prSet/>
      <dgm:spPr/>
      <dgm:t>
        <a:bodyPr/>
        <a:lstStyle/>
        <a:p>
          <a:endParaRPr lang="en-US"/>
        </a:p>
      </dgm:t>
    </dgm:pt>
    <dgm:pt modelId="{86762920-F740-4AE5-8A15-96857D88F3C1}" type="sibTrans" cxnId="{0A0D3B77-F044-4B5A-BFD4-DC4FCEBB3056}">
      <dgm:prSet/>
      <dgm:spPr/>
      <dgm:t>
        <a:bodyPr/>
        <a:lstStyle/>
        <a:p>
          <a:endParaRPr lang="en-US"/>
        </a:p>
      </dgm:t>
    </dgm:pt>
    <dgm:pt modelId="{353028D0-EB8F-46C3-9255-BEE796F97E3B}">
      <dgm:prSet phldrT="[Text]" phldr="0"/>
      <dgm:spPr/>
      <dgm:t>
        <a:bodyPr/>
        <a:lstStyle/>
        <a:p>
          <a:r>
            <a:rPr lang="en-US" dirty="0">
              <a:latin typeface="Calibri Light" panose="020F0302020204030204"/>
            </a:rPr>
            <a:t>Policy experts will review EO's impacting Medicaid.</a:t>
          </a:r>
          <a:endParaRPr lang="en-US" dirty="0"/>
        </a:p>
      </dgm:t>
    </dgm:pt>
    <dgm:pt modelId="{006E9F9C-674F-4AD6-B776-BE2BA5C3FE3A}" type="parTrans" cxnId="{5F8C6F0F-2551-455C-A3DE-EFFDBD65EF4A}">
      <dgm:prSet/>
      <dgm:spPr/>
      <dgm:t>
        <a:bodyPr/>
        <a:lstStyle/>
        <a:p>
          <a:endParaRPr lang="en-US"/>
        </a:p>
      </dgm:t>
    </dgm:pt>
    <dgm:pt modelId="{779799D8-3A8D-45FB-A1A5-2011B48AB7A2}" type="sibTrans" cxnId="{5F8C6F0F-2551-455C-A3DE-EFFDBD65EF4A}">
      <dgm:prSet/>
      <dgm:spPr/>
      <dgm:t>
        <a:bodyPr/>
        <a:lstStyle/>
        <a:p>
          <a:endParaRPr lang="en-US"/>
        </a:p>
      </dgm:t>
    </dgm:pt>
    <dgm:pt modelId="{AD0CB360-F894-45F1-B322-B934BD3450E1}">
      <dgm:prSet phldrT="[Text]" phldr="0"/>
      <dgm:spPr/>
      <dgm:t>
        <a:bodyPr/>
        <a:lstStyle/>
        <a:p>
          <a:r>
            <a:rPr lang="en-US" b="0" dirty="0">
              <a:latin typeface="Calibri Light" panose="020F0302020204030204"/>
            </a:rPr>
            <a:t>Agencies prepare plans to comply with APA.</a:t>
          </a:r>
          <a:endParaRPr lang="en-US" b="0" dirty="0"/>
        </a:p>
      </dgm:t>
    </dgm:pt>
    <dgm:pt modelId="{E5A8495F-3DAE-43A1-928E-6AB5988A8CAD}" type="parTrans" cxnId="{9F76FFBC-91ED-403C-B40E-48102AE9541B}">
      <dgm:prSet/>
      <dgm:spPr/>
      <dgm:t>
        <a:bodyPr/>
        <a:lstStyle/>
        <a:p>
          <a:endParaRPr lang="en-US"/>
        </a:p>
      </dgm:t>
    </dgm:pt>
    <dgm:pt modelId="{27A49B0B-C070-4CF8-BBAE-EB3C27C85426}" type="sibTrans" cxnId="{9F76FFBC-91ED-403C-B40E-48102AE9541B}">
      <dgm:prSet/>
      <dgm:spPr/>
      <dgm:t>
        <a:bodyPr/>
        <a:lstStyle/>
        <a:p>
          <a:endParaRPr lang="en-US"/>
        </a:p>
      </dgm:t>
    </dgm:pt>
    <dgm:pt modelId="{3A5A0320-CC51-4BA8-910B-B609354DE4D5}">
      <dgm:prSet phldrT="[Text]" phldr="0"/>
      <dgm:spPr/>
      <dgm:t>
        <a:bodyPr/>
        <a:lstStyle/>
        <a:p>
          <a:pPr>
            <a:defRPr b="1"/>
          </a:pPr>
          <a:r>
            <a:rPr lang="en-US" b="1" dirty="0">
              <a:latin typeface="Calibri Light" panose="020F0302020204030204"/>
            </a:rPr>
            <a:t>February - ??? </a:t>
          </a:r>
          <a:endParaRPr lang="en-US" b="1" dirty="0"/>
        </a:p>
      </dgm:t>
    </dgm:pt>
    <dgm:pt modelId="{AEDBAA3C-364C-4719-9528-929D36B0354E}" type="parTrans" cxnId="{D87AA7BE-1E15-4F51-9736-D7F3148F4743}">
      <dgm:prSet/>
      <dgm:spPr/>
      <dgm:t>
        <a:bodyPr/>
        <a:lstStyle/>
        <a:p>
          <a:endParaRPr lang="en-US"/>
        </a:p>
      </dgm:t>
    </dgm:pt>
    <dgm:pt modelId="{625ADA81-8EC8-42C8-B980-7B00847369C2}" type="sibTrans" cxnId="{D87AA7BE-1E15-4F51-9736-D7F3148F4743}">
      <dgm:prSet/>
      <dgm:spPr/>
      <dgm:t>
        <a:bodyPr/>
        <a:lstStyle/>
        <a:p>
          <a:endParaRPr lang="en-US"/>
        </a:p>
      </dgm:t>
    </dgm:pt>
    <dgm:pt modelId="{2ED23E08-0BF8-4BFD-AB0D-87420BBCB148}">
      <dgm:prSet phldrT="[Text]" phldr="0"/>
      <dgm:spPr/>
      <dgm:t>
        <a:bodyPr/>
        <a:lstStyle/>
        <a:p>
          <a:pPr rtl="0"/>
          <a:r>
            <a:rPr lang="en-US" b="0" dirty="0">
              <a:solidFill>
                <a:srgbClr val="000000"/>
              </a:solidFill>
              <a:latin typeface="Calibri"/>
              <a:ea typeface="Calibri"/>
              <a:cs typeface="Calibri"/>
            </a:rPr>
            <a:t>Legal </a:t>
          </a:r>
          <a:r>
            <a:rPr lang="en-US" b="0" dirty="0">
              <a:latin typeface="Calibri Light" panose="020F0302020204030204"/>
            </a:rPr>
            <a:t>Challenges</a:t>
          </a:r>
        </a:p>
      </dgm:t>
    </dgm:pt>
    <dgm:pt modelId="{392A0446-CBD4-42EA-A0B7-288C085442D2}" type="parTrans" cxnId="{6FD1AA6C-B4F1-4AB4-B43E-6CBBFD7AC622}">
      <dgm:prSet/>
      <dgm:spPr/>
      <dgm:t>
        <a:bodyPr/>
        <a:lstStyle/>
        <a:p>
          <a:endParaRPr lang="en-US"/>
        </a:p>
      </dgm:t>
    </dgm:pt>
    <dgm:pt modelId="{53CE9DA2-9681-4B63-8E5C-E2E51BF2D0CB}" type="sibTrans" cxnId="{6FD1AA6C-B4F1-4AB4-B43E-6CBBFD7AC622}">
      <dgm:prSet/>
      <dgm:spPr/>
      <dgm:t>
        <a:bodyPr/>
        <a:lstStyle/>
        <a:p>
          <a:endParaRPr lang="en-US"/>
        </a:p>
      </dgm:t>
    </dgm:pt>
    <dgm:pt modelId="{F14AA9A1-3AD4-4698-B64C-82D1471C0675}">
      <dgm:prSet phldrT="[Text]" phldr="0"/>
      <dgm:spPr/>
      <dgm:t>
        <a:bodyPr/>
        <a:lstStyle/>
        <a:p>
          <a:r>
            <a:rPr lang="en-US" b="0" dirty="0">
              <a:latin typeface="Calibri Light" panose="020F0302020204030204"/>
            </a:rPr>
            <a:t>Public comment available in many instances (not all)</a:t>
          </a:r>
          <a:endParaRPr lang="en-US" b="0" dirty="0"/>
        </a:p>
      </dgm:t>
    </dgm:pt>
    <dgm:pt modelId="{0E8911F0-E64D-4FF6-9B7F-F56869F794C7}" type="parTrans" cxnId="{355AD1F9-A371-4D75-845F-EBF75BFE7C06}">
      <dgm:prSet/>
      <dgm:spPr/>
      <dgm:t>
        <a:bodyPr/>
        <a:lstStyle/>
        <a:p>
          <a:endParaRPr lang="en-US"/>
        </a:p>
      </dgm:t>
    </dgm:pt>
    <dgm:pt modelId="{BF6FA347-AEF7-4331-A5DF-7DB0508477BC}" type="sibTrans" cxnId="{355AD1F9-A371-4D75-845F-EBF75BFE7C06}">
      <dgm:prSet/>
      <dgm:spPr/>
      <dgm:t>
        <a:bodyPr/>
        <a:lstStyle/>
        <a:p>
          <a:endParaRPr lang="en-US"/>
        </a:p>
      </dgm:t>
    </dgm:pt>
    <dgm:pt modelId="{319492E6-D969-4FB2-B4EF-4DA09C59A10C}">
      <dgm:prSet phldr="0"/>
      <dgm:spPr/>
      <dgm:t>
        <a:bodyPr/>
        <a:lstStyle/>
        <a:p>
          <a:pPr rtl="0"/>
          <a:r>
            <a:rPr lang="en-US" b="0" dirty="0">
              <a:latin typeface="Calibri Light" panose="020F0302020204030204"/>
            </a:rPr>
            <a:t>Legal Challenges</a:t>
          </a:r>
        </a:p>
      </dgm:t>
    </dgm:pt>
    <dgm:pt modelId="{E469C3FC-9182-467E-AA1E-DE38C9F73A8D}" type="parTrans" cxnId="{80485F87-17FC-40ED-89DF-77C2BD9C8953}">
      <dgm:prSet/>
      <dgm:spPr/>
    </dgm:pt>
    <dgm:pt modelId="{50337842-45C4-4489-BB2E-FFB19552E552}" type="sibTrans" cxnId="{80485F87-17FC-40ED-89DF-77C2BD9C8953}">
      <dgm:prSet/>
      <dgm:spPr/>
    </dgm:pt>
    <dgm:pt modelId="{FCD74859-A997-49F2-8970-BF22A8DCFD8A}">
      <dgm:prSet phldr="0"/>
      <dgm:spPr/>
      <dgm:t>
        <a:bodyPr/>
        <a:lstStyle/>
        <a:p>
          <a:r>
            <a:rPr lang="en-US" b="0" dirty="0">
              <a:latin typeface="Calibri Light" panose="020F0302020204030204"/>
            </a:rPr>
            <a:t>Agencies propose rules and changes</a:t>
          </a:r>
          <a:endParaRPr lang="en-US" dirty="0"/>
        </a:p>
      </dgm:t>
    </dgm:pt>
    <dgm:pt modelId="{30AB16E0-9AFB-4299-B94D-7AF07A966A5B}" type="parTrans" cxnId="{BC0A657E-6B86-4127-8A9F-5CE9EE6CAFE0}">
      <dgm:prSet/>
      <dgm:spPr/>
    </dgm:pt>
    <dgm:pt modelId="{B35BC2A5-4DDD-45BE-9334-E014028DFB30}" type="sibTrans" cxnId="{BC0A657E-6B86-4127-8A9F-5CE9EE6CAFE0}">
      <dgm:prSet/>
      <dgm:spPr/>
    </dgm:pt>
    <dgm:pt modelId="{20E2E645-D6A0-4907-8BCD-B525255C19C4}" type="pres">
      <dgm:prSet presAssocID="{23D4DCB9-EF04-4543-9BBB-A2DEC9EF38C5}" presName="root" presStyleCnt="0">
        <dgm:presLayoutVars>
          <dgm:chMax/>
          <dgm:chPref/>
          <dgm:animLvl val="lvl"/>
        </dgm:presLayoutVars>
      </dgm:prSet>
      <dgm:spPr/>
    </dgm:pt>
    <dgm:pt modelId="{898AEC43-9015-4A11-9C04-7ADA82721D46}" type="pres">
      <dgm:prSet presAssocID="{23D4DCB9-EF04-4543-9BBB-A2DEC9EF38C5}" presName="divider" presStyleLbl="fgAccFollowNode1" presStyleIdx="0" presStyleCn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gm:spPr>
    </dgm:pt>
    <dgm:pt modelId="{0A0D9FD0-2E0D-48F1-8D9B-6CE89CE749A2}" type="pres">
      <dgm:prSet presAssocID="{23D4DCB9-EF04-4543-9BBB-A2DEC9EF38C5}" presName="nodes" presStyleCnt="0">
        <dgm:presLayoutVars>
          <dgm:chMax/>
          <dgm:chPref/>
          <dgm:animLvl val="lvl"/>
        </dgm:presLayoutVars>
      </dgm:prSet>
      <dgm:spPr/>
    </dgm:pt>
    <dgm:pt modelId="{88D9A51B-EBAC-41A9-83E7-1CC3E9F5873D}" type="pres">
      <dgm:prSet presAssocID="{002003A2-B4CF-4223-A0A1-5CC7FA02D119}" presName="composite" presStyleCnt="0"/>
      <dgm:spPr/>
    </dgm:pt>
    <dgm:pt modelId="{0B3D0497-883F-4F17-9F1E-D75426B94747}" type="pres">
      <dgm:prSet presAssocID="{002003A2-B4CF-4223-A0A1-5CC7FA02D119}" presName="L1TextContainer" presStyleLbl="revTx" presStyleIdx="0" presStyleCnt="2">
        <dgm:presLayoutVars>
          <dgm:chMax val="1"/>
          <dgm:chPref val="1"/>
          <dgm:bulletEnabled val="1"/>
        </dgm:presLayoutVars>
      </dgm:prSet>
      <dgm:spPr/>
    </dgm:pt>
    <dgm:pt modelId="{A4B8237D-7433-4762-AA60-96527F6B959F}" type="pres">
      <dgm:prSet presAssocID="{002003A2-B4CF-4223-A0A1-5CC7FA02D119}" presName="L2TextContainerWrapper" presStyleCnt="0">
        <dgm:presLayoutVars>
          <dgm:chMax val="0"/>
          <dgm:chPref val="0"/>
          <dgm:bulletEnabled val="1"/>
        </dgm:presLayoutVars>
      </dgm:prSet>
      <dgm:spPr/>
    </dgm:pt>
    <dgm:pt modelId="{88DAE094-DEE4-41B9-AD96-1603DB67AB8C}" type="pres">
      <dgm:prSet presAssocID="{002003A2-B4CF-4223-A0A1-5CC7FA02D119}" presName="L2TextContainer" presStyleLbl="bgAcc1" presStyleIdx="0" presStyleCnt="2"/>
      <dgm:spPr/>
    </dgm:pt>
    <dgm:pt modelId="{23D059DE-8548-4B69-94AB-0791ED0C72F6}" type="pres">
      <dgm:prSet presAssocID="{002003A2-B4CF-4223-A0A1-5CC7FA02D119}" presName="FlexibleEmptyPlaceHolder" presStyleCnt="0"/>
      <dgm:spPr/>
    </dgm:pt>
    <dgm:pt modelId="{E311D6ED-8BEA-4DA5-9B23-1D6FDD6AD967}" type="pres">
      <dgm:prSet presAssocID="{002003A2-B4CF-4223-A0A1-5CC7FA02D119}" presName="ConnectLine" presStyleLbl="sibTrans1D1" presStyleIdx="0" presStyleCnt="2"/>
      <dgm:spPr>
        <a:noFill/>
        <a:ln w="6350" cap="flat" cmpd="sng" algn="ctr">
          <a:solidFill>
            <a:schemeClr val="accent1">
              <a:hueOff val="0"/>
              <a:satOff val="0"/>
              <a:lumOff val="0"/>
              <a:alphaOff val="0"/>
            </a:schemeClr>
          </a:solidFill>
          <a:prstDash val="dash"/>
          <a:miter lim="800000"/>
        </a:ln>
        <a:effectLst/>
      </dgm:spPr>
    </dgm:pt>
    <dgm:pt modelId="{A7B9B4E5-18BF-4583-B025-E971511D00A2}" type="pres">
      <dgm:prSet presAssocID="{002003A2-B4CF-4223-A0A1-5CC7FA02D119}" presName="ConnectorPoint" presStyleLbl="alignNode1" presStyleIdx="0" presStyleCnt="2"/>
      <dgm:spPr/>
    </dgm:pt>
    <dgm:pt modelId="{CB1A14CA-5AB5-4F67-9B70-0A17DC41B146}" type="pres">
      <dgm:prSet presAssocID="{002003A2-B4CF-4223-A0A1-5CC7FA02D119}" presName="EmptyPlaceHolder" presStyleCnt="0"/>
      <dgm:spPr/>
    </dgm:pt>
    <dgm:pt modelId="{65EE4493-C300-400F-B1FF-3EB158C19C3F}" type="pres">
      <dgm:prSet presAssocID="{86762920-F740-4AE5-8A15-96857D88F3C1}" presName="spaceBetweenRectangles" presStyleCnt="0"/>
      <dgm:spPr/>
    </dgm:pt>
    <dgm:pt modelId="{ACE8B6A2-11DA-4C9E-9C7C-EC4B37332AD4}" type="pres">
      <dgm:prSet presAssocID="{3A5A0320-CC51-4BA8-910B-B609354DE4D5}" presName="composite" presStyleCnt="0"/>
      <dgm:spPr/>
    </dgm:pt>
    <dgm:pt modelId="{A7CB3625-D4C8-4630-BC38-DB91B611991F}" type="pres">
      <dgm:prSet presAssocID="{3A5A0320-CC51-4BA8-910B-B609354DE4D5}" presName="L1TextContainer" presStyleLbl="revTx" presStyleIdx="1" presStyleCnt="2">
        <dgm:presLayoutVars>
          <dgm:chMax val="1"/>
          <dgm:chPref val="1"/>
          <dgm:bulletEnabled val="1"/>
        </dgm:presLayoutVars>
      </dgm:prSet>
      <dgm:spPr/>
    </dgm:pt>
    <dgm:pt modelId="{A26553D1-5D89-4060-876F-E254DC006038}" type="pres">
      <dgm:prSet presAssocID="{3A5A0320-CC51-4BA8-910B-B609354DE4D5}" presName="L2TextContainerWrapper" presStyleCnt="0">
        <dgm:presLayoutVars>
          <dgm:chMax val="0"/>
          <dgm:chPref val="0"/>
          <dgm:bulletEnabled val="1"/>
        </dgm:presLayoutVars>
      </dgm:prSet>
      <dgm:spPr/>
    </dgm:pt>
    <dgm:pt modelId="{C095AC60-695A-46DC-8DA3-394AD65CBF71}" type="pres">
      <dgm:prSet presAssocID="{3A5A0320-CC51-4BA8-910B-B609354DE4D5}" presName="L2TextContainer" presStyleLbl="bgAcc1" presStyleIdx="1" presStyleCnt="2"/>
      <dgm:spPr/>
    </dgm:pt>
    <dgm:pt modelId="{08824510-A6B9-4984-9D3E-ECC2B1F9DBD7}" type="pres">
      <dgm:prSet presAssocID="{3A5A0320-CC51-4BA8-910B-B609354DE4D5}" presName="FlexibleEmptyPlaceHolder" presStyleCnt="0"/>
      <dgm:spPr/>
    </dgm:pt>
    <dgm:pt modelId="{1F87A8A7-C1E3-4353-BB11-45B820EF6D15}" type="pres">
      <dgm:prSet presAssocID="{3A5A0320-CC51-4BA8-910B-B609354DE4D5}" presName="ConnectLine" presStyleLbl="sibTrans1D1" presStyleIdx="1" presStyleCnt="2"/>
      <dgm:spPr>
        <a:noFill/>
        <a:ln w="6350" cap="flat" cmpd="sng" algn="ctr">
          <a:solidFill>
            <a:schemeClr val="accent1">
              <a:hueOff val="0"/>
              <a:satOff val="0"/>
              <a:lumOff val="0"/>
              <a:alphaOff val="0"/>
            </a:schemeClr>
          </a:solidFill>
          <a:prstDash val="dash"/>
          <a:miter lim="800000"/>
        </a:ln>
        <a:effectLst/>
      </dgm:spPr>
    </dgm:pt>
    <dgm:pt modelId="{C94D5502-5C54-4BA5-9481-C28B43519236}" type="pres">
      <dgm:prSet presAssocID="{3A5A0320-CC51-4BA8-910B-B609354DE4D5}" presName="ConnectorPoint" presStyleLbl="alignNode1" presStyleIdx="1" presStyleCnt="2"/>
      <dgm:spPr/>
    </dgm:pt>
    <dgm:pt modelId="{BC07685D-8244-4B9C-82F8-6B611CFD03FE}" type="pres">
      <dgm:prSet presAssocID="{3A5A0320-CC51-4BA8-910B-B609354DE4D5}" presName="EmptyPlaceHolder" presStyleCnt="0"/>
      <dgm:spPr/>
    </dgm:pt>
  </dgm:ptLst>
  <dgm:cxnLst>
    <dgm:cxn modelId="{5F8C6F0F-2551-455C-A3DE-EFFDBD65EF4A}" srcId="{002003A2-B4CF-4223-A0A1-5CC7FA02D119}" destId="{353028D0-EB8F-46C3-9255-BEE796F97E3B}" srcOrd="0" destOrd="0" parTransId="{006E9F9C-674F-4AD6-B776-BE2BA5C3FE3A}" sibTransId="{779799D8-3A8D-45FB-A1A5-2011B48AB7A2}"/>
    <dgm:cxn modelId="{CAA8263B-39C7-4E3A-9369-30F303065316}" type="presOf" srcId="{FCD74859-A997-49F2-8970-BF22A8DCFD8A}" destId="{C095AC60-695A-46DC-8DA3-394AD65CBF71}" srcOrd="0" destOrd="1" presId="urn:microsoft.com/office/officeart/2016/7/layout/BasicTimeline"/>
    <dgm:cxn modelId="{81B2924C-05E1-46EF-9369-DB047FB15238}" type="presOf" srcId="{F14AA9A1-3AD4-4698-B64C-82D1471C0675}" destId="{C095AC60-695A-46DC-8DA3-394AD65CBF71}" srcOrd="0" destOrd="2" presId="urn:microsoft.com/office/officeart/2016/7/layout/BasicTimeline"/>
    <dgm:cxn modelId="{6FD1AA6C-B4F1-4AB4-B43E-6CBBFD7AC622}" srcId="{3A5A0320-CC51-4BA8-910B-B609354DE4D5}" destId="{2ED23E08-0BF8-4BFD-AB0D-87420BBCB148}" srcOrd="0" destOrd="0" parTransId="{392A0446-CBD4-42EA-A0B7-288C085442D2}" sibTransId="{53CE9DA2-9681-4B63-8E5C-E2E51BF2D0CB}"/>
    <dgm:cxn modelId="{0A0D3B77-F044-4B5A-BFD4-DC4FCEBB3056}" srcId="{23D4DCB9-EF04-4543-9BBB-A2DEC9EF38C5}" destId="{002003A2-B4CF-4223-A0A1-5CC7FA02D119}" srcOrd="0" destOrd="0" parTransId="{0351FF19-331D-4EA0-AE71-0967F51AA1A9}" sibTransId="{86762920-F740-4AE5-8A15-96857D88F3C1}"/>
    <dgm:cxn modelId="{E5A31358-9F3F-428E-AB5A-5870E19BD065}" type="presOf" srcId="{2ED23E08-0BF8-4BFD-AB0D-87420BBCB148}" destId="{C095AC60-695A-46DC-8DA3-394AD65CBF71}" srcOrd="0" destOrd="0" presId="urn:microsoft.com/office/officeart/2016/7/layout/BasicTimeline"/>
    <dgm:cxn modelId="{BC0A657E-6B86-4127-8A9F-5CE9EE6CAFE0}" srcId="{3A5A0320-CC51-4BA8-910B-B609354DE4D5}" destId="{FCD74859-A997-49F2-8970-BF22A8DCFD8A}" srcOrd="1" destOrd="0" parTransId="{30AB16E0-9AFB-4299-B94D-7AF07A966A5B}" sibTransId="{B35BC2A5-4DDD-45BE-9334-E014028DFB30}"/>
    <dgm:cxn modelId="{80485F87-17FC-40ED-89DF-77C2BD9C8953}" srcId="{002003A2-B4CF-4223-A0A1-5CC7FA02D119}" destId="{319492E6-D969-4FB2-B4EF-4DA09C59A10C}" srcOrd="1" destOrd="0" parTransId="{E469C3FC-9182-467E-AA1E-DE38C9F73A8D}" sibTransId="{50337842-45C4-4489-BB2E-FFB19552E552}"/>
    <dgm:cxn modelId="{514674A2-B5AD-48A1-8A86-A50396378121}" type="presOf" srcId="{002003A2-B4CF-4223-A0A1-5CC7FA02D119}" destId="{0B3D0497-883F-4F17-9F1E-D75426B94747}" srcOrd="0" destOrd="0" presId="urn:microsoft.com/office/officeart/2016/7/layout/BasicTimeline"/>
    <dgm:cxn modelId="{FB3DABA7-86EA-41E0-B5D9-8DE47DB55888}" type="presOf" srcId="{3A5A0320-CC51-4BA8-910B-B609354DE4D5}" destId="{A7CB3625-D4C8-4630-BC38-DB91B611991F}" srcOrd="0" destOrd="0" presId="urn:microsoft.com/office/officeart/2016/7/layout/BasicTimeline"/>
    <dgm:cxn modelId="{9F76FFBC-91ED-403C-B40E-48102AE9541B}" srcId="{002003A2-B4CF-4223-A0A1-5CC7FA02D119}" destId="{AD0CB360-F894-45F1-B322-B934BD3450E1}" srcOrd="2" destOrd="0" parTransId="{E5A8495F-3DAE-43A1-928E-6AB5988A8CAD}" sibTransId="{27A49B0B-C070-4CF8-BBAE-EB3C27C85426}"/>
    <dgm:cxn modelId="{D87AA7BE-1E15-4F51-9736-D7F3148F4743}" srcId="{23D4DCB9-EF04-4543-9BBB-A2DEC9EF38C5}" destId="{3A5A0320-CC51-4BA8-910B-B609354DE4D5}" srcOrd="1" destOrd="0" parTransId="{AEDBAA3C-364C-4719-9528-929D36B0354E}" sibTransId="{625ADA81-8EC8-42C8-B980-7B00847369C2}"/>
    <dgm:cxn modelId="{AFB2FFD1-197E-4281-9F30-3EFA79D47B4C}" type="presOf" srcId="{AD0CB360-F894-45F1-B322-B934BD3450E1}" destId="{88DAE094-DEE4-41B9-AD96-1603DB67AB8C}" srcOrd="0" destOrd="2" presId="urn:microsoft.com/office/officeart/2016/7/layout/BasicTimeline"/>
    <dgm:cxn modelId="{9841A8D4-D08A-4A4E-AD4A-D574211A9F6B}" type="presOf" srcId="{23D4DCB9-EF04-4543-9BBB-A2DEC9EF38C5}" destId="{20E2E645-D6A0-4907-8BCD-B525255C19C4}" srcOrd="0" destOrd="0" presId="urn:microsoft.com/office/officeart/2016/7/layout/BasicTimeline"/>
    <dgm:cxn modelId="{92A7EBEA-FC7F-48EB-A0C9-A290A4E45D3C}" type="presOf" srcId="{319492E6-D969-4FB2-B4EF-4DA09C59A10C}" destId="{88DAE094-DEE4-41B9-AD96-1603DB67AB8C}" srcOrd="0" destOrd="1" presId="urn:microsoft.com/office/officeart/2016/7/layout/BasicTimeline"/>
    <dgm:cxn modelId="{355AD1F9-A371-4D75-845F-EBF75BFE7C06}" srcId="{3A5A0320-CC51-4BA8-910B-B609354DE4D5}" destId="{F14AA9A1-3AD4-4698-B64C-82D1471C0675}" srcOrd="2" destOrd="0" parTransId="{0E8911F0-E64D-4FF6-9B7F-F56869F794C7}" sibTransId="{BF6FA347-AEF7-4331-A5DF-7DB0508477BC}"/>
    <dgm:cxn modelId="{F6D3B6FA-A28F-482B-8925-0C3BFFAD3FD3}" type="presOf" srcId="{353028D0-EB8F-46C3-9255-BEE796F97E3B}" destId="{88DAE094-DEE4-41B9-AD96-1603DB67AB8C}" srcOrd="0" destOrd="0" presId="urn:microsoft.com/office/officeart/2016/7/layout/BasicTimeline"/>
    <dgm:cxn modelId="{16C649D2-988A-4480-A983-6C16572CEDC7}" type="presParOf" srcId="{20E2E645-D6A0-4907-8BCD-B525255C19C4}" destId="{898AEC43-9015-4A11-9C04-7ADA82721D46}" srcOrd="0" destOrd="0" presId="urn:microsoft.com/office/officeart/2016/7/layout/BasicTimeline"/>
    <dgm:cxn modelId="{BE5F1F50-1F3E-4E22-8769-489A3D9BA83D}" type="presParOf" srcId="{20E2E645-D6A0-4907-8BCD-B525255C19C4}" destId="{0A0D9FD0-2E0D-48F1-8D9B-6CE89CE749A2}" srcOrd="1" destOrd="0" presId="urn:microsoft.com/office/officeart/2016/7/layout/BasicTimeline"/>
    <dgm:cxn modelId="{1C7DCFC5-99A5-40EB-8B4B-3CDD93797D60}" type="presParOf" srcId="{0A0D9FD0-2E0D-48F1-8D9B-6CE89CE749A2}" destId="{88D9A51B-EBAC-41A9-83E7-1CC3E9F5873D}" srcOrd="0" destOrd="0" presId="urn:microsoft.com/office/officeart/2016/7/layout/BasicTimeline"/>
    <dgm:cxn modelId="{9008296C-2DCA-43ED-BD0C-ECF08E65DACE}" type="presParOf" srcId="{88D9A51B-EBAC-41A9-83E7-1CC3E9F5873D}" destId="{0B3D0497-883F-4F17-9F1E-D75426B94747}" srcOrd="0" destOrd="0" presId="urn:microsoft.com/office/officeart/2016/7/layout/BasicTimeline"/>
    <dgm:cxn modelId="{CD9FDFC5-383E-41E2-A08A-3CC4F9309520}" type="presParOf" srcId="{88D9A51B-EBAC-41A9-83E7-1CC3E9F5873D}" destId="{A4B8237D-7433-4762-AA60-96527F6B959F}" srcOrd="1" destOrd="0" presId="urn:microsoft.com/office/officeart/2016/7/layout/BasicTimeline"/>
    <dgm:cxn modelId="{BAE1F08A-60B1-4594-A044-C719B970DB0B}" type="presParOf" srcId="{A4B8237D-7433-4762-AA60-96527F6B959F}" destId="{88DAE094-DEE4-41B9-AD96-1603DB67AB8C}" srcOrd="0" destOrd="0" presId="urn:microsoft.com/office/officeart/2016/7/layout/BasicTimeline"/>
    <dgm:cxn modelId="{F0BC6377-DDDE-44C8-A862-30B57299CB2C}" type="presParOf" srcId="{A4B8237D-7433-4762-AA60-96527F6B959F}" destId="{23D059DE-8548-4B69-94AB-0791ED0C72F6}" srcOrd="1" destOrd="0" presId="urn:microsoft.com/office/officeart/2016/7/layout/BasicTimeline"/>
    <dgm:cxn modelId="{AB055D35-5B08-4EF1-BF6A-636536B3ACA5}" type="presParOf" srcId="{88D9A51B-EBAC-41A9-83E7-1CC3E9F5873D}" destId="{E311D6ED-8BEA-4DA5-9B23-1D6FDD6AD967}" srcOrd="2" destOrd="0" presId="urn:microsoft.com/office/officeart/2016/7/layout/BasicTimeline"/>
    <dgm:cxn modelId="{EF82BB6E-C3DB-4439-8D81-45F4CC3035F9}" type="presParOf" srcId="{88D9A51B-EBAC-41A9-83E7-1CC3E9F5873D}" destId="{A7B9B4E5-18BF-4583-B025-E971511D00A2}" srcOrd="3" destOrd="0" presId="urn:microsoft.com/office/officeart/2016/7/layout/BasicTimeline"/>
    <dgm:cxn modelId="{C5B1DBE5-8234-4BD1-AA83-7D87A8847D64}" type="presParOf" srcId="{88D9A51B-EBAC-41A9-83E7-1CC3E9F5873D}" destId="{CB1A14CA-5AB5-4F67-9B70-0A17DC41B146}" srcOrd="4" destOrd="0" presId="urn:microsoft.com/office/officeart/2016/7/layout/BasicTimeline"/>
    <dgm:cxn modelId="{AB4AC563-9FE5-4A71-935E-5F80B6FC550E}" type="presParOf" srcId="{0A0D9FD0-2E0D-48F1-8D9B-6CE89CE749A2}" destId="{65EE4493-C300-400F-B1FF-3EB158C19C3F}" srcOrd="1" destOrd="0" presId="urn:microsoft.com/office/officeart/2016/7/layout/BasicTimeline"/>
    <dgm:cxn modelId="{91D7C5E6-F14D-4632-AC79-75ADB9028D49}" type="presParOf" srcId="{0A0D9FD0-2E0D-48F1-8D9B-6CE89CE749A2}" destId="{ACE8B6A2-11DA-4C9E-9C7C-EC4B37332AD4}" srcOrd="2" destOrd="0" presId="urn:microsoft.com/office/officeart/2016/7/layout/BasicTimeline"/>
    <dgm:cxn modelId="{37EAE799-6FA0-4A12-95CC-81899D7BC85C}" type="presParOf" srcId="{ACE8B6A2-11DA-4C9E-9C7C-EC4B37332AD4}" destId="{A7CB3625-D4C8-4630-BC38-DB91B611991F}" srcOrd="0" destOrd="0" presId="urn:microsoft.com/office/officeart/2016/7/layout/BasicTimeline"/>
    <dgm:cxn modelId="{DA1B12EC-987F-435C-9D7C-796904F41F56}" type="presParOf" srcId="{ACE8B6A2-11DA-4C9E-9C7C-EC4B37332AD4}" destId="{A26553D1-5D89-4060-876F-E254DC006038}" srcOrd="1" destOrd="0" presId="urn:microsoft.com/office/officeart/2016/7/layout/BasicTimeline"/>
    <dgm:cxn modelId="{4AE1BF92-D8E8-422C-BD39-E87175553317}" type="presParOf" srcId="{A26553D1-5D89-4060-876F-E254DC006038}" destId="{C095AC60-695A-46DC-8DA3-394AD65CBF71}" srcOrd="0" destOrd="0" presId="urn:microsoft.com/office/officeart/2016/7/layout/BasicTimeline"/>
    <dgm:cxn modelId="{7F7A9F7F-9162-4415-8046-71FA8CEA3F34}" type="presParOf" srcId="{A26553D1-5D89-4060-876F-E254DC006038}" destId="{08824510-A6B9-4984-9D3E-ECC2B1F9DBD7}" srcOrd="1" destOrd="0" presId="urn:microsoft.com/office/officeart/2016/7/layout/BasicTimeline"/>
    <dgm:cxn modelId="{E47BFED5-1603-48A8-94EC-D12A8E38E05B}" type="presParOf" srcId="{ACE8B6A2-11DA-4C9E-9C7C-EC4B37332AD4}" destId="{1F87A8A7-C1E3-4353-BB11-45B820EF6D15}" srcOrd="2" destOrd="0" presId="urn:microsoft.com/office/officeart/2016/7/layout/BasicTimeline"/>
    <dgm:cxn modelId="{D0992F10-824A-4F12-A409-30FD9CEF69DE}" type="presParOf" srcId="{ACE8B6A2-11DA-4C9E-9C7C-EC4B37332AD4}" destId="{C94D5502-5C54-4BA5-9481-C28B43519236}" srcOrd="3" destOrd="0" presId="urn:microsoft.com/office/officeart/2016/7/layout/BasicTimeline"/>
    <dgm:cxn modelId="{2D37C602-3FF4-4000-9576-41C8BA09790A}" type="presParOf" srcId="{ACE8B6A2-11DA-4C9E-9C7C-EC4B37332AD4}" destId="{BC07685D-8244-4B9C-82F8-6B611CFD03FE}"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189BC-DB0A-4008-802C-7C1B6E16D163}">
      <dsp:nvSpPr>
        <dsp:cNvPr id="0" name=""/>
        <dsp:cNvSpPr/>
      </dsp:nvSpPr>
      <dsp:spPr>
        <a:xfrm>
          <a:off x="1134" y="335940"/>
          <a:ext cx="2275701" cy="9102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alibri Light" panose="020F0302020204030204"/>
            </a:rPr>
            <a:t>Viability </a:t>
          </a:r>
          <a:endParaRPr lang="en-US" sz="2100" kern="1200" dirty="0"/>
        </a:p>
      </dsp:txBody>
      <dsp:txXfrm>
        <a:off x="456274" y="335940"/>
        <a:ext cx="1365421" cy="910280"/>
      </dsp:txXfrm>
    </dsp:sp>
    <dsp:sp modelId="{E0EA5F31-C023-40B5-97D4-1D72111F7718}">
      <dsp:nvSpPr>
        <dsp:cNvPr id="0" name=""/>
        <dsp:cNvSpPr/>
      </dsp:nvSpPr>
      <dsp:spPr>
        <a:xfrm>
          <a:off x="1980994" y="413313"/>
          <a:ext cx="1888831" cy="75553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Will Congress Act?</a:t>
          </a:r>
          <a:endParaRPr lang="en-US" sz="1300" kern="1200" dirty="0"/>
        </a:p>
      </dsp:txBody>
      <dsp:txXfrm>
        <a:off x="2358760" y="413313"/>
        <a:ext cx="1133299" cy="755532"/>
      </dsp:txXfrm>
    </dsp:sp>
    <dsp:sp modelId="{E8FF7B39-0345-445B-B6A8-C9348088A01F}">
      <dsp:nvSpPr>
        <dsp:cNvPr id="0" name=""/>
        <dsp:cNvSpPr/>
      </dsp:nvSpPr>
      <dsp:spPr>
        <a:xfrm>
          <a:off x="1134" y="1373659"/>
          <a:ext cx="2275701" cy="9102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alibri Light" panose="020F0302020204030204"/>
            </a:rPr>
            <a:t>Strong Member Interest</a:t>
          </a:r>
          <a:endParaRPr lang="en-US" sz="2100" kern="1200" dirty="0"/>
        </a:p>
      </dsp:txBody>
      <dsp:txXfrm>
        <a:off x="456274" y="1373659"/>
        <a:ext cx="1365421" cy="910280"/>
      </dsp:txXfrm>
    </dsp:sp>
    <dsp:sp modelId="{D33AE815-BEE3-46A3-98B0-EB24D0403B07}">
      <dsp:nvSpPr>
        <dsp:cNvPr id="0" name=""/>
        <dsp:cNvSpPr/>
      </dsp:nvSpPr>
      <dsp:spPr>
        <a:xfrm>
          <a:off x="1980994" y="1451033"/>
          <a:ext cx="1888831" cy="75553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Are several Councils advocating for this?</a:t>
          </a:r>
          <a:endParaRPr lang="en-US" sz="1300" kern="1200" dirty="0"/>
        </a:p>
      </dsp:txBody>
      <dsp:txXfrm>
        <a:off x="2358760" y="1451033"/>
        <a:ext cx="1133299" cy="755532"/>
      </dsp:txXfrm>
    </dsp:sp>
    <dsp:sp modelId="{DB0B9350-345E-4905-94DD-F414CC9FFD4F}">
      <dsp:nvSpPr>
        <dsp:cNvPr id="0" name=""/>
        <dsp:cNvSpPr/>
      </dsp:nvSpPr>
      <dsp:spPr>
        <a:xfrm>
          <a:off x="1134" y="2411379"/>
          <a:ext cx="2275701" cy="9102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alibri Light" panose="020F0302020204030204"/>
            </a:rPr>
            <a:t>Critical Need</a:t>
          </a:r>
        </a:p>
      </dsp:txBody>
      <dsp:txXfrm>
        <a:off x="456274" y="2411379"/>
        <a:ext cx="1365421" cy="910280"/>
      </dsp:txXfrm>
    </dsp:sp>
    <dsp:sp modelId="{61278FD3-6BDD-4A07-A6E4-7299826FDF5D}">
      <dsp:nvSpPr>
        <dsp:cNvPr id="0" name=""/>
        <dsp:cNvSpPr/>
      </dsp:nvSpPr>
      <dsp:spPr>
        <a:xfrm>
          <a:off x="1980994" y="2488753"/>
          <a:ext cx="1888831" cy="75553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This is an "all hands on deck" issue. (e.g. Medicaid)</a:t>
          </a:r>
          <a:endParaRPr lang="en-US" sz="1300" kern="1200" dirty="0"/>
        </a:p>
      </dsp:txBody>
      <dsp:txXfrm>
        <a:off x="2358760" y="2488753"/>
        <a:ext cx="1133299" cy="7555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189BC-DB0A-4008-802C-7C1B6E16D163}">
      <dsp:nvSpPr>
        <dsp:cNvPr id="0" name=""/>
        <dsp:cNvSpPr/>
      </dsp:nvSpPr>
      <dsp:spPr>
        <a:xfrm>
          <a:off x="1032" y="535201"/>
          <a:ext cx="2072620" cy="8290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Calibri Light" panose="020F0302020204030204"/>
            </a:rPr>
            <a:t> Unique DD Voice?</a:t>
          </a:r>
          <a:endParaRPr lang="en-US" sz="1700" kern="1200" dirty="0"/>
        </a:p>
      </dsp:txBody>
      <dsp:txXfrm>
        <a:off x="415556" y="535201"/>
        <a:ext cx="1243572" cy="829048"/>
      </dsp:txXfrm>
    </dsp:sp>
    <dsp:sp modelId="{E0EA5F31-C023-40B5-97D4-1D72111F7718}">
      <dsp:nvSpPr>
        <dsp:cNvPr id="0" name=""/>
        <dsp:cNvSpPr/>
      </dsp:nvSpPr>
      <dsp:spPr>
        <a:xfrm>
          <a:off x="1804212" y="605670"/>
          <a:ext cx="1720274" cy="688109"/>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marL="0" lvl="0" indent="0" algn="ctr" defTabSz="400050" rtl="0">
            <a:lnSpc>
              <a:spcPct val="90000"/>
            </a:lnSpc>
            <a:spcBef>
              <a:spcPct val="0"/>
            </a:spcBef>
            <a:spcAft>
              <a:spcPct val="35000"/>
            </a:spcAft>
            <a:buNone/>
          </a:pPr>
          <a:r>
            <a:rPr lang="en-US" sz="900" kern="1200" dirty="0">
              <a:latin typeface="Calibri Light" panose="020F0302020204030204"/>
            </a:rPr>
            <a:t>Is there a need for DD Councils to advocate a unique perspective?</a:t>
          </a:r>
          <a:endParaRPr lang="en-US" sz="900" kern="1200" dirty="0"/>
        </a:p>
      </dsp:txBody>
      <dsp:txXfrm>
        <a:off x="2148267" y="605670"/>
        <a:ext cx="1032165" cy="688109"/>
      </dsp:txXfrm>
    </dsp:sp>
    <dsp:sp modelId="{DB0B9350-345E-4905-94DD-F414CC9FFD4F}">
      <dsp:nvSpPr>
        <dsp:cNvPr id="0" name=""/>
        <dsp:cNvSpPr/>
      </dsp:nvSpPr>
      <dsp:spPr>
        <a:xfrm>
          <a:off x="1032" y="1480315"/>
          <a:ext cx="2072620" cy="8290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Calibri Light" panose="020F0302020204030204"/>
            </a:rPr>
            <a:t>Directly related to DD?</a:t>
          </a:r>
          <a:endParaRPr lang="en-US" sz="1700" kern="1200" dirty="0"/>
        </a:p>
      </dsp:txBody>
      <dsp:txXfrm>
        <a:off x="415556" y="1480315"/>
        <a:ext cx="1243572" cy="829048"/>
      </dsp:txXfrm>
    </dsp:sp>
    <dsp:sp modelId="{61278FD3-6BDD-4A07-A6E4-7299826FDF5D}">
      <dsp:nvSpPr>
        <dsp:cNvPr id="0" name=""/>
        <dsp:cNvSpPr/>
      </dsp:nvSpPr>
      <dsp:spPr>
        <a:xfrm>
          <a:off x="1804212" y="1550785"/>
          <a:ext cx="1720274" cy="688109"/>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marL="0" lvl="0" indent="0" algn="ctr" defTabSz="400050" rtl="0">
            <a:lnSpc>
              <a:spcPct val="90000"/>
            </a:lnSpc>
            <a:spcBef>
              <a:spcPct val="0"/>
            </a:spcBef>
            <a:spcAft>
              <a:spcPct val="35000"/>
            </a:spcAft>
            <a:buNone/>
          </a:pPr>
          <a:r>
            <a:rPr lang="en-US" sz="900" kern="1200" dirty="0">
              <a:latin typeface="Calibri Light" panose="020F0302020204030204"/>
            </a:rPr>
            <a:t>Is this primarily for people with DD (as opposed to a broad disability / civil rights issue)?</a:t>
          </a:r>
        </a:p>
      </dsp:txBody>
      <dsp:txXfrm>
        <a:off x="2148267" y="1550785"/>
        <a:ext cx="1032165" cy="688109"/>
      </dsp:txXfrm>
    </dsp:sp>
    <dsp:sp modelId="{1481D0BC-9073-4D59-9A3D-00CEDB61BD7B}">
      <dsp:nvSpPr>
        <dsp:cNvPr id="0" name=""/>
        <dsp:cNvSpPr/>
      </dsp:nvSpPr>
      <dsp:spPr>
        <a:xfrm>
          <a:off x="1032" y="2425430"/>
          <a:ext cx="2072620" cy="8290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en-US" sz="1700" kern="1200" dirty="0">
              <a:latin typeface="Calibri Light" panose="020F0302020204030204"/>
            </a:rPr>
            <a:t>Is Policy change in line with DD Act?</a:t>
          </a:r>
          <a:endParaRPr lang="en-US" sz="1700" kern="1200" dirty="0"/>
        </a:p>
      </dsp:txBody>
      <dsp:txXfrm>
        <a:off x="415556" y="2425430"/>
        <a:ext cx="1243572" cy="829048"/>
      </dsp:txXfrm>
    </dsp:sp>
    <dsp:sp modelId="{36600D1F-5C1E-4C1E-B456-BCD38D54F4EB}">
      <dsp:nvSpPr>
        <dsp:cNvPr id="0" name=""/>
        <dsp:cNvSpPr/>
      </dsp:nvSpPr>
      <dsp:spPr>
        <a:xfrm>
          <a:off x="1804212" y="2495899"/>
          <a:ext cx="1720274" cy="688109"/>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marL="0" lvl="0" indent="0" algn="ctr" defTabSz="400050" rtl="0">
            <a:lnSpc>
              <a:spcPct val="90000"/>
            </a:lnSpc>
            <a:spcBef>
              <a:spcPct val="0"/>
            </a:spcBef>
            <a:spcAft>
              <a:spcPct val="35000"/>
            </a:spcAft>
            <a:buNone/>
          </a:pPr>
          <a:r>
            <a:rPr lang="en-US" sz="900" kern="1200" dirty="0">
              <a:latin typeface="Calibri Light" panose="020F0302020204030204"/>
            </a:rPr>
            <a:t>Does it impact community living?</a:t>
          </a:r>
        </a:p>
      </dsp:txBody>
      <dsp:txXfrm>
        <a:off x="2148267" y="2495899"/>
        <a:ext cx="1032165" cy="6881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189BC-DB0A-4008-802C-7C1B6E16D163}">
      <dsp:nvSpPr>
        <dsp:cNvPr id="0" name=""/>
        <dsp:cNvSpPr/>
      </dsp:nvSpPr>
      <dsp:spPr>
        <a:xfrm>
          <a:off x="1026" y="482077"/>
          <a:ext cx="2060674" cy="824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Calibri Light" panose="020F0302020204030204"/>
            </a:rPr>
            <a:t> ROI?</a:t>
          </a:r>
          <a:endParaRPr lang="en-US" sz="1900" kern="1200" dirty="0"/>
        </a:p>
      </dsp:txBody>
      <dsp:txXfrm>
        <a:off x="413161" y="482077"/>
        <a:ext cx="1236405" cy="824269"/>
      </dsp:txXfrm>
    </dsp:sp>
    <dsp:sp modelId="{E0EA5F31-C023-40B5-97D4-1D72111F7718}">
      <dsp:nvSpPr>
        <dsp:cNvPr id="0" name=""/>
        <dsp:cNvSpPr/>
      </dsp:nvSpPr>
      <dsp:spPr>
        <a:xfrm>
          <a:off x="1793813" y="552140"/>
          <a:ext cx="1710359" cy="684143"/>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0">
            <a:lnSpc>
              <a:spcPct val="90000"/>
            </a:lnSpc>
            <a:spcBef>
              <a:spcPct val="0"/>
            </a:spcBef>
            <a:spcAft>
              <a:spcPct val="35000"/>
            </a:spcAft>
            <a:buNone/>
          </a:pPr>
          <a:r>
            <a:rPr lang="en-US" sz="1000" kern="1200" dirty="0">
              <a:latin typeface="Calibri Light" panose="020F0302020204030204"/>
            </a:rPr>
            <a:t>Is there sufficient ROI in terms of balancing issues?</a:t>
          </a:r>
          <a:endParaRPr lang="en-US" sz="1000" kern="1200" dirty="0"/>
        </a:p>
      </dsp:txBody>
      <dsp:txXfrm>
        <a:off x="2135885" y="552140"/>
        <a:ext cx="1026216" cy="684143"/>
      </dsp:txXfrm>
    </dsp:sp>
    <dsp:sp modelId="{DB0B9350-345E-4905-94DD-F414CC9FFD4F}">
      <dsp:nvSpPr>
        <dsp:cNvPr id="0" name=""/>
        <dsp:cNvSpPr/>
      </dsp:nvSpPr>
      <dsp:spPr>
        <a:xfrm>
          <a:off x="1026" y="1421745"/>
          <a:ext cx="2060674" cy="824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Calibri Light" panose="020F0302020204030204"/>
            </a:rPr>
            <a:t>Is there state legislation?</a:t>
          </a:r>
          <a:endParaRPr lang="en-US" sz="1900" kern="1200" dirty="0"/>
        </a:p>
      </dsp:txBody>
      <dsp:txXfrm>
        <a:off x="413161" y="1421745"/>
        <a:ext cx="1236405" cy="824269"/>
      </dsp:txXfrm>
    </dsp:sp>
    <dsp:sp modelId="{61278FD3-6BDD-4A07-A6E4-7299826FDF5D}">
      <dsp:nvSpPr>
        <dsp:cNvPr id="0" name=""/>
        <dsp:cNvSpPr/>
      </dsp:nvSpPr>
      <dsp:spPr>
        <a:xfrm>
          <a:off x="1793813" y="1491808"/>
          <a:ext cx="1710359" cy="684143"/>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0">
            <a:lnSpc>
              <a:spcPct val="90000"/>
            </a:lnSpc>
            <a:spcBef>
              <a:spcPct val="0"/>
            </a:spcBef>
            <a:spcAft>
              <a:spcPct val="35000"/>
            </a:spcAft>
            <a:buNone/>
          </a:pPr>
          <a:r>
            <a:rPr lang="en-US" sz="1000" kern="1200" dirty="0">
              <a:latin typeface="Calibri Light" panose="020F0302020204030204"/>
            </a:rPr>
            <a:t>Are states leading in this area and can provide model for legislation?</a:t>
          </a:r>
          <a:endParaRPr lang="en-US" sz="1000" kern="1200" dirty="0"/>
        </a:p>
      </dsp:txBody>
      <dsp:txXfrm>
        <a:off x="2135885" y="1491808"/>
        <a:ext cx="1026216" cy="684143"/>
      </dsp:txXfrm>
    </dsp:sp>
    <dsp:sp modelId="{C21BD228-A575-4E6A-ADBC-65514F453AB7}">
      <dsp:nvSpPr>
        <dsp:cNvPr id="0" name=""/>
        <dsp:cNvSpPr/>
      </dsp:nvSpPr>
      <dsp:spPr>
        <a:xfrm>
          <a:off x="1026" y="2361412"/>
          <a:ext cx="2060674" cy="824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latin typeface="Calibri Light" panose="020F0302020204030204"/>
            </a:rPr>
            <a:t>Bipartisan</a:t>
          </a:r>
        </a:p>
      </dsp:txBody>
      <dsp:txXfrm>
        <a:off x="413161" y="2361412"/>
        <a:ext cx="1236405" cy="824269"/>
      </dsp:txXfrm>
    </dsp:sp>
    <dsp:sp modelId="{36600D1F-5C1E-4C1E-B456-BCD38D54F4EB}">
      <dsp:nvSpPr>
        <dsp:cNvPr id="0" name=""/>
        <dsp:cNvSpPr/>
      </dsp:nvSpPr>
      <dsp:spPr>
        <a:xfrm>
          <a:off x="1793813" y="2431475"/>
          <a:ext cx="1710359" cy="684143"/>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0">
            <a:lnSpc>
              <a:spcPct val="90000"/>
            </a:lnSpc>
            <a:spcBef>
              <a:spcPct val="0"/>
            </a:spcBef>
            <a:spcAft>
              <a:spcPct val="35000"/>
            </a:spcAft>
            <a:buNone/>
          </a:pPr>
          <a:r>
            <a:rPr lang="en-US" sz="1000" kern="1200" dirty="0">
              <a:latin typeface="Calibri Light" panose="020F0302020204030204"/>
            </a:rPr>
            <a:t>Does this have support from both sides of the aisle?</a:t>
          </a:r>
        </a:p>
      </dsp:txBody>
      <dsp:txXfrm>
        <a:off x="2135885" y="2431475"/>
        <a:ext cx="1026216" cy="6841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4B3DAE-0279-4FCD-8E5D-83FD7FBCBA79}">
      <dsp:nvSpPr>
        <dsp:cNvPr id="0" name=""/>
        <dsp:cNvSpPr/>
      </dsp:nvSpPr>
      <dsp:spPr>
        <a:xfrm>
          <a:off x="0" y="1544320"/>
          <a:ext cx="10220960" cy="0"/>
        </a:xfrm>
        <a:prstGeom prst="lin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96850BD1-C47A-4679-A0BE-AF110148D1D8}">
      <dsp:nvSpPr>
        <dsp:cNvPr id="0" name=""/>
        <dsp:cNvSpPr/>
      </dsp:nvSpPr>
      <dsp:spPr>
        <a:xfrm>
          <a:off x="191643" y="1658599"/>
          <a:ext cx="2705360" cy="349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b="0" kern="1200" dirty="0">
              <a:solidFill>
                <a:srgbClr val="000000"/>
              </a:solidFill>
              <a:latin typeface="Tahoma"/>
              <a:ea typeface="Tahoma"/>
              <a:cs typeface="Tahoma"/>
            </a:rPr>
            <a:t>January </a:t>
          </a:r>
          <a:r>
            <a:rPr lang="en-US" sz="1400" b="0" kern="1200" dirty="0">
              <a:latin typeface="Tahoma"/>
              <a:ea typeface="Tahoma"/>
              <a:cs typeface="Tahoma"/>
            </a:rPr>
            <a:t>27</a:t>
          </a:r>
        </a:p>
      </dsp:txBody>
      <dsp:txXfrm>
        <a:off x="191643" y="1658599"/>
        <a:ext cx="2705360" cy="349016"/>
      </dsp:txXfrm>
    </dsp:sp>
    <dsp:sp modelId="{C5A97EFD-A0F3-4A3F-9A4A-4805D010413C}">
      <dsp:nvSpPr>
        <dsp:cNvPr id="0" name=""/>
        <dsp:cNvSpPr/>
      </dsp:nvSpPr>
      <dsp:spPr>
        <a:xfrm>
          <a:off x="7186" y="430865"/>
          <a:ext cx="3074273" cy="52661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dirty="0">
              <a:solidFill>
                <a:srgbClr val="000000"/>
              </a:solidFill>
              <a:latin typeface="Calibri"/>
              <a:ea typeface="Calibri"/>
              <a:cs typeface="Calibri"/>
            </a:rPr>
            <a:t>House Budget blueprint passed </a:t>
          </a:r>
        </a:p>
      </dsp:txBody>
      <dsp:txXfrm>
        <a:off x="32893" y="456572"/>
        <a:ext cx="3022859" cy="475199"/>
      </dsp:txXfrm>
    </dsp:sp>
    <dsp:sp modelId="{8C83A9CC-18B1-4E4C-917C-D7C2BF701C47}">
      <dsp:nvSpPr>
        <dsp:cNvPr id="0" name=""/>
        <dsp:cNvSpPr/>
      </dsp:nvSpPr>
      <dsp:spPr>
        <a:xfrm>
          <a:off x="1544323" y="957478"/>
          <a:ext cx="0" cy="586841"/>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C3FA68CF-0FE6-4AEB-B646-65C77C7D8E7E}">
      <dsp:nvSpPr>
        <dsp:cNvPr id="0" name=""/>
        <dsp:cNvSpPr/>
      </dsp:nvSpPr>
      <dsp:spPr>
        <a:xfrm>
          <a:off x="1974721" y="1081023"/>
          <a:ext cx="2705360" cy="349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b="0" kern="1200" dirty="0">
              <a:solidFill>
                <a:srgbClr val="000000"/>
              </a:solidFill>
              <a:latin typeface="Calibri"/>
              <a:ea typeface="Calibri"/>
              <a:cs typeface="Calibri"/>
            </a:rPr>
            <a:t>February 3</a:t>
          </a:r>
          <a:endParaRPr lang="en-US" sz="1400" b="1" kern="1200" dirty="0">
            <a:latin typeface="Calibri Light" panose="020F0302020204030204"/>
            <a:ea typeface="Calibri Light" panose="020F0302020204030204"/>
            <a:cs typeface="Calibri Light" panose="020F0302020204030204"/>
          </a:endParaRPr>
        </a:p>
      </dsp:txBody>
      <dsp:txXfrm>
        <a:off x="1974721" y="1081023"/>
        <a:ext cx="2705360" cy="349016"/>
      </dsp:txXfrm>
    </dsp:sp>
    <dsp:sp modelId="{E784E8AA-4A63-4AA0-9FA5-3191E7282587}">
      <dsp:nvSpPr>
        <dsp:cNvPr id="0" name=""/>
        <dsp:cNvSpPr/>
      </dsp:nvSpPr>
      <dsp:spPr>
        <a:xfrm>
          <a:off x="1521158" y="1521155"/>
          <a:ext cx="46329" cy="4632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98C2BA-EAB2-48D1-8B55-874101FBA708}">
      <dsp:nvSpPr>
        <dsp:cNvPr id="0" name=""/>
        <dsp:cNvSpPr/>
      </dsp:nvSpPr>
      <dsp:spPr>
        <a:xfrm>
          <a:off x="1790265" y="2131161"/>
          <a:ext cx="3074273" cy="52661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dirty="0">
              <a:solidFill>
                <a:srgbClr val="000000"/>
              </a:solidFill>
              <a:latin typeface="Calibri"/>
              <a:ea typeface="Calibri"/>
              <a:cs typeface="Calibri"/>
            </a:rPr>
            <a:t>House Budget Committee mark up</a:t>
          </a:r>
          <a:endParaRPr lang="en-US" sz="1200" b="1" kern="1200" dirty="0"/>
        </a:p>
      </dsp:txBody>
      <dsp:txXfrm>
        <a:off x="1815972" y="2156868"/>
        <a:ext cx="3022859" cy="475199"/>
      </dsp:txXfrm>
    </dsp:sp>
    <dsp:sp modelId="{455BCD73-89F3-4C11-BBD9-AAD857D15903}">
      <dsp:nvSpPr>
        <dsp:cNvPr id="0" name=""/>
        <dsp:cNvSpPr/>
      </dsp:nvSpPr>
      <dsp:spPr>
        <a:xfrm>
          <a:off x="3327401" y="1544319"/>
          <a:ext cx="0" cy="586841"/>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95AC45F8-C5DA-40DA-96C6-D74F6CC45875}">
      <dsp:nvSpPr>
        <dsp:cNvPr id="0" name=""/>
        <dsp:cNvSpPr/>
      </dsp:nvSpPr>
      <dsp:spPr>
        <a:xfrm>
          <a:off x="3757799" y="1658599"/>
          <a:ext cx="2705360" cy="349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b="0" kern="1200" dirty="0">
              <a:solidFill>
                <a:srgbClr val="000000"/>
              </a:solidFill>
              <a:latin typeface="Tahoma"/>
              <a:ea typeface="Tahoma"/>
              <a:cs typeface="Tahoma"/>
            </a:rPr>
            <a:t>February 10 (week of</a:t>
          </a:r>
          <a:r>
            <a:rPr lang="en-US" sz="1400" b="0" kern="1200" dirty="0">
              <a:latin typeface="Tahoma"/>
              <a:ea typeface="Tahoma"/>
              <a:cs typeface="Tahoma"/>
            </a:rPr>
            <a:t>)</a:t>
          </a:r>
          <a:endParaRPr lang="en-US" sz="1400" b="1" kern="1200" dirty="0">
            <a:latin typeface="Calibri Light" panose="020F0302020204030204"/>
            <a:ea typeface="Calibri Light" panose="020F0302020204030204"/>
            <a:cs typeface="Calibri Light" panose="020F0302020204030204"/>
          </a:endParaRPr>
        </a:p>
      </dsp:txBody>
      <dsp:txXfrm>
        <a:off x="3757799" y="1658599"/>
        <a:ext cx="2705360" cy="349016"/>
      </dsp:txXfrm>
    </dsp:sp>
    <dsp:sp modelId="{383D7A9D-7A00-4538-BD70-3F9F55FD30B0}">
      <dsp:nvSpPr>
        <dsp:cNvPr id="0" name=""/>
        <dsp:cNvSpPr/>
      </dsp:nvSpPr>
      <dsp:spPr>
        <a:xfrm>
          <a:off x="3304236" y="1521155"/>
          <a:ext cx="46329" cy="4632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340370-6FCE-4C30-86F0-96C868B7832E}">
      <dsp:nvSpPr>
        <dsp:cNvPr id="0" name=""/>
        <dsp:cNvSpPr/>
      </dsp:nvSpPr>
      <dsp:spPr>
        <a:xfrm>
          <a:off x="3573343" y="430865"/>
          <a:ext cx="3074273" cy="52661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dirty="0">
              <a:solidFill>
                <a:srgbClr val="000000"/>
              </a:solidFill>
              <a:latin typeface="Tahoma"/>
              <a:ea typeface="Tahoma"/>
              <a:cs typeface="Tahoma"/>
            </a:rPr>
            <a:t>House passes the budget resolution</a:t>
          </a:r>
          <a:endParaRPr lang="en-US" sz="1200" kern="1200" dirty="0"/>
        </a:p>
      </dsp:txBody>
      <dsp:txXfrm>
        <a:off x="3599050" y="456572"/>
        <a:ext cx="3022859" cy="475199"/>
      </dsp:txXfrm>
    </dsp:sp>
    <dsp:sp modelId="{9AF4AB2C-3ECA-464E-B8AA-2D5246EDE1C7}">
      <dsp:nvSpPr>
        <dsp:cNvPr id="0" name=""/>
        <dsp:cNvSpPr/>
      </dsp:nvSpPr>
      <dsp:spPr>
        <a:xfrm>
          <a:off x="5110480" y="957478"/>
          <a:ext cx="0" cy="586841"/>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63C0767-A202-40B8-A763-EB0A0F7DFE40}">
      <dsp:nvSpPr>
        <dsp:cNvPr id="0" name=""/>
        <dsp:cNvSpPr/>
      </dsp:nvSpPr>
      <dsp:spPr>
        <a:xfrm>
          <a:off x="5540878" y="1081023"/>
          <a:ext cx="2705360" cy="349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b="0" kern="1200" dirty="0">
              <a:solidFill>
                <a:srgbClr val="000000"/>
              </a:solidFill>
              <a:latin typeface="Tahoma"/>
              <a:ea typeface="Tahoma"/>
              <a:cs typeface="Tahoma"/>
            </a:rPr>
            <a:t>Unknown...</a:t>
          </a:r>
          <a:endParaRPr lang="en-US" sz="1400" b="1" kern="1200" dirty="0">
            <a:latin typeface="Calibri Light" panose="020F0302020204030204"/>
            <a:ea typeface="Calibri Light" panose="020F0302020204030204"/>
            <a:cs typeface="Calibri Light" panose="020F0302020204030204"/>
          </a:endParaRPr>
        </a:p>
      </dsp:txBody>
      <dsp:txXfrm>
        <a:off x="5540878" y="1081023"/>
        <a:ext cx="2705360" cy="349016"/>
      </dsp:txXfrm>
    </dsp:sp>
    <dsp:sp modelId="{6CD95258-9B21-4F77-96C9-828D7B391F6D}">
      <dsp:nvSpPr>
        <dsp:cNvPr id="0" name=""/>
        <dsp:cNvSpPr/>
      </dsp:nvSpPr>
      <dsp:spPr>
        <a:xfrm>
          <a:off x="5087315" y="1521155"/>
          <a:ext cx="46329" cy="4632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A5D198-B114-4BDA-908D-98B9FFA452F2}">
      <dsp:nvSpPr>
        <dsp:cNvPr id="0" name=""/>
        <dsp:cNvSpPr/>
      </dsp:nvSpPr>
      <dsp:spPr>
        <a:xfrm>
          <a:off x="5356421" y="2131161"/>
          <a:ext cx="3074273" cy="95747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dirty="0">
              <a:solidFill>
                <a:srgbClr val="000000"/>
              </a:solidFill>
              <a:latin typeface="Tahoma"/>
              <a:ea typeface="Tahoma"/>
              <a:cs typeface="Tahoma"/>
            </a:rPr>
            <a:t>Senate passes budget resolution February 24 (week of)</a:t>
          </a:r>
          <a:endParaRPr lang="en-US" sz="1200" kern="1200" dirty="0">
            <a:latin typeface="Calibri Light" panose="020F0302020204030204"/>
            <a:ea typeface="Calibri Light" panose="020F0302020204030204"/>
            <a:cs typeface="Calibri Light" panose="020F0302020204030204"/>
          </a:endParaRPr>
        </a:p>
        <a:p>
          <a:pPr marL="0" lvl="0" indent="0" algn="l" defTabSz="533400">
            <a:lnSpc>
              <a:spcPct val="90000"/>
            </a:lnSpc>
            <a:spcBef>
              <a:spcPct val="0"/>
            </a:spcBef>
            <a:spcAft>
              <a:spcPct val="35000"/>
            </a:spcAft>
            <a:buNone/>
          </a:pPr>
          <a:r>
            <a:rPr lang="en-US" sz="1200" b="0" kern="1200" dirty="0">
              <a:solidFill>
                <a:srgbClr val="000000"/>
              </a:solidFill>
              <a:latin typeface="Tahoma"/>
              <a:ea typeface="Tahoma"/>
              <a:cs typeface="Tahoma"/>
            </a:rPr>
            <a:t>House/Senate resolve any differences and send bill to President</a:t>
          </a:r>
          <a:endParaRPr lang="en-US" sz="1200" kern="1200" dirty="0"/>
        </a:p>
      </dsp:txBody>
      <dsp:txXfrm>
        <a:off x="5403161" y="2177901"/>
        <a:ext cx="2980793" cy="863998"/>
      </dsp:txXfrm>
    </dsp:sp>
    <dsp:sp modelId="{DCB4D48D-8D3E-4036-9A65-066D4900EA2E}">
      <dsp:nvSpPr>
        <dsp:cNvPr id="0" name=""/>
        <dsp:cNvSpPr/>
      </dsp:nvSpPr>
      <dsp:spPr>
        <a:xfrm>
          <a:off x="6893558" y="1544319"/>
          <a:ext cx="0" cy="586841"/>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1685A26-BF33-4577-B940-0F4ABD5E79C3}">
      <dsp:nvSpPr>
        <dsp:cNvPr id="0" name=""/>
        <dsp:cNvSpPr/>
      </dsp:nvSpPr>
      <dsp:spPr>
        <a:xfrm>
          <a:off x="7323956" y="1658599"/>
          <a:ext cx="2705360" cy="349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b="0" kern="1200" dirty="0">
              <a:latin typeface="Tahoma"/>
              <a:ea typeface="Tahoma"/>
              <a:cs typeface="Tahoma"/>
            </a:rPr>
            <a:t>April</a:t>
          </a:r>
          <a:endParaRPr lang="en-US" sz="1400" kern="1200" dirty="0">
            <a:latin typeface="Tahoma"/>
            <a:ea typeface="Tahoma"/>
            <a:cs typeface="Tahoma"/>
          </a:endParaRPr>
        </a:p>
      </dsp:txBody>
      <dsp:txXfrm>
        <a:off x="7323956" y="1658599"/>
        <a:ext cx="2705360" cy="349016"/>
      </dsp:txXfrm>
    </dsp:sp>
    <dsp:sp modelId="{6E51AD85-4462-4B19-A481-701569B78172}">
      <dsp:nvSpPr>
        <dsp:cNvPr id="0" name=""/>
        <dsp:cNvSpPr/>
      </dsp:nvSpPr>
      <dsp:spPr>
        <a:xfrm>
          <a:off x="6870393" y="1521155"/>
          <a:ext cx="46329" cy="4632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D1B92B-5FC4-4880-BEE5-6A282FFDF0D2}">
      <dsp:nvSpPr>
        <dsp:cNvPr id="0" name=""/>
        <dsp:cNvSpPr/>
      </dsp:nvSpPr>
      <dsp:spPr>
        <a:xfrm>
          <a:off x="7139500" y="430865"/>
          <a:ext cx="3074273" cy="52661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b="0" kern="1200" dirty="0">
              <a:latin typeface="Tahoma"/>
              <a:ea typeface="Tahoma"/>
              <a:cs typeface="Tahoma"/>
            </a:rPr>
            <a:t>One big reconciliation bill</a:t>
          </a:r>
        </a:p>
      </dsp:txBody>
      <dsp:txXfrm>
        <a:off x="7165207" y="456572"/>
        <a:ext cx="3022859" cy="475199"/>
      </dsp:txXfrm>
    </dsp:sp>
    <dsp:sp modelId="{D752B7BA-1B28-4155-A0EE-1561D0AE193D}">
      <dsp:nvSpPr>
        <dsp:cNvPr id="0" name=""/>
        <dsp:cNvSpPr/>
      </dsp:nvSpPr>
      <dsp:spPr>
        <a:xfrm>
          <a:off x="8676636" y="957478"/>
          <a:ext cx="0" cy="586841"/>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F62758B-1B5C-4586-B528-1F13843B7029}">
      <dsp:nvSpPr>
        <dsp:cNvPr id="0" name=""/>
        <dsp:cNvSpPr/>
      </dsp:nvSpPr>
      <dsp:spPr>
        <a:xfrm>
          <a:off x="8653472" y="1521155"/>
          <a:ext cx="46329" cy="4632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AEC43-9015-4A11-9C04-7ADA82721D46}">
      <dsp:nvSpPr>
        <dsp:cNvPr id="0" name=""/>
        <dsp:cNvSpPr/>
      </dsp:nvSpPr>
      <dsp:spPr>
        <a:xfrm>
          <a:off x="0" y="775264"/>
          <a:ext cx="10306756" cy="0"/>
        </a:xfrm>
        <a:prstGeom prst="lin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0B3D0497-883F-4F17-9F1E-D75426B94747}">
      <dsp:nvSpPr>
        <dsp:cNvPr id="0" name=""/>
        <dsp:cNvSpPr/>
      </dsp:nvSpPr>
      <dsp:spPr>
        <a:xfrm>
          <a:off x="287059" y="832634"/>
          <a:ext cx="4198392" cy="175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latin typeface="Calibri Light" panose="020F0302020204030204"/>
            </a:rPr>
            <a:t>January</a:t>
          </a:r>
          <a:endParaRPr lang="en-US" sz="1400" kern="1200" dirty="0"/>
        </a:p>
      </dsp:txBody>
      <dsp:txXfrm>
        <a:off x="287059" y="832634"/>
        <a:ext cx="4198392" cy="175209"/>
      </dsp:txXfrm>
    </dsp:sp>
    <dsp:sp modelId="{88DAE094-DEE4-41B9-AD96-1603DB67AB8C}">
      <dsp:nvSpPr>
        <dsp:cNvPr id="0" name=""/>
        <dsp:cNvSpPr/>
      </dsp:nvSpPr>
      <dsp:spPr>
        <a:xfrm>
          <a:off x="805" y="0"/>
          <a:ext cx="4770900" cy="48066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dirty="0">
              <a:latin typeface="Calibri Light" panose="020F0302020204030204"/>
            </a:rPr>
            <a:t>Policy experts will review EO's impacting Medicaid.</a:t>
          </a:r>
          <a:endParaRPr lang="en-US" sz="1200" kern="1200" dirty="0"/>
        </a:p>
        <a:p>
          <a:pPr marL="0" lvl="0" indent="0" algn="l" defTabSz="533400" rtl="0">
            <a:lnSpc>
              <a:spcPct val="90000"/>
            </a:lnSpc>
            <a:spcBef>
              <a:spcPct val="0"/>
            </a:spcBef>
            <a:spcAft>
              <a:spcPct val="35000"/>
            </a:spcAft>
            <a:buNone/>
          </a:pPr>
          <a:r>
            <a:rPr lang="en-US" sz="1200" b="0" kern="1200" dirty="0">
              <a:latin typeface="Calibri Light" panose="020F0302020204030204"/>
            </a:rPr>
            <a:t>Legal Challenges</a:t>
          </a:r>
        </a:p>
        <a:p>
          <a:pPr marL="0" lvl="0" indent="0" algn="l" defTabSz="533400">
            <a:lnSpc>
              <a:spcPct val="90000"/>
            </a:lnSpc>
            <a:spcBef>
              <a:spcPct val="0"/>
            </a:spcBef>
            <a:spcAft>
              <a:spcPct val="35000"/>
            </a:spcAft>
            <a:buNone/>
          </a:pPr>
          <a:r>
            <a:rPr lang="en-US" sz="1200" b="0" kern="1200" dirty="0">
              <a:latin typeface="Calibri Light" panose="020F0302020204030204"/>
            </a:rPr>
            <a:t>Agencies prepare plans to comply with APA.</a:t>
          </a:r>
          <a:endParaRPr lang="en-US" sz="1200" b="0" kern="1200" dirty="0"/>
        </a:p>
      </dsp:txBody>
      <dsp:txXfrm>
        <a:off x="24269" y="23464"/>
        <a:ext cx="4723972" cy="433735"/>
      </dsp:txXfrm>
    </dsp:sp>
    <dsp:sp modelId="{E311D6ED-8BEA-4DA5-9B23-1D6FDD6AD967}">
      <dsp:nvSpPr>
        <dsp:cNvPr id="0" name=""/>
        <dsp:cNvSpPr/>
      </dsp:nvSpPr>
      <dsp:spPr>
        <a:xfrm>
          <a:off x="2386255" y="480663"/>
          <a:ext cx="0" cy="294600"/>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7CB3625-D4C8-4630-BC38-DB91B611991F}">
      <dsp:nvSpPr>
        <dsp:cNvPr id="0" name=""/>
        <dsp:cNvSpPr/>
      </dsp:nvSpPr>
      <dsp:spPr>
        <a:xfrm>
          <a:off x="5821304" y="542685"/>
          <a:ext cx="4198392" cy="175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b="1" kern="1200" dirty="0">
              <a:latin typeface="Calibri Light" panose="020F0302020204030204"/>
            </a:rPr>
            <a:t>February - ??? </a:t>
          </a:r>
          <a:endParaRPr lang="en-US" sz="1400" b="1" kern="1200" dirty="0"/>
        </a:p>
      </dsp:txBody>
      <dsp:txXfrm>
        <a:off x="5821304" y="542685"/>
        <a:ext cx="4198392" cy="175209"/>
      </dsp:txXfrm>
    </dsp:sp>
    <dsp:sp modelId="{A7B9B4E5-18BF-4583-B025-E971511D00A2}">
      <dsp:nvSpPr>
        <dsp:cNvPr id="0" name=""/>
        <dsp:cNvSpPr/>
      </dsp:nvSpPr>
      <dsp:spPr>
        <a:xfrm>
          <a:off x="2374626" y="763635"/>
          <a:ext cx="23257" cy="2325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95AC60-695A-46DC-8DA3-394AD65CBF71}">
      <dsp:nvSpPr>
        <dsp:cNvPr id="0" name=""/>
        <dsp:cNvSpPr/>
      </dsp:nvSpPr>
      <dsp:spPr>
        <a:xfrm>
          <a:off x="5535050" y="1069865"/>
          <a:ext cx="4770900" cy="48066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rtl="0">
            <a:lnSpc>
              <a:spcPct val="90000"/>
            </a:lnSpc>
            <a:spcBef>
              <a:spcPct val="0"/>
            </a:spcBef>
            <a:spcAft>
              <a:spcPct val="35000"/>
            </a:spcAft>
            <a:buNone/>
          </a:pPr>
          <a:r>
            <a:rPr lang="en-US" sz="1200" b="0" kern="1200" dirty="0">
              <a:solidFill>
                <a:srgbClr val="000000"/>
              </a:solidFill>
              <a:latin typeface="Calibri"/>
              <a:ea typeface="Calibri"/>
              <a:cs typeface="Calibri"/>
            </a:rPr>
            <a:t>Legal </a:t>
          </a:r>
          <a:r>
            <a:rPr lang="en-US" sz="1200" b="0" kern="1200" dirty="0">
              <a:latin typeface="Calibri Light" panose="020F0302020204030204"/>
            </a:rPr>
            <a:t>Challenges</a:t>
          </a:r>
        </a:p>
        <a:p>
          <a:pPr marL="0" lvl="0" indent="0" algn="l" defTabSz="533400">
            <a:lnSpc>
              <a:spcPct val="90000"/>
            </a:lnSpc>
            <a:spcBef>
              <a:spcPct val="0"/>
            </a:spcBef>
            <a:spcAft>
              <a:spcPct val="35000"/>
            </a:spcAft>
            <a:buNone/>
          </a:pPr>
          <a:r>
            <a:rPr lang="en-US" sz="1200" b="0" kern="1200" dirty="0">
              <a:latin typeface="Calibri Light" panose="020F0302020204030204"/>
            </a:rPr>
            <a:t>Agencies propose rules and changes</a:t>
          </a:r>
          <a:endParaRPr lang="en-US" sz="1200" kern="1200" dirty="0"/>
        </a:p>
        <a:p>
          <a:pPr marL="0" lvl="0" indent="0" algn="l" defTabSz="533400">
            <a:lnSpc>
              <a:spcPct val="90000"/>
            </a:lnSpc>
            <a:spcBef>
              <a:spcPct val="0"/>
            </a:spcBef>
            <a:spcAft>
              <a:spcPct val="35000"/>
            </a:spcAft>
            <a:buNone/>
          </a:pPr>
          <a:r>
            <a:rPr lang="en-US" sz="1200" b="0" kern="1200" dirty="0">
              <a:latin typeface="Calibri Light" panose="020F0302020204030204"/>
            </a:rPr>
            <a:t>Public comment available in many instances (not all)</a:t>
          </a:r>
          <a:endParaRPr lang="en-US" sz="1200" b="0" kern="1200" dirty="0"/>
        </a:p>
      </dsp:txBody>
      <dsp:txXfrm>
        <a:off x="5558514" y="1093329"/>
        <a:ext cx="4723972" cy="433735"/>
      </dsp:txXfrm>
    </dsp:sp>
    <dsp:sp modelId="{1F87A8A7-C1E3-4353-BB11-45B820EF6D15}">
      <dsp:nvSpPr>
        <dsp:cNvPr id="0" name=""/>
        <dsp:cNvSpPr/>
      </dsp:nvSpPr>
      <dsp:spPr>
        <a:xfrm>
          <a:off x="7920500" y="775264"/>
          <a:ext cx="0" cy="294600"/>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C94D5502-5C54-4BA5-9481-C28B43519236}">
      <dsp:nvSpPr>
        <dsp:cNvPr id="0" name=""/>
        <dsp:cNvSpPr/>
      </dsp:nvSpPr>
      <dsp:spPr>
        <a:xfrm>
          <a:off x="7908871" y="763635"/>
          <a:ext cx="23257" cy="2325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5.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6554"/>
          </a:xfrm>
          <a:prstGeom prst="rect">
            <a:avLst/>
          </a:prstGeom>
        </p:spPr>
        <p:txBody>
          <a:bodyPr vert="horz" lIns="90690" tIns="45345" rIns="90690" bIns="45345" rtlCol="0"/>
          <a:lstStyle>
            <a:lvl1pPr algn="l">
              <a:defRPr sz="1200"/>
            </a:lvl1pPr>
          </a:lstStyle>
          <a:p>
            <a:endParaRPr lang="en-US"/>
          </a:p>
        </p:txBody>
      </p:sp>
      <p:sp>
        <p:nvSpPr>
          <p:cNvPr id="3" name="Date Placeholder 2"/>
          <p:cNvSpPr>
            <a:spLocks noGrp="1"/>
          </p:cNvSpPr>
          <p:nvPr>
            <p:ph type="dt" idx="1"/>
          </p:nvPr>
        </p:nvSpPr>
        <p:spPr>
          <a:xfrm>
            <a:off x="3970673" y="0"/>
            <a:ext cx="3038155" cy="466554"/>
          </a:xfrm>
          <a:prstGeom prst="rect">
            <a:avLst/>
          </a:prstGeom>
        </p:spPr>
        <p:txBody>
          <a:bodyPr vert="horz" lIns="90690" tIns="45345" rIns="90690" bIns="45345" rtlCol="0"/>
          <a:lstStyle>
            <a:lvl1pPr algn="r">
              <a:defRPr sz="1200"/>
            </a:lvl1pPr>
          </a:lstStyle>
          <a:p>
            <a:fld id="{BAF7F8D9-1CF3-4AF4-99FC-4EE3CAF8338F}" type="datetimeFigureOut">
              <a:rPr lang="en-US" smtClean="0"/>
              <a:t>1/22/2025</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0690" tIns="45345" rIns="90690" bIns="45345" rtlCol="0" anchor="ctr"/>
          <a:lstStyle/>
          <a:p>
            <a:endParaRPr lang="en-US"/>
          </a:p>
        </p:txBody>
      </p:sp>
      <p:sp>
        <p:nvSpPr>
          <p:cNvPr id="5" name="Notes Placeholder 4"/>
          <p:cNvSpPr>
            <a:spLocks noGrp="1"/>
          </p:cNvSpPr>
          <p:nvPr>
            <p:ph type="body" sz="quarter" idx="3"/>
          </p:nvPr>
        </p:nvSpPr>
        <p:spPr>
          <a:xfrm>
            <a:off x="701355" y="4473243"/>
            <a:ext cx="5607691" cy="3661502"/>
          </a:xfrm>
          <a:prstGeom prst="rect">
            <a:avLst/>
          </a:prstGeom>
        </p:spPr>
        <p:txBody>
          <a:bodyPr vert="horz" lIns="90690" tIns="45345" rIns="90690" bIns="4534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46"/>
            <a:ext cx="3038155" cy="466554"/>
          </a:xfrm>
          <a:prstGeom prst="rect">
            <a:avLst/>
          </a:prstGeom>
        </p:spPr>
        <p:txBody>
          <a:bodyPr vert="horz" lIns="90690" tIns="45345" rIns="90690" bIns="45345" rtlCol="0" anchor="b"/>
          <a:lstStyle>
            <a:lvl1pPr algn="l">
              <a:defRPr sz="1200"/>
            </a:lvl1pPr>
          </a:lstStyle>
          <a:p>
            <a:endParaRPr lang="en-US"/>
          </a:p>
        </p:txBody>
      </p:sp>
      <p:sp>
        <p:nvSpPr>
          <p:cNvPr id="7" name="Slide Number Placeholder 6"/>
          <p:cNvSpPr>
            <a:spLocks noGrp="1"/>
          </p:cNvSpPr>
          <p:nvPr>
            <p:ph type="sldNum" sz="quarter" idx="5"/>
          </p:nvPr>
        </p:nvSpPr>
        <p:spPr>
          <a:xfrm>
            <a:off x="3970673" y="8829846"/>
            <a:ext cx="3038155" cy="466554"/>
          </a:xfrm>
          <a:prstGeom prst="rect">
            <a:avLst/>
          </a:prstGeom>
        </p:spPr>
        <p:txBody>
          <a:bodyPr vert="horz" lIns="90690" tIns="45345" rIns="90690" bIns="45345" rtlCol="0" anchor="b"/>
          <a:lstStyle>
            <a:lvl1pPr algn="r">
              <a:defRPr sz="1200"/>
            </a:lvl1pPr>
          </a:lstStyle>
          <a:p>
            <a:fld id="{0F08332C-4196-4BAA-8379-D1CF8D375562}" type="slidenum">
              <a:rPr lang="en-US" smtClean="0"/>
              <a:t>‹#›</a:t>
            </a:fld>
            <a:endParaRPr lang="en-US"/>
          </a:p>
        </p:txBody>
      </p:sp>
    </p:spTree>
    <p:extLst>
      <p:ext uri="{BB962C8B-B14F-4D97-AF65-F5344CB8AC3E}">
        <p14:creationId xmlns:p14="http://schemas.microsoft.com/office/powerpoint/2010/main" val="2478293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NACDD serves as the collective voice of the nation’s 56 DD Councils. The mission of DD Councils (and therefore ultimate goal of NACDD) is Systems Change.</a:t>
            </a:r>
            <a:r>
              <a:rPr lang="en-US" baseline="0"/>
              <a:t>  </a:t>
            </a:r>
            <a:r>
              <a:rPr lang="en-US"/>
              <a:t>VABPDD</a:t>
            </a:r>
            <a:r>
              <a:rPr lang="en-US" baseline="0"/>
              <a:t> is one of the councils we serve. </a:t>
            </a:r>
          </a:p>
          <a:p>
            <a:endParaRPr lang="en-US" baseline="0"/>
          </a:p>
          <a:p>
            <a:r>
              <a:rPr lang="en-US" baseline="0"/>
              <a:t>I'm here today for a purely selfish reason – we need more self advocates.  </a:t>
            </a:r>
          </a:p>
          <a:p>
            <a:endParaRPr lang="en-US" baseline="0"/>
          </a:p>
          <a:p>
            <a:r>
              <a:rPr lang="en-US" baseline="0"/>
              <a:t>Why? Because in order to change systems, we need to change minds. In order to change minds, we need to change hearts. </a:t>
            </a:r>
          </a:p>
          <a:p>
            <a:endParaRPr lang="en-US" baseline="0"/>
          </a:p>
          <a:p>
            <a:r>
              <a:rPr lang="en-US" baseline="0"/>
              <a:t>Heart – Mind – System change.</a:t>
            </a:r>
          </a:p>
          <a:p>
            <a:endParaRPr lang="en-US" baseline="0"/>
          </a:p>
          <a:p>
            <a:r>
              <a:rPr lang="en-US" baseline="0"/>
              <a:t>There is NO ONE who get to the heart of a politician or any decision maker better than a self advocate. </a:t>
            </a:r>
          </a:p>
        </p:txBody>
      </p:sp>
      <p:sp>
        <p:nvSpPr>
          <p:cNvPr id="4" name="Slide Number Placeholder 3"/>
          <p:cNvSpPr>
            <a:spLocks noGrp="1"/>
          </p:cNvSpPr>
          <p:nvPr>
            <p:ph type="sldNum" sz="quarter" idx="10"/>
          </p:nvPr>
        </p:nvSpPr>
        <p:spPr/>
        <p:txBody>
          <a:bodyPr/>
          <a:lstStyle/>
          <a:p>
            <a:fld id="{0F08332C-4196-4BAA-8379-D1CF8D375562}" type="slidenum">
              <a:rPr lang="en-US" smtClean="0"/>
              <a:t>1</a:t>
            </a:fld>
            <a:endParaRPr lang="en-US"/>
          </a:p>
        </p:txBody>
      </p:sp>
    </p:spTree>
    <p:extLst>
      <p:ext uri="{BB962C8B-B14F-4D97-AF65-F5344CB8AC3E}">
        <p14:creationId xmlns:p14="http://schemas.microsoft.com/office/powerpoint/2010/main" val="3111649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a:t>National Association of</a:t>
            </a:r>
            <a:br>
              <a:rPr lang="en-US"/>
            </a:br>
            <a:r>
              <a:rPr lang="en-US"/>
              <a:t>Councils on</a:t>
            </a:r>
            <a:br>
              <a:rPr lang="en-US"/>
            </a:br>
            <a:r>
              <a:rPr lang="en-US"/>
              <a:t>Developmental Disabilities</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National</a:t>
            </a:r>
          </a:p>
          <a:p>
            <a:r>
              <a:rPr lang="en-US"/>
              <a:t>Non-profit</a:t>
            </a:r>
          </a:p>
          <a:p>
            <a:r>
              <a:rPr lang="en-US"/>
              <a:t>Membership-based</a:t>
            </a:r>
          </a:p>
          <a:p>
            <a:endParaRPr lang="en-US"/>
          </a:p>
        </p:txBody>
      </p:sp>
      <p:sp>
        <p:nvSpPr>
          <p:cNvPr id="4" name="Date Placeholder 3"/>
          <p:cNvSpPr>
            <a:spLocks noGrp="1"/>
          </p:cNvSpPr>
          <p:nvPr>
            <p:ph type="dt" sz="half" idx="10"/>
          </p:nvPr>
        </p:nvSpPr>
        <p:spPr/>
        <p:txBody>
          <a:bodyPr/>
          <a:lstStyle/>
          <a:p>
            <a:fld id="{F261030D-7635-4D6E-A552-892831EEB5CE}"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67522-D8F7-421B-8518-6A5347804991}" type="slidenum">
              <a:rPr lang="en-US" smtClean="0"/>
              <a:t>‹#›</a:t>
            </a:fld>
            <a:endParaRPr lang="en-US"/>
          </a:p>
        </p:txBody>
      </p:sp>
    </p:spTree>
    <p:extLst>
      <p:ext uri="{BB962C8B-B14F-4D97-AF65-F5344CB8AC3E}">
        <p14:creationId xmlns:p14="http://schemas.microsoft.com/office/powerpoint/2010/main" val="184681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C7FBC-7A73-2BD7-4FC5-43A277165F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05EB9A-45B4-1315-98CB-ADFCC09585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7ED221-7564-4E74-8755-A910082048D0}"/>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5" name="Footer Placeholder 4">
            <a:extLst>
              <a:ext uri="{FF2B5EF4-FFF2-40B4-BE49-F238E27FC236}">
                <a16:creationId xmlns:a16="http://schemas.microsoft.com/office/drawing/2014/main" id="{817E3224-F4E8-53A2-A64D-4B33EF2183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9DB8E-1A14-DDD6-A09F-C2A27CD43752}"/>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2632964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A1976-5B77-7DF0-F475-0F686F4E88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623BED-2437-2D30-B69B-E335937DCB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4930C-8A78-B8F6-901F-A482BF30C997}"/>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5" name="Footer Placeholder 4">
            <a:extLst>
              <a:ext uri="{FF2B5EF4-FFF2-40B4-BE49-F238E27FC236}">
                <a16:creationId xmlns:a16="http://schemas.microsoft.com/office/drawing/2014/main" id="{F41EB996-CFA0-0A6A-D7BC-624F0C9D5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83834F-84F7-C75E-1E82-3C8D78E56CF9}"/>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42905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BE3F1-BBC8-CCBD-5776-FA58D2339C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CB9F78-82C7-89F3-1CAF-F262F443AB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08A0B1-4E9F-43A6-DA91-AE9AD4F83E41}"/>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5" name="Footer Placeholder 4">
            <a:extLst>
              <a:ext uri="{FF2B5EF4-FFF2-40B4-BE49-F238E27FC236}">
                <a16:creationId xmlns:a16="http://schemas.microsoft.com/office/drawing/2014/main" id="{910E5763-2650-081A-3CBF-FBA2B3688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D4A6E9-57E2-F9F1-601F-7A8E3A766611}"/>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594373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 Design 1">
  <p:cSld name="Title Slide - Design 1">
    <p:spTree>
      <p:nvGrpSpPr>
        <p:cNvPr id="1" name="Shape 11"/>
        <p:cNvGrpSpPr/>
        <p:nvPr/>
      </p:nvGrpSpPr>
      <p:grpSpPr>
        <a:xfrm>
          <a:off x="0" y="0"/>
          <a:ext cx="0" cy="0"/>
          <a:chOff x="0" y="0"/>
          <a:chExt cx="0" cy="0"/>
        </a:xfrm>
      </p:grpSpPr>
      <p:pic>
        <p:nvPicPr>
          <p:cNvPr id="12" name="Google Shape;12;p14" descr="A stethoscope and clipboard against a white background. The text in the bottom right corner reads National Health Law Program." title="Slide Background"/>
          <p:cNvPicPr preferRelativeResize="0"/>
          <p:nvPr/>
        </p:nvPicPr>
        <p:blipFill rotWithShape="1">
          <a:blip r:embed="rId2">
            <a:alphaModFix/>
          </a:blip>
          <a:srcRect/>
          <a:stretch/>
        </p:blipFill>
        <p:spPr>
          <a:xfrm>
            <a:off x="0" y="-1"/>
            <a:ext cx="12289537" cy="6912864"/>
          </a:xfrm>
          <a:prstGeom prst="rect">
            <a:avLst/>
          </a:prstGeom>
          <a:noFill/>
          <a:ln>
            <a:noFill/>
          </a:ln>
        </p:spPr>
      </p:pic>
      <p:sp>
        <p:nvSpPr>
          <p:cNvPr id="13" name="Google Shape;13;p14"/>
          <p:cNvSpPr txBox="1">
            <a:spLocks noGrp="1"/>
          </p:cNvSpPr>
          <p:nvPr>
            <p:ph type="body" idx="1"/>
          </p:nvPr>
        </p:nvSpPr>
        <p:spPr>
          <a:xfrm>
            <a:off x="190500" y="776848"/>
            <a:ext cx="10263188"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2"/>
              </a:buClr>
              <a:buSzPts val="4800"/>
              <a:buNone/>
              <a:defRPr sz="4800" b="1">
                <a:solidFill>
                  <a:schemeClr val="lt2"/>
                </a:solidFill>
                <a:latin typeface="Tahoma"/>
                <a:ea typeface="Tahoma"/>
                <a:cs typeface="Tahoma"/>
                <a:sym typeface="Tahoma"/>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4"/>
          <p:cNvSpPr txBox="1">
            <a:spLocks noGrp="1"/>
          </p:cNvSpPr>
          <p:nvPr>
            <p:ph type="body" idx="2"/>
          </p:nvPr>
        </p:nvSpPr>
        <p:spPr>
          <a:xfrm>
            <a:off x="190500" y="1976208"/>
            <a:ext cx="9880316" cy="49188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800"/>
              <a:buNone/>
              <a:defRPr b="0">
                <a:solidFill>
                  <a:schemeClr val="lt1"/>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328597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C3EB3-DD4E-6D46-26A1-6D457FE24B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84026-5141-7916-38CB-3A3F802204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326D0E-D720-06F0-231F-2258DE03FD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31988B-0111-DEB3-5AA8-44BEDAD145E5}"/>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6" name="Footer Placeholder 5">
            <a:extLst>
              <a:ext uri="{FF2B5EF4-FFF2-40B4-BE49-F238E27FC236}">
                <a16:creationId xmlns:a16="http://schemas.microsoft.com/office/drawing/2014/main" id="{F590147D-E43F-62A2-8E5C-8016994E2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B9C76B-3D87-A5C6-827A-5038CE1B4D29}"/>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35412646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76283-72DD-A895-F5A1-F52A36B25E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CB973C-7766-B29B-E43E-282789DE6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581AA9-6012-7B86-A4F1-04891D8C10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2ED804-12CB-8736-01EE-252821F7E6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E73F02-F1E9-7F3B-B550-3247B434B6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A51F8B-8CB9-05D2-E158-6368D1951DFC}"/>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8" name="Footer Placeholder 7">
            <a:extLst>
              <a:ext uri="{FF2B5EF4-FFF2-40B4-BE49-F238E27FC236}">
                <a16:creationId xmlns:a16="http://schemas.microsoft.com/office/drawing/2014/main" id="{B9C32BBE-951F-E4E0-1B2A-C292F4CE6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12F036-014A-4FF7-D38D-238960BBDDD4}"/>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1113725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48770-16ED-7695-E6A9-12F07AE8D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ECC9BF-9105-049F-195A-991C5F09E426}"/>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4" name="Footer Placeholder 3">
            <a:extLst>
              <a:ext uri="{FF2B5EF4-FFF2-40B4-BE49-F238E27FC236}">
                <a16:creationId xmlns:a16="http://schemas.microsoft.com/office/drawing/2014/main" id="{8F6601EE-8165-9649-2A0C-B6FCCB8B39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71AAC7-87FC-0C46-4A6B-9049E4420A5A}"/>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1786157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E80E27-D5F6-3255-E3EC-C853AB6E1769}"/>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3" name="Footer Placeholder 2">
            <a:extLst>
              <a:ext uri="{FF2B5EF4-FFF2-40B4-BE49-F238E27FC236}">
                <a16:creationId xmlns:a16="http://schemas.microsoft.com/office/drawing/2014/main" id="{51D541D8-E575-1CBA-267E-BF9EB3528F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71CFB0-E29C-EE49-9108-8D42BF670667}"/>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26392733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B621B-8396-1951-50A5-7B0F50D561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8348A3-3EF8-B468-0BA4-A03C40E34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1662E1-4B6A-21CF-5951-611D2EC8FB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066C4F-67E8-653F-B60A-FB05FD428021}"/>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6" name="Footer Placeholder 5">
            <a:extLst>
              <a:ext uri="{FF2B5EF4-FFF2-40B4-BE49-F238E27FC236}">
                <a16:creationId xmlns:a16="http://schemas.microsoft.com/office/drawing/2014/main" id="{018259D2-4287-6345-F30C-0F3FE3971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1762DD-2C34-661D-1F9F-AB562DCF24E0}"/>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3835663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24C99-6F70-F919-7AEE-A8006D75E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96ABE4-E884-028A-391D-46CC50B3AB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3F0F73-6DBF-988F-9830-36B5E5C830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54961D-5CE1-EFC2-760D-EDF93C31461C}"/>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6" name="Footer Placeholder 5">
            <a:extLst>
              <a:ext uri="{FF2B5EF4-FFF2-40B4-BE49-F238E27FC236}">
                <a16:creationId xmlns:a16="http://schemas.microsoft.com/office/drawing/2014/main" id="{8EB355BD-F16E-F191-FA38-F61B258822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B9DBAF-DFD7-30EE-890E-B6DA4A471EF5}"/>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18399189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34971-62F6-49DA-BF8B-BA07710769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1C8A18-4464-ACE7-671B-133A17B8A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CD4D94-B643-EE50-F2BE-CDB877DF6DE9}"/>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5" name="Footer Placeholder 4">
            <a:extLst>
              <a:ext uri="{FF2B5EF4-FFF2-40B4-BE49-F238E27FC236}">
                <a16:creationId xmlns:a16="http://schemas.microsoft.com/office/drawing/2014/main" id="{134CA11D-F110-84FE-BFD3-D9A1339B8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BF024A-6A2D-DCF6-02FB-E6E1FF881FA8}"/>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28458314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A8913E-CE04-2C22-0744-4AA0E26415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373C0A-8116-C917-CF5D-61CED10F12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C098E3-BEFA-0499-1C07-EE74DB734B9A}"/>
              </a:ext>
            </a:extLst>
          </p:cNvPr>
          <p:cNvSpPr>
            <a:spLocks noGrp="1"/>
          </p:cNvSpPr>
          <p:nvPr>
            <p:ph type="dt" sz="half" idx="10"/>
          </p:nvPr>
        </p:nvSpPr>
        <p:spPr/>
        <p:txBody>
          <a:bodyPr/>
          <a:lstStyle/>
          <a:p>
            <a:fld id="{A5454184-0462-4FD2-8B9C-42A5D56C3BED}" type="datetimeFigureOut">
              <a:rPr lang="en-US" smtClean="0"/>
              <a:t>1/22/2025</a:t>
            </a:fld>
            <a:endParaRPr lang="en-US"/>
          </a:p>
        </p:txBody>
      </p:sp>
      <p:sp>
        <p:nvSpPr>
          <p:cNvPr id="5" name="Footer Placeholder 4">
            <a:extLst>
              <a:ext uri="{FF2B5EF4-FFF2-40B4-BE49-F238E27FC236}">
                <a16:creationId xmlns:a16="http://schemas.microsoft.com/office/drawing/2014/main" id="{6303787F-1874-1EA1-6F67-9DA65538A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77F26E-230C-CBA0-59DC-97BA389A7801}"/>
              </a:ext>
            </a:extLst>
          </p:cNvPr>
          <p:cNvSpPr>
            <a:spLocks noGrp="1"/>
          </p:cNvSpPr>
          <p:nvPr>
            <p:ph type="sldNum" sz="quarter" idx="12"/>
          </p:nvPr>
        </p:nvSpPr>
        <p:spPr/>
        <p:txBody>
          <a:bodyPr/>
          <a:lstStyle/>
          <a:p>
            <a:fld id="{227E3DE1-62CF-4FC1-BFDE-DD8DBDA568FF}" type="slidenum">
              <a:rPr lang="en-US" smtClean="0"/>
              <a:t>‹#›</a:t>
            </a:fld>
            <a:endParaRPr lang="en-US"/>
          </a:p>
        </p:txBody>
      </p:sp>
    </p:spTree>
    <p:extLst>
      <p:ext uri="{BB962C8B-B14F-4D97-AF65-F5344CB8AC3E}">
        <p14:creationId xmlns:p14="http://schemas.microsoft.com/office/powerpoint/2010/main" val="200593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General Content Slide" type="obj">
  <p:cSld name="OBJECT">
    <p:spTree>
      <p:nvGrpSpPr>
        <p:cNvPr id="1" name="Shape 15"/>
        <p:cNvGrpSpPr/>
        <p:nvPr/>
      </p:nvGrpSpPr>
      <p:grpSpPr>
        <a:xfrm>
          <a:off x="0" y="0"/>
          <a:ext cx="0" cy="0"/>
          <a:chOff x="0" y="0"/>
          <a:chExt cx="0" cy="0"/>
        </a:xfrm>
      </p:grpSpPr>
      <p:sp>
        <p:nvSpPr>
          <p:cNvPr id="16" name="Google Shape;16;p13"/>
          <p:cNvSpPr txBox="1">
            <a:spLocks noGrp="1"/>
          </p:cNvSpPr>
          <p:nvPr>
            <p:ph type="title"/>
          </p:nvPr>
        </p:nvSpPr>
        <p:spPr>
          <a:xfrm>
            <a:off x="190500" y="228601"/>
            <a:ext cx="10515600" cy="113734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5"/>
              </a:buClr>
              <a:buSzPts val="4000"/>
              <a:buFont typeface="Tahoma"/>
              <a:buNone/>
              <a:defRPr>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body" idx="1"/>
          </p:nvPr>
        </p:nvSpPr>
        <p:spPr>
          <a:xfrm>
            <a:off x="525049" y="1579007"/>
            <a:ext cx="10181051"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atin typeface="Tahoma"/>
                <a:ea typeface="Tahoma"/>
                <a:cs typeface="Tahoma"/>
                <a:sym typeface="Tahoma"/>
              </a:defRPr>
            </a:lvl1pPr>
            <a:lvl2pPr marL="914400" lvl="1" indent="-381000" algn="l">
              <a:lnSpc>
                <a:spcPct val="90000"/>
              </a:lnSpc>
              <a:spcBef>
                <a:spcPts val="500"/>
              </a:spcBef>
              <a:spcAft>
                <a:spcPts val="0"/>
              </a:spcAft>
              <a:buClr>
                <a:schemeClr val="dk1"/>
              </a:buClr>
              <a:buSzPts val="2400"/>
              <a:buChar char="•"/>
              <a:defRPr>
                <a:latin typeface="Tahoma"/>
                <a:ea typeface="Tahoma"/>
                <a:cs typeface="Tahoma"/>
                <a:sym typeface="Tahoma"/>
              </a:defRPr>
            </a:lvl2pPr>
            <a:lvl3pPr marL="1371600" lvl="2" indent="-355600" algn="l">
              <a:lnSpc>
                <a:spcPct val="90000"/>
              </a:lnSpc>
              <a:spcBef>
                <a:spcPts val="500"/>
              </a:spcBef>
              <a:spcAft>
                <a:spcPts val="0"/>
              </a:spcAft>
              <a:buClr>
                <a:schemeClr val="dk1"/>
              </a:buClr>
              <a:buSzPts val="2000"/>
              <a:buChar char="•"/>
              <a:defRPr>
                <a:latin typeface="Tahoma"/>
                <a:ea typeface="Tahoma"/>
                <a:cs typeface="Tahoma"/>
                <a:sym typeface="Tahoma"/>
              </a:defRPr>
            </a:lvl3pPr>
            <a:lvl4pPr marL="1828800" lvl="3" indent="-342900" algn="l">
              <a:lnSpc>
                <a:spcPct val="90000"/>
              </a:lnSpc>
              <a:spcBef>
                <a:spcPts val="500"/>
              </a:spcBef>
              <a:spcAft>
                <a:spcPts val="0"/>
              </a:spcAft>
              <a:buClr>
                <a:schemeClr val="dk1"/>
              </a:buClr>
              <a:buSzPts val="1800"/>
              <a:buChar char="•"/>
              <a:defRPr>
                <a:latin typeface="Tahoma"/>
                <a:ea typeface="Tahoma"/>
                <a:cs typeface="Tahoma"/>
                <a:sym typeface="Tahoma"/>
              </a:defRPr>
            </a:lvl4pPr>
            <a:lvl5pPr marL="2286000" lvl="4" indent="-342900" algn="l">
              <a:lnSpc>
                <a:spcPct val="90000"/>
              </a:lnSpc>
              <a:spcBef>
                <a:spcPts val="500"/>
              </a:spcBef>
              <a:spcAft>
                <a:spcPts val="0"/>
              </a:spcAft>
              <a:buClr>
                <a:schemeClr val="dk1"/>
              </a:buClr>
              <a:buSzPts val="1800"/>
              <a:buChar char="•"/>
              <a:defRPr>
                <a:latin typeface="Tahoma"/>
                <a:ea typeface="Tahoma"/>
                <a:cs typeface="Tahoma"/>
                <a:sym typeface="Tahoma"/>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13"/>
          <p:cNvSpPr txBox="1">
            <a:spLocks noGrp="1"/>
          </p:cNvSpPr>
          <p:nvPr>
            <p:ph type="sldNum" idx="12"/>
          </p:nvPr>
        </p:nvSpPr>
        <p:spPr>
          <a:xfrm>
            <a:off x="10084158" y="6362700"/>
            <a:ext cx="621942" cy="33280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accent1"/>
                </a:solidFill>
                <a:latin typeface="Tahoma"/>
                <a:ea typeface="Tahoma"/>
                <a:cs typeface="Tahoma"/>
                <a:sym typeface="Tahoma"/>
              </a:defRPr>
            </a:lvl9pPr>
          </a:lstStyle>
          <a:p>
            <a:pPr marL="0" lvl="0" indent="0" algn="r" rtl="0">
              <a:spcBef>
                <a:spcPts val="0"/>
              </a:spcBef>
              <a:spcAft>
                <a:spcPts val="0"/>
              </a:spcAft>
              <a:buNone/>
            </a:pPr>
            <a:fld id="{00000000-1234-1234-1234-123412341234}" type="slidenum">
              <a:rPr lang="en-US"/>
              <a:t>‹#›</a:t>
            </a:fld>
            <a:endParaRPr/>
          </a:p>
        </p:txBody>
      </p:sp>
      <p:cxnSp>
        <p:nvCxnSpPr>
          <p:cNvPr id="19" name="Google Shape;19;p13"/>
          <p:cNvCxnSpPr/>
          <p:nvPr/>
        </p:nvCxnSpPr>
        <p:spPr>
          <a:xfrm>
            <a:off x="0" y="1371600"/>
            <a:ext cx="7044743" cy="0"/>
          </a:xfrm>
          <a:prstGeom prst="straightConnector1">
            <a:avLst/>
          </a:prstGeom>
          <a:noFill/>
          <a:ln w="57150" cap="flat" cmpd="sng">
            <a:solidFill>
              <a:schemeClr val="accent4"/>
            </a:solidFill>
            <a:prstDash val="solid"/>
            <a:miter lim="800000"/>
            <a:headEnd type="none" w="sm" len="sm"/>
            <a:tailEnd type="none" w="sm" len="sm"/>
          </a:ln>
        </p:spPr>
      </p:cxnSp>
      <p:sp>
        <p:nvSpPr>
          <p:cNvPr id="20" name="Google Shape;20;p13"/>
          <p:cNvSpPr txBox="1">
            <a:spLocks noGrp="1"/>
          </p:cNvSpPr>
          <p:nvPr>
            <p:ph type="dt" idx="10"/>
          </p:nvPr>
        </p:nvSpPr>
        <p:spPr>
          <a:xfrm>
            <a:off x="8721969" y="6362700"/>
            <a:ext cx="1207644" cy="33280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10906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losing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F5739C1-DC50-4B6B-BF5E-018FDF8E221A}"/>
              </a:ext>
            </a:extLst>
          </p:cNvPr>
          <p:cNvSpPr/>
          <p:nvPr userDrawn="1"/>
        </p:nvSpPr>
        <p:spPr>
          <a:xfrm>
            <a:off x="0" y="0"/>
            <a:ext cx="7001301"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a:extLst>
              <a:ext uri="{FF2B5EF4-FFF2-40B4-BE49-F238E27FC236}">
                <a16:creationId xmlns:a16="http://schemas.microsoft.com/office/drawing/2014/main" id="{C66F6823-D902-41FA-9D0F-45420600A1F4}"/>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5FA699E7-70DB-4881-80B1-F126F1C1E1C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527ECC7-B433-4173-ABFA-C7F31780C319}"/>
              </a:ext>
            </a:extLst>
          </p:cNvPr>
          <p:cNvSpPr>
            <a:spLocks noGrp="1"/>
          </p:cNvSpPr>
          <p:nvPr>
            <p:ph type="sldNum" sz="quarter" idx="12"/>
          </p:nvPr>
        </p:nvSpPr>
        <p:spPr/>
        <p:txBody>
          <a:bodyPr/>
          <a:lstStyle/>
          <a:p>
            <a:r>
              <a:rPr lang="en-US"/>
              <a:t>|  </a:t>
            </a:r>
            <a:fld id="{DD5052DE-F48B-4EB6-928F-0FC6B0F43D0C}" type="slidenum">
              <a:rPr lang="en-US" smtClean="0"/>
              <a:pPr/>
              <a:t>‹#›</a:t>
            </a:fld>
            <a:endParaRPr lang="en-US" dirty="0"/>
          </a:p>
        </p:txBody>
      </p:sp>
      <p:sp>
        <p:nvSpPr>
          <p:cNvPr id="7" name="Text Placeholder 8">
            <a:extLst>
              <a:ext uri="{FF2B5EF4-FFF2-40B4-BE49-F238E27FC236}">
                <a16:creationId xmlns:a16="http://schemas.microsoft.com/office/drawing/2014/main" id="{56541FAB-F088-44E1-B759-410F3623777F}"/>
              </a:ext>
            </a:extLst>
          </p:cNvPr>
          <p:cNvSpPr>
            <a:spLocks noGrp="1"/>
          </p:cNvSpPr>
          <p:nvPr>
            <p:ph type="body" sz="quarter" idx="13" hasCustomPrompt="1"/>
          </p:nvPr>
        </p:nvSpPr>
        <p:spPr>
          <a:xfrm>
            <a:off x="183566" y="220135"/>
            <a:ext cx="6634163" cy="1700105"/>
          </a:xfrm>
        </p:spPr>
        <p:txBody>
          <a:bodyPr anchor="t">
            <a:normAutofit/>
          </a:bodyPr>
          <a:lstStyle>
            <a:lvl1pPr marL="0" indent="0">
              <a:buNone/>
              <a:defRPr sz="2000" b="0" baseline="0">
                <a:solidFill>
                  <a:schemeClr val="bg2"/>
                </a:solidFill>
              </a:defRPr>
            </a:lvl1pPr>
          </a:lstStyle>
          <a:p>
            <a:pPr lvl="0"/>
            <a:r>
              <a:rPr lang="en-US" dirty="0"/>
              <a:t>Speaker Contact Information:</a:t>
            </a:r>
          </a:p>
        </p:txBody>
      </p:sp>
      <p:sp>
        <p:nvSpPr>
          <p:cNvPr id="8" name="Text Placeholder 8">
            <a:extLst>
              <a:ext uri="{FF2B5EF4-FFF2-40B4-BE49-F238E27FC236}">
                <a16:creationId xmlns:a16="http://schemas.microsoft.com/office/drawing/2014/main" id="{5943F79D-D82E-4FA5-8B69-8B60E988CA7A}"/>
              </a:ext>
            </a:extLst>
          </p:cNvPr>
          <p:cNvSpPr>
            <a:spLocks noGrp="1"/>
          </p:cNvSpPr>
          <p:nvPr>
            <p:ph type="body" sz="quarter" idx="14" hasCustomPrompt="1"/>
          </p:nvPr>
        </p:nvSpPr>
        <p:spPr>
          <a:xfrm>
            <a:off x="183566" y="2361096"/>
            <a:ext cx="6634163" cy="375356"/>
          </a:xfrm>
        </p:spPr>
        <p:txBody>
          <a:bodyPr anchor="t">
            <a:normAutofit/>
          </a:bodyPr>
          <a:lstStyle>
            <a:lvl1pPr marL="0" indent="0">
              <a:buNone/>
              <a:defRPr sz="2000" b="0" baseline="0">
                <a:solidFill>
                  <a:schemeClr val="bg2"/>
                </a:solidFill>
              </a:defRPr>
            </a:lvl1pPr>
          </a:lstStyle>
          <a:p>
            <a:pPr lvl="0"/>
            <a:r>
              <a:rPr lang="en-US" dirty="0"/>
              <a:t>Connect with National Health Law Program online:</a:t>
            </a:r>
          </a:p>
        </p:txBody>
      </p:sp>
      <p:pic>
        <p:nvPicPr>
          <p:cNvPr id="10" name="Picture 9">
            <a:extLst>
              <a:ext uri="{FF2B5EF4-FFF2-40B4-BE49-F238E27FC236}">
                <a16:creationId xmlns:a16="http://schemas.microsoft.com/office/drawing/2014/main" id="{099F838A-FC04-47F3-910F-455C2D9EE4B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972" y="3890774"/>
            <a:ext cx="802283" cy="802283"/>
          </a:xfrm>
          <a:prstGeom prst="rect">
            <a:avLst/>
          </a:prstGeom>
        </p:spPr>
      </p:pic>
      <p:pic>
        <p:nvPicPr>
          <p:cNvPr id="12" name="Picture 11">
            <a:extLst>
              <a:ext uri="{FF2B5EF4-FFF2-40B4-BE49-F238E27FC236}">
                <a16:creationId xmlns:a16="http://schemas.microsoft.com/office/drawing/2014/main" id="{DC0407A3-C869-47EB-98BD-0A3AB2449DD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3566" y="4719441"/>
            <a:ext cx="990963" cy="990963"/>
          </a:xfrm>
          <a:prstGeom prst="rect">
            <a:avLst/>
          </a:prstGeom>
        </p:spPr>
      </p:pic>
      <p:pic>
        <p:nvPicPr>
          <p:cNvPr id="14" name="Picture 13">
            <a:extLst>
              <a:ext uri="{FF2B5EF4-FFF2-40B4-BE49-F238E27FC236}">
                <a16:creationId xmlns:a16="http://schemas.microsoft.com/office/drawing/2014/main" id="{6A895A8D-EF93-4FEB-85FA-0AD5075C948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7699" y="2841587"/>
            <a:ext cx="936830" cy="936830"/>
          </a:xfrm>
          <a:prstGeom prst="rect">
            <a:avLst/>
          </a:prstGeom>
        </p:spPr>
      </p:pic>
      <p:sp>
        <p:nvSpPr>
          <p:cNvPr id="15" name="Text Placeholder 8">
            <a:extLst>
              <a:ext uri="{FF2B5EF4-FFF2-40B4-BE49-F238E27FC236}">
                <a16:creationId xmlns:a16="http://schemas.microsoft.com/office/drawing/2014/main" id="{CC435CED-9EB2-48B0-A06A-F1487DEE8E6F}"/>
              </a:ext>
            </a:extLst>
          </p:cNvPr>
          <p:cNvSpPr>
            <a:spLocks noGrp="1"/>
          </p:cNvSpPr>
          <p:nvPr>
            <p:ph type="body" sz="quarter" idx="15" hasCustomPrompt="1"/>
          </p:nvPr>
        </p:nvSpPr>
        <p:spPr>
          <a:xfrm>
            <a:off x="1174529" y="3107749"/>
            <a:ext cx="6634163" cy="375356"/>
          </a:xfrm>
        </p:spPr>
        <p:txBody>
          <a:bodyPr anchor="t">
            <a:normAutofit/>
          </a:bodyPr>
          <a:lstStyle>
            <a:lvl1pPr marL="0" indent="0">
              <a:buNone/>
              <a:defRPr sz="2000" b="0" baseline="0">
                <a:solidFill>
                  <a:schemeClr val="bg2"/>
                </a:solidFill>
              </a:defRPr>
            </a:lvl1pPr>
          </a:lstStyle>
          <a:p>
            <a:pPr lvl="0"/>
            <a:r>
              <a:rPr lang="en-US" dirty="0"/>
              <a:t>www.healthlaw.org</a:t>
            </a:r>
          </a:p>
        </p:txBody>
      </p:sp>
      <p:sp>
        <p:nvSpPr>
          <p:cNvPr id="16" name="Text Placeholder 8">
            <a:extLst>
              <a:ext uri="{FF2B5EF4-FFF2-40B4-BE49-F238E27FC236}">
                <a16:creationId xmlns:a16="http://schemas.microsoft.com/office/drawing/2014/main" id="{9AACC071-1877-47CF-8532-2263B4A180D2}"/>
              </a:ext>
            </a:extLst>
          </p:cNvPr>
          <p:cNvSpPr>
            <a:spLocks noGrp="1"/>
          </p:cNvSpPr>
          <p:nvPr>
            <p:ph type="body" sz="quarter" idx="16" hasCustomPrompt="1"/>
          </p:nvPr>
        </p:nvSpPr>
        <p:spPr>
          <a:xfrm>
            <a:off x="1157713" y="4161336"/>
            <a:ext cx="6634163" cy="375356"/>
          </a:xfrm>
        </p:spPr>
        <p:txBody>
          <a:bodyPr anchor="t">
            <a:normAutofit/>
          </a:bodyPr>
          <a:lstStyle>
            <a:lvl1pPr marL="0" indent="0">
              <a:buNone/>
              <a:defRPr sz="2000" b="0" baseline="0">
                <a:solidFill>
                  <a:schemeClr val="bg2"/>
                </a:solidFill>
              </a:defRPr>
            </a:lvl1pPr>
          </a:lstStyle>
          <a:p>
            <a:pPr lvl="0"/>
            <a:r>
              <a:rPr lang="en-US" dirty="0"/>
              <a:t>@</a:t>
            </a:r>
            <a:r>
              <a:rPr lang="en-US" dirty="0" err="1"/>
              <a:t>NHeLProgram</a:t>
            </a:r>
            <a:endParaRPr lang="en-US" dirty="0"/>
          </a:p>
        </p:txBody>
      </p:sp>
      <p:sp>
        <p:nvSpPr>
          <p:cNvPr id="17" name="Text Placeholder 8">
            <a:extLst>
              <a:ext uri="{FF2B5EF4-FFF2-40B4-BE49-F238E27FC236}">
                <a16:creationId xmlns:a16="http://schemas.microsoft.com/office/drawing/2014/main" id="{92E7171B-0F77-4FBF-952F-BC3D2C3A70EE}"/>
              </a:ext>
            </a:extLst>
          </p:cNvPr>
          <p:cNvSpPr>
            <a:spLocks noGrp="1"/>
          </p:cNvSpPr>
          <p:nvPr>
            <p:ph type="body" sz="quarter" idx="17" hasCustomPrompt="1"/>
          </p:nvPr>
        </p:nvSpPr>
        <p:spPr>
          <a:xfrm>
            <a:off x="1174529" y="5027244"/>
            <a:ext cx="6634163" cy="375356"/>
          </a:xfrm>
        </p:spPr>
        <p:txBody>
          <a:bodyPr anchor="t">
            <a:normAutofit/>
          </a:bodyPr>
          <a:lstStyle>
            <a:lvl1pPr marL="0" indent="0">
              <a:buNone/>
              <a:defRPr sz="2000" b="0" baseline="0">
                <a:solidFill>
                  <a:schemeClr val="bg2"/>
                </a:solidFill>
              </a:defRPr>
            </a:lvl1pPr>
          </a:lstStyle>
          <a:p>
            <a:pPr lvl="0"/>
            <a:r>
              <a:rPr lang="en-US" dirty="0"/>
              <a:t>@</a:t>
            </a:r>
            <a:r>
              <a:rPr lang="en-US" dirty="0" err="1"/>
              <a:t>NHeLP_org</a:t>
            </a:r>
            <a:endParaRPr lang="en-US" dirty="0"/>
          </a:p>
        </p:txBody>
      </p:sp>
    </p:spTree>
    <p:extLst>
      <p:ext uri="{BB962C8B-B14F-4D97-AF65-F5344CB8AC3E}">
        <p14:creationId xmlns:p14="http://schemas.microsoft.com/office/powerpoint/2010/main" val="3266826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a:t>National Association of</a:t>
            </a:r>
            <a:br>
              <a:rPr lang="en-US"/>
            </a:br>
            <a:r>
              <a:rPr lang="en-US"/>
              <a:t>Councils on</a:t>
            </a:r>
            <a:br>
              <a:rPr lang="en-US"/>
            </a:br>
            <a:r>
              <a:rPr lang="en-US"/>
              <a:t>Developmental Disabilities</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National</a:t>
            </a:r>
          </a:p>
          <a:p>
            <a:r>
              <a:rPr lang="en-US"/>
              <a:t>Non-profit</a:t>
            </a:r>
          </a:p>
          <a:p>
            <a:r>
              <a:rPr lang="en-US"/>
              <a:t>Membership-based</a:t>
            </a:r>
          </a:p>
          <a:p>
            <a:endParaRPr lang="en-US"/>
          </a:p>
        </p:txBody>
      </p:sp>
      <p:sp>
        <p:nvSpPr>
          <p:cNvPr id="4" name="Date Placeholder 3"/>
          <p:cNvSpPr>
            <a:spLocks noGrp="1"/>
          </p:cNvSpPr>
          <p:nvPr>
            <p:ph type="dt" sz="half" idx="10"/>
          </p:nvPr>
        </p:nvSpPr>
        <p:spPr/>
        <p:txBody>
          <a:bodyPr/>
          <a:lstStyle/>
          <a:p>
            <a:fld id="{F261030D-7635-4D6E-A552-892831EEB5CE}"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67522-D8F7-421B-8518-6A5347804991}" type="slidenum">
              <a:rPr lang="en-US" smtClean="0"/>
              <a:t>‹#›</a:t>
            </a:fld>
            <a:endParaRPr lang="en-US"/>
          </a:p>
        </p:txBody>
      </p:sp>
    </p:spTree>
    <p:extLst>
      <p:ext uri="{BB962C8B-B14F-4D97-AF65-F5344CB8AC3E}">
        <p14:creationId xmlns:p14="http://schemas.microsoft.com/office/powerpoint/2010/main" val="334629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4.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National Association of Councils on </a:t>
            </a:r>
            <a:br>
              <a:rPr lang="en-US"/>
            </a:br>
            <a:r>
              <a:rPr lang="en-US"/>
              <a:t>Developmental Disabilities</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Serve as the collective voice of the nation’s 56 DD Councils which exist in ever state and territory of the US</a:t>
            </a:r>
          </a:p>
          <a:p>
            <a:pPr lvl="0"/>
            <a:r>
              <a:rPr lang="en-US"/>
              <a:t>The mission of the DD Councils, and therefore NACDD, is Systems Change</a:t>
            </a:r>
          </a:p>
          <a:p>
            <a:pPr lvl="0"/>
            <a:r>
              <a:rPr lang="en-US"/>
              <a:t>Established in 1970 as part of the first Reauthorization of the Developmental Disabilities Assistance and Bill of Rights Act (DD Act)</a:t>
            </a:r>
          </a:p>
          <a:p>
            <a:pPr lvl="0"/>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1030D-7635-4D6E-A552-892831EEB5CE}" type="datetimeFigureOut">
              <a:rPr lang="en-US" smtClean="0"/>
              <a:t>1/22/2025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67522-D8F7-421B-8518-6A5347804991}" type="slidenum">
              <a:rPr lang="en-US" smtClean="0"/>
              <a:t>‹#›</a:t>
            </a:fld>
            <a:endParaRPr lang="en-US"/>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68305" y="5805678"/>
            <a:ext cx="3081386" cy="1052322"/>
          </a:xfrm>
          <a:prstGeom prst="rect">
            <a:avLst/>
          </a:prstGeom>
        </p:spPr>
      </p:pic>
    </p:spTree>
    <p:extLst>
      <p:ext uri="{BB962C8B-B14F-4D97-AF65-F5344CB8AC3E}">
        <p14:creationId xmlns:p14="http://schemas.microsoft.com/office/powerpoint/2010/main" val="2616841321"/>
      </p:ext>
    </p:extLst>
  </p:cSld>
  <p:clrMap bg1="lt1" tx1="dk1" bg2="lt2" tx2="dk2" accent1="accent1" accent2="accent2" accent3="accent3" accent4="accent4" accent5="accent5" accent6="accent6" hlink="hlink" folHlink="folHlink"/>
  <p:sldLayoutIdLst>
    <p:sldLayoutId id="2147483683" r:id="rId1"/>
    <p:sldLayoutId id="2147483686" r:id="rId2"/>
    <p:sldLayoutId id="2147483687" r:id="rId3"/>
    <p:sldLayoutId id="214748368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National Association of Councils on </a:t>
            </a:r>
            <a:br>
              <a:rPr lang="en-US"/>
            </a:br>
            <a:r>
              <a:rPr lang="en-US"/>
              <a:t>Developmental Disabilities</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Serve as the collective voice of the nation’s 56 DD Councils which exist in ever state and territory of the US</a:t>
            </a:r>
          </a:p>
          <a:p>
            <a:pPr lvl="0"/>
            <a:r>
              <a:rPr lang="en-US"/>
              <a:t>The mission of the DD Councils, and therefore NACDD, is Systems Change</a:t>
            </a:r>
          </a:p>
          <a:p>
            <a:pPr lvl="0"/>
            <a:r>
              <a:rPr lang="en-US"/>
              <a:t>Established in 1970 as part of the first Reauthorization of the Developmental Disabilities Assistance and Bill of Rights Act (DD Act)</a:t>
            </a:r>
          </a:p>
          <a:p>
            <a:pPr lvl="0"/>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1030D-7635-4D6E-A552-892831EEB5CE}" type="datetimeFigureOut">
              <a:rPr lang="en-US" smtClean="0"/>
              <a:t>1/22/2025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67522-D8F7-421B-8518-6A5347804991}" type="slidenum">
              <a:rPr lang="en-US" smtClean="0"/>
              <a:t>‹#›</a:t>
            </a:fld>
            <a:endParaRPr lang="en-US"/>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68305" y="5805678"/>
            <a:ext cx="3081386" cy="1052322"/>
          </a:xfrm>
          <a:prstGeom prst="rect">
            <a:avLst/>
          </a:prstGeom>
        </p:spPr>
      </p:pic>
    </p:spTree>
    <p:extLst>
      <p:ext uri="{BB962C8B-B14F-4D97-AF65-F5344CB8AC3E}">
        <p14:creationId xmlns:p14="http://schemas.microsoft.com/office/powerpoint/2010/main" val="134851157"/>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83C671-FEA2-C4F4-E10A-449A851E6D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383B5C-8E6D-30D1-A2DA-97946C08F3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3EC25-9593-7F6A-A65B-36F73E7CA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54184-0462-4FD2-8B9C-42A5D56C3BED}" type="datetimeFigureOut">
              <a:rPr lang="en-US" smtClean="0"/>
              <a:t>1/22/2025</a:t>
            </a:fld>
            <a:endParaRPr lang="en-US"/>
          </a:p>
        </p:txBody>
      </p:sp>
      <p:sp>
        <p:nvSpPr>
          <p:cNvPr id="5" name="Footer Placeholder 4">
            <a:extLst>
              <a:ext uri="{FF2B5EF4-FFF2-40B4-BE49-F238E27FC236}">
                <a16:creationId xmlns:a16="http://schemas.microsoft.com/office/drawing/2014/main" id="{BAA7FEFE-88FA-5687-2F18-0917B3BB30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34F7D1-1FE7-103C-E523-E4317754C3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E3DE1-62CF-4FC1-BFDE-DD8DBDA568FF}" type="slidenum">
              <a:rPr lang="en-US" smtClean="0"/>
              <a:t>‹#›</a:t>
            </a:fld>
            <a:endParaRPr lang="en-US"/>
          </a:p>
        </p:txBody>
      </p:sp>
    </p:spTree>
    <p:extLst>
      <p:ext uri="{BB962C8B-B14F-4D97-AF65-F5344CB8AC3E}">
        <p14:creationId xmlns:p14="http://schemas.microsoft.com/office/powerpoint/2010/main" val="153143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t.ly/40bpOgQ" TargetMode="External"/><Relationship Id="rId2" Type="http://schemas.openxmlformats.org/officeDocument/2006/relationships/hyperlink" Target="mailto:eprangley@nacdd.org"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bit.ly/40bpOgQ"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us02web.zoom.us/j/83256338381?pwd=jKSTrPSAdlRClpEiKPNuUJBcj7a22t.1" TargetMode="External"/><Relationship Id="rId2" Type="http://schemas.openxmlformats.org/officeDocument/2006/relationships/hyperlink" Target="https://us02web.zoom.us/j/89564062154?pwd=UPZtNla5DJpObNMRQFkTGf8Wp9htxb.1" TargetMode="External"/><Relationship Id="rId1" Type="http://schemas.openxmlformats.org/officeDocument/2006/relationships/slideLayout" Target="../slideLayouts/slideLayout18.xml"/><Relationship Id="rId6" Type="http://schemas.openxmlformats.org/officeDocument/2006/relationships/hyperlink" Target="https://us02web.zoom.us/j/87599614475?pwd=dE9uNTdES09OUzMzV2VIa0JSWUZWdz09" TargetMode="External"/><Relationship Id="rId5" Type="http://schemas.openxmlformats.org/officeDocument/2006/relationships/hyperlink" Target="mailto:eprangley@nacdd.org" TargetMode="External"/><Relationship Id="rId4" Type="http://schemas.openxmlformats.org/officeDocument/2006/relationships/hyperlink" Target="https://us02web.zoom.us/j/85956647049?pwd=ohNhTF9CL2JOVyBK3VHPaO6vsolGFp.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hyperlink" Target="https://bit.ly/3Ux1PEN" TargetMode="External"/><Relationship Id="rId1" Type="http://schemas.openxmlformats.org/officeDocument/2006/relationships/slideLayout" Target="../slideLayouts/slideLayout3.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9284" y="1861946"/>
            <a:ext cx="10144835" cy="1577366"/>
          </a:xfrm>
        </p:spPr>
        <p:txBody>
          <a:bodyPr>
            <a:normAutofit/>
          </a:bodyPr>
          <a:lstStyle/>
          <a:p>
            <a:r>
              <a:rPr lang="en-US" sz="3600" dirty="0">
                <a:cs typeface="Calibri Light"/>
              </a:rPr>
              <a:t>Policy Update for the</a:t>
            </a:r>
            <a:br>
              <a:rPr lang="en-US" sz="3600" dirty="0">
                <a:cs typeface="Calibri Light"/>
              </a:rPr>
            </a:br>
            <a:r>
              <a:rPr lang="en-US" sz="3600" dirty="0">
                <a:ea typeface="+mj-lt"/>
                <a:cs typeface="+mj-lt"/>
              </a:rPr>
              <a:t>NACDD Board Meeting</a:t>
            </a:r>
            <a:br>
              <a:rPr lang="en-US" sz="3600" dirty="0">
                <a:ea typeface="+mj-lt"/>
                <a:cs typeface="+mj-lt"/>
              </a:rPr>
            </a:br>
            <a:r>
              <a:rPr lang="en-US" sz="3600" dirty="0">
                <a:cs typeface="Calibri Light"/>
              </a:rPr>
              <a:t>January 22, 2024</a:t>
            </a:r>
            <a:endParaRPr lang="en-US" sz="3600" dirty="0">
              <a:ea typeface="Calibri Light" panose="020F0302020204030204"/>
              <a:cs typeface="Calibri Light" panose="020F0302020204030204"/>
            </a:endParaRPr>
          </a:p>
        </p:txBody>
      </p:sp>
      <p:sp>
        <p:nvSpPr>
          <p:cNvPr id="3" name="Subtitle 2"/>
          <p:cNvSpPr>
            <a:spLocks noGrp="1"/>
          </p:cNvSpPr>
          <p:nvPr>
            <p:ph type="subTitle" idx="1"/>
          </p:nvPr>
        </p:nvSpPr>
        <p:spPr>
          <a:xfrm>
            <a:off x="1459735" y="4248624"/>
            <a:ext cx="9850915" cy="1655762"/>
          </a:xfrm>
        </p:spPr>
        <p:txBody>
          <a:bodyPr vert="horz" lIns="91440" tIns="45720" rIns="91440" bIns="45720" rtlCol="0" anchor="t">
            <a:normAutofit/>
          </a:bodyPr>
          <a:lstStyle/>
          <a:p>
            <a:r>
              <a:rPr lang="en-US" dirty="0"/>
              <a:t>Erin Prangley, Director, Public Policy</a:t>
            </a:r>
          </a:p>
          <a:p>
            <a:r>
              <a:rPr lang="en-US" dirty="0">
                <a:ea typeface="Calibri"/>
                <a:cs typeface="Calibri"/>
              </a:rPr>
              <a:t>Eprangley@nacdd.org</a:t>
            </a:r>
          </a:p>
        </p:txBody>
      </p:sp>
    </p:spTree>
    <p:extLst>
      <p:ext uri="{BB962C8B-B14F-4D97-AF65-F5344CB8AC3E}">
        <p14:creationId xmlns:p14="http://schemas.microsoft.com/office/powerpoint/2010/main" val="1731942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9F58-1DC7-8DE4-3A3E-93EE9D9AC01E}"/>
              </a:ext>
            </a:extLst>
          </p:cNvPr>
          <p:cNvSpPr>
            <a:spLocks noGrp="1"/>
          </p:cNvSpPr>
          <p:nvPr>
            <p:ph type="title"/>
          </p:nvPr>
        </p:nvSpPr>
        <p:spPr/>
        <p:txBody>
          <a:bodyPr/>
          <a:lstStyle/>
          <a:p>
            <a:r>
              <a:rPr lang="en-US" dirty="0"/>
              <a:t>Protect Medicaid – Council Advocacy </a:t>
            </a:r>
          </a:p>
        </p:txBody>
      </p:sp>
      <p:sp>
        <p:nvSpPr>
          <p:cNvPr id="3" name="TextBox 2">
            <a:extLst>
              <a:ext uri="{FF2B5EF4-FFF2-40B4-BE49-F238E27FC236}">
                <a16:creationId xmlns:a16="http://schemas.microsoft.com/office/drawing/2014/main" id="{5DF9727B-B400-7EED-A106-FDE9DA9E3CFE}"/>
              </a:ext>
            </a:extLst>
          </p:cNvPr>
          <p:cNvSpPr txBox="1"/>
          <p:nvPr/>
        </p:nvSpPr>
        <p:spPr>
          <a:xfrm>
            <a:off x="195287" y="1477987"/>
            <a:ext cx="11585272" cy="48167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u="sng" dirty="0">
                <a:latin typeface="Tahoma"/>
                <a:ea typeface="Calibri"/>
                <a:cs typeface="Calibri"/>
              </a:rPr>
              <a:t>Know the impact of these proposals on your state Medicaid system.</a:t>
            </a:r>
            <a:endParaRPr lang="en-US" sz="1700" dirty="0">
              <a:latin typeface="Tahoma"/>
              <a:ea typeface="Calibri"/>
              <a:cs typeface="Calibri"/>
            </a:endParaRPr>
          </a:p>
          <a:p>
            <a:pPr marL="800100" lvl="1" indent="-342900">
              <a:buFont typeface="Courier New"/>
              <a:buChar char="o"/>
            </a:pPr>
            <a:r>
              <a:rPr lang="en-US" sz="1700" dirty="0">
                <a:latin typeface="Tahoma"/>
                <a:ea typeface="Calibri"/>
                <a:cs typeface="Calibri"/>
              </a:rPr>
              <a:t>Use "Medicaid Presentation and Call to Action," a power point used by Wisconsin and Vermont which identifies specific state programs that are impacted by Medicaid cuts. Insert your state data where appropriate and share with your advocates and members of Congress. </a:t>
            </a:r>
            <a:endParaRPr lang="en-US" sz="1700" dirty="0">
              <a:latin typeface="Tahoma"/>
              <a:ea typeface="Tahoma"/>
              <a:cs typeface="Tahoma"/>
            </a:endParaRPr>
          </a:p>
          <a:p>
            <a:pPr marL="800100" lvl="1" indent="-342900">
              <a:buFont typeface="Courier New"/>
              <a:buChar char="o"/>
            </a:pPr>
            <a:r>
              <a:rPr lang="en-US" sz="1700" dirty="0">
                <a:latin typeface="Tahoma"/>
                <a:ea typeface="Calibri"/>
                <a:cs typeface="Calibri"/>
              </a:rPr>
              <a:t>Share any stories and state Medicaid fact sheets with NACDD to use during Hill meetings. </a:t>
            </a:r>
            <a:endParaRPr lang="en-US" sz="1700" dirty="0">
              <a:latin typeface="Tahoma"/>
              <a:ea typeface="Tahoma"/>
              <a:cs typeface="Tahoma"/>
            </a:endParaRPr>
          </a:p>
          <a:p>
            <a:br>
              <a:rPr lang="en-US" sz="1700" u="sng" dirty="0">
                <a:latin typeface="Tahoma"/>
                <a:ea typeface="Calibri"/>
                <a:cs typeface="Calibri"/>
              </a:rPr>
            </a:br>
            <a:r>
              <a:rPr lang="en-US" sz="1700" u="sng" dirty="0">
                <a:latin typeface="Tahoma"/>
                <a:ea typeface="Calibri"/>
                <a:cs typeface="Calibri"/>
              </a:rPr>
              <a:t>Contact your members of Congress.</a:t>
            </a:r>
            <a:r>
              <a:rPr lang="en-US" sz="1700" dirty="0">
                <a:latin typeface="Tahoma"/>
                <a:ea typeface="Calibri"/>
                <a:cs typeface="Calibri"/>
              </a:rPr>
              <a:t> </a:t>
            </a:r>
            <a:r>
              <a:rPr lang="en-US" sz="1700" dirty="0">
                <a:latin typeface="Tahoma"/>
                <a:ea typeface="Tahoma"/>
                <a:cs typeface="Tahoma"/>
              </a:rPr>
              <a:t>We encourage </a:t>
            </a:r>
            <a:r>
              <a:rPr lang="en-US" sz="1700" u="sng" dirty="0">
                <a:latin typeface="Tahoma"/>
                <a:ea typeface="Tahoma"/>
                <a:cs typeface="Tahoma"/>
              </a:rPr>
              <a:t>all</a:t>
            </a:r>
            <a:r>
              <a:rPr lang="en-US" sz="1700" dirty="0">
                <a:latin typeface="Tahoma"/>
                <a:ea typeface="Tahoma"/>
                <a:cs typeface="Tahoma"/>
              </a:rPr>
              <a:t> councils to reach out to their members of Congress and remind them of the importance of Medicaid to individuals and state budgets. In person district office meetings are ideal. Take pictures, do the follow up and share with NACDD so we can cross promote with the Washington DC legislative staff. If you don’t know where to start, contact Erin Prangley at </a:t>
            </a:r>
            <a:r>
              <a:rPr lang="en-US" sz="1700" dirty="0">
                <a:latin typeface="Tahoma"/>
                <a:ea typeface="Tahoma"/>
                <a:cs typeface="Tahoma"/>
                <a:hlinkClick r:id="rId2"/>
              </a:rPr>
              <a:t>eprangley@nacdd.org</a:t>
            </a:r>
            <a:r>
              <a:rPr lang="en-US" sz="1700" dirty="0">
                <a:latin typeface="Tahoma"/>
                <a:ea typeface="Tahoma"/>
                <a:cs typeface="Tahoma"/>
              </a:rPr>
              <a:t> or attend policy office hours.</a:t>
            </a:r>
            <a:br>
              <a:rPr lang="en-US" sz="1700" dirty="0">
                <a:latin typeface="Tahoma"/>
                <a:ea typeface="Tahoma"/>
                <a:cs typeface="Tahoma"/>
              </a:rPr>
            </a:br>
            <a:endParaRPr lang="en-US" sz="1700" dirty="0">
              <a:latin typeface="Tahoma"/>
              <a:ea typeface="Tahoma"/>
              <a:cs typeface="Tahoma"/>
            </a:endParaRPr>
          </a:p>
          <a:p>
            <a:r>
              <a:rPr lang="en-US" sz="1700" u="sng" dirty="0">
                <a:latin typeface="Tahoma"/>
                <a:ea typeface="Tahoma"/>
                <a:cs typeface="Tahoma"/>
              </a:rPr>
              <a:t>Share action alerts!</a:t>
            </a:r>
            <a:r>
              <a:rPr lang="en-US" sz="1700" dirty="0">
                <a:latin typeface="Tahoma"/>
                <a:ea typeface="Tahoma"/>
                <a:cs typeface="Tahoma"/>
              </a:rPr>
              <a:t> Congressional offices need to hear from advocates. You can share the action alert from our partners at Caring Across Generations at </a:t>
            </a:r>
            <a:r>
              <a:rPr lang="en-US" sz="1700" dirty="0">
                <a:latin typeface="Tahoma"/>
                <a:ea typeface="+mn-lt"/>
                <a:cs typeface="+mn-lt"/>
                <a:hlinkClick r:id="rId3"/>
              </a:rPr>
              <a:t>https://bit.ly/40bpOgQ</a:t>
            </a:r>
            <a:r>
              <a:rPr lang="en-US" sz="1700" dirty="0">
                <a:latin typeface="Tahoma"/>
                <a:ea typeface="+mn-lt"/>
                <a:cs typeface="+mn-lt"/>
              </a:rPr>
              <a:t> or you can create your own.</a:t>
            </a:r>
          </a:p>
          <a:p>
            <a:br>
              <a:rPr lang="en-US" sz="1700" dirty="0">
                <a:latin typeface="Tahoma"/>
                <a:ea typeface="Calibri"/>
                <a:cs typeface="Calibri"/>
              </a:rPr>
            </a:br>
            <a:r>
              <a:rPr lang="en-US" sz="1700" u="sng" dirty="0">
                <a:latin typeface="Tahoma"/>
                <a:ea typeface="Calibri"/>
                <a:cs typeface="Calibri"/>
              </a:rPr>
              <a:t>Join </a:t>
            </a:r>
            <a:r>
              <a:rPr lang="en-US" sz="1700" u="sng" dirty="0">
                <a:latin typeface="Tahoma"/>
                <a:ea typeface="+mn-lt"/>
                <a:cs typeface="+mn-lt"/>
              </a:rPr>
              <a:t>Protect Medicaid calls for state-based organizations!</a:t>
            </a:r>
            <a:r>
              <a:rPr lang="en-US" sz="1700" dirty="0">
                <a:latin typeface="Tahoma"/>
                <a:ea typeface="+mn-lt"/>
                <a:cs typeface="+mn-lt"/>
              </a:rPr>
              <a:t> The next meeting will be January 22 at 1 PM ET / 10 AM PT! By signing up on this list, you will receive the calendar invite. Anyone can learn more and be added to the list through this google form (Link: https://forms.gle/YFznv514UmPYoZhD7)! </a:t>
            </a:r>
          </a:p>
          <a:p>
            <a:pPr marL="342900" indent="-342900">
              <a:buAutoNum type="arabicPeriod"/>
            </a:pPr>
            <a:endParaRPr lang="en-US" dirty="0">
              <a:ea typeface="Calibri"/>
              <a:cs typeface="Calibri"/>
            </a:endParaRPr>
          </a:p>
        </p:txBody>
      </p:sp>
    </p:spTree>
    <p:extLst>
      <p:ext uri="{BB962C8B-B14F-4D97-AF65-F5344CB8AC3E}">
        <p14:creationId xmlns:p14="http://schemas.microsoft.com/office/powerpoint/2010/main" val="515528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9F58-1DC7-8DE4-3A3E-93EE9D9AC01E}"/>
              </a:ext>
            </a:extLst>
          </p:cNvPr>
          <p:cNvSpPr>
            <a:spLocks noGrp="1"/>
          </p:cNvSpPr>
          <p:nvPr>
            <p:ph type="title"/>
          </p:nvPr>
        </p:nvSpPr>
        <p:spPr>
          <a:xfrm>
            <a:off x="190500" y="147321"/>
            <a:ext cx="10515600" cy="1137346"/>
          </a:xfrm>
        </p:spPr>
        <p:txBody>
          <a:bodyPr>
            <a:normAutofit fontScale="90000"/>
          </a:bodyPr>
          <a:lstStyle/>
          <a:p>
            <a:r>
              <a:rPr lang="en-US" dirty="0"/>
              <a:t>Congressional Medicaid Threats and Timeline</a:t>
            </a:r>
          </a:p>
        </p:txBody>
      </p:sp>
      <p:sp>
        <p:nvSpPr>
          <p:cNvPr id="3" name="Text Placeholder 2">
            <a:extLst>
              <a:ext uri="{FF2B5EF4-FFF2-40B4-BE49-F238E27FC236}">
                <a16:creationId xmlns:a16="http://schemas.microsoft.com/office/drawing/2014/main" id="{1BC576C2-0AFD-4323-EEC4-5F947FE86E7D}"/>
              </a:ext>
            </a:extLst>
          </p:cNvPr>
          <p:cNvSpPr>
            <a:spLocks noGrp="1"/>
          </p:cNvSpPr>
          <p:nvPr>
            <p:ph type="body" idx="1"/>
          </p:nvPr>
        </p:nvSpPr>
        <p:spPr>
          <a:xfrm>
            <a:off x="199929" y="1497727"/>
            <a:ext cx="11390091" cy="4351338"/>
          </a:xfrm>
        </p:spPr>
        <p:txBody>
          <a:bodyPr spcFirstLastPara="1" vert="horz" wrap="square" lIns="91425" tIns="45700" rIns="91425" bIns="45700" rtlCol="0" anchor="t" anchorCtr="0">
            <a:noAutofit/>
          </a:bodyPr>
          <a:lstStyle/>
          <a:p>
            <a:pPr marL="57150" indent="-6350">
              <a:lnSpc>
                <a:spcPct val="100000"/>
              </a:lnSpc>
              <a:spcBef>
                <a:spcPts val="0"/>
              </a:spcBef>
              <a:buNone/>
            </a:pPr>
            <a:r>
              <a:rPr lang="en-US" sz="1800" dirty="0"/>
              <a:t>The House Republican Budget Committee document includes changes to Medicaid and Medicare that could include Per Capita Caps, Equalize Medicaid Payments for Able Bodied Adults, Limit Medicaid Provider Taxes, Lower FMAP Floor, Special FMAP Treatment for DC, Repeal American Rescue Plan FMAP Incentive, Medicaid Work Requirements. Below is Speaker Johnson's ambitious timeline. Note that the Senate is skeptical that this can get done quickly.</a:t>
            </a:r>
            <a:endParaRPr lang="en-US" dirty="0"/>
          </a:p>
          <a:p>
            <a:pPr marL="57150" indent="-6350">
              <a:buNone/>
            </a:pPr>
            <a:endParaRPr lang="en-US" dirty="0"/>
          </a:p>
          <a:p>
            <a:pPr marL="57150" indent="-6350">
              <a:buNone/>
            </a:pPr>
            <a:endParaRPr lang="en-US" dirty="0"/>
          </a:p>
          <a:p>
            <a:pPr marL="57150" indent="-6350">
              <a:buNone/>
            </a:pPr>
            <a:endParaRPr lang="en-US" dirty="0"/>
          </a:p>
          <a:p>
            <a:pPr marL="50800" indent="0">
              <a:lnSpc>
                <a:spcPct val="120000"/>
              </a:lnSpc>
              <a:buNone/>
            </a:pPr>
            <a:endParaRPr lang="en-US" sz="1600" dirty="0"/>
          </a:p>
        </p:txBody>
      </p:sp>
      <p:graphicFrame>
        <p:nvGraphicFramePr>
          <p:cNvPr id="4" name="Diagram 3">
            <a:extLst>
              <a:ext uri="{FF2B5EF4-FFF2-40B4-BE49-F238E27FC236}">
                <a16:creationId xmlns:a16="http://schemas.microsoft.com/office/drawing/2014/main" id="{E3C5A491-C6BF-4701-C92D-0120843F318E}"/>
              </a:ext>
            </a:extLst>
          </p:cNvPr>
          <p:cNvGraphicFramePr/>
          <p:nvPr>
            <p:extLst>
              <p:ext uri="{D42A27DB-BD31-4B8C-83A1-F6EECF244321}">
                <p14:modId xmlns:p14="http://schemas.microsoft.com/office/powerpoint/2010/main" val="2374201104"/>
              </p:ext>
            </p:extLst>
          </p:nvPr>
        </p:nvGraphicFramePr>
        <p:xfrm>
          <a:off x="944880" y="3042920"/>
          <a:ext cx="10220960" cy="3088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77" name="TextBox 2576">
            <a:extLst>
              <a:ext uri="{FF2B5EF4-FFF2-40B4-BE49-F238E27FC236}">
                <a16:creationId xmlns:a16="http://schemas.microsoft.com/office/drawing/2014/main" id="{BE52C811-136F-9DF8-B335-42011016BFA0}"/>
              </a:ext>
            </a:extLst>
          </p:cNvPr>
          <p:cNvSpPr txBox="1"/>
          <p:nvPr/>
        </p:nvSpPr>
        <p:spPr>
          <a:xfrm>
            <a:off x="406563" y="2860302"/>
            <a:ext cx="1098596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rPr>
              <a:t>  Now ______________________________Opportunities for Advocacy____________________________________&gt;</a:t>
            </a:r>
            <a:endParaRPr lang="en-US" dirty="0"/>
          </a:p>
        </p:txBody>
      </p:sp>
    </p:spTree>
    <p:extLst>
      <p:ext uri="{BB962C8B-B14F-4D97-AF65-F5344CB8AC3E}">
        <p14:creationId xmlns:p14="http://schemas.microsoft.com/office/powerpoint/2010/main" val="4180845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9F58-1DC7-8DE4-3A3E-93EE9D9AC01E}"/>
              </a:ext>
            </a:extLst>
          </p:cNvPr>
          <p:cNvSpPr>
            <a:spLocks noGrp="1"/>
          </p:cNvSpPr>
          <p:nvPr>
            <p:ph type="title"/>
          </p:nvPr>
        </p:nvSpPr>
        <p:spPr>
          <a:xfrm>
            <a:off x="190500" y="147321"/>
            <a:ext cx="10515600" cy="1137346"/>
          </a:xfrm>
        </p:spPr>
        <p:txBody>
          <a:bodyPr>
            <a:noAutofit/>
          </a:bodyPr>
          <a:lstStyle/>
          <a:p>
            <a:r>
              <a:rPr lang="en-US" sz="3600" dirty="0"/>
              <a:t>Executive Order Medicaid Threats and Timeline</a:t>
            </a:r>
          </a:p>
        </p:txBody>
      </p:sp>
      <p:sp>
        <p:nvSpPr>
          <p:cNvPr id="3" name="Text Placeholder 2">
            <a:extLst>
              <a:ext uri="{FF2B5EF4-FFF2-40B4-BE49-F238E27FC236}">
                <a16:creationId xmlns:a16="http://schemas.microsoft.com/office/drawing/2014/main" id="{1BC576C2-0AFD-4323-EEC4-5F947FE86E7D}"/>
              </a:ext>
            </a:extLst>
          </p:cNvPr>
          <p:cNvSpPr>
            <a:spLocks noGrp="1"/>
          </p:cNvSpPr>
          <p:nvPr>
            <p:ph type="body" idx="1"/>
          </p:nvPr>
        </p:nvSpPr>
        <p:spPr>
          <a:xfrm>
            <a:off x="189769" y="1497727"/>
            <a:ext cx="11400251" cy="1912938"/>
          </a:xfrm>
        </p:spPr>
        <p:txBody>
          <a:bodyPr spcFirstLastPara="1" vert="horz" wrap="square" lIns="91425" tIns="45700" rIns="91425" bIns="45700" rtlCol="0" anchor="t" anchorCtr="0">
            <a:noAutofit/>
          </a:bodyPr>
          <a:lstStyle/>
          <a:p>
            <a:pPr marL="0" indent="0">
              <a:buNone/>
            </a:pPr>
            <a:r>
              <a:rPr lang="en-US" sz="1800" dirty="0"/>
              <a:t>President Trump executive orders could issue executive orders that would rescind Medicaid policies that are enforced by the Administration. Orders that primarily direct existing agencies to take specific actions or prioritize certain activities can be implemented relatively quickly. Orders that require significant rulemaking, such as those establishing new regulations or creating new programs, can take years to fully implement.</a:t>
            </a:r>
            <a:br>
              <a:rPr lang="en-US" sz="1800" dirty="0"/>
            </a:br>
            <a:br>
              <a:rPr lang="en-US" sz="1800" dirty="0"/>
            </a:br>
            <a:r>
              <a:rPr lang="en-US" sz="1800" dirty="0"/>
              <a:t>Delays can be caused by: Legal challenges, understaffed or underfunded agencies, resistance from within the agency, administrative procedures when </a:t>
            </a:r>
            <a:r>
              <a:rPr lang="en-US" sz="1800"/>
              <a:t>implementing regulations. </a:t>
            </a:r>
            <a:endParaRPr lang="en-US"/>
          </a:p>
        </p:txBody>
      </p:sp>
      <p:sp>
        <p:nvSpPr>
          <p:cNvPr id="2577" name="TextBox 2576">
            <a:extLst>
              <a:ext uri="{FF2B5EF4-FFF2-40B4-BE49-F238E27FC236}">
                <a16:creationId xmlns:a16="http://schemas.microsoft.com/office/drawing/2014/main" id="{BE52C811-136F-9DF8-B335-42011016BFA0}"/>
              </a:ext>
            </a:extLst>
          </p:cNvPr>
          <p:cNvSpPr txBox="1"/>
          <p:nvPr/>
        </p:nvSpPr>
        <p:spPr>
          <a:xfrm>
            <a:off x="396403" y="3601982"/>
            <a:ext cx="1098596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rPr>
              <a:t>  Now ______________________________Opportunities for Advocacy____________________________________&gt;</a:t>
            </a:r>
            <a:endParaRPr lang="en-US" dirty="0"/>
          </a:p>
        </p:txBody>
      </p:sp>
      <p:graphicFrame>
        <p:nvGraphicFramePr>
          <p:cNvPr id="57" name="Diagram 56">
            <a:extLst>
              <a:ext uri="{FF2B5EF4-FFF2-40B4-BE49-F238E27FC236}">
                <a16:creationId xmlns:a16="http://schemas.microsoft.com/office/drawing/2014/main" id="{BD3E3365-B284-3F15-3792-E01D67129E2B}"/>
              </a:ext>
            </a:extLst>
          </p:cNvPr>
          <p:cNvGraphicFramePr/>
          <p:nvPr>
            <p:extLst>
              <p:ext uri="{D42A27DB-BD31-4B8C-83A1-F6EECF244321}">
                <p14:modId xmlns:p14="http://schemas.microsoft.com/office/powerpoint/2010/main" val="1894834323"/>
              </p:ext>
            </p:extLst>
          </p:nvPr>
        </p:nvGraphicFramePr>
        <p:xfrm>
          <a:off x="711200" y="4205111"/>
          <a:ext cx="10306756" cy="1550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8018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C73A-C154-3E40-286B-5379DAF1B495}"/>
              </a:ext>
            </a:extLst>
          </p:cNvPr>
          <p:cNvSpPr>
            <a:spLocks noGrp="1"/>
          </p:cNvSpPr>
          <p:nvPr>
            <p:ph type="title"/>
          </p:nvPr>
        </p:nvSpPr>
        <p:spPr/>
        <p:txBody>
          <a:bodyPr/>
          <a:lstStyle/>
          <a:p>
            <a:r>
              <a:rPr lang="en-US" dirty="0"/>
              <a:t>Take Away – PACE YOURSELF!</a:t>
            </a:r>
          </a:p>
        </p:txBody>
      </p:sp>
      <p:sp>
        <p:nvSpPr>
          <p:cNvPr id="3" name="Text Placeholder 2">
            <a:extLst>
              <a:ext uri="{FF2B5EF4-FFF2-40B4-BE49-F238E27FC236}">
                <a16:creationId xmlns:a16="http://schemas.microsoft.com/office/drawing/2014/main" id="{E5CFC39A-F1B7-A483-A045-27D3264904A4}"/>
              </a:ext>
            </a:extLst>
          </p:cNvPr>
          <p:cNvSpPr>
            <a:spLocks noGrp="1"/>
          </p:cNvSpPr>
          <p:nvPr>
            <p:ph type="body" idx="1"/>
          </p:nvPr>
        </p:nvSpPr>
        <p:spPr>
          <a:xfrm>
            <a:off x="321849" y="1924447"/>
            <a:ext cx="6609887" cy="3565682"/>
          </a:xfrm>
        </p:spPr>
        <p:txBody>
          <a:bodyPr>
            <a:normAutofit fontScale="85000" lnSpcReduction="10000"/>
          </a:bodyPr>
          <a:lstStyle/>
          <a:p>
            <a:r>
              <a:rPr lang="en-US" dirty="0"/>
              <a:t>Protect Medicaid Advocacy begins now but</a:t>
            </a:r>
            <a:br>
              <a:rPr lang="en-US" dirty="0"/>
            </a:br>
            <a:r>
              <a:rPr lang="en-US" dirty="0"/>
              <a:t>will last through at least April.</a:t>
            </a:r>
          </a:p>
          <a:p>
            <a:pPr>
              <a:buClr>
                <a:srgbClr val="000000"/>
              </a:buClr>
            </a:pPr>
            <a:r>
              <a:rPr lang="en-US" dirty="0"/>
              <a:t>Do NOT panic! Stay focused and organize</a:t>
            </a:r>
            <a:br>
              <a:rPr lang="en-US" dirty="0"/>
            </a:br>
            <a:r>
              <a:rPr lang="en-US" dirty="0"/>
              <a:t>your grassroots including state coalitions.</a:t>
            </a:r>
          </a:p>
          <a:p>
            <a:pPr>
              <a:buClr>
                <a:srgbClr val="000000"/>
              </a:buClr>
            </a:pPr>
            <a:r>
              <a:rPr lang="en-US" dirty="0"/>
              <a:t>Be ready to prioritize multiple issues in addition to Medicaid that will need your attention, including appropriations for DD Councils.</a:t>
            </a:r>
          </a:p>
          <a:p>
            <a:pPr>
              <a:buClr>
                <a:srgbClr val="000000"/>
              </a:buClr>
            </a:pPr>
            <a:r>
              <a:rPr lang="en-US" dirty="0"/>
              <a:t>Do NOT let outside organizations steer you away from your strategy. Avoid distractions.</a:t>
            </a:r>
            <a:endParaRPr lang="en-US"/>
          </a:p>
        </p:txBody>
      </p:sp>
      <p:pic>
        <p:nvPicPr>
          <p:cNvPr id="4" name="Picture 3" descr="Keep Calm and Carry On While Organizing ...">
            <a:extLst>
              <a:ext uri="{FF2B5EF4-FFF2-40B4-BE49-F238E27FC236}">
                <a16:creationId xmlns:a16="http://schemas.microsoft.com/office/drawing/2014/main" id="{2F64B262-CA98-264A-7B0C-EAFA33310D35}"/>
              </a:ext>
            </a:extLst>
          </p:cNvPr>
          <p:cNvPicPr>
            <a:picLocks noChangeAspect="1"/>
          </p:cNvPicPr>
          <p:nvPr/>
        </p:nvPicPr>
        <p:blipFill>
          <a:blip r:embed="rId2"/>
          <a:stretch>
            <a:fillRect/>
          </a:stretch>
        </p:blipFill>
        <p:spPr>
          <a:xfrm>
            <a:off x="7908754" y="1717840"/>
            <a:ext cx="2985163" cy="3979601"/>
          </a:xfrm>
          <a:prstGeom prst="rect">
            <a:avLst/>
          </a:prstGeom>
        </p:spPr>
      </p:pic>
    </p:spTree>
    <p:extLst>
      <p:ext uri="{BB962C8B-B14F-4D97-AF65-F5344CB8AC3E}">
        <p14:creationId xmlns:p14="http://schemas.microsoft.com/office/powerpoint/2010/main" val="1232646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A771-450B-0C86-4103-4E6CDBDF3D0F}"/>
              </a:ext>
            </a:extLst>
          </p:cNvPr>
          <p:cNvSpPr>
            <a:spLocks noGrp="1"/>
          </p:cNvSpPr>
          <p:nvPr>
            <p:ph type="title"/>
          </p:nvPr>
        </p:nvSpPr>
        <p:spPr/>
        <p:txBody>
          <a:bodyPr/>
          <a:lstStyle/>
          <a:p>
            <a:r>
              <a:rPr lang="en-US" dirty="0"/>
              <a:t>Act Now!</a:t>
            </a:r>
          </a:p>
        </p:txBody>
      </p:sp>
      <p:sp>
        <p:nvSpPr>
          <p:cNvPr id="3" name="Text Placeholder 2">
            <a:extLst>
              <a:ext uri="{FF2B5EF4-FFF2-40B4-BE49-F238E27FC236}">
                <a16:creationId xmlns:a16="http://schemas.microsoft.com/office/drawing/2014/main" id="{C93F4B0E-D417-AE0B-23D2-AB709BD00593}"/>
              </a:ext>
            </a:extLst>
          </p:cNvPr>
          <p:cNvSpPr>
            <a:spLocks noGrp="1"/>
          </p:cNvSpPr>
          <p:nvPr>
            <p:ph type="body" idx="1"/>
          </p:nvPr>
        </p:nvSpPr>
        <p:spPr>
          <a:xfrm>
            <a:off x="195229" y="1579007"/>
            <a:ext cx="5404334" cy="4351338"/>
          </a:xfrm>
        </p:spPr>
        <p:txBody>
          <a:bodyPr>
            <a:normAutofit fontScale="70000" lnSpcReduction="20000"/>
          </a:bodyPr>
          <a:lstStyle/>
          <a:p>
            <a:pPr>
              <a:buClr>
                <a:srgbClr val="000000"/>
              </a:buClr>
            </a:pPr>
            <a:endParaRPr lang="en-US"/>
          </a:p>
          <a:p>
            <a:pPr marL="50800" indent="0">
              <a:lnSpc>
                <a:spcPct val="120000"/>
              </a:lnSpc>
              <a:buNone/>
            </a:pPr>
            <a:r>
              <a:rPr lang="en-US" dirty="0"/>
              <a:t>Send a message to the new Congress that cutting or defunding Medicaid would create major gaps in state funding and devastate state budgets. </a:t>
            </a:r>
            <a:endParaRPr lang="en-US"/>
          </a:p>
          <a:p>
            <a:pPr marL="50800" indent="0">
              <a:lnSpc>
                <a:spcPct val="120000"/>
              </a:lnSpc>
              <a:buNone/>
            </a:pPr>
            <a:r>
              <a:rPr lang="en-US" dirty="0"/>
              <a:t>Any type of cut – whether as block grants, per capita caps, work requirements, or other changes – will take critical care away from millions of people. </a:t>
            </a:r>
            <a:endParaRPr lang="en-US"/>
          </a:p>
          <a:p>
            <a:pPr marL="50800" indent="0">
              <a:buNone/>
            </a:pPr>
            <a:endParaRPr lang="en-US" dirty="0"/>
          </a:p>
          <a:p>
            <a:pPr marL="50800" indent="0">
              <a:buNone/>
            </a:pPr>
            <a:r>
              <a:rPr lang="en-US" dirty="0"/>
              <a:t>Go to this link: </a:t>
            </a:r>
            <a:r>
              <a:rPr lang="en-US" dirty="0">
                <a:hlinkClick r:id="rId2"/>
              </a:rPr>
              <a:t>https://bit.ly/40bpOgQ</a:t>
            </a:r>
            <a:r>
              <a:rPr lang="en-US" dirty="0"/>
              <a:t> </a:t>
            </a:r>
          </a:p>
        </p:txBody>
      </p:sp>
      <p:pic>
        <p:nvPicPr>
          <p:cNvPr id="4" name="Picture 3" descr="A red and white page with text and images&#10;&#10;Description automatically generated">
            <a:extLst>
              <a:ext uri="{FF2B5EF4-FFF2-40B4-BE49-F238E27FC236}">
                <a16:creationId xmlns:a16="http://schemas.microsoft.com/office/drawing/2014/main" id="{9582B2A2-8530-BEA8-AB9B-E4B1E56B243E}"/>
              </a:ext>
            </a:extLst>
          </p:cNvPr>
          <p:cNvPicPr>
            <a:picLocks noChangeAspect="1"/>
          </p:cNvPicPr>
          <p:nvPr/>
        </p:nvPicPr>
        <p:blipFill>
          <a:blip r:embed="rId3"/>
          <a:stretch>
            <a:fillRect/>
          </a:stretch>
        </p:blipFill>
        <p:spPr>
          <a:xfrm>
            <a:off x="6301176" y="0"/>
            <a:ext cx="5890364" cy="6858000"/>
          </a:xfrm>
          <a:prstGeom prst="rect">
            <a:avLst/>
          </a:prstGeom>
        </p:spPr>
      </p:pic>
    </p:spTree>
    <p:extLst>
      <p:ext uri="{BB962C8B-B14F-4D97-AF65-F5344CB8AC3E}">
        <p14:creationId xmlns:p14="http://schemas.microsoft.com/office/powerpoint/2010/main" val="3802850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0F5E55-9AA2-6DF1-B952-A2BBD44E1FE3}"/>
              </a:ext>
            </a:extLst>
          </p:cNvPr>
          <p:cNvSpPr>
            <a:spLocks noGrp="1"/>
          </p:cNvSpPr>
          <p:nvPr>
            <p:ph idx="1"/>
          </p:nvPr>
        </p:nvSpPr>
        <p:spPr>
          <a:xfrm>
            <a:off x="838200" y="314541"/>
            <a:ext cx="1894765" cy="5862422"/>
          </a:xfrm>
        </p:spPr>
        <p:txBody>
          <a:bodyPr vert="horz" lIns="91440" tIns="45720" rIns="91440" bIns="45720" rtlCol="0" anchor="t">
            <a:noAutofit/>
          </a:bodyPr>
          <a:lstStyle/>
          <a:p>
            <a:pPr marL="0" indent="0">
              <a:spcBef>
                <a:spcPct val="0"/>
              </a:spcBef>
              <a:buNone/>
            </a:pPr>
            <a:endParaRPr lang="en-US" sz="1600" u="sng" dirty="0">
              <a:ea typeface="Calibri"/>
              <a:cs typeface="Calibri"/>
            </a:endParaRPr>
          </a:p>
          <a:p>
            <a:pPr marL="0" indent="0">
              <a:spcBef>
                <a:spcPct val="0"/>
              </a:spcBef>
              <a:buNone/>
            </a:pPr>
            <a:r>
              <a:rPr lang="en-US" sz="1600" dirty="0">
                <a:ea typeface="+mn-lt"/>
                <a:cs typeface="+mn-lt"/>
              </a:rPr>
              <a:t> </a:t>
            </a:r>
            <a:endParaRPr lang="en-US" sz="1600" dirty="0">
              <a:ea typeface="Calibri"/>
              <a:cs typeface="Calibri"/>
            </a:endParaRPr>
          </a:p>
        </p:txBody>
      </p:sp>
      <p:graphicFrame>
        <p:nvGraphicFramePr>
          <p:cNvPr id="2" name="Table 1">
            <a:extLst>
              <a:ext uri="{FF2B5EF4-FFF2-40B4-BE49-F238E27FC236}">
                <a16:creationId xmlns:a16="http://schemas.microsoft.com/office/drawing/2014/main" id="{7CBF56A5-1F1E-BD5B-24C7-B202B30A0D35}"/>
              </a:ext>
            </a:extLst>
          </p:cNvPr>
          <p:cNvGraphicFramePr>
            <a:graphicFrameLocks noGrp="1"/>
          </p:cNvGraphicFramePr>
          <p:nvPr>
            <p:extLst>
              <p:ext uri="{D42A27DB-BD31-4B8C-83A1-F6EECF244321}">
                <p14:modId xmlns:p14="http://schemas.microsoft.com/office/powerpoint/2010/main" val="1555050433"/>
              </p:ext>
            </p:extLst>
          </p:nvPr>
        </p:nvGraphicFramePr>
        <p:xfrm>
          <a:off x="550649" y="1207264"/>
          <a:ext cx="10957008" cy="5861304"/>
        </p:xfrm>
        <a:graphic>
          <a:graphicData uri="http://schemas.openxmlformats.org/drawingml/2006/table">
            <a:tbl>
              <a:tblPr firstRow="1" bandRow="1">
                <a:tableStyleId>{5940675A-B579-460E-94D1-54222C63F5DA}</a:tableStyleId>
              </a:tblPr>
              <a:tblGrid>
                <a:gridCol w="5478504">
                  <a:extLst>
                    <a:ext uri="{9D8B030D-6E8A-4147-A177-3AD203B41FA5}">
                      <a16:colId xmlns:a16="http://schemas.microsoft.com/office/drawing/2014/main" val="1865124310"/>
                    </a:ext>
                  </a:extLst>
                </a:gridCol>
                <a:gridCol w="5478504">
                  <a:extLst>
                    <a:ext uri="{9D8B030D-6E8A-4147-A177-3AD203B41FA5}">
                      <a16:colId xmlns:a16="http://schemas.microsoft.com/office/drawing/2014/main" val="1436764032"/>
                    </a:ext>
                  </a:extLst>
                </a:gridCol>
              </a:tblGrid>
              <a:tr h="370839">
                <a:tc>
                  <a:txBody>
                    <a:bodyPr/>
                    <a:lstStyle/>
                    <a:p>
                      <a:pPr marL="0" marR="0" lvl="0" indent="0" algn="l">
                        <a:lnSpc>
                          <a:spcPct val="90000"/>
                        </a:lnSpc>
                        <a:spcBef>
                          <a:spcPct val="0"/>
                        </a:spcBef>
                        <a:spcAft>
                          <a:spcPts val="0"/>
                        </a:spcAft>
                        <a:buNone/>
                      </a:pPr>
                      <a:r>
                        <a:rPr lang="en-US" sz="1800" b="0" i="0" u="sng" strike="noStrike" noProof="0" dirty="0">
                          <a:solidFill>
                            <a:srgbClr val="000000"/>
                          </a:solidFill>
                          <a:latin typeface="Calibri"/>
                        </a:rPr>
                        <a:t>NACDD Policy Committee Monthly Meeting</a:t>
                      </a:r>
                      <a:endParaRPr lang="en-US" sz="1800" b="0" i="0" u="none" strike="noStrike" noProof="0" dirty="0">
                        <a:solidFill>
                          <a:srgbClr val="000000"/>
                        </a:solidFill>
                        <a:latin typeface="Calibri"/>
                      </a:endParaRPr>
                    </a:p>
                    <a:p>
                      <a:pPr marL="0" marR="0" lvl="0" indent="0" algn="l">
                        <a:lnSpc>
                          <a:spcPct val="90000"/>
                        </a:lnSpc>
                        <a:spcBef>
                          <a:spcPct val="0"/>
                        </a:spcBef>
                        <a:spcAft>
                          <a:spcPts val="0"/>
                        </a:spcAft>
                        <a:buNone/>
                      </a:pPr>
                      <a:r>
                        <a:rPr lang="en-US" sz="1800" b="0" i="0" u="none" strike="noStrike" noProof="0" dirty="0">
                          <a:solidFill>
                            <a:srgbClr val="000000"/>
                          </a:solidFill>
                          <a:latin typeface="Calibri"/>
                        </a:rPr>
                        <a:t>NACDD Policy Committee members meet to discuss federal policy priorities.  </a:t>
                      </a:r>
                    </a:p>
                    <a:p>
                      <a:pPr marL="285750" marR="0" lvl="0" indent="-285750" algn="l">
                        <a:lnSpc>
                          <a:spcPct val="90000"/>
                        </a:lnSpc>
                        <a:spcBef>
                          <a:spcPct val="0"/>
                        </a:spcBef>
                        <a:spcAft>
                          <a:spcPts val="0"/>
                        </a:spcAft>
                        <a:buClr>
                          <a:srgbClr val="000000"/>
                        </a:buClr>
                        <a:buFont typeface="Arial,Sans-Serif"/>
                        <a:buChar char="•"/>
                      </a:pPr>
                      <a:endParaRPr lang="en-US" sz="1800" b="0" i="0" u="none" strike="noStrike" noProof="0" dirty="0">
                        <a:solidFill>
                          <a:srgbClr val="000000"/>
                        </a:solidFill>
                        <a:latin typeface="Calibri"/>
                      </a:endParaRP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When: First Thursday of the month, 2pm EST</a:t>
                      </a: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Next Policy Committee meeting is February 6</a:t>
                      </a: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Link:  </a:t>
                      </a:r>
                      <a:r>
                        <a:rPr lang="en-US" sz="1800" b="0" i="0" u="none" strike="noStrike" noProof="0" dirty="0">
                          <a:solidFill>
                            <a:srgbClr val="000000"/>
                          </a:solidFill>
                          <a:latin typeface="Calibri"/>
                          <a:hlinkClick r:id="rId2"/>
                        </a:rPr>
                        <a:t>https://us02web.zoom.us/j/89564062154?pwd=UPZtNla5DJpObNMRQFkTGf8Wp9htxb.1</a:t>
                      </a:r>
                      <a:r>
                        <a:rPr lang="en-US" sz="1800" b="0" i="0" u="none" strike="noStrike" noProof="0" dirty="0">
                          <a:solidFill>
                            <a:srgbClr val="000000"/>
                          </a:solidFill>
                          <a:latin typeface="Calibri"/>
                        </a:rPr>
                        <a:t> </a:t>
                      </a: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Meeting ID: 895 6406 2154 | Passcode: 219550</a:t>
                      </a:r>
                    </a:p>
                    <a:p>
                      <a:pPr lvl="0">
                        <a:buNone/>
                      </a:pPr>
                      <a:endParaRPr lang="en-US" sz="1800" dirty="0"/>
                    </a:p>
                  </a:txBody>
                  <a:tcPr/>
                </a:tc>
                <a:tc>
                  <a:txBody>
                    <a:bodyPr/>
                    <a:lstStyle/>
                    <a:p>
                      <a:pPr marL="0" marR="0" lvl="0" indent="0" algn="l">
                        <a:lnSpc>
                          <a:spcPct val="90000"/>
                        </a:lnSpc>
                        <a:spcBef>
                          <a:spcPct val="0"/>
                        </a:spcBef>
                        <a:spcAft>
                          <a:spcPts val="0"/>
                        </a:spcAft>
                        <a:buNone/>
                      </a:pPr>
                      <a:r>
                        <a:rPr lang="en-US" sz="1800" b="0" i="0" u="sng" strike="noStrike" noProof="0" dirty="0">
                          <a:solidFill>
                            <a:srgbClr val="000000"/>
                          </a:solidFill>
                          <a:latin typeface="Calibri"/>
                        </a:rPr>
                        <a:t>NACDD State Policy Task Force Meetin</a:t>
                      </a:r>
                      <a:r>
                        <a:rPr lang="en-US" sz="1800" b="0" i="0" u="none" strike="noStrike" noProof="0" dirty="0">
                          <a:solidFill>
                            <a:srgbClr val="000000"/>
                          </a:solidFill>
                          <a:latin typeface="Calibri"/>
                        </a:rPr>
                        <a:t>g</a:t>
                      </a:r>
                    </a:p>
                    <a:p>
                      <a:pPr marL="0" marR="0" lvl="0" indent="0" algn="l">
                        <a:lnSpc>
                          <a:spcPct val="90000"/>
                        </a:lnSpc>
                        <a:spcBef>
                          <a:spcPct val="0"/>
                        </a:spcBef>
                        <a:spcAft>
                          <a:spcPts val="0"/>
                        </a:spcAft>
                        <a:buNone/>
                      </a:pPr>
                      <a:r>
                        <a:rPr lang="en-US" sz="1800" b="0" i="0" u="none" strike="noStrike" noProof="0" dirty="0">
                          <a:solidFill>
                            <a:srgbClr val="000000"/>
                          </a:solidFill>
                          <a:latin typeface="Calibri"/>
                        </a:rPr>
                        <a:t>This task force focuses on state policy issues and advocacy strategies. Topics include alternatives to guardianship, state budgets, state legislative days, organizing state networks (coalition building) and more.</a:t>
                      </a:r>
                    </a:p>
                    <a:p>
                      <a:pPr marL="285750" marR="0" lvl="0" indent="-285750" algn="l">
                        <a:lnSpc>
                          <a:spcPct val="90000"/>
                        </a:lnSpc>
                        <a:spcBef>
                          <a:spcPct val="0"/>
                        </a:spcBef>
                        <a:spcAft>
                          <a:spcPts val="0"/>
                        </a:spcAft>
                        <a:buClr>
                          <a:srgbClr val="000000"/>
                        </a:buClr>
                        <a:buFont typeface="Arial,Sans-Serif"/>
                        <a:buChar char="•"/>
                      </a:pPr>
                      <a:endParaRPr lang="en-US" sz="1800" b="0" i="0" u="none" strike="noStrike" noProof="0" dirty="0">
                        <a:solidFill>
                          <a:srgbClr val="000000"/>
                        </a:solidFill>
                        <a:latin typeface="Calibri"/>
                      </a:endParaRP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When: Last Tuesday of the month at 12:30pm</a:t>
                      </a: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Next State Task Force meeting is January 28</a:t>
                      </a: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Link: </a:t>
                      </a:r>
                      <a:r>
                        <a:rPr lang="en-US" sz="1800" b="0" i="0" u="none" strike="noStrike" noProof="0" dirty="0">
                          <a:solidFill>
                            <a:srgbClr val="000000"/>
                          </a:solidFill>
                          <a:latin typeface="Calibri"/>
                          <a:hlinkClick r:id="rId3"/>
                        </a:rPr>
                        <a:t>https://us02web.zoom.us/j/83256338381?pwd=jKSTrPSAdlRClpEiKPNuUJBcj7a22t.1</a:t>
                      </a:r>
                      <a:r>
                        <a:rPr lang="en-US" sz="1800" b="0" i="0" u="none" strike="noStrike" noProof="0" dirty="0">
                          <a:solidFill>
                            <a:srgbClr val="000000"/>
                          </a:solidFill>
                          <a:latin typeface="Calibri"/>
                        </a:rPr>
                        <a:t> </a:t>
                      </a:r>
                    </a:p>
                    <a:p>
                      <a:pPr marL="285750" marR="0" lvl="0" indent="-285750" algn="l">
                        <a:lnSpc>
                          <a:spcPct val="90000"/>
                        </a:lnSpc>
                        <a:spcBef>
                          <a:spcPct val="0"/>
                        </a:spcBef>
                        <a:spcAft>
                          <a:spcPts val="0"/>
                        </a:spcAft>
                        <a:buClr>
                          <a:srgbClr val="000000"/>
                        </a:buClr>
                        <a:buFont typeface="Arial,Sans-Serif"/>
                        <a:buChar char="•"/>
                      </a:pPr>
                      <a:r>
                        <a:rPr lang="en-US" sz="1800" b="0" i="0" u="none" strike="noStrike" noProof="0" dirty="0">
                          <a:solidFill>
                            <a:srgbClr val="000000"/>
                          </a:solidFill>
                          <a:latin typeface="Calibri"/>
                        </a:rPr>
                        <a:t>Meeting ID: 832 5633 8381 | Passcode: 777838</a:t>
                      </a:r>
                      <a:endParaRPr lang="en-US" dirty="0"/>
                    </a:p>
                  </a:txBody>
                  <a:tcPr/>
                </a:tc>
                <a:extLst>
                  <a:ext uri="{0D108BD9-81ED-4DB2-BD59-A6C34878D82A}">
                    <a16:rowId xmlns:a16="http://schemas.microsoft.com/office/drawing/2014/main" val="379829924"/>
                  </a:ext>
                </a:extLst>
              </a:tr>
              <a:tr h="370840">
                <a:tc>
                  <a:txBody>
                    <a:bodyPr/>
                    <a:lstStyle/>
                    <a:p>
                      <a:pPr marL="0" marR="0" lvl="0" indent="0" algn="l">
                        <a:lnSpc>
                          <a:spcPct val="90000"/>
                        </a:lnSpc>
                        <a:spcBef>
                          <a:spcPct val="0"/>
                        </a:spcBef>
                        <a:spcAft>
                          <a:spcPts val="0"/>
                        </a:spcAft>
                        <a:buNone/>
                      </a:pPr>
                      <a:r>
                        <a:rPr lang="en-US" sz="1800" u="sng" strike="noStrike" noProof="0" dirty="0">
                          <a:solidFill>
                            <a:srgbClr val="000000"/>
                          </a:solidFill>
                        </a:rPr>
                        <a:t>NACDD Medicaid Task Force Meetings</a:t>
                      </a:r>
                      <a:endParaRPr lang="en-US" sz="1800" u="none" strike="noStrike" noProof="0" dirty="0">
                        <a:solidFill>
                          <a:srgbClr val="000000"/>
                        </a:solidFill>
                      </a:endParaRPr>
                    </a:p>
                    <a:p>
                      <a:pPr marL="0" marR="0" lvl="0" indent="0" algn="l">
                        <a:lnSpc>
                          <a:spcPct val="90000"/>
                        </a:lnSpc>
                        <a:spcBef>
                          <a:spcPct val="0"/>
                        </a:spcBef>
                        <a:spcAft>
                          <a:spcPts val="0"/>
                        </a:spcAft>
                        <a:buNone/>
                      </a:pPr>
                      <a:r>
                        <a:rPr lang="en-US" sz="1800" u="none" strike="noStrike" noProof="0" dirty="0">
                          <a:solidFill>
                            <a:srgbClr val="000000"/>
                          </a:solidFill>
                        </a:rPr>
                        <a:t>This task force focuses on Medicaid issues including federal legislation and agency activities as well as expertise on advocating within state Medicaid plans.</a:t>
                      </a:r>
                    </a:p>
                    <a:p>
                      <a:pPr marL="285750" marR="0" lvl="0" indent="-285750" algn="l">
                        <a:lnSpc>
                          <a:spcPct val="90000"/>
                        </a:lnSpc>
                        <a:spcBef>
                          <a:spcPct val="0"/>
                        </a:spcBef>
                        <a:spcAft>
                          <a:spcPts val="0"/>
                        </a:spcAft>
                        <a:buFont typeface="Arial"/>
                        <a:buChar char="•"/>
                      </a:pPr>
                      <a:endParaRPr lang="en-US" sz="1800" u="none" strike="noStrike" noProof="0" dirty="0">
                        <a:solidFill>
                          <a:srgbClr val="000000"/>
                        </a:solidFill>
                      </a:endParaRPr>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When: Last Tuesday of the month at 2:00 PM EST</a:t>
                      </a:r>
                      <a:endParaRPr lang="en-US" sz="1800" dirty="0"/>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Next Medicaid Task </a:t>
                      </a:r>
                      <a:r>
                        <a:rPr lang="en-US" sz="1800" u="none" strike="noStrike" noProof="0" dirty="0" err="1">
                          <a:solidFill>
                            <a:srgbClr val="000000"/>
                          </a:solidFill>
                        </a:rPr>
                        <a:t>Forcemeeting</a:t>
                      </a:r>
                      <a:r>
                        <a:rPr lang="en-US" sz="1800" u="none" strike="noStrike" noProof="0" dirty="0">
                          <a:solidFill>
                            <a:srgbClr val="000000"/>
                          </a:solidFill>
                        </a:rPr>
                        <a:t> is January 28</a:t>
                      </a:r>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Link: </a:t>
                      </a:r>
                      <a:r>
                        <a:rPr lang="en-US" sz="1800" u="none" strike="noStrike" noProof="0" dirty="0">
                          <a:solidFill>
                            <a:srgbClr val="000000"/>
                          </a:solidFill>
                          <a:hlinkClick r:id="rId4"/>
                        </a:rPr>
                        <a:t>https://us02web.zoom.us/j/85956647049?pwd=ohNhTF9CL2JOVyBK3VHPaO6vsolGFp.1</a:t>
                      </a:r>
                      <a:r>
                        <a:rPr lang="en-US" sz="1800" u="none" strike="noStrike" noProof="0" dirty="0">
                          <a:solidFill>
                            <a:srgbClr val="000000"/>
                          </a:solidFill>
                        </a:rPr>
                        <a:t> </a:t>
                      </a:r>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Meeting ID: 859 5664 7049 | Passcode: 923280</a:t>
                      </a:r>
                    </a:p>
                    <a:p>
                      <a:pPr lvl="0">
                        <a:buNone/>
                      </a:pPr>
                      <a:endParaRPr lang="en-US" sz="1800" dirty="0"/>
                    </a:p>
                  </a:txBody>
                  <a:tcPr/>
                </a:tc>
                <a:tc>
                  <a:txBody>
                    <a:bodyPr/>
                    <a:lstStyle/>
                    <a:p>
                      <a:pPr marL="0" marR="0" lvl="0" indent="0" algn="l">
                        <a:lnSpc>
                          <a:spcPct val="90000"/>
                        </a:lnSpc>
                        <a:spcBef>
                          <a:spcPct val="0"/>
                        </a:spcBef>
                        <a:spcAft>
                          <a:spcPts val="0"/>
                        </a:spcAft>
                        <a:buNone/>
                      </a:pPr>
                      <a:r>
                        <a:rPr lang="en-US" sz="1800" u="sng" strike="noStrike" noProof="0" dirty="0">
                          <a:solidFill>
                            <a:srgbClr val="000000"/>
                          </a:solidFill>
                        </a:rPr>
                        <a:t>NACDD Public Policy Hours</a:t>
                      </a:r>
                      <a:br>
                        <a:rPr lang="en-US" sz="1800" u="sng" strike="noStrike" noProof="0" dirty="0">
                          <a:solidFill>
                            <a:srgbClr val="000000"/>
                          </a:solidFill>
                        </a:rPr>
                      </a:br>
                      <a:r>
                        <a:rPr lang="en-US" sz="1800" u="none" strike="noStrike" noProof="0" dirty="0">
                          <a:solidFill>
                            <a:srgbClr val="000000"/>
                          </a:solidFill>
                        </a:rPr>
                        <a:t>NACDD staff are available to discuss all things policy every other week. Please send an email to</a:t>
                      </a:r>
                      <a:r>
                        <a:rPr lang="en-US" sz="1800" u="none" strike="noStrike" noProof="0" dirty="0">
                          <a:solidFill>
                            <a:srgbClr val="000000"/>
                          </a:solidFill>
                          <a:hlinkClick r:id="rId5"/>
                        </a:rPr>
                        <a:t>eprangley@nacdd.org</a:t>
                      </a:r>
                      <a:r>
                        <a:rPr lang="en-US" sz="1800" u="none" strike="noStrike" noProof="0" dirty="0">
                          <a:solidFill>
                            <a:srgbClr val="000000"/>
                          </a:solidFill>
                        </a:rPr>
                        <a:t> if you have any issues you want to discuss during this time.</a:t>
                      </a:r>
                      <a:endParaRPr lang="en-US" sz="1800" u="sng" strike="noStrike" noProof="0" dirty="0">
                        <a:solidFill>
                          <a:srgbClr val="000000"/>
                        </a:solidFill>
                      </a:endParaRPr>
                    </a:p>
                    <a:p>
                      <a:pPr marL="285750" marR="0" lvl="0" indent="-285750" algn="l">
                        <a:lnSpc>
                          <a:spcPct val="90000"/>
                        </a:lnSpc>
                        <a:spcBef>
                          <a:spcPct val="0"/>
                        </a:spcBef>
                        <a:spcAft>
                          <a:spcPts val="0"/>
                        </a:spcAft>
                        <a:buFont typeface="Arial"/>
                        <a:buChar char="•"/>
                      </a:pPr>
                      <a:endParaRPr lang="en-US" sz="1800" u="none" strike="noStrike" noProof="0" dirty="0">
                        <a:solidFill>
                          <a:srgbClr val="000000"/>
                        </a:solidFill>
                      </a:endParaRPr>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When: Every other week on Fridays at 2-3pm</a:t>
                      </a:r>
                      <a:endParaRPr lang="en-US" sz="1800" dirty="0"/>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Next Policy Hours is January 31</a:t>
                      </a:r>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Link: </a:t>
                      </a:r>
                      <a:r>
                        <a:rPr lang="en-US" sz="1800" u="none" strike="noStrike" noProof="0" dirty="0">
                          <a:solidFill>
                            <a:srgbClr val="000000"/>
                          </a:solidFill>
                          <a:hlinkClick r:id="rId6"/>
                        </a:rPr>
                        <a:t>https://us02web.zoom.us/j/87599614475?pwd=dE9uNTdES09OUzMzV2VIa0JSWUZWdz09</a:t>
                      </a:r>
                      <a:endParaRPr lang="en-US" sz="1800" u="none" strike="noStrike" noProof="0" dirty="0">
                        <a:solidFill>
                          <a:srgbClr val="000000"/>
                        </a:solidFill>
                      </a:endParaRPr>
                    </a:p>
                    <a:p>
                      <a:pPr marL="285750" marR="0" lvl="0" indent="-285750" algn="l">
                        <a:lnSpc>
                          <a:spcPct val="90000"/>
                        </a:lnSpc>
                        <a:spcBef>
                          <a:spcPct val="0"/>
                        </a:spcBef>
                        <a:spcAft>
                          <a:spcPts val="0"/>
                        </a:spcAft>
                        <a:buFont typeface="Arial"/>
                        <a:buChar char="•"/>
                      </a:pPr>
                      <a:r>
                        <a:rPr lang="en-US" sz="1800" u="none" strike="noStrike" noProof="0" dirty="0">
                          <a:solidFill>
                            <a:srgbClr val="000000"/>
                          </a:solidFill>
                        </a:rPr>
                        <a:t>Meeting ID: 875 9961 4475 | Passcode: 318439</a:t>
                      </a:r>
                    </a:p>
                  </a:txBody>
                  <a:tcPr/>
                </a:tc>
                <a:extLst>
                  <a:ext uri="{0D108BD9-81ED-4DB2-BD59-A6C34878D82A}">
                    <a16:rowId xmlns:a16="http://schemas.microsoft.com/office/drawing/2014/main" val="2872830378"/>
                  </a:ext>
                </a:extLst>
              </a:tr>
            </a:tbl>
          </a:graphicData>
        </a:graphic>
      </p:graphicFrame>
      <p:sp>
        <p:nvSpPr>
          <p:cNvPr id="4" name="TextBox 3">
            <a:extLst>
              <a:ext uri="{FF2B5EF4-FFF2-40B4-BE49-F238E27FC236}">
                <a16:creationId xmlns:a16="http://schemas.microsoft.com/office/drawing/2014/main" id="{A542D461-324A-C8F0-B87E-D02ECE5C268A}"/>
              </a:ext>
            </a:extLst>
          </p:cNvPr>
          <p:cNvSpPr txBox="1"/>
          <p:nvPr/>
        </p:nvSpPr>
        <p:spPr>
          <a:xfrm>
            <a:off x="554986" y="189098"/>
            <a:ext cx="10959453" cy="1015663"/>
          </a:xfrm>
          <a:prstGeom prst="rect">
            <a:avLst/>
          </a:prstGeom>
          <a:solidFill>
            <a:schemeClr val="accent5"/>
          </a:solidFill>
          <a:ln>
            <a:solidFill>
              <a:schemeClr val="accent5">
                <a:lumMod val="40000"/>
                <a:lumOff val="6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latin typeface="Calibri Light"/>
                <a:ea typeface="Calibri Light"/>
                <a:cs typeface="Calibri Light"/>
              </a:rPr>
              <a:t>Join US!! NACDD Policy Regular Meetings</a:t>
            </a:r>
            <a:endParaRPr lang="en-US" sz="1400">
              <a:ea typeface="Calibri"/>
              <a:cs typeface="Calibri"/>
            </a:endParaRPr>
          </a:p>
          <a:p>
            <a:pPr algn="ctr"/>
            <a:r>
              <a:rPr lang="en-US" sz="1600" dirty="0">
                <a:latin typeface="Calibri"/>
                <a:ea typeface="Calibri"/>
                <a:cs typeface="Calibri"/>
              </a:rPr>
              <a:t>These meetings are open to all NACDD members, which include state councils on developmental disabilities, members, staff and leaders with lived experience (self-advocates).</a:t>
            </a:r>
            <a:endParaRPr lang="en-US" sz="2000" dirty="0">
              <a:ea typeface="Calibri"/>
              <a:cs typeface="Calibri"/>
            </a:endParaRPr>
          </a:p>
        </p:txBody>
      </p:sp>
    </p:spTree>
    <p:extLst>
      <p:ext uri="{BB962C8B-B14F-4D97-AF65-F5344CB8AC3E}">
        <p14:creationId xmlns:p14="http://schemas.microsoft.com/office/powerpoint/2010/main" val="506994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56F1E-A894-262D-AE35-3352F201C69E}"/>
              </a:ext>
            </a:extLst>
          </p:cNvPr>
          <p:cNvSpPr>
            <a:spLocks noGrp="1"/>
          </p:cNvSpPr>
          <p:nvPr>
            <p:ph type="title"/>
          </p:nvPr>
        </p:nvSpPr>
        <p:spPr>
          <a:xfrm>
            <a:off x="191696" y="199640"/>
            <a:ext cx="4509236" cy="1139139"/>
          </a:xfrm>
        </p:spPr>
        <p:txBody>
          <a:bodyPr>
            <a:normAutofit/>
          </a:bodyPr>
          <a:lstStyle/>
          <a:p>
            <a:r>
              <a:rPr lang="en-US" sz="3600" dirty="0">
                <a:cs typeface="Calibri Light"/>
              </a:rPr>
              <a:t>Join our email list!</a:t>
            </a:r>
            <a:endParaRPr lang="en-US" sz="3600" dirty="0">
              <a:ea typeface="Calibri Light"/>
              <a:cs typeface="Calibri Light"/>
            </a:endParaRPr>
          </a:p>
        </p:txBody>
      </p:sp>
      <p:sp>
        <p:nvSpPr>
          <p:cNvPr id="3" name="Content Placeholder 2">
            <a:extLst>
              <a:ext uri="{FF2B5EF4-FFF2-40B4-BE49-F238E27FC236}">
                <a16:creationId xmlns:a16="http://schemas.microsoft.com/office/drawing/2014/main" id="{652765D8-5B4A-48D6-3BDC-7AA379E2C840}"/>
              </a:ext>
            </a:extLst>
          </p:cNvPr>
          <p:cNvSpPr>
            <a:spLocks noGrp="1"/>
          </p:cNvSpPr>
          <p:nvPr>
            <p:ph idx="1"/>
          </p:nvPr>
        </p:nvSpPr>
        <p:spPr>
          <a:xfrm>
            <a:off x="296598" y="1662781"/>
            <a:ext cx="5248971" cy="3835481"/>
          </a:xfrm>
        </p:spPr>
        <p:txBody>
          <a:bodyPr vert="horz" lIns="91440" tIns="45720" rIns="91440" bIns="45720" rtlCol="0" anchor="t">
            <a:normAutofit/>
          </a:bodyPr>
          <a:lstStyle/>
          <a:p>
            <a:pPr marL="0" indent="0">
              <a:buNone/>
            </a:pPr>
            <a:endParaRPr lang="en-US" sz="2000" dirty="0">
              <a:ea typeface="Calibri"/>
              <a:cs typeface="Calibri"/>
            </a:endParaRPr>
          </a:p>
          <a:p>
            <a:pPr marL="0" indent="0">
              <a:buNone/>
            </a:pPr>
            <a:r>
              <a:rPr lang="en-US" dirty="0">
                <a:ea typeface="+mn-lt"/>
                <a:cs typeface="+mn-lt"/>
              </a:rPr>
              <a:t>NACDD's Policy email list is open to all NACDD members (council members, staff and self-advocates). To join go to </a:t>
            </a:r>
            <a:r>
              <a:rPr lang="en-US" dirty="0">
                <a:ea typeface="+mn-lt"/>
                <a:cs typeface="+mn-lt"/>
                <a:hlinkClick r:id="rId2"/>
              </a:rPr>
              <a:t>https://bit.ly/3Ux1PEN</a:t>
            </a:r>
            <a:r>
              <a:rPr lang="en-US" dirty="0">
                <a:ea typeface="+mn-lt"/>
                <a:cs typeface="+mn-lt"/>
              </a:rPr>
              <a:t> </a:t>
            </a:r>
            <a:endParaRPr lang="en-US" dirty="0">
              <a:ea typeface="Calibri"/>
              <a:cs typeface="Calibri"/>
            </a:endParaRPr>
          </a:p>
          <a:p>
            <a:pPr marL="0" indent="0">
              <a:buNone/>
            </a:pPr>
            <a:endParaRPr lang="en-US" sz="2000" dirty="0">
              <a:ea typeface="Calibri"/>
              <a:cs typeface="Calibri"/>
            </a:endParaRPr>
          </a:p>
        </p:txBody>
      </p:sp>
      <p:pic>
        <p:nvPicPr>
          <p:cNvPr id="7" name="Picture 6" descr="Council on Developmental Disabilities">
            <a:extLst>
              <a:ext uri="{FF2B5EF4-FFF2-40B4-BE49-F238E27FC236}">
                <a16:creationId xmlns:a16="http://schemas.microsoft.com/office/drawing/2014/main" id="{08AE9FBC-0184-5BD6-7DCA-85B187A140C7}"/>
              </a:ext>
            </a:extLst>
          </p:cNvPr>
          <p:cNvPicPr>
            <a:picLocks noChangeAspect="1"/>
          </p:cNvPicPr>
          <p:nvPr/>
        </p:nvPicPr>
        <p:blipFill rotWithShape="1">
          <a:blip r:embed="rId3"/>
          <a:srcRect r="-5" b="-5"/>
          <a:stretch/>
        </p:blipFill>
        <p:spPr>
          <a:xfrm>
            <a:off x="5714207" y="361702"/>
            <a:ext cx="1691640" cy="1691640"/>
          </a:xfrm>
          <a:custGeom>
            <a:avLst/>
            <a:gdLst/>
            <a:ahLst/>
            <a:cxnLst/>
            <a:rect l="l" t="t" r="r" b="b"/>
            <a:pathLst>
              <a:path w="1956816" h="1956816">
                <a:moveTo>
                  <a:pt x="978408" y="0"/>
                </a:moveTo>
                <a:cubicBezTo>
                  <a:pt x="1518768" y="0"/>
                  <a:pt x="1956816" y="438048"/>
                  <a:pt x="1956816" y="978408"/>
                </a:cubicBezTo>
                <a:cubicBezTo>
                  <a:pt x="1956816" y="1518768"/>
                  <a:pt x="1518768" y="1956816"/>
                  <a:pt x="978408" y="1956816"/>
                </a:cubicBezTo>
                <a:cubicBezTo>
                  <a:pt x="438048" y="1956816"/>
                  <a:pt x="0" y="1518768"/>
                  <a:pt x="0" y="978408"/>
                </a:cubicBezTo>
                <a:cubicBezTo>
                  <a:pt x="0" y="438048"/>
                  <a:pt x="438048" y="0"/>
                  <a:pt x="978408" y="0"/>
                </a:cubicBezTo>
                <a:close/>
              </a:path>
            </a:pathLst>
          </a:custGeom>
        </p:spPr>
      </p:pic>
      <p:pic>
        <p:nvPicPr>
          <p:cNvPr id="6" name="Picture 5" descr="Advocates as Leaders Speakers' Network ...">
            <a:extLst>
              <a:ext uri="{FF2B5EF4-FFF2-40B4-BE49-F238E27FC236}">
                <a16:creationId xmlns:a16="http://schemas.microsoft.com/office/drawing/2014/main" id="{378B7DF8-DCB1-8544-FEB7-AE22BA4F6297}"/>
              </a:ext>
            </a:extLst>
          </p:cNvPr>
          <p:cNvPicPr>
            <a:picLocks noChangeAspect="1"/>
          </p:cNvPicPr>
          <p:nvPr/>
        </p:nvPicPr>
        <p:blipFill rotWithShape="1">
          <a:blip r:embed="rId4"/>
          <a:srcRect/>
          <a:stretch/>
        </p:blipFill>
        <p:spPr>
          <a:xfrm>
            <a:off x="5954259" y="2669844"/>
            <a:ext cx="2743200" cy="2743200"/>
          </a:xfrm>
          <a:custGeom>
            <a:avLst/>
            <a:gdLst/>
            <a:ahLst/>
            <a:cxnLst/>
            <a:rect l="l" t="t" r="r" b="b"/>
            <a:pathLst>
              <a:path w="2834640" h="2834640">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p:spPr>
      </p:pic>
      <p:pic>
        <p:nvPicPr>
          <p:cNvPr id="4" name="Picture 3" descr="Brett Williams - Policy Analyst ...">
            <a:extLst>
              <a:ext uri="{FF2B5EF4-FFF2-40B4-BE49-F238E27FC236}">
                <a16:creationId xmlns:a16="http://schemas.microsoft.com/office/drawing/2014/main" id="{DED0C036-65D5-AE5E-E110-94D39FD7A27D}"/>
              </a:ext>
            </a:extLst>
          </p:cNvPr>
          <p:cNvPicPr>
            <a:picLocks noChangeAspect="1"/>
          </p:cNvPicPr>
          <p:nvPr/>
        </p:nvPicPr>
        <p:blipFill rotWithShape="1">
          <a:blip r:embed="rId5"/>
          <a:srcRect t="11072" r="1" b="5073"/>
          <a:stretch/>
        </p:blipFill>
        <p:spPr>
          <a:xfrm>
            <a:off x="8278624" y="2"/>
            <a:ext cx="3913376" cy="3281569"/>
          </a:xfrm>
          <a:custGeom>
            <a:avLst/>
            <a:gdLst/>
            <a:ahLst/>
            <a:cxnLst/>
            <a:rect l="l" t="t" r="r" b="b"/>
            <a:pathLst>
              <a:path w="3913376" h="3281569">
                <a:moveTo>
                  <a:pt x="267865" y="0"/>
                </a:moveTo>
                <a:lnTo>
                  <a:pt x="3913376" y="0"/>
                </a:lnTo>
                <a:lnTo>
                  <a:pt x="3913376" y="2499938"/>
                </a:lnTo>
                <a:lnTo>
                  <a:pt x="3794714" y="2630499"/>
                </a:lnTo>
                <a:cubicBezTo>
                  <a:pt x="3392450" y="3032763"/>
                  <a:pt x="2836727" y="3281569"/>
                  <a:pt x="2222892" y="3281569"/>
                </a:cubicBezTo>
                <a:cubicBezTo>
                  <a:pt x="995223" y="3281569"/>
                  <a:pt x="0" y="2286346"/>
                  <a:pt x="0" y="1058677"/>
                </a:cubicBezTo>
                <a:cubicBezTo>
                  <a:pt x="0" y="751760"/>
                  <a:pt x="62202" y="459370"/>
                  <a:pt x="174686" y="193427"/>
                </a:cubicBezTo>
                <a:close/>
              </a:path>
            </a:pathLst>
          </a:custGeom>
        </p:spPr>
      </p:pic>
      <p:pic>
        <p:nvPicPr>
          <p:cNvPr id="8" name="Picture 7" descr="$900 million budget spurs criticism ...">
            <a:extLst>
              <a:ext uri="{FF2B5EF4-FFF2-40B4-BE49-F238E27FC236}">
                <a16:creationId xmlns:a16="http://schemas.microsoft.com/office/drawing/2014/main" id="{5CD4BC48-F724-4D03-924F-76E15DAC5288}"/>
              </a:ext>
            </a:extLst>
          </p:cNvPr>
          <p:cNvPicPr>
            <a:picLocks noChangeAspect="1"/>
          </p:cNvPicPr>
          <p:nvPr/>
        </p:nvPicPr>
        <p:blipFill rotWithShape="1">
          <a:blip r:embed="rId6"/>
          <a:srcRect t="30" r="-3" b="20519"/>
          <a:stretch/>
        </p:blipFill>
        <p:spPr>
          <a:xfrm>
            <a:off x="1818614" y="4769536"/>
            <a:ext cx="3950208" cy="2088462"/>
          </a:xfrm>
          <a:custGeom>
            <a:avLst/>
            <a:gdLst/>
            <a:ahLst/>
            <a:cxnLst/>
            <a:rect l="l" t="t" r="r" b="b"/>
            <a:pathLst>
              <a:path w="3950208" h="2088462">
                <a:moveTo>
                  <a:pt x="1975104" y="0"/>
                </a:moveTo>
                <a:cubicBezTo>
                  <a:pt x="3065924" y="0"/>
                  <a:pt x="3950208" y="884284"/>
                  <a:pt x="3950208" y="1975104"/>
                </a:cubicBezTo>
                <a:lnTo>
                  <a:pt x="3944484" y="2088462"/>
                </a:lnTo>
                <a:lnTo>
                  <a:pt x="5724" y="2088462"/>
                </a:lnTo>
                <a:lnTo>
                  <a:pt x="0" y="1975104"/>
                </a:lnTo>
                <a:cubicBezTo>
                  <a:pt x="0" y="884284"/>
                  <a:pt x="884284" y="0"/>
                  <a:pt x="1975104" y="0"/>
                </a:cubicBezTo>
                <a:close/>
              </a:path>
            </a:pathLst>
          </a:custGeom>
        </p:spPr>
      </p:pic>
      <p:pic>
        <p:nvPicPr>
          <p:cNvPr id="5" name="Picture 4" descr="Council for People with Disabilities ...">
            <a:extLst>
              <a:ext uri="{FF2B5EF4-FFF2-40B4-BE49-F238E27FC236}">
                <a16:creationId xmlns:a16="http://schemas.microsoft.com/office/drawing/2014/main" id="{2A074FCE-ECFC-6CBA-0B9F-61CA32292D5F}"/>
              </a:ext>
            </a:extLst>
          </p:cNvPr>
          <p:cNvPicPr>
            <a:picLocks noChangeAspect="1"/>
          </p:cNvPicPr>
          <p:nvPr/>
        </p:nvPicPr>
        <p:blipFill rotWithShape="1">
          <a:blip r:embed="rId7"/>
          <a:srcRect r="-3" b="31316"/>
          <a:stretch/>
        </p:blipFill>
        <p:spPr>
          <a:xfrm>
            <a:off x="9009416" y="4131546"/>
            <a:ext cx="3178912" cy="2726454"/>
          </a:xfrm>
          <a:custGeom>
            <a:avLst/>
            <a:gdLst/>
            <a:ahLst/>
            <a:cxnLst/>
            <a:rect l="l" t="t" r="r" b="b"/>
            <a:pathLst>
              <a:path w="3178912" h="2726454">
                <a:moveTo>
                  <a:pt x="1837818" y="0"/>
                </a:moveTo>
                <a:cubicBezTo>
                  <a:pt x="2345318" y="0"/>
                  <a:pt x="2804772" y="205705"/>
                  <a:pt x="3137352" y="538285"/>
                </a:cubicBezTo>
                <a:lnTo>
                  <a:pt x="3178912" y="584013"/>
                </a:lnTo>
                <a:lnTo>
                  <a:pt x="3178912" y="2726454"/>
                </a:lnTo>
                <a:lnTo>
                  <a:pt x="229483" y="2726454"/>
                </a:lnTo>
                <a:lnTo>
                  <a:pt x="221815" y="2713832"/>
                </a:lnTo>
                <a:cubicBezTo>
                  <a:pt x="80353" y="2453425"/>
                  <a:pt x="0" y="2155005"/>
                  <a:pt x="0" y="1837818"/>
                </a:cubicBezTo>
                <a:cubicBezTo>
                  <a:pt x="0" y="822819"/>
                  <a:pt x="822819" y="0"/>
                  <a:pt x="1837818" y="0"/>
                </a:cubicBezTo>
                <a:close/>
              </a:path>
            </a:pathLst>
          </a:custGeom>
        </p:spPr>
      </p:pic>
    </p:spTree>
    <p:extLst>
      <p:ext uri="{BB962C8B-B14F-4D97-AF65-F5344CB8AC3E}">
        <p14:creationId xmlns:p14="http://schemas.microsoft.com/office/powerpoint/2010/main" val="286680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5818-A074-CA06-F347-6E49DC03B6DF}"/>
              </a:ext>
            </a:extLst>
          </p:cNvPr>
          <p:cNvSpPr>
            <a:spLocks noGrp="1"/>
          </p:cNvSpPr>
          <p:nvPr>
            <p:ph type="title"/>
          </p:nvPr>
        </p:nvSpPr>
        <p:spPr/>
        <p:txBody>
          <a:bodyPr/>
          <a:lstStyle/>
          <a:p>
            <a:r>
              <a:rPr lang="en-US" dirty="0"/>
              <a:t>Overview</a:t>
            </a:r>
          </a:p>
        </p:txBody>
      </p:sp>
      <p:sp>
        <p:nvSpPr>
          <p:cNvPr id="3" name="Text Placeholder 2">
            <a:extLst>
              <a:ext uri="{FF2B5EF4-FFF2-40B4-BE49-F238E27FC236}">
                <a16:creationId xmlns:a16="http://schemas.microsoft.com/office/drawing/2014/main" id="{1C5D4973-73F8-2058-4E0F-2CAC502242ED}"/>
              </a:ext>
            </a:extLst>
          </p:cNvPr>
          <p:cNvSpPr>
            <a:spLocks noGrp="1"/>
          </p:cNvSpPr>
          <p:nvPr>
            <p:ph type="body" idx="1"/>
          </p:nvPr>
        </p:nvSpPr>
        <p:spPr/>
        <p:txBody>
          <a:bodyPr/>
          <a:lstStyle/>
          <a:p>
            <a:r>
              <a:rPr lang="en-US" dirty="0"/>
              <a:t>Budget, Reconciliation and Appropriations</a:t>
            </a:r>
          </a:p>
          <a:p>
            <a:pPr>
              <a:buClr>
                <a:srgbClr val="000000"/>
              </a:buClr>
            </a:pPr>
            <a:r>
              <a:rPr lang="en-US" dirty="0"/>
              <a:t>NACDD Public Policy Priorities for the 119th Congress</a:t>
            </a:r>
            <a:endParaRPr lang="en-US"/>
          </a:p>
          <a:p>
            <a:pPr>
              <a:buClr>
                <a:srgbClr val="000000"/>
              </a:buClr>
            </a:pPr>
            <a:r>
              <a:rPr lang="en-US" dirty="0"/>
              <a:t>Protect Medicaid Update</a:t>
            </a:r>
          </a:p>
        </p:txBody>
      </p:sp>
    </p:spTree>
    <p:extLst>
      <p:ext uri="{BB962C8B-B14F-4D97-AF65-F5344CB8AC3E}">
        <p14:creationId xmlns:p14="http://schemas.microsoft.com/office/powerpoint/2010/main" val="111359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0B7F2C-7492-A512-40FD-30D8745DA44B}"/>
              </a:ext>
            </a:extLst>
          </p:cNvPr>
          <p:cNvSpPr>
            <a:spLocks noGrp="1"/>
          </p:cNvSpPr>
          <p:nvPr>
            <p:ph type="title"/>
          </p:nvPr>
        </p:nvSpPr>
        <p:spPr>
          <a:xfrm>
            <a:off x="589560" y="856180"/>
            <a:ext cx="4560584" cy="1128068"/>
          </a:xfrm>
        </p:spPr>
        <p:txBody>
          <a:bodyPr anchor="ctr">
            <a:normAutofit/>
          </a:bodyPr>
          <a:lstStyle/>
          <a:p>
            <a:r>
              <a:rPr lang="en-US" sz="3400">
                <a:ea typeface="Calibri Light"/>
                <a:cs typeface="Calibri Light"/>
              </a:rPr>
              <a:t>Budget, Reconciliation, Appropriations (FY24/25)</a:t>
            </a:r>
            <a:endParaRPr lang="en-US" sz="3400"/>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5954127-C12A-EE7F-9A3C-BACCCB6F00B2}"/>
              </a:ext>
            </a:extLst>
          </p:cNvPr>
          <p:cNvSpPr>
            <a:spLocks noGrp="1"/>
          </p:cNvSpPr>
          <p:nvPr>
            <p:ph idx="1"/>
          </p:nvPr>
        </p:nvSpPr>
        <p:spPr>
          <a:xfrm>
            <a:off x="590719" y="2330505"/>
            <a:ext cx="4559425" cy="3979585"/>
          </a:xfrm>
        </p:spPr>
        <p:txBody>
          <a:bodyPr vert="horz" lIns="91440" tIns="45720" rIns="91440" bIns="45720" rtlCol="0" anchor="ctr">
            <a:normAutofit/>
          </a:bodyPr>
          <a:lstStyle/>
          <a:p>
            <a:r>
              <a:rPr lang="en-US" sz="1600" dirty="0">
                <a:ea typeface="+mn-lt"/>
                <a:cs typeface="+mn-lt"/>
              </a:rPr>
              <a:t>January 27: House Budget blueprint released </a:t>
            </a:r>
            <a:endParaRPr lang="en-US" sz="1600" dirty="0"/>
          </a:p>
          <a:p>
            <a:r>
              <a:rPr lang="en-US" sz="1600" dirty="0">
                <a:ea typeface="+mn-lt"/>
                <a:cs typeface="+mn-lt"/>
              </a:rPr>
              <a:t>February 3: House Budget Committee mark up</a:t>
            </a:r>
            <a:endParaRPr lang="en-US" sz="1600" dirty="0"/>
          </a:p>
          <a:p>
            <a:r>
              <a:rPr lang="en-US" sz="1600" dirty="0">
                <a:ea typeface="+mn-lt"/>
                <a:cs typeface="+mn-lt"/>
              </a:rPr>
              <a:t>February 10 (week of): House Budget Resolution vote</a:t>
            </a:r>
            <a:endParaRPr lang="en-US" sz="1600" dirty="0"/>
          </a:p>
          <a:p>
            <a:r>
              <a:rPr lang="en-US" sz="1600" dirty="0">
                <a:ea typeface="Calibri"/>
                <a:cs typeface="Calibri"/>
              </a:rPr>
              <a:t>Senate must pass a budget resolution before any reconciliation. Senate has not released a timeline.</a:t>
            </a:r>
            <a:endParaRPr lang="en-US" sz="1600" dirty="0"/>
          </a:p>
          <a:p>
            <a:r>
              <a:rPr lang="en-US" sz="1600" dirty="0">
                <a:ea typeface="Calibri" panose="020F0502020204030204"/>
                <a:cs typeface="Calibri" panose="020F0502020204030204"/>
              </a:rPr>
              <a:t>March 14: FY 2025 CR (containing debt ceiling deal) expires</a:t>
            </a:r>
          </a:p>
          <a:p>
            <a:r>
              <a:rPr lang="en-US" sz="1600" dirty="0">
                <a:ea typeface="Calibri" panose="020F0502020204030204"/>
                <a:cs typeface="Calibri" panose="020F0502020204030204"/>
              </a:rPr>
              <a:t>April: Reconciliation bill </a:t>
            </a:r>
          </a:p>
          <a:p>
            <a:r>
              <a:rPr lang="en-US" sz="1600" dirty="0">
                <a:ea typeface="Calibri" panose="020F0502020204030204"/>
                <a:cs typeface="Calibri" panose="020F0502020204030204"/>
              </a:rPr>
              <a:t>April 30: </a:t>
            </a:r>
            <a:r>
              <a:rPr lang="en-US" sz="1600" dirty="0">
                <a:ea typeface="+mn-lt"/>
                <a:cs typeface="+mn-lt"/>
              </a:rPr>
              <a:t>FY 2025 CR Caps Hit Without Appropriations (1% cuts to all)</a:t>
            </a:r>
          </a:p>
          <a:p>
            <a:r>
              <a:rPr lang="en-US" sz="1600" dirty="0">
                <a:ea typeface="Calibri" panose="020F0502020204030204"/>
                <a:cs typeface="Calibri" panose="020F0502020204030204"/>
              </a:rPr>
              <a:t>Debt Ceiling reached???</a:t>
            </a:r>
          </a:p>
          <a:p>
            <a:r>
              <a:rPr lang="en-US" sz="1600" dirty="0">
                <a:ea typeface="Calibri" panose="020F0502020204030204"/>
                <a:cs typeface="Calibri" panose="020F0502020204030204"/>
              </a:rPr>
              <a:t>October 1: Start of FY 2026</a:t>
            </a:r>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28,500+ Crystal Ball Stock Photos, Pictures &amp; Royalty-Free ...">
            <a:extLst>
              <a:ext uri="{FF2B5EF4-FFF2-40B4-BE49-F238E27FC236}">
                <a16:creationId xmlns:a16="http://schemas.microsoft.com/office/drawing/2014/main" id="{C544B78B-AD37-5352-98BB-770ACEFB274C}"/>
              </a:ext>
            </a:extLst>
          </p:cNvPr>
          <p:cNvPicPr>
            <a:picLocks noChangeAspect="1"/>
          </p:cNvPicPr>
          <p:nvPr/>
        </p:nvPicPr>
        <p:blipFill>
          <a:blip r:embed="rId2"/>
          <a:srcRect t="1926" r="4" b="1140"/>
          <a:stretch/>
        </p:blipFill>
        <p:spPr>
          <a:xfrm>
            <a:off x="5977788" y="799352"/>
            <a:ext cx="5425410" cy="5259296"/>
          </a:xfrm>
          <a:prstGeom prst="rect">
            <a:avLst/>
          </a:prstGeom>
        </p:spPr>
      </p:pic>
    </p:spTree>
    <p:extLst>
      <p:ext uri="{BB962C8B-B14F-4D97-AF65-F5344CB8AC3E}">
        <p14:creationId xmlns:p14="http://schemas.microsoft.com/office/powerpoint/2010/main" val="2305751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5818-A074-CA06-F347-6E49DC03B6DF}"/>
              </a:ext>
            </a:extLst>
          </p:cNvPr>
          <p:cNvSpPr>
            <a:spLocks noGrp="1"/>
          </p:cNvSpPr>
          <p:nvPr>
            <p:ph type="title"/>
          </p:nvPr>
        </p:nvSpPr>
        <p:spPr/>
        <p:txBody>
          <a:bodyPr/>
          <a:lstStyle/>
          <a:p>
            <a:r>
              <a:rPr lang="en-US" dirty="0"/>
              <a:t>Definitions</a:t>
            </a:r>
          </a:p>
        </p:txBody>
      </p:sp>
      <p:sp>
        <p:nvSpPr>
          <p:cNvPr id="3" name="Text Placeholder 2">
            <a:extLst>
              <a:ext uri="{FF2B5EF4-FFF2-40B4-BE49-F238E27FC236}">
                <a16:creationId xmlns:a16="http://schemas.microsoft.com/office/drawing/2014/main" id="{1C5D4973-73F8-2058-4E0F-2CAC502242ED}"/>
              </a:ext>
            </a:extLst>
          </p:cNvPr>
          <p:cNvSpPr>
            <a:spLocks noGrp="1"/>
          </p:cNvSpPr>
          <p:nvPr>
            <p:ph type="body" idx="1"/>
          </p:nvPr>
        </p:nvSpPr>
        <p:spPr/>
        <p:txBody>
          <a:bodyPr>
            <a:normAutofit fontScale="62500" lnSpcReduction="20000"/>
          </a:bodyPr>
          <a:lstStyle/>
          <a:p>
            <a:pPr>
              <a:lnSpc>
                <a:spcPct val="120000"/>
              </a:lnSpc>
              <a:buClr>
                <a:prstClr val="black"/>
              </a:buClr>
            </a:pPr>
            <a:r>
              <a:rPr lang="en-US" dirty="0"/>
              <a:t>Budget: The federal budget is a plan for how the United States government will spend its money over the next fiscal year. It outlines how much money the government will collect in taxes and how that money will be allocated to various programs and agencies.   </a:t>
            </a:r>
          </a:p>
          <a:p>
            <a:pPr>
              <a:lnSpc>
                <a:spcPct val="120000"/>
              </a:lnSpc>
              <a:buClr>
                <a:srgbClr val="000000"/>
              </a:buClr>
            </a:pPr>
            <a:r>
              <a:rPr lang="en-US" dirty="0"/>
              <a:t>Reconciliation: A </a:t>
            </a:r>
            <a:r>
              <a:rPr lang="en-US" dirty="0" err="1"/>
              <a:t>procedureal</a:t>
            </a:r>
            <a:r>
              <a:rPr lang="en-US" dirty="0"/>
              <a:t> short cut to bring spending, revenue, and the debt limit into alignment with the targets set in the Congressional budget resolution. Quick – no hearings/</a:t>
            </a:r>
            <a:r>
              <a:rPr lang="en-US" dirty="0" err="1"/>
              <a:t>breifings</a:t>
            </a:r>
            <a:r>
              <a:rPr lang="en-US" dirty="0"/>
              <a:t>. Limited debate. Limited amendments. In the Senate, reconciliation bills can pass with a simple majority vote (51 votes), bypassing the 60-vote threshold typically required for most legislation.</a:t>
            </a:r>
          </a:p>
          <a:p>
            <a:pPr>
              <a:lnSpc>
                <a:spcPct val="120000"/>
              </a:lnSpc>
              <a:buClr>
                <a:srgbClr val="000000"/>
              </a:buClr>
            </a:pPr>
            <a:r>
              <a:rPr lang="en-US" dirty="0"/>
              <a:t>Appropriations: Legislation that provides budget authority to specific federal government departments, agencies, and programs. Appropriations bills allocate funding for the operations, personnel, equipment, and activities of federal agencies. Congress passes 12 annual appropriations acts, as well as supplemental appropriation acts, each year. These acts provide budget authority to obligate and expend funds from the U.S. Treasury for specified purposes.</a:t>
            </a:r>
          </a:p>
        </p:txBody>
      </p:sp>
    </p:spTree>
    <p:extLst>
      <p:ext uri="{BB962C8B-B14F-4D97-AF65-F5344CB8AC3E}">
        <p14:creationId xmlns:p14="http://schemas.microsoft.com/office/powerpoint/2010/main" val="3451500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5818-A074-CA06-F347-6E49DC03B6DF}"/>
              </a:ext>
            </a:extLst>
          </p:cNvPr>
          <p:cNvSpPr>
            <a:spLocks noGrp="1"/>
          </p:cNvSpPr>
          <p:nvPr>
            <p:ph type="title"/>
          </p:nvPr>
        </p:nvSpPr>
        <p:spPr/>
        <p:txBody>
          <a:bodyPr/>
          <a:lstStyle/>
          <a:p>
            <a:r>
              <a:rPr lang="en-US" dirty="0"/>
              <a:t>NACDD Public Policy Priorities Matrix</a:t>
            </a:r>
          </a:p>
        </p:txBody>
      </p:sp>
      <p:graphicFrame>
        <p:nvGraphicFramePr>
          <p:cNvPr id="6" name="Diagram 5">
            <a:extLst>
              <a:ext uri="{FF2B5EF4-FFF2-40B4-BE49-F238E27FC236}">
                <a16:creationId xmlns:a16="http://schemas.microsoft.com/office/drawing/2014/main" id="{9A0D9766-5047-E5EE-4072-F1C9D08F9FD2}"/>
              </a:ext>
            </a:extLst>
          </p:cNvPr>
          <p:cNvGraphicFramePr/>
          <p:nvPr>
            <p:extLst>
              <p:ext uri="{D42A27DB-BD31-4B8C-83A1-F6EECF244321}">
                <p14:modId xmlns:p14="http://schemas.microsoft.com/office/powerpoint/2010/main" val="3975567316"/>
              </p:ext>
            </p:extLst>
          </p:nvPr>
        </p:nvGraphicFramePr>
        <p:xfrm>
          <a:off x="193040" y="2138680"/>
          <a:ext cx="387096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47" name="Diagram 946">
            <a:extLst>
              <a:ext uri="{FF2B5EF4-FFF2-40B4-BE49-F238E27FC236}">
                <a16:creationId xmlns:a16="http://schemas.microsoft.com/office/drawing/2014/main" id="{304D57AD-A481-66DC-9C5F-C75DC00FBC1C}"/>
              </a:ext>
            </a:extLst>
          </p:cNvPr>
          <p:cNvGraphicFramePr/>
          <p:nvPr>
            <p:extLst>
              <p:ext uri="{D42A27DB-BD31-4B8C-83A1-F6EECF244321}">
                <p14:modId xmlns:p14="http://schemas.microsoft.com/office/powerpoint/2010/main" val="336910206"/>
              </p:ext>
            </p:extLst>
          </p:nvPr>
        </p:nvGraphicFramePr>
        <p:xfrm>
          <a:off x="4185920" y="2016759"/>
          <a:ext cx="3525520" cy="37896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670" name="Diagram 2669">
            <a:extLst>
              <a:ext uri="{FF2B5EF4-FFF2-40B4-BE49-F238E27FC236}">
                <a16:creationId xmlns:a16="http://schemas.microsoft.com/office/drawing/2014/main" id="{F56C7C08-59CE-C026-7E05-EF7397FA49F2}"/>
              </a:ext>
            </a:extLst>
          </p:cNvPr>
          <p:cNvGraphicFramePr/>
          <p:nvPr>
            <p:extLst>
              <p:ext uri="{D42A27DB-BD31-4B8C-83A1-F6EECF244321}">
                <p14:modId xmlns:p14="http://schemas.microsoft.com/office/powerpoint/2010/main" val="2072458187"/>
              </p:ext>
            </p:extLst>
          </p:nvPr>
        </p:nvGraphicFramePr>
        <p:xfrm>
          <a:off x="7843520" y="2148838"/>
          <a:ext cx="3505200" cy="36677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826" name="TextBox 3825">
            <a:extLst>
              <a:ext uri="{FF2B5EF4-FFF2-40B4-BE49-F238E27FC236}">
                <a16:creationId xmlns:a16="http://schemas.microsoft.com/office/drawing/2014/main" id="{C878483C-1120-A57D-060F-FF557D96BE72}"/>
              </a:ext>
            </a:extLst>
          </p:cNvPr>
          <p:cNvSpPr txBox="1"/>
          <p:nvPr/>
        </p:nvSpPr>
        <p:spPr>
          <a:xfrm>
            <a:off x="640373" y="1536896"/>
            <a:ext cx="9335222"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dirty="0">
                <a:latin typeface="Tahoma"/>
                <a:ea typeface="Calibri"/>
                <a:cs typeface="Calibri"/>
              </a:rPr>
              <a:t>9 Key Factors</a:t>
            </a:r>
            <a:endParaRPr lang="en-US" sz="2800">
              <a:latin typeface="Tahoma"/>
              <a:ea typeface="Calibri"/>
              <a:cs typeface="Calibri"/>
            </a:endParaRPr>
          </a:p>
        </p:txBody>
      </p:sp>
    </p:spTree>
    <p:extLst>
      <p:ext uri="{BB962C8B-B14F-4D97-AF65-F5344CB8AC3E}">
        <p14:creationId xmlns:p14="http://schemas.microsoft.com/office/powerpoint/2010/main" val="175487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5818-A074-CA06-F347-6E49DC03B6DF}"/>
              </a:ext>
            </a:extLst>
          </p:cNvPr>
          <p:cNvSpPr>
            <a:spLocks noGrp="1"/>
          </p:cNvSpPr>
          <p:nvPr>
            <p:ph type="title"/>
          </p:nvPr>
        </p:nvSpPr>
        <p:spPr/>
        <p:txBody>
          <a:bodyPr/>
          <a:lstStyle/>
          <a:p>
            <a:r>
              <a:rPr lang="en-US" dirty="0"/>
              <a:t>NACDD Public Policy Priorities Matrix</a:t>
            </a:r>
          </a:p>
        </p:txBody>
      </p:sp>
      <p:graphicFrame>
        <p:nvGraphicFramePr>
          <p:cNvPr id="9" name="Table 8">
            <a:extLst>
              <a:ext uri="{FF2B5EF4-FFF2-40B4-BE49-F238E27FC236}">
                <a16:creationId xmlns:a16="http://schemas.microsoft.com/office/drawing/2014/main" id="{7B556191-FEBE-F5B6-356D-B65D3A840404}"/>
              </a:ext>
            </a:extLst>
          </p:cNvPr>
          <p:cNvGraphicFramePr>
            <a:graphicFrameLocks noGrp="1"/>
          </p:cNvGraphicFramePr>
          <p:nvPr>
            <p:extLst>
              <p:ext uri="{D42A27DB-BD31-4B8C-83A1-F6EECF244321}">
                <p14:modId xmlns:p14="http://schemas.microsoft.com/office/powerpoint/2010/main" val="3795229165"/>
              </p:ext>
            </p:extLst>
          </p:nvPr>
        </p:nvGraphicFramePr>
        <p:xfrm>
          <a:off x="548640" y="1452880"/>
          <a:ext cx="10921996" cy="4190977"/>
        </p:xfrm>
        <a:graphic>
          <a:graphicData uri="http://schemas.openxmlformats.org/drawingml/2006/table">
            <a:tbl>
              <a:tblPr bandRow="1">
                <a:tableStyleId>{3B4B98B0-60AC-42C2-AFA5-B58CD77FA1E5}</a:tableStyleId>
              </a:tblPr>
              <a:tblGrid>
                <a:gridCol w="1482451">
                  <a:extLst>
                    <a:ext uri="{9D8B030D-6E8A-4147-A177-3AD203B41FA5}">
                      <a16:colId xmlns:a16="http://schemas.microsoft.com/office/drawing/2014/main" val="581141391"/>
                    </a:ext>
                  </a:extLst>
                </a:gridCol>
                <a:gridCol w="1076994">
                  <a:extLst>
                    <a:ext uri="{9D8B030D-6E8A-4147-A177-3AD203B41FA5}">
                      <a16:colId xmlns:a16="http://schemas.microsoft.com/office/drawing/2014/main" val="3394029776"/>
                    </a:ext>
                  </a:extLst>
                </a:gridCol>
                <a:gridCol w="975631">
                  <a:extLst>
                    <a:ext uri="{9D8B030D-6E8A-4147-A177-3AD203B41FA5}">
                      <a16:colId xmlns:a16="http://schemas.microsoft.com/office/drawing/2014/main" val="3845321656"/>
                    </a:ext>
                  </a:extLst>
                </a:gridCol>
                <a:gridCol w="981762">
                  <a:extLst>
                    <a:ext uri="{9D8B030D-6E8A-4147-A177-3AD203B41FA5}">
                      <a16:colId xmlns:a16="http://schemas.microsoft.com/office/drawing/2014/main" val="119229864"/>
                    </a:ext>
                  </a:extLst>
                </a:gridCol>
                <a:gridCol w="1045522">
                  <a:extLst>
                    <a:ext uri="{9D8B030D-6E8A-4147-A177-3AD203B41FA5}">
                      <a16:colId xmlns:a16="http://schemas.microsoft.com/office/drawing/2014/main" val="585426178"/>
                    </a:ext>
                  </a:extLst>
                </a:gridCol>
                <a:gridCol w="1254383">
                  <a:extLst>
                    <a:ext uri="{9D8B030D-6E8A-4147-A177-3AD203B41FA5}">
                      <a16:colId xmlns:a16="http://schemas.microsoft.com/office/drawing/2014/main" val="697333521"/>
                    </a:ext>
                  </a:extLst>
                </a:gridCol>
                <a:gridCol w="1203700">
                  <a:extLst>
                    <a:ext uri="{9D8B030D-6E8A-4147-A177-3AD203B41FA5}">
                      <a16:colId xmlns:a16="http://schemas.microsoft.com/office/drawing/2014/main" val="2783462044"/>
                    </a:ext>
                  </a:extLst>
                </a:gridCol>
                <a:gridCol w="608186">
                  <a:extLst>
                    <a:ext uri="{9D8B030D-6E8A-4147-A177-3AD203B41FA5}">
                      <a16:colId xmlns:a16="http://schemas.microsoft.com/office/drawing/2014/main" val="3454311275"/>
                    </a:ext>
                  </a:extLst>
                </a:gridCol>
                <a:gridCol w="899608">
                  <a:extLst>
                    <a:ext uri="{9D8B030D-6E8A-4147-A177-3AD203B41FA5}">
                      <a16:colId xmlns:a16="http://schemas.microsoft.com/office/drawing/2014/main" val="2521578873"/>
                    </a:ext>
                  </a:extLst>
                </a:gridCol>
                <a:gridCol w="785573">
                  <a:extLst>
                    <a:ext uri="{9D8B030D-6E8A-4147-A177-3AD203B41FA5}">
                      <a16:colId xmlns:a16="http://schemas.microsoft.com/office/drawing/2014/main" val="2942363834"/>
                    </a:ext>
                  </a:extLst>
                </a:gridCol>
                <a:gridCol w="608186">
                  <a:extLst>
                    <a:ext uri="{9D8B030D-6E8A-4147-A177-3AD203B41FA5}">
                      <a16:colId xmlns:a16="http://schemas.microsoft.com/office/drawing/2014/main" val="426410469"/>
                    </a:ext>
                  </a:extLst>
                </a:gridCol>
              </a:tblGrid>
              <a:tr h="815365">
                <a:tc>
                  <a:txBody>
                    <a:bodyPr/>
                    <a:lstStyle/>
                    <a:p>
                      <a:pPr algn="ctr" fontAlgn="b"/>
                      <a:r>
                        <a:rPr lang="en-US" sz="1200" dirty="0">
                          <a:effectLst/>
                        </a:rPr>
                        <a:t>Issue  - Grading scores 1, 5, 10, with 10 ranking highest</a:t>
                      </a:r>
                    </a:p>
                  </a:txBody>
                  <a:tcPr marL="9525" marR="9525" marT="9525" anchor="b"/>
                </a:tc>
                <a:tc>
                  <a:txBody>
                    <a:bodyPr/>
                    <a:lstStyle/>
                    <a:p>
                      <a:pPr fontAlgn="b"/>
                      <a:r>
                        <a:rPr lang="en-US" sz="1200" dirty="0">
                          <a:effectLst/>
                        </a:rPr>
                        <a:t>Viability, Will Congress/Administration act?</a:t>
                      </a:r>
                    </a:p>
                  </a:txBody>
                  <a:tcPr marL="9525" marR="9525" marT="9525" anchor="b"/>
                </a:tc>
                <a:tc>
                  <a:txBody>
                    <a:bodyPr/>
                    <a:lstStyle/>
                    <a:p>
                      <a:pPr algn="ctr" fontAlgn="b"/>
                      <a:r>
                        <a:rPr lang="en-US" sz="1200" dirty="0">
                          <a:effectLst/>
                        </a:rPr>
                        <a:t>Strong Member interest</a:t>
                      </a:r>
                    </a:p>
                  </a:txBody>
                  <a:tcPr marL="9525" marR="9525" marT="9525" anchor="b"/>
                </a:tc>
                <a:tc>
                  <a:txBody>
                    <a:bodyPr/>
                    <a:lstStyle/>
                    <a:p>
                      <a:pPr algn="ctr" fontAlgn="b"/>
                      <a:r>
                        <a:rPr lang="en-US" sz="1200" dirty="0">
                          <a:effectLst/>
                        </a:rPr>
                        <a:t>A critical need? Heavy Focus</a:t>
                      </a:r>
                    </a:p>
                  </a:txBody>
                  <a:tcPr marL="9525" marR="9525" marT="9525" anchor="b"/>
                </a:tc>
                <a:tc>
                  <a:txBody>
                    <a:bodyPr/>
                    <a:lstStyle/>
                    <a:p>
                      <a:pPr algn="ctr" fontAlgn="b"/>
                      <a:r>
                        <a:rPr lang="en-US" sz="1200" dirty="0">
                          <a:effectLst/>
                        </a:rPr>
                        <a:t>Unique Voice from other disability groups</a:t>
                      </a:r>
                    </a:p>
                  </a:txBody>
                  <a:tcPr marL="9525" marR="9525" marT="9525" anchor="b"/>
                </a:tc>
                <a:tc>
                  <a:txBody>
                    <a:bodyPr/>
                    <a:lstStyle/>
                    <a:p>
                      <a:pPr algn="ctr" fontAlgn="b"/>
                      <a:r>
                        <a:rPr lang="en-US" sz="1200" dirty="0">
                          <a:effectLst/>
                        </a:rPr>
                        <a:t>Policy directly related to People with I/DD</a:t>
                      </a:r>
                    </a:p>
                  </a:txBody>
                  <a:tcPr marL="9525" marR="9525" marT="9525" anchor="b"/>
                </a:tc>
                <a:tc>
                  <a:txBody>
                    <a:bodyPr/>
                    <a:lstStyle/>
                    <a:p>
                      <a:pPr algn="ctr" fontAlgn="b"/>
                      <a:r>
                        <a:rPr lang="en-US" sz="1200" dirty="0">
                          <a:effectLst/>
                        </a:rPr>
                        <a:t>Policy change in alignment with the DD Act</a:t>
                      </a:r>
                    </a:p>
                  </a:txBody>
                  <a:tcPr marL="9525" marR="9525" marT="9525" anchor="b"/>
                </a:tc>
                <a:tc>
                  <a:txBody>
                    <a:bodyPr/>
                    <a:lstStyle/>
                    <a:p>
                      <a:pPr algn="ctr" fontAlgn="b"/>
                      <a:r>
                        <a:rPr lang="en-US" sz="1200" dirty="0">
                          <a:effectLst/>
                        </a:rPr>
                        <a:t>ROI = Time</a:t>
                      </a:r>
                    </a:p>
                  </a:txBody>
                  <a:tcPr marL="9525" marR="9525" marT="9525" anchor="b"/>
                </a:tc>
                <a:tc>
                  <a:txBody>
                    <a:bodyPr/>
                    <a:lstStyle/>
                    <a:p>
                      <a:pPr algn="ctr" fontAlgn="b"/>
                      <a:r>
                        <a:rPr lang="en-US" sz="1200" dirty="0">
                          <a:effectLst/>
                        </a:rPr>
                        <a:t>State Legislation </a:t>
                      </a:r>
                    </a:p>
                  </a:txBody>
                  <a:tcPr marL="9525" marR="9525" marT="9525" anchor="b"/>
                </a:tc>
                <a:tc>
                  <a:txBody>
                    <a:bodyPr/>
                    <a:lstStyle/>
                    <a:p>
                      <a:pPr algn="ctr" fontAlgn="b"/>
                      <a:r>
                        <a:rPr lang="en-US" sz="1200" dirty="0">
                          <a:effectLst/>
                        </a:rPr>
                        <a:t>Bipartisan </a:t>
                      </a:r>
                    </a:p>
                  </a:txBody>
                  <a:tcPr marL="9525" marR="9525" marT="9525" anchor="b"/>
                </a:tc>
                <a:tc>
                  <a:txBody>
                    <a:bodyPr/>
                    <a:lstStyle/>
                    <a:p>
                      <a:pPr algn="ctr" fontAlgn="b"/>
                      <a:r>
                        <a:rPr lang="en-US" sz="1200" dirty="0">
                          <a:effectLst/>
                        </a:rPr>
                        <a:t>Score</a:t>
                      </a:r>
                    </a:p>
                  </a:txBody>
                  <a:tcPr marL="9525" marR="9525" marT="9525" anchor="b"/>
                </a:tc>
                <a:extLst>
                  <a:ext uri="{0D108BD9-81ED-4DB2-BD59-A6C34878D82A}">
                    <a16:rowId xmlns:a16="http://schemas.microsoft.com/office/drawing/2014/main" val="1987514808"/>
                  </a:ext>
                </a:extLst>
              </a:tr>
              <a:tr h="375068">
                <a:tc>
                  <a:txBody>
                    <a:bodyPr/>
                    <a:lstStyle/>
                    <a:p>
                      <a:pPr fontAlgn="b"/>
                      <a:r>
                        <a:rPr lang="en-US" sz="1100" dirty="0">
                          <a:effectLst/>
                        </a:rPr>
                        <a:t>DD Act </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8.89</a:t>
                      </a:r>
                    </a:p>
                  </a:txBody>
                  <a:tcPr marL="9525" marR="9525" marT="9525" anchor="b"/>
                </a:tc>
                <a:extLst>
                  <a:ext uri="{0D108BD9-81ED-4DB2-BD59-A6C34878D82A}">
                    <a16:rowId xmlns:a16="http://schemas.microsoft.com/office/drawing/2014/main" val="2592481841"/>
                  </a:ext>
                </a:extLst>
              </a:tr>
              <a:tr h="375068">
                <a:tc>
                  <a:txBody>
                    <a:bodyPr/>
                    <a:lstStyle/>
                    <a:p>
                      <a:pPr fontAlgn="b"/>
                      <a:r>
                        <a:rPr lang="en-US" sz="1100" dirty="0">
                          <a:effectLst/>
                        </a:rPr>
                        <a:t>HCBS / LTSS</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8.44</a:t>
                      </a:r>
                    </a:p>
                  </a:txBody>
                  <a:tcPr marL="9525" marR="9525" marT="9525" anchor="b"/>
                </a:tc>
                <a:extLst>
                  <a:ext uri="{0D108BD9-81ED-4DB2-BD59-A6C34878D82A}">
                    <a16:rowId xmlns:a16="http://schemas.microsoft.com/office/drawing/2014/main" val="4072045117"/>
                  </a:ext>
                </a:extLst>
              </a:tr>
              <a:tr h="375068">
                <a:tc>
                  <a:txBody>
                    <a:bodyPr/>
                    <a:lstStyle/>
                    <a:p>
                      <a:pPr fontAlgn="b"/>
                      <a:r>
                        <a:rPr lang="en-US" sz="1100" dirty="0">
                          <a:effectLst/>
                        </a:rPr>
                        <a:t>Medicaid Cuts</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7.89</a:t>
                      </a:r>
                    </a:p>
                  </a:txBody>
                  <a:tcPr marL="9525" marR="9525" marT="9525" anchor="b"/>
                </a:tc>
                <a:extLst>
                  <a:ext uri="{0D108BD9-81ED-4DB2-BD59-A6C34878D82A}">
                    <a16:rowId xmlns:a16="http://schemas.microsoft.com/office/drawing/2014/main" val="3802689333"/>
                  </a:ext>
                </a:extLst>
              </a:tr>
              <a:tr h="375068">
                <a:tc>
                  <a:txBody>
                    <a:bodyPr/>
                    <a:lstStyle/>
                    <a:p>
                      <a:pPr fontAlgn="b"/>
                      <a:r>
                        <a:rPr lang="en-US" sz="1100" dirty="0">
                          <a:effectLst/>
                        </a:rPr>
                        <a:t>Employment </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7.89</a:t>
                      </a:r>
                    </a:p>
                  </a:txBody>
                  <a:tcPr marL="9525" marR="9525" marT="9525" anchor="b"/>
                </a:tc>
                <a:extLst>
                  <a:ext uri="{0D108BD9-81ED-4DB2-BD59-A6C34878D82A}">
                    <a16:rowId xmlns:a16="http://schemas.microsoft.com/office/drawing/2014/main" val="4149369281"/>
                  </a:ext>
                </a:extLst>
              </a:tr>
              <a:tr h="375068">
                <a:tc>
                  <a:txBody>
                    <a:bodyPr/>
                    <a:lstStyle/>
                    <a:p>
                      <a:pPr fontAlgn="b"/>
                      <a:r>
                        <a:rPr lang="en-US" sz="1100" dirty="0">
                          <a:effectLst/>
                        </a:rPr>
                        <a:t>Social Security </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10</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5.89</a:t>
                      </a:r>
                    </a:p>
                  </a:txBody>
                  <a:tcPr marL="9525" marR="9525" marT="9525" anchor="b"/>
                </a:tc>
                <a:extLst>
                  <a:ext uri="{0D108BD9-81ED-4DB2-BD59-A6C34878D82A}">
                    <a16:rowId xmlns:a16="http://schemas.microsoft.com/office/drawing/2014/main" val="3805591802"/>
                  </a:ext>
                </a:extLst>
              </a:tr>
              <a:tr h="375068">
                <a:tc>
                  <a:txBody>
                    <a:bodyPr/>
                    <a:lstStyle/>
                    <a:p>
                      <a:pPr fontAlgn="b"/>
                      <a:r>
                        <a:rPr lang="en-US" sz="1100" dirty="0">
                          <a:effectLst/>
                        </a:rPr>
                        <a:t>Housing for PWD</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2.78</a:t>
                      </a:r>
                    </a:p>
                  </a:txBody>
                  <a:tcPr marL="9525" marR="9525" marT="9525" anchor="b"/>
                </a:tc>
                <a:extLst>
                  <a:ext uri="{0D108BD9-81ED-4DB2-BD59-A6C34878D82A}">
                    <a16:rowId xmlns:a16="http://schemas.microsoft.com/office/drawing/2014/main" val="2825428725"/>
                  </a:ext>
                </a:extLst>
              </a:tr>
              <a:tr h="375068">
                <a:tc>
                  <a:txBody>
                    <a:bodyPr/>
                    <a:lstStyle/>
                    <a:p>
                      <a:pPr fontAlgn="b"/>
                      <a:r>
                        <a:rPr lang="en-US" sz="1100" dirty="0">
                          <a:effectLst/>
                        </a:rPr>
                        <a:t>Disability Civil Rights</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0</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2.22</a:t>
                      </a:r>
                    </a:p>
                  </a:txBody>
                  <a:tcPr marL="9525" marR="9525" marT="9525" anchor="b"/>
                </a:tc>
                <a:extLst>
                  <a:ext uri="{0D108BD9-81ED-4DB2-BD59-A6C34878D82A}">
                    <a16:rowId xmlns:a16="http://schemas.microsoft.com/office/drawing/2014/main" val="4265293832"/>
                  </a:ext>
                </a:extLst>
              </a:tr>
              <a:tr h="375068">
                <a:tc>
                  <a:txBody>
                    <a:bodyPr/>
                    <a:lstStyle/>
                    <a:p>
                      <a:pPr fontAlgn="b"/>
                      <a:r>
                        <a:rPr lang="en-US" sz="1100" dirty="0">
                          <a:effectLst/>
                        </a:rPr>
                        <a:t>Transportation</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1.89</a:t>
                      </a:r>
                    </a:p>
                  </a:txBody>
                  <a:tcPr marL="9525" marR="9525" marT="9525" anchor="b"/>
                </a:tc>
                <a:extLst>
                  <a:ext uri="{0D108BD9-81ED-4DB2-BD59-A6C34878D82A}">
                    <a16:rowId xmlns:a16="http://schemas.microsoft.com/office/drawing/2014/main" val="2080352086"/>
                  </a:ext>
                </a:extLst>
              </a:tr>
              <a:tr h="375068">
                <a:tc>
                  <a:txBody>
                    <a:bodyPr/>
                    <a:lstStyle/>
                    <a:p>
                      <a:pPr fontAlgn="b"/>
                      <a:r>
                        <a:rPr lang="en-US" sz="1100" dirty="0">
                          <a:effectLst/>
                        </a:rPr>
                        <a:t>Technology</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1</a:t>
                      </a:r>
                    </a:p>
                  </a:txBody>
                  <a:tcPr marL="9525" marR="9525" marT="9525" anchor="b"/>
                </a:tc>
                <a:tc>
                  <a:txBody>
                    <a:bodyPr/>
                    <a:lstStyle/>
                    <a:p>
                      <a:pPr algn="r" fontAlgn="b"/>
                      <a:r>
                        <a:rPr lang="en-US" sz="1100" dirty="0">
                          <a:effectLst/>
                        </a:rPr>
                        <a:t>5</a:t>
                      </a:r>
                    </a:p>
                  </a:txBody>
                  <a:tcPr marL="9525" marR="9525" marT="9525" anchor="b"/>
                </a:tc>
                <a:tc>
                  <a:txBody>
                    <a:bodyPr/>
                    <a:lstStyle/>
                    <a:p>
                      <a:pPr algn="r" fontAlgn="b"/>
                      <a:r>
                        <a:rPr lang="en-US" sz="1100" dirty="0">
                          <a:effectLst/>
                        </a:rPr>
                        <a:t>1.44</a:t>
                      </a:r>
                    </a:p>
                  </a:txBody>
                  <a:tcPr marL="9525" marR="9525" marT="9525" anchor="b"/>
                </a:tc>
                <a:extLst>
                  <a:ext uri="{0D108BD9-81ED-4DB2-BD59-A6C34878D82A}">
                    <a16:rowId xmlns:a16="http://schemas.microsoft.com/office/drawing/2014/main" val="3228436462"/>
                  </a:ext>
                </a:extLst>
              </a:tr>
            </a:tbl>
          </a:graphicData>
        </a:graphic>
      </p:graphicFrame>
    </p:spTree>
    <p:extLst>
      <p:ext uri="{BB962C8B-B14F-4D97-AF65-F5344CB8AC3E}">
        <p14:creationId xmlns:p14="http://schemas.microsoft.com/office/powerpoint/2010/main" val="47044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7D4A5-F37F-6B10-90B5-D56D7E0A9DB7}"/>
              </a:ext>
            </a:extLst>
          </p:cNvPr>
          <p:cNvSpPr>
            <a:spLocks noGrp="1"/>
          </p:cNvSpPr>
          <p:nvPr>
            <p:ph type="title"/>
          </p:nvPr>
        </p:nvSpPr>
        <p:spPr/>
        <p:txBody>
          <a:bodyPr/>
          <a:lstStyle/>
          <a:p>
            <a:r>
              <a:rPr lang="en-US" dirty="0"/>
              <a:t>Protect Medicaid</a:t>
            </a:r>
          </a:p>
        </p:txBody>
      </p:sp>
      <p:sp>
        <p:nvSpPr>
          <p:cNvPr id="3" name="Text Placeholder 2">
            <a:extLst>
              <a:ext uri="{FF2B5EF4-FFF2-40B4-BE49-F238E27FC236}">
                <a16:creationId xmlns:a16="http://schemas.microsoft.com/office/drawing/2014/main" id="{3C54696C-6781-29A1-9DB7-C86C15AEC1B5}"/>
              </a:ext>
            </a:extLst>
          </p:cNvPr>
          <p:cNvSpPr>
            <a:spLocks noGrp="1"/>
          </p:cNvSpPr>
          <p:nvPr>
            <p:ph type="body" idx="1"/>
          </p:nvPr>
        </p:nvSpPr>
        <p:spPr>
          <a:xfrm>
            <a:off x="220249" y="1579007"/>
            <a:ext cx="6035771" cy="3682143"/>
          </a:xfrm>
        </p:spPr>
        <p:txBody>
          <a:bodyPr>
            <a:normAutofit lnSpcReduction="10000"/>
          </a:bodyPr>
          <a:lstStyle/>
          <a:p>
            <a:pPr marL="50800" indent="0">
              <a:buNone/>
            </a:pPr>
            <a:endParaRPr lang="en-US" dirty="0"/>
          </a:p>
          <a:p>
            <a:pPr>
              <a:buClr>
                <a:srgbClr val="000000"/>
              </a:buClr>
            </a:pPr>
            <a:r>
              <a:rPr lang="en-US" dirty="0"/>
              <a:t>NACDD Strategies</a:t>
            </a:r>
          </a:p>
          <a:p>
            <a:pPr>
              <a:buClr>
                <a:srgbClr val="000000"/>
              </a:buClr>
            </a:pPr>
            <a:r>
              <a:rPr lang="en-US" dirty="0"/>
              <a:t>NACDD Hill Meetings </a:t>
            </a:r>
          </a:p>
          <a:p>
            <a:pPr>
              <a:buClr>
                <a:srgbClr val="000000"/>
              </a:buClr>
            </a:pPr>
            <a:r>
              <a:rPr lang="en-US" dirty="0"/>
              <a:t>Council Advocacy </a:t>
            </a:r>
          </a:p>
          <a:p>
            <a:pPr>
              <a:buClr>
                <a:srgbClr val="000000"/>
              </a:buClr>
            </a:pPr>
            <a:r>
              <a:rPr lang="en-US" sz="2600" dirty="0"/>
              <a:t>Medicaid Threats and Timeline: Congress Budget and Reconciliation</a:t>
            </a:r>
          </a:p>
          <a:p>
            <a:pPr>
              <a:buClr>
                <a:srgbClr val="000000"/>
              </a:buClr>
            </a:pPr>
            <a:r>
              <a:rPr lang="en-US" sz="2600" dirty="0"/>
              <a:t>Medicaid Threats and Timeline: Executive Order </a:t>
            </a:r>
            <a:endParaRPr lang="en-US" dirty="0"/>
          </a:p>
          <a:p>
            <a:pPr>
              <a:buClr>
                <a:srgbClr val="000000"/>
              </a:buClr>
            </a:pPr>
            <a:endParaRPr lang="en-US" dirty="0"/>
          </a:p>
          <a:p>
            <a:pPr>
              <a:buClr>
                <a:srgbClr val="000000"/>
              </a:buClr>
            </a:pPr>
            <a:endParaRPr lang="en-US" dirty="0"/>
          </a:p>
          <a:p>
            <a:pPr>
              <a:buClr>
                <a:srgbClr val="000000"/>
              </a:buClr>
            </a:pPr>
            <a:endParaRPr lang="en-US" dirty="0"/>
          </a:p>
        </p:txBody>
      </p:sp>
      <p:pic>
        <p:nvPicPr>
          <p:cNvPr id="13" name="Picture 12" descr="Image: Democratic Senators Speak Out Against Trump's Health Care Plan">
            <a:extLst>
              <a:ext uri="{FF2B5EF4-FFF2-40B4-BE49-F238E27FC236}">
                <a16:creationId xmlns:a16="http://schemas.microsoft.com/office/drawing/2014/main" id="{4FD0A3CB-FD98-A5C5-88E4-938E620EA10C}"/>
              </a:ext>
            </a:extLst>
          </p:cNvPr>
          <p:cNvPicPr>
            <a:picLocks noChangeAspect="1"/>
          </p:cNvPicPr>
          <p:nvPr/>
        </p:nvPicPr>
        <p:blipFill>
          <a:blip r:embed="rId2"/>
          <a:stretch>
            <a:fillRect/>
          </a:stretch>
        </p:blipFill>
        <p:spPr>
          <a:xfrm>
            <a:off x="6400800" y="1580696"/>
            <a:ext cx="5486400" cy="3696607"/>
          </a:xfrm>
          <a:prstGeom prst="rect">
            <a:avLst/>
          </a:prstGeom>
        </p:spPr>
      </p:pic>
    </p:spTree>
    <p:extLst>
      <p:ext uri="{BB962C8B-B14F-4D97-AF65-F5344CB8AC3E}">
        <p14:creationId xmlns:p14="http://schemas.microsoft.com/office/powerpoint/2010/main" val="1758022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9F58-1DC7-8DE4-3A3E-93EE9D9AC01E}"/>
              </a:ext>
            </a:extLst>
          </p:cNvPr>
          <p:cNvSpPr>
            <a:spLocks noGrp="1"/>
          </p:cNvSpPr>
          <p:nvPr>
            <p:ph type="title"/>
          </p:nvPr>
        </p:nvSpPr>
        <p:spPr/>
        <p:txBody>
          <a:bodyPr>
            <a:normAutofit/>
          </a:bodyPr>
          <a:lstStyle/>
          <a:p>
            <a:r>
              <a:rPr lang="en-US" dirty="0"/>
              <a:t>Protect Medicaid – NACDD Strategies</a:t>
            </a:r>
          </a:p>
        </p:txBody>
      </p:sp>
      <p:sp>
        <p:nvSpPr>
          <p:cNvPr id="3" name="Text Placeholder 2">
            <a:extLst>
              <a:ext uri="{FF2B5EF4-FFF2-40B4-BE49-F238E27FC236}">
                <a16:creationId xmlns:a16="http://schemas.microsoft.com/office/drawing/2014/main" id="{1BC576C2-0AFD-4323-EEC4-5F947FE86E7D}"/>
              </a:ext>
            </a:extLst>
          </p:cNvPr>
          <p:cNvSpPr>
            <a:spLocks noGrp="1"/>
          </p:cNvSpPr>
          <p:nvPr>
            <p:ph type="body" idx="1"/>
          </p:nvPr>
        </p:nvSpPr>
        <p:spPr>
          <a:xfrm>
            <a:off x="525049" y="1497727"/>
            <a:ext cx="10750011" cy="4351338"/>
          </a:xfrm>
        </p:spPr>
        <p:txBody>
          <a:bodyPr spcFirstLastPara="1" vert="horz" wrap="square" lIns="91425" tIns="45700" rIns="91425" bIns="45700" rtlCol="0" anchor="t" anchorCtr="0">
            <a:noAutofit/>
          </a:bodyPr>
          <a:lstStyle/>
          <a:p>
            <a:pPr marL="508000" indent="-457200">
              <a:lnSpc>
                <a:spcPct val="120000"/>
              </a:lnSpc>
              <a:buClr>
                <a:prstClr val="black"/>
              </a:buClr>
              <a:buAutoNum type="arabicParenR"/>
            </a:pPr>
            <a:r>
              <a:rPr lang="en-US" sz="2000" u="sng" dirty="0"/>
              <a:t>Advocating to Members of Congress.</a:t>
            </a:r>
            <a:r>
              <a:rPr lang="en-US" sz="2000" dirty="0"/>
              <a:t> NACDD is working with other national cross-disability groups in meetings with members of Congress to express to them the importance of Medicaid. </a:t>
            </a:r>
            <a:endParaRPr lang="en-US" u="sng"/>
          </a:p>
          <a:p>
            <a:pPr marL="393700" indent="-342900">
              <a:lnSpc>
                <a:spcPct val="120000"/>
              </a:lnSpc>
              <a:buClr>
                <a:srgbClr val="000000"/>
              </a:buClr>
              <a:buAutoNum type="arabicParenR"/>
            </a:pPr>
            <a:r>
              <a:rPr lang="en-US" sz="2000" u="sng" dirty="0"/>
              <a:t>Researching and Drafting Advocacy Materials.</a:t>
            </a:r>
            <a:r>
              <a:rPr lang="en-US" sz="2000" dirty="0"/>
              <a:t> We have sent letters to members of Congress and are in the process of preparing templates for states to use in district meetings.</a:t>
            </a:r>
          </a:p>
          <a:p>
            <a:pPr marL="393700" indent="-342900">
              <a:lnSpc>
                <a:spcPct val="120000"/>
              </a:lnSpc>
              <a:buClr>
                <a:srgbClr val="000000"/>
              </a:buClr>
              <a:buAutoNum type="arabicParenR"/>
            </a:pPr>
            <a:r>
              <a:rPr lang="en-US" sz="2000" u="sng" dirty="0"/>
              <a:t>Educating, Updating and Activating State-Based Advocates.</a:t>
            </a:r>
            <a:r>
              <a:rPr lang="en-US" sz="2000" dirty="0"/>
              <a:t> NACDD has regularly briefed our network about threats to Medicaid during all network calls, policy committee meetings and bi-weekly policy office hours. NACDD will prepare and share state templates for councils to use in district meetings. </a:t>
            </a:r>
          </a:p>
          <a:p>
            <a:pPr marL="393700" indent="-342900">
              <a:lnSpc>
                <a:spcPct val="120000"/>
              </a:lnSpc>
              <a:buClr>
                <a:srgbClr val="000000"/>
              </a:buClr>
              <a:buAutoNum type="arabicParenR"/>
            </a:pPr>
            <a:r>
              <a:rPr lang="en-US" sz="2000" dirty="0"/>
              <a:t>Preparing for Cross-Disability Medicaid Defense and Public Actions. </a:t>
            </a:r>
          </a:p>
        </p:txBody>
      </p:sp>
    </p:spTree>
    <p:extLst>
      <p:ext uri="{BB962C8B-B14F-4D97-AF65-F5344CB8AC3E}">
        <p14:creationId xmlns:p14="http://schemas.microsoft.com/office/powerpoint/2010/main" val="3934395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9F58-1DC7-8DE4-3A3E-93EE9D9AC01E}"/>
              </a:ext>
            </a:extLst>
          </p:cNvPr>
          <p:cNvSpPr>
            <a:spLocks noGrp="1"/>
          </p:cNvSpPr>
          <p:nvPr>
            <p:ph type="title"/>
          </p:nvPr>
        </p:nvSpPr>
        <p:spPr/>
        <p:txBody>
          <a:bodyPr/>
          <a:lstStyle/>
          <a:p>
            <a:r>
              <a:rPr lang="en-US" dirty="0"/>
              <a:t>Protect Medicaid – NACDD Hill Meetings </a:t>
            </a:r>
          </a:p>
        </p:txBody>
      </p:sp>
      <p:sp>
        <p:nvSpPr>
          <p:cNvPr id="6" name="TextBox 5">
            <a:extLst>
              <a:ext uri="{FF2B5EF4-FFF2-40B4-BE49-F238E27FC236}">
                <a16:creationId xmlns:a16="http://schemas.microsoft.com/office/drawing/2014/main" id="{E9B4703A-330F-4883-EE29-5ADED1DB9B1E}"/>
              </a:ext>
            </a:extLst>
          </p:cNvPr>
          <p:cNvSpPr txBox="1"/>
          <p:nvPr/>
        </p:nvSpPr>
        <p:spPr>
          <a:xfrm>
            <a:off x="320840" y="1534298"/>
            <a:ext cx="1107212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Calibri"/>
                <a:cs typeface="Calibri"/>
              </a:rPr>
              <a:t>All meetings are in person (no virtual option). NACDD staff welcome state specific talking points from councils to prepare for meetings. After meetings, NACDD staff make introductions via email to give ED's the opportunity for future education/outreach.</a:t>
            </a:r>
          </a:p>
        </p:txBody>
      </p:sp>
      <p:graphicFrame>
        <p:nvGraphicFramePr>
          <p:cNvPr id="5" name="Table 4">
            <a:extLst>
              <a:ext uri="{FF2B5EF4-FFF2-40B4-BE49-F238E27FC236}">
                <a16:creationId xmlns:a16="http://schemas.microsoft.com/office/drawing/2014/main" id="{0A360DAD-F2F0-FA0C-2878-7AFD6C28AEAB}"/>
              </a:ext>
            </a:extLst>
          </p:cNvPr>
          <p:cNvGraphicFramePr>
            <a:graphicFrameLocks noGrp="1"/>
          </p:cNvGraphicFramePr>
          <p:nvPr>
            <p:extLst>
              <p:ext uri="{D42A27DB-BD31-4B8C-83A1-F6EECF244321}">
                <p14:modId xmlns:p14="http://schemas.microsoft.com/office/powerpoint/2010/main" val="2250532665"/>
              </p:ext>
            </p:extLst>
          </p:nvPr>
        </p:nvGraphicFramePr>
        <p:xfrm>
          <a:off x="462642" y="2948214"/>
          <a:ext cx="9996840" cy="3824361"/>
        </p:xfrm>
        <a:graphic>
          <a:graphicData uri="http://schemas.openxmlformats.org/drawingml/2006/table">
            <a:tbl>
              <a:tblPr firstRow="1" bandRow="1">
                <a:tableStyleId>{3C2FFA5D-87B4-456A-9821-1D502468CF0F}</a:tableStyleId>
              </a:tblPr>
              <a:tblGrid>
                <a:gridCol w="2875642">
                  <a:extLst>
                    <a:ext uri="{9D8B030D-6E8A-4147-A177-3AD203B41FA5}">
                      <a16:colId xmlns:a16="http://schemas.microsoft.com/office/drawing/2014/main" val="2696896298"/>
                    </a:ext>
                  </a:extLst>
                </a:gridCol>
                <a:gridCol w="2431154">
                  <a:extLst>
                    <a:ext uri="{9D8B030D-6E8A-4147-A177-3AD203B41FA5}">
                      <a16:colId xmlns:a16="http://schemas.microsoft.com/office/drawing/2014/main" val="4154433097"/>
                    </a:ext>
                  </a:extLst>
                </a:gridCol>
                <a:gridCol w="2345022">
                  <a:extLst>
                    <a:ext uri="{9D8B030D-6E8A-4147-A177-3AD203B41FA5}">
                      <a16:colId xmlns:a16="http://schemas.microsoft.com/office/drawing/2014/main" val="4267892379"/>
                    </a:ext>
                  </a:extLst>
                </a:gridCol>
                <a:gridCol w="2345022">
                  <a:extLst>
                    <a:ext uri="{9D8B030D-6E8A-4147-A177-3AD203B41FA5}">
                      <a16:colId xmlns:a16="http://schemas.microsoft.com/office/drawing/2014/main" val="1563188426"/>
                    </a:ext>
                  </a:extLst>
                </a:gridCol>
              </a:tblGrid>
              <a:tr h="441081">
                <a:tc>
                  <a:txBody>
                    <a:bodyPr/>
                    <a:lstStyle/>
                    <a:p>
                      <a:pPr algn="ctr"/>
                      <a:r>
                        <a:rPr lang="en-US" u="sng" dirty="0">
                          <a:solidFill>
                            <a:srgbClr val="000000"/>
                          </a:solidFill>
                        </a:rPr>
                        <a:t>Completed</a:t>
                      </a:r>
                    </a:p>
                  </a:txBody>
                  <a:tcPr/>
                </a:tc>
                <a:tc>
                  <a:txBody>
                    <a:bodyPr/>
                    <a:lstStyle/>
                    <a:p>
                      <a:pPr algn="ctr"/>
                      <a:r>
                        <a:rPr lang="en-US" u="sng" dirty="0">
                          <a:solidFill>
                            <a:srgbClr val="000000"/>
                          </a:solidFill>
                        </a:rPr>
                        <a:t>Scheduled</a:t>
                      </a:r>
                    </a:p>
                  </a:txBody>
                  <a:tcPr/>
                </a:tc>
                <a:tc gridSpan="2">
                  <a:txBody>
                    <a:bodyPr/>
                    <a:lstStyle/>
                    <a:p>
                      <a:pPr algn="ctr"/>
                      <a:r>
                        <a:rPr lang="en-US" u="sng" dirty="0">
                          <a:solidFill>
                            <a:srgbClr val="000000"/>
                          </a:solidFill>
                        </a:rPr>
                        <a:t>Working on scheduling</a:t>
                      </a:r>
                    </a:p>
                  </a:txBody>
                  <a:tcPr/>
                </a:tc>
                <a:tc hMerge="1">
                  <a:txBody>
                    <a:bodyPr/>
                    <a:lstStyle/>
                    <a:p>
                      <a:endParaRPr lang="en-US"/>
                    </a:p>
                  </a:txBody>
                  <a:tcPr marL="0" marR="0" marT="0" marB="0" horzOverflow="overflow"/>
                </a:tc>
                <a:extLst>
                  <a:ext uri="{0D108BD9-81ED-4DB2-BD59-A6C34878D82A}">
                    <a16:rowId xmlns:a16="http://schemas.microsoft.com/office/drawing/2014/main" val="3781174916"/>
                  </a:ext>
                </a:extLst>
              </a:tr>
              <a:tr h="1200269">
                <a:tc>
                  <a:txBody>
                    <a:bodyPr/>
                    <a:lstStyle/>
                    <a:p>
                      <a:pPr lvl="0" algn="ctr">
                        <a:lnSpc>
                          <a:spcPct val="100000"/>
                        </a:lnSpc>
                        <a:spcBef>
                          <a:spcPts val="0"/>
                        </a:spcBef>
                        <a:spcAft>
                          <a:spcPts val="0"/>
                        </a:spcAft>
                        <a:buNone/>
                      </a:pPr>
                      <a:r>
                        <a:rPr lang="en-US" sz="1800" u="none" strike="noStrike" noProof="0" dirty="0">
                          <a:solidFill>
                            <a:srgbClr val="000000"/>
                          </a:solidFill>
                        </a:rPr>
                        <a:t>Miller Meeks (IA-1)</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Lawler (NY-17)</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Stauber (MN-8)</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Valadao (CA-22) </a:t>
                      </a:r>
                      <a:r>
                        <a:rPr lang="en-US" sz="1800" b="0" i="0" u="none" strike="noStrike" noProof="0" dirty="0">
                          <a:solidFill>
                            <a:srgbClr val="000000"/>
                          </a:solidFill>
                          <a:latin typeface="Calibri"/>
                        </a:rPr>
                        <a:t>Turner (OH-10) (1/21)</a:t>
                      </a:r>
                    </a:p>
                    <a:p>
                      <a:pPr lvl="0" algn="ctr">
                        <a:lnSpc>
                          <a:spcPct val="100000"/>
                        </a:lnSpc>
                        <a:spcBef>
                          <a:spcPts val="0"/>
                        </a:spcBef>
                        <a:spcAft>
                          <a:spcPts val="0"/>
                        </a:spcAft>
                        <a:buNone/>
                      </a:pPr>
                      <a:r>
                        <a:rPr lang="en-US" sz="1800" b="0" i="0" u="none" strike="noStrike" noProof="0" dirty="0">
                          <a:solidFill>
                            <a:srgbClr val="000000"/>
                          </a:solidFill>
                          <a:latin typeface="Calibri"/>
                        </a:rPr>
                        <a:t>Baumgartner (WA-5) (1/21)</a:t>
                      </a:r>
                    </a:p>
                    <a:p>
                      <a:pPr lvl="0" algn="ctr">
                        <a:lnSpc>
                          <a:spcPct val="100000"/>
                        </a:lnSpc>
                        <a:spcBef>
                          <a:spcPts val="0"/>
                        </a:spcBef>
                        <a:spcAft>
                          <a:spcPts val="0"/>
                        </a:spcAft>
                        <a:buNone/>
                      </a:pPr>
                      <a:r>
                        <a:rPr lang="en-US" sz="1800" b="0" i="0" u="none" strike="noStrike" noProof="0" dirty="0">
                          <a:solidFill>
                            <a:srgbClr val="000000"/>
                          </a:solidFill>
                          <a:latin typeface="Calibri"/>
                        </a:rPr>
                        <a:t>Barrett (MI-7) (1/21)</a:t>
                      </a:r>
                    </a:p>
                    <a:p>
                      <a:pPr lvl="0" algn="ctr">
                        <a:lnSpc>
                          <a:spcPct val="100000"/>
                        </a:lnSpc>
                        <a:spcBef>
                          <a:spcPts val="0"/>
                        </a:spcBef>
                        <a:spcAft>
                          <a:spcPts val="0"/>
                        </a:spcAft>
                        <a:buNone/>
                      </a:pPr>
                      <a:r>
                        <a:rPr lang="en-US" sz="1800" b="0" i="0" u="none" strike="noStrike" noProof="0" dirty="0">
                          <a:solidFill>
                            <a:srgbClr val="000000"/>
                          </a:solidFill>
                          <a:latin typeface="Calibri"/>
                        </a:rPr>
                        <a:t>Calvert (CA-41) (1/21)</a:t>
                      </a:r>
                    </a:p>
                    <a:p>
                      <a:pPr lvl="0" algn="ctr">
                        <a:lnSpc>
                          <a:spcPct val="100000"/>
                        </a:lnSpc>
                        <a:spcBef>
                          <a:spcPts val="0"/>
                        </a:spcBef>
                        <a:spcAft>
                          <a:spcPts val="0"/>
                        </a:spcAft>
                        <a:buNone/>
                      </a:pPr>
                      <a:r>
                        <a:rPr lang="en-US" sz="1800" b="0" i="0" u="none" strike="noStrike" noProof="0" dirty="0">
                          <a:solidFill>
                            <a:srgbClr val="000000"/>
                          </a:solidFill>
                          <a:latin typeface="Calibri"/>
                        </a:rPr>
                        <a:t>LaLota (NY-1) (1/22)</a:t>
                      </a:r>
                    </a:p>
                    <a:p>
                      <a:pPr lvl="0" algn="ctr">
                        <a:lnSpc>
                          <a:spcPct val="100000"/>
                        </a:lnSpc>
                        <a:spcBef>
                          <a:spcPts val="0"/>
                        </a:spcBef>
                        <a:spcAft>
                          <a:spcPts val="0"/>
                        </a:spcAft>
                        <a:buNone/>
                      </a:pPr>
                      <a:r>
                        <a:rPr lang="en-US" sz="1800" b="0" i="0" u="none" strike="noStrike" noProof="0" dirty="0">
                          <a:solidFill>
                            <a:srgbClr val="000000"/>
                          </a:solidFill>
                          <a:latin typeface="Calibri"/>
                        </a:rPr>
                        <a:t>Van Drew (NJ-2) (1/22)</a:t>
                      </a:r>
                      <a:endParaRPr lang="en-US" dirty="0"/>
                    </a:p>
                  </a:txBody>
                  <a:tcPr/>
                </a:tc>
                <a:tc>
                  <a:txBody>
                    <a:bodyPr/>
                    <a:lstStyle/>
                    <a:p>
                      <a:pPr lvl="0" algn="ctr">
                        <a:lnSpc>
                          <a:spcPct val="100000"/>
                        </a:lnSpc>
                        <a:spcBef>
                          <a:spcPts val="0"/>
                        </a:spcBef>
                        <a:spcAft>
                          <a:spcPts val="0"/>
                        </a:spcAft>
                        <a:buNone/>
                      </a:pPr>
                      <a:r>
                        <a:rPr lang="en-US" sz="1800" u="none" strike="noStrike" noProof="0" dirty="0">
                          <a:solidFill>
                            <a:srgbClr val="000000"/>
                          </a:solidFill>
                        </a:rPr>
                        <a:t>Ciscomani (AZ-6) (1/24)</a:t>
                      </a:r>
                      <a:endParaRPr lang="en-US" dirty="0">
                        <a:solidFill>
                          <a:srgbClr val="000000"/>
                        </a:solidFill>
                      </a:endParaRPr>
                    </a:p>
                  </a:txBody>
                  <a:tcPr/>
                </a:tc>
                <a:tc>
                  <a:txBody>
                    <a:bodyPr/>
                    <a:lstStyle/>
                    <a:p>
                      <a:pPr lvl="0" algn="ctr">
                        <a:lnSpc>
                          <a:spcPct val="100000"/>
                        </a:lnSpc>
                        <a:spcBef>
                          <a:spcPts val="0"/>
                        </a:spcBef>
                        <a:spcAft>
                          <a:spcPts val="0"/>
                        </a:spcAft>
                        <a:buNone/>
                      </a:pPr>
                      <a:r>
                        <a:rPr lang="en-US" sz="1800" u="none" strike="noStrike" noProof="0" dirty="0">
                          <a:solidFill>
                            <a:srgbClr val="000000"/>
                          </a:solidFill>
                        </a:rPr>
                        <a:t>Begich (AK-AL)</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Schweikert (AZ-1)</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Biggs (AZ-5)</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Kim, Young (CA-40)</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Hurd (CO-3)</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Evans (CO-8)</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Guthrie (KY-2)</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Massie (KY-4)</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James (MI-10)</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Edwards, C (NC-11)</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Kean (NJ-07)</a:t>
                      </a:r>
                      <a:endParaRPr lang="en-US" dirty="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Smith (NJ-4)</a:t>
                      </a:r>
                      <a:endParaRPr lang="en-US" dirty="0">
                        <a:solidFill>
                          <a:srgbClr val="000000"/>
                        </a:solidFill>
                      </a:endParaRPr>
                    </a:p>
                  </a:txBody>
                  <a:tcPr/>
                </a:tc>
                <a:tc>
                  <a:txBody>
                    <a:bodyPr/>
                    <a:lstStyle/>
                    <a:p>
                      <a:pPr lvl="0" algn="ctr">
                        <a:lnSpc>
                          <a:spcPct val="100000"/>
                        </a:lnSpc>
                        <a:spcBef>
                          <a:spcPts val="0"/>
                        </a:spcBef>
                        <a:spcAft>
                          <a:spcPts val="0"/>
                        </a:spcAft>
                        <a:buNone/>
                      </a:pPr>
                      <a:r>
                        <a:rPr lang="en-US" sz="1800" u="none" strike="noStrike" noProof="0" dirty="0">
                          <a:solidFill>
                            <a:srgbClr val="000000"/>
                          </a:solidFill>
                        </a:rPr>
                        <a:t>Amodei (NV-2)</a:t>
                      </a:r>
                      <a:endParaRPr lang="en-US" sz="1800" u="none" strike="noStrike" noProof="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Garbarino (NY-2)</a:t>
                      </a:r>
                      <a:endParaRPr lang="en-US" sz="1800" u="none" strike="noStrike" noProof="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Joyce (OH-14)</a:t>
                      </a:r>
                      <a:endParaRPr lang="en-US" sz="1800" u="none" strike="noStrike" noProof="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Fitzpatrick (PA-1)</a:t>
                      </a:r>
                      <a:endParaRPr lang="en-US" sz="1800" u="none" strike="noStrike" noProof="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Thompson, G.T. (PA-15)</a:t>
                      </a:r>
                      <a:endParaRPr lang="en-US" sz="1800" u="none" strike="noStrike" noProof="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Mackenzie (PA-7)</a:t>
                      </a:r>
                      <a:endParaRPr lang="en-US" sz="1800" u="none" strike="noStrike" noProof="0">
                        <a:solidFill>
                          <a:srgbClr val="000000"/>
                        </a:solidFill>
                      </a:endParaRPr>
                    </a:p>
                    <a:p>
                      <a:pPr lvl="0" algn="ctr">
                        <a:lnSpc>
                          <a:spcPct val="100000"/>
                        </a:lnSpc>
                        <a:spcBef>
                          <a:spcPts val="0"/>
                        </a:spcBef>
                        <a:spcAft>
                          <a:spcPts val="0"/>
                        </a:spcAft>
                        <a:buNone/>
                      </a:pPr>
                      <a:r>
                        <a:rPr lang="en-US" sz="1800" u="none" strike="noStrike" noProof="0" dirty="0">
                          <a:solidFill>
                            <a:srgbClr val="000000"/>
                          </a:solidFill>
                        </a:rPr>
                        <a:t>Kiggans (VA-2)</a:t>
                      </a:r>
                      <a:endParaRPr lang="en-US" sz="1800" u="none" strike="noStrike" noProof="0">
                        <a:solidFill>
                          <a:srgbClr val="000000"/>
                        </a:solidFill>
                      </a:endParaRPr>
                    </a:p>
                    <a:p>
                      <a:pPr lvl="0" algn="ctr">
                        <a:buNone/>
                      </a:pPr>
                      <a:r>
                        <a:rPr lang="en-US" sz="1800" u="none" strike="noStrike" noProof="0" dirty="0">
                          <a:solidFill>
                            <a:srgbClr val="000000"/>
                          </a:solidFill>
                        </a:rPr>
                        <a:t>Newhouse (WA-4)</a:t>
                      </a:r>
                      <a:endParaRPr lang="en-US" dirty="0">
                        <a:solidFill>
                          <a:srgbClr val="000000"/>
                        </a:solidFill>
                      </a:endParaRPr>
                    </a:p>
                  </a:txBody>
                  <a:tcPr/>
                </a:tc>
                <a:extLst>
                  <a:ext uri="{0D108BD9-81ED-4DB2-BD59-A6C34878D82A}">
                    <a16:rowId xmlns:a16="http://schemas.microsoft.com/office/drawing/2014/main" val="2641932447"/>
                  </a:ext>
                </a:extLst>
              </a:tr>
            </a:tbl>
          </a:graphicData>
        </a:graphic>
      </p:graphicFrame>
    </p:spTree>
    <p:extLst>
      <p:ext uri="{BB962C8B-B14F-4D97-AF65-F5344CB8AC3E}">
        <p14:creationId xmlns:p14="http://schemas.microsoft.com/office/powerpoint/2010/main" val="2388568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0A0C90C0BAAFC42B9CBFEC0708F4935" ma:contentTypeVersion="18" ma:contentTypeDescription="Create a new document." ma:contentTypeScope="" ma:versionID="747bd14c0bc5fbe46383234328695d9f">
  <xsd:schema xmlns:xsd="http://www.w3.org/2001/XMLSchema" xmlns:xs="http://www.w3.org/2001/XMLSchema" xmlns:p="http://schemas.microsoft.com/office/2006/metadata/properties" xmlns:ns2="560c9c75-9737-4a47-90d7-3192440b0b55" xmlns:ns3="7244ee07-bebb-4256-851d-8920eeb3e1b7" targetNamespace="http://schemas.microsoft.com/office/2006/metadata/properties" ma:root="true" ma:fieldsID="717a3c5c58d1fcb42fb190b8c23c93f3" ns2:_="" ns3:_="">
    <xsd:import namespace="560c9c75-9737-4a47-90d7-3192440b0b55"/>
    <xsd:import namespace="7244ee07-bebb-4256-851d-8920eeb3e1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DateTaken"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c9c75-9737-4a47-90d7-3192440b0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b6cdaa0-f793-43fc-9d66-18f7e46bb38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44ee07-bebb-4256-851d-8920eeb3e1b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59ed9a-9116-4bad-92b9-f5b46ad154c1}" ma:internalName="TaxCatchAll" ma:showField="CatchAllData" ma:web="7244ee07-bebb-4256-851d-8920eeb3e1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7244ee07-bebb-4256-851d-8920eeb3e1b7">
      <UserInfo>
        <DisplayName>Erin Prangley</DisplayName>
        <AccountId>18</AccountId>
        <AccountType/>
      </UserInfo>
    </SharedWithUsers>
    <lcf76f155ced4ddcb4097134ff3c332f xmlns="560c9c75-9737-4a47-90d7-3192440b0b55">
      <Terms xmlns="http://schemas.microsoft.com/office/infopath/2007/PartnerControls"/>
    </lcf76f155ced4ddcb4097134ff3c332f>
    <TaxCatchAll xmlns="7244ee07-bebb-4256-851d-8920eeb3e1b7" xsi:nil="true"/>
  </documentManagement>
</p:properties>
</file>

<file path=customXml/itemProps1.xml><?xml version="1.0" encoding="utf-8"?>
<ds:datastoreItem xmlns:ds="http://schemas.openxmlformats.org/officeDocument/2006/customXml" ds:itemID="{419879FF-AB67-425D-94EA-6057DA49CB3F}">
  <ds:schemaRefs>
    <ds:schemaRef ds:uri="http://schemas.microsoft.com/sharepoint/v3/contenttype/forms"/>
  </ds:schemaRefs>
</ds:datastoreItem>
</file>

<file path=customXml/itemProps2.xml><?xml version="1.0" encoding="utf-8"?>
<ds:datastoreItem xmlns:ds="http://schemas.openxmlformats.org/officeDocument/2006/customXml" ds:itemID="{31C269AE-FF34-48FB-B54C-3216836E58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c9c75-9737-4a47-90d7-3192440b0b55"/>
    <ds:schemaRef ds:uri="7244ee07-bebb-4256-851d-8920eeb3e1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B0843C-86CD-480E-B9D4-E64D1EB301FC}">
  <ds:schemaRefs>
    <ds:schemaRef ds:uri="560c9c75-9737-4a47-90d7-3192440b0b55"/>
    <ds:schemaRef ds:uri="7244ee07-bebb-4256-851d-8920eeb3e1b7"/>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1</Notes>
  <HiddenSlides>0</HiddenSlide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Office Theme</vt:lpstr>
      <vt:lpstr>1_Office Theme</vt:lpstr>
      <vt:lpstr>office theme</vt:lpstr>
      <vt:lpstr>Office Theme</vt:lpstr>
      <vt:lpstr>Policy Update for the NACDD Board Meeting January 22, 2024</vt:lpstr>
      <vt:lpstr>Overview</vt:lpstr>
      <vt:lpstr>Budget, Reconciliation, Appropriations (FY24/25)</vt:lpstr>
      <vt:lpstr>Definitions</vt:lpstr>
      <vt:lpstr>NACDD Public Policy Priorities Matrix</vt:lpstr>
      <vt:lpstr>NACDD Public Policy Priorities Matrix</vt:lpstr>
      <vt:lpstr>Protect Medicaid</vt:lpstr>
      <vt:lpstr>Protect Medicaid – NACDD Strategies</vt:lpstr>
      <vt:lpstr>Protect Medicaid – NACDD Hill Meetings </vt:lpstr>
      <vt:lpstr>Protect Medicaid – Council Advocacy </vt:lpstr>
      <vt:lpstr>Congressional Medicaid Threats and Timeline</vt:lpstr>
      <vt:lpstr>Executive Order Medicaid Threats and Timeline</vt:lpstr>
      <vt:lpstr>Take Away – PACE YOURSELF!</vt:lpstr>
      <vt:lpstr>Act Now!</vt:lpstr>
      <vt:lpstr>PowerPoint Presentation</vt:lpstr>
      <vt:lpstr>Join our email list!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Misilo</dc:creator>
  <cp:revision>4814</cp:revision>
  <cp:lastPrinted>2017-11-16T14:55:44Z</cp:lastPrinted>
  <dcterms:created xsi:type="dcterms:W3CDTF">2016-02-23T16:23:37Z</dcterms:created>
  <dcterms:modified xsi:type="dcterms:W3CDTF">2025-01-22T21:47:06Z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0x01010010A0C90C0BAAFC42B9CBFEC0708F4935</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TemplateUrl">
    <vt:lpwstr/>
  </property>
  <property fmtid="{D5CDD505-2E9C-101B-9397-08002B2CF9AE}" pid="9" name="MediaServiceImageTags">
    <vt:lpwstr/>
  </property>
</Properties>
</file>