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3"/>
  </p:notesMasterIdLst>
  <p:sldIdLst>
    <p:sldId id="256" r:id="rId5"/>
    <p:sldId id="261" r:id="rId6"/>
    <p:sldId id="265" r:id="rId7"/>
    <p:sldId id="257" r:id="rId8"/>
    <p:sldId id="258" r:id="rId9"/>
    <p:sldId id="259" r:id="rId10"/>
    <p:sldId id="260" r:id="rId11"/>
    <p:sldId id="264" r:id="rId12"/>
  </p:sldIdLst>
  <p:sldSz cx="18288000" cy="10287000"/>
  <p:notesSz cx="6858000" cy="9144000"/>
  <p:embeddedFontLst>
    <p:embeddedFont>
      <p:font typeface="Avenir" panose="020B0604020202020204" charset="0"/>
      <p:regular r:id="rId14"/>
    </p:embeddedFont>
    <p:embeddedFont>
      <p:font typeface="Avenir Bold" panose="020B0604020202020204" charset="0"/>
      <p:regular r:id="rId15"/>
    </p:embeddedFont>
    <p:embeddedFont>
      <p:font typeface="Gotham Medium" panose="020B0604020202020204" charset="0"/>
      <p:regular r:id="rId16"/>
    </p:embeddedFont>
    <p:embeddedFont>
      <p:font typeface="Myriad Web Pro" panose="020B0604020202020204" charset="0"/>
      <p:regular r:id="rId17"/>
    </p:embeddedFont>
    <p:embeddedFont>
      <p:font typeface="Tahoma" panose="020B0604030504040204" pitchFamily="3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33856-2377-23D8-8965-078F2D56B180}" v="751" dt="2025-01-08T22:13:41.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53333856-2377-23D8-8965-078F2D56B180}"/>
    <pc:docChg chg="addSld delSld modSld sldOrd">
      <pc:chgData name="Erin Prangley" userId="S::eprangley@nacdd.org::7f058b9a-f90a-4281-a8c6-5ba31926f190" providerId="AD" clId="Web-{53333856-2377-23D8-8965-078F2D56B180}" dt="2025-01-08T22:13:41.842" v="510" actId="20577"/>
      <pc:docMkLst>
        <pc:docMk/>
      </pc:docMkLst>
      <pc:sldChg chg="addSp modSp new mod ord setBg">
        <pc:chgData name="Erin Prangley" userId="S::eprangley@nacdd.org::7f058b9a-f90a-4281-a8c6-5ba31926f190" providerId="AD" clId="Web-{53333856-2377-23D8-8965-078F2D56B180}" dt="2025-01-08T22:07:14.923" v="314" actId="20577"/>
        <pc:sldMkLst>
          <pc:docMk/>
          <pc:sldMk cId="1590523231" sldId="261"/>
        </pc:sldMkLst>
        <pc:spChg chg="add mod ord">
          <ac:chgData name="Erin Prangley" userId="S::eprangley@nacdd.org::7f058b9a-f90a-4281-a8c6-5ba31926f190" providerId="AD" clId="Web-{53333856-2377-23D8-8965-078F2D56B180}" dt="2025-01-08T22:07:14.923" v="314" actId="20577"/>
          <ac:spMkLst>
            <pc:docMk/>
            <pc:sldMk cId="1590523231" sldId="261"/>
            <ac:spMk id="2" creationId="{AEB68BAB-904C-50EA-D459-EB0DA74A6C33}"/>
          </ac:spMkLst>
        </pc:spChg>
        <pc:spChg chg="add">
          <ac:chgData name="Erin Prangley" userId="S::eprangley@nacdd.org::7f058b9a-f90a-4281-a8c6-5ba31926f190" providerId="AD" clId="Web-{53333856-2377-23D8-8965-078F2D56B180}" dt="2025-01-08T22:03:35.191" v="253"/>
          <ac:spMkLst>
            <pc:docMk/>
            <pc:sldMk cId="1590523231" sldId="261"/>
            <ac:spMk id="8" creationId="{0D7B6173-1D58-48E2-83CF-37350F315F75}"/>
          </ac:spMkLst>
        </pc:spChg>
        <pc:spChg chg="add">
          <ac:chgData name="Erin Prangley" userId="S::eprangley@nacdd.org::7f058b9a-f90a-4281-a8c6-5ba31926f190" providerId="AD" clId="Web-{53333856-2377-23D8-8965-078F2D56B180}" dt="2025-01-08T22:03:35.191" v="253"/>
          <ac:spMkLst>
            <pc:docMk/>
            <pc:sldMk cId="1590523231" sldId="261"/>
            <ac:spMk id="10" creationId="{02EBFA83-D4DB-4CA0-B229-9E44634D7FE9}"/>
          </ac:spMkLst>
        </pc:spChg>
        <pc:spChg chg="add">
          <ac:chgData name="Erin Prangley" userId="S::eprangley@nacdd.org::7f058b9a-f90a-4281-a8c6-5ba31926f190" providerId="AD" clId="Web-{53333856-2377-23D8-8965-078F2D56B180}" dt="2025-01-08T22:03:35.191" v="253"/>
          <ac:spMkLst>
            <pc:docMk/>
            <pc:sldMk cId="1590523231" sldId="261"/>
            <ac:spMk id="14" creationId="{21BDEC81-16A7-4451-B893-C15000083B77}"/>
          </ac:spMkLst>
        </pc:spChg>
        <pc:spChg chg="add">
          <ac:chgData name="Erin Prangley" userId="S::eprangley@nacdd.org::7f058b9a-f90a-4281-a8c6-5ba31926f190" providerId="AD" clId="Web-{53333856-2377-23D8-8965-078F2D56B180}" dt="2025-01-08T22:03:35.191" v="253"/>
          <ac:spMkLst>
            <pc:docMk/>
            <pc:sldMk cId="1590523231" sldId="261"/>
            <ac:spMk id="16" creationId="{26A515A1-4D80-430E-BE0A-71A290516A82}"/>
          </ac:spMkLst>
        </pc:spChg>
        <pc:picChg chg="add mod">
          <ac:chgData name="Erin Prangley" userId="S::eprangley@nacdd.org::7f058b9a-f90a-4281-a8c6-5ba31926f190" providerId="AD" clId="Web-{53333856-2377-23D8-8965-078F2D56B180}" dt="2025-01-08T22:03:35.191" v="253"/>
          <ac:picMkLst>
            <pc:docMk/>
            <pc:sldMk cId="1590523231" sldId="261"/>
            <ac:picMk id="3" creationId="{6EF4726C-6A9F-B5CE-82A5-550F7ACF77A3}"/>
          </ac:picMkLst>
        </pc:picChg>
        <pc:picChg chg="add">
          <ac:chgData name="Erin Prangley" userId="S::eprangley@nacdd.org::7f058b9a-f90a-4281-a8c6-5ba31926f190" providerId="AD" clId="Web-{53333856-2377-23D8-8965-078F2D56B180}" dt="2025-01-08T22:03:35.191" v="253"/>
          <ac:picMkLst>
            <pc:docMk/>
            <pc:sldMk cId="1590523231" sldId="261"/>
            <ac:picMk id="12" creationId="{B0DAC8FB-A162-44E3-A606-C855A03A5B09}"/>
          </ac:picMkLst>
        </pc:picChg>
      </pc:sldChg>
      <pc:sldChg chg="addSp modSp new del ord">
        <pc:chgData name="Erin Prangley" userId="S::eprangley@nacdd.org::7f058b9a-f90a-4281-a8c6-5ba31926f190" providerId="AD" clId="Web-{53333856-2377-23D8-8965-078F2D56B180}" dt="2025-01-08T22:07:15.986" v="315"/>
        <pc:sldMkLst>
          <pc:docMk/>
          <pc:sldMk cId="1205087644" sldId="262"/>
        </pc:sldMkLst>
        <pc:spChg chg="add mod">
          <ac:chgData name="Erin Prangley" userId="S::eprangley@nacdd.org::7f058b9a-f90a-4281-a8c6-5ba31926f190" providerId="AD" clId="Web-{53333856-2377-23D8-8965-078F2D56B180}" dt="2025-01-08T21:09:08.999" v="71" actId="20577"/>
          <ac:spMkLst>
            <pc:docMk/>
            <pc:sldMk cId="1205087644" sldId="262"/>
            <ac:spMk id="2" creationId="{BB231F0F-920C-8F5D-5779-0D46672E882F}"/>
          </ac:spMkLst>
        </pc:spChg>
      </pc:sldChg>
      <pc:sldChg chg="new del">
        <pc:chgData name="Erin Prangley" userId="S::eprangley@nacdd.org::7f058b9a-f90a-4281-a8c6-5ba31926f190" providerId="AD" clId="Web-{53333856-2377-23D8-8965-078F2D56B180}" dt="2025-01-08T21:47:46.074" v="185"/>
        <pc:sldMkLst>
          <pc:docMk/>
          <pc:sldMk cId="1676822610" sldId="263"/>
        </pc:sldMkLst>
      </pc:sldChg>
      <pc:sldChg chg="addSp delSp modSp add replId">
        <pc:chgData name="Erin Prangley" userId="S::eprangley@nacdd.org::7f058b9a-f90a-4281-a8c6-5ba31926f190" providerId="AD" clId="Web-{53333856-2377-23D8-8965-078F2D56B180}" dt="2025-01-08T21:48:11.511" v="189" actId="20577"/>
        <pc:sldMkLst>
          <pc:docMk/>
          <pc:sldMk cId="2564472171" sldId="264"/>
        </pc:sldMkLst>
        <pc:spChg chg="del topLvl">
          <ac:chgData name="Erin Prangley" userId="S::eprangley@nacdd.org::7f058b9a-f90a-4281-a8c6-5ba31926f190" providerId="AD" clId="Web-{53333856-2377-23D8-8965-078F2D56B180}" dt="2025-01-08T21:31:16.566" v="95"/>
          <ac:spMkLst>
            <pc:docMk/>
            <pc:sldMk cId="2564472171" sldId="264"/>
            <ac:spMk id="4" creationId="{00000000-0000-0000-0000-000000000000}"/>
          </ac:spMkLst>
        </pc:spChg>
        <pc:spChg chg="del">
          <ac:chgData name="Erin Prangley" userId="S::eprangley@nacdd.org::7f058b9a-f90a-4281-a8c6-5ba31926f190" providerId="AD" clId="Web-{53333856-2377-23D8-8965-078F2D56B180}" dt="2025-01-08T21:31:28.472" v="96"/>
          <ac:spMkLst>
            <pc:docMk/>
            <pc:sldMk cId="2564472171" sldId="264"/>
            <ac:spMk id="5" creationId="{00000000-0000-0000-0000-000000000000}"/>
          </ac:spMkLst>
        </pc:spChg>
        <pc:spChg chg="del">
          <ac:chgData name="Erin Prangley" userId="S::eprangley@nacdd.org::7f058b9a-f90a-4281-a8c6-5ba31926f190" providerId="AD" clId="Web-{53333856-2377-23D8-8965-078F2D56B180}" dt="2025-01-08T21:31:00.723" v="88"/>
          <ac:spMkLst>
            <pc:docMk/>
            <pc:sldMk cId="2564472171" sldId="264"/>
            <ac:spMk id="6" creationId="{00000000-0000-0000-0000-000000000000}"/>
          </ac:spMkLst>
        </pc:spChg>
        <pc:spChg chg="del">
          <ac:chgData name="Erin Prangley" userId="S::eprangley@nacdd.org::7f058b9a-f90a-4281-a8c6-5ba31926f190" providerId="AD" clId="Web-{53333856-2377-23D8-8965-078F2D56B180}" dt="2025-01-08T21:31:03.863" v="89"/>
          <ac:spMkLst>
            <pc:docMk/>
            <pc:sldMk cId="2564472171" sldId="264"/>
            <ac:spMk id="7" creationId="{00000000-0000-0000-0000-000000000000}"/>
          </ac:spMkLst>
        </pc:spChg>
        <pc:spChg chg="del mod">
          <ac:chgData name="Erin Prangley" userId="S::eprangley@nacdd.org::7f058b9a-f90a-4281-a8c6-5ba31926f190" providerId="AD" clId="Web-{53333856-2377-23D8-8965-078F2D56B180}" dt="2025-01-08T21:31:10.098" v="93"/>
          <ac:spMkLst>
            <pc:docMk/>
            <pc:sldMk cId="2564472171" sldId="264"/>
            <ac:spMk id="8" creationId="{00000000-0000-0000-0000-000000000000}"/>
          </ac:spMkLst>
        </pc:spChg>
        <pc:spChg chg="del">
          <ac:chgData name="Erin Prangley" userId="S::eprangley@nacdd.org::7f058b9a-f90a-4281-a8c6-5ba31926f190" providerId="AD" clId="Web-{53333856-2377-23D8-8965-078F2D56B180}" dt="2025-01-08T21:31:13.254" v="94"/>
          <ac:spMkLst>
            <pc:docMk/>
            <pc:sldMk cId="2564472171" sldId="264"/>
            <ac:spMk id="9" creationId="{00000000-0000-0000-0000-000000000000}"/>
          </ac:spMkLst>
        </pc:spChg>
        <pc:spChg chg="del mod">
          <ac:chgData name="Erin Prangley" userId="S::eprangley@nacdd.org::7f058b9a-f90a-4281-a8c6-5ba31926f190" providerId="AD" clId="Web-{53333856-2377-23D8-8965-078F2D56B180}" dt="2025-01-08T21:31:38.707" v="100"/>
          <ac:spMkLst>
            <pc:docMk/>
            <pc:sldMk cId="2564472171" sldId="264"/>
            <ac:spMk id="10" creationId="{00000000-0000-0000-0000-000000000000}"/>
          </ac:spMkLst>
        </pc:spChg>
        <pc:spChg chg="del">
          <ac:chgData name="Erin Prangley" userId="S::eprangley@nacdd.org::7f058b9a-f90a-4281-a8c6-5ba31926f190" providerId="AD" clId="Web-{53333856-2377-23D8-8965-078F2D56B180}" dt="2025-01-08T21:31:33.425" v="97"/>
          <ac:spMkLst>
            <pc:docMk/>
            <pc:sldMk cId="2564472171" sldId="264"/>
            <ac:spMk id="11" creationId="{00000000-0000-0000-0000-000000000000}"/>
          </ac:spMkLst>
        </pc:spChg>
        <pc:spChg chg="add mod">
          <ac:chgData name="Erin Prangley" userId="S::eprangley@nacdd.org::7f058b9a-f90a-4281-a8c6-5ba31926f190" providerId="AD" clId="Web-{53333856-2377-23D8-8965-078F2D56B180}" dt="2025-01-08T21:48:11.511" v="189" actId="20577"/>
          <ac:spMkLst>
            <pc:docMk/>
            <pc:sldMk cId="2564472171" sldId="264"/>
            <ac:spMk id="12" creationId="{6B1E9D33-CC82-CEE5-D64E-3AC6ED966E94}"/>
          </ac:spMkLst>
        </pc:spChg>
        <pc:grpChg chg="del">
          <ac:chgData name="Erin Prangley" userId="S::eprangley@nacdd.org::7f058b9a-f90a-4281-a8c6-5ba31926f190" providerId="AD" clId="Web-{53333856-2377-23D8-8965-078F2D56B180}" dt="2025-01-08T21:31:16.566" v="95"/>
          <ac:grpSpMkLst>
            <pc:docMk/>
            <pc:sldMk cId="2564472171" sldId="264"/>
            <ac:grpSpMk id="3" creationId="{00000000-0000-0000-0000-000000000000}"/>
          </ac:grpSpMkLst>
        </pc:grpChg>
      </pc:sldChg>
      <pc:sldChg chg="addSp modSp new mod setBg">
        <pc:chgData name="Erin Prangley" userId="S::eprangley@nacdd.org::7f058b9a-f90a-4281-a8c6-5ba31926f190" providerId="AD" clId="Web-{53333856-2377-23D8-8965-078F2D56B180}" dt="2025-01-08T22:13:41.842" v="510" actId="20577"/>
        <pc:sldMkLst>
          <pc:docMk/>
          <pc:sldMk cId="1555466357" sldId="265"/>
        </pc:sldMkLst>
        <pc:spChg chg="add mod">
          <ac:chgData name="Erin Prangley" userId="S::eprangley@nacdd.org::7f058b9a-f90a-4281-a8c6-5ba31926f190" providerId="AD" clId="Web-{53333856-2377-23D8-8965-078F2D56B180}" dt="2025-01-08T22:13:41.842" v="510" actId="20577"/>
          <ac:spMkLst>
            <pc:docMk/>
            <pc:sldMk cId="1555466357" sldId="265"/>
            <ac:spMk id="3" creationId="{356C41D5-83F0-D9F4-73B9-C659FCED583F}"/>
          </ac:spMkLst>
        </pc:spChg>
        <pc:spChg chg="add">
          <ac:chgData name="Erin Prangley" userId="S::eprangley@nacdd.org::7f058b9a-f90a-4281-a8c6-5ba31926f190" providerId="AD" clId="Web-{53333856-2377-23D8-8965-078F2D56B180}" dt="2025-01-08T22:11:08.125" v="449"/>
          <ac:spMkLst>
            <pc:docMk/>
            <pc:sldMk cId="1555466357" sldId="265"/>
            <ac:spMk id="8" creationId="{2EB492CD-616E-47F8-933B-5E2D952A0593}"/>
          </ac:spMkLst>
        </pc:spChg>
        <pc:spChg chg="add">
          <ac:chgData name="Erin Prangley" userId="S::eprangley@nacdd.org::7f058b9a-f90a-4281-a8c6-5ba31926f190" providerId="AD" clId="Web-{53333856-2377-23D8-8965-078F2D56B180}" dt="2025-01-08T22:11:08.125" v="449"/>
          <ac:spMkLst>
            <pc:docMk/>
            <pc:sldMk cId="1555466357" sldId="265"/>
            <ac:spMk id="10" creationId="{59383CF9-23B5-4335-9B21-1791C4CF1C75}"/>
          </ac:spMkLst>
        </pc:spChg>
        <pc:spChg chg="add">
          <ac:chgData name="Erin Prangley" userId="S::eprangley@nacdd.org::7f058b9a-f90a-4281-a8c6-5ba31926f190" providerId="AD" clId="Web-{53333856-2377-23D8-8965-078F2D56B180}" dt="2025-01-08T22:11:08.125" v="449"/>
          <ac:spMkLst>
            <pc:docMk/>
            <pc:sldMk cId="1555466357" sldId="265"/>
            <ac:spMk id="12" creationId="{0007FE00-9498-4706-B255-6437B0252C02}"/>
          </ac:spMkLst>
        </pc:spChg>
        <pc:picChg chg="add mod">
          <ac:chgData name="Erin Prangley" userId="S::eprangley@nacdd.org::7f058b9a-f90a-4281-a8c6-5ba31926f190" providerId="AD" clId="Web-{53333856-2377-23D8-8965-078F2D56B180}" dt="2025-01-08T22:11:08.125" v="449"/>
          <ac:picMkLst>
            <pc:docMk/>
            <pc:sldMk cId="1555466357" sldId="265"/>
            <ac:picMk id="2" creationId="{F9683268-0BAD-529F-A92E-D1BE57A76A5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Competitor: </a:t>
            </a:r>
          </a:p>
          <a:p>
            <a:endParaRPr lang="en-US"/>
          </a:p>
          <a:p>
            <a:r>
              <a:rPr lang="en-US"/>
              <a:t>The Arc's IG page doesn't have a much stronger brand presence, which is good for NACDD. We can push past them in that regard.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Competitor: </a:t>
            </a:r>
          </a:p>
          <a:p>
            <a:endParaRPr lang="en-US"/>
          </a:p>
          <a:p>
            <a:r>
              <a:rPr lang="en-US"/>
              <a:t>The Arc's IG page doesn't have a much stronger brand presence, which is good for NACDD. We can push past them in that regard.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Competitor: </a:t>
            </a:r>
          </a:p>
          <a:p>
            <a:endParaRPr lang="en-US"/>
          </a:p>
          <a:p>
            <a:r>
              <a:rPr lang="en-US"/>
              <a:t>The Arc's IG page doesn't have a much stronger brand presence, which is good for NACDD. We can push past them in that regard.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Competitor: </a:t>
            </a:r>
          </a:p>
          <a:p>
            <a:endParaRPr lang="en-US"/>
          </a:p>
          <a:p>
            <a:r>
              <a:rPr lang="en-US"/>
              <a:t>The Arc's IG page doesn't have a much stronger brand presence, which is good for NACDD. We can push past them in that regard.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5696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bit.ly/Submit14cPublicCommen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c3uKvTG4Xfk"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bit.ly/TakeAction14cCom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us02web.zoom.us/j/89564062154?pwd=UPZtNla5DJpObNMRQFkTGf8Wp9htxb.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3780" y="8665215"/>
            <a:ext cx="3631919" cy="1186170"/>
          </a:xfrm>
          <a:custGeom>
            <a:avLst/>
            <a:gdLst/>
            <a:ahLst/>
            <a:cxnLst/>
            <a:rect l="l" t="t" r="r" b="b"/>
            <a:pathLst>
              <a:path w="3631919" h="1186170">
                <a:moveTo>
                  <a:pt x="0" y="0"/>
                </a:moveTo>
                <a:lnTo>
                  <a:pt x="3631919" y="0"/>
                </a:lnTo>
                <a:lnTo>
                  <a:pt x="3631919" y="1186170"/>
                </a:lnTo>
                <a:lnTo>
                  <a:pt x="0" y="1186170"/>
                </a:lnTo>
                <a:lnTo>
                  <a:pt x="0" y="0"/>
                </a:lnTo>
                <a:close/>
              </a:path>
            </a:pathLst>
          </a:custGeom>
          <a:blipFill>
            <a:blip r:embed="rId2"/>
            <a:stretch>
              <a:fillRect l="-701" b="-4834"/>
            </a:stretch>
          </a:blipFill>
        </p:spPr>
      </p:sp>
      <p:sp>
        <p:nvSpPr>
          <p:cNvPr id="3" name="Freeform 3"/>
          <p:cNvSpPr/>
          <p:nvPr/>
        </p:nvSpPr>
        <p:spPr>
          <a:xfrm>
            <a:off x="15759077" y="5047979"/>
            <a:ext cx="3142474" cy="6757332"/>
          </a:xfrm>
          <a:custGeom>
            <a:avLst/>
            <a:gdLst/>
            <a:ahLst/>
            <a:cxnLst/>
            <a:rect l="l" t="t" r="r" b="b"/>
            <a:pathLst>
              <a:path w="3142474" h="6757332">
                <a:moveTo>
                  <a:pt x="0" y="0"/>
                </a:moveTo>
                <a:lnTo>
                  <a:pt x="3142474" y="0"/>
                </a:lnTo>
                <a:lnTo>
                  <a:pt x="3142474" y="6757332"/>
                </a:lnTo>
                <a:lnTo>
                  <a:pt x="0" y="6757332"/>
                </a:lnTo>
                <a:lnTo>
                  <a:pt x="0" y="0"/>
                </a:lnTo>
                <a:close/>
              </a:path>
            </a:pathLst>
          </a:custGeom>
          <a:blipFill>
            <a:blip r:embed="rId3"/>
            <a:stretch>
              <a:fillRect l="-66037" t="-19482" r="-132784" b="-19482"/>
            </a:stretch>
          </a:blipFill>
        </p:spPr>
      </p:sp>
      <p:sp>
        <p:nvSpPr>
          <p:cNvPr id="4" name="Freeform 4"/>
          <p:cNvSpPr/>
          <p:nvPr/>
        </p:nvSpPr>
        <p:spPr>
          <a:xfrm>
            <a:off x="-348398" y="-718245"/>
            <a:ext cx="2754196" cy="5861745"/>
          </a:xfrm>
          <a:custGeom>
            <a:avLst/>
            <a:gdLst/>
            <a:ahLst/>
            <a:cxnLst/>
            <a:rect l="l" t="t" r="r" b="b"/>
            <a:pathLst>
              <a:path w="2754196" h="5861745">
                <a:moveTo>
                  <a:pt x="0" y="0"/>
                </a:moveTo>
                <a:lnTo>
                  <a:pt x="2754196" y="0"/>
                </a:lnTo>
                <a:lnTo>
                  <a:pt x="2754196" y="5861745"/>
                </a:lnTo>
                <a:lnTo>
                  <a:pt x="0" y="5861745"/>
                </a:lnTo>
                <a:lnTo>
                  <a:pt x="0" y="0"/>
                </a:lnTo>
                <a:close/>
              </a:path>
            </a:pathLst>
          </a:custGeom>
          <a:blipFill>
            <a:blip r:embed="rId4"/>
            <a:stretch>
              <a:fillRect l="-186056" t="-23873" r="-28394" b="-23873"/>
            </a:stretch>
          </a:blipFill>
        </p:spPr>
      </p:sp>
      <p:sp>
        <p:nvSpPr>
          <p:cNvPr id="5" name="Freeform 5"/>
          <p:cNvSpPr/>
          <p:nvPr/>
        </p:nvSpPr>
        <p:spPr>
          <a:xfrm>
            <a:off x="4508498" y="1390747"/>
            <a:ext cx="8962449" cy="4682880"/>
          </a:xfrm>
          <a:custGeom>
            <a:avLst/>
            <a:gdLst/>
            <a:ahLst/>
            <a:cxnLst/>
            <a:rect l="l" t="t" r="r" b="b"/>
            <a:pathLst>
              <a:path w="8962449" h="4682880">
                <a:moveTo>
                  <a:pt x="0" y="0"/>
                </a:moveTo>
                <a:lnTo>
                  <a:pt x="8962449" y="0"/>
                </a:lnTo>
                <a:lnTo>
                  <a:pt x="8962449" y="4682880"/>
                </a:lnTo>
                <a:lnTo>
                  <a:pt x="0" y="4682880"/>
                </a:lnTo>
                <a:lnTo>
                  <a:pt x="0" y="0"/>
                </a:lnTo>
                <a:close/>
              </a:path>
            </a:pathLst>
          </a:custGeom>
          <a:blipFill>
            <a:blip r:embed="rId5"/>
            <a:stretch>
              <a:fillRect/>
            </a:stretch>
          </a:blipFill>
        </p:spPr>
      </p:sp>
      <p:sp>
        <p:nvSpPr>
          <p:cNvPr id="6" name="TextBox 6"/>
          <p:cNvSpPr txBox="1"/>
          <p:nvPr/>
        </p:nvSpPr>
        <p:spPr>
          <a:xfrm>
            <a:off x="2852705" y="6304016"/>
            <a:ext cx="12582590" cy="1154060"/>
          </a:xfrm>
          <a:prstGeom prst="rect">
            <a:avLst/>
          </a:prstGeom>
        </p:spPr>
        <p:txBody>
          <a:bodyPr lIns="0" tIns="0" rIns="0" bIns="0" rtlCol="0" anchor="t">
            <a:spAutoFit/>
          </a:bodyPr>
          <a:lstStyle/>
          <a:p>
            <a:pPr algn="ctr">
              <a:lnSpc>
                <a:spcPts val="7929"/>
              </a:lnSpc>
            </a:pPr>
            <a:r>
              <a:rPr lang="en-US" sz="6894">
                <a:solidFill>
                  <a:srgbClr val="1F3D7D"/>
                </a:solidFill>
                <a:latin typeface="Gotham Medium"/>
                <a:ea typeface="Gotham Medium"/>
                <a:cs typeface="Gotham Medium"/>
                <a:sym typeface="Gotham Medium"/>
              </a:rPr>
              <a:t>WE DESERVE FAIR PAY!</a:t>
            </a:r>
          </a:p>
        </p:txBody>
      </p:sp>
      <p:sp>
        <p:nvSpPr>
          <p:cNvPr id="7" name="TextBox 7"/>
          <p:cNvSpPr txBox="1"/>
          <p:nvPr/>
        </p:nvSpPr>
        <p:spPr>
          <a:xfrm>
            <a:off x="5273226" y="7446889"/>
            <a:ext cx="7864673" cy="665755"/>
          </a:xfrm>
          <a:prstGeom prst="rect">
            <a:avLst/>
          </a:prstGeom>
        </p:spPr>
        <p:txBody>
          <a:bodyPr lIns="0" tIns="0" rIns="0" bIns="0" rtlCol="0" anchor="t">
            <a:spAutoFit/>
          </a:bodyPr>
          <a:lstStyle/>
          <a:p>
            <a:pPr algn="ctr">
              <a:lnSpc>
                <a:spcPts val="4573"/>
              </a:lnSpc>
            </a:pPr>
            <a:r>
              <a:rPr lang="en-US" sz="3976">
                <a:solidFill>
                  <a:srgbClr val="1F3D7D"/>
                </a:solidFill>
                <a:latin typeface="Gotham Medium"/>
                <a:ea typeface="Gotham Medium"/>
                <a:cs typeface="Gotham Medium"/>
                <a:sym typeface="Gotham Medium"/>
              </a:rPr>
              <a:t>14c Comment Mini Campaign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8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3428" cy="10293570"/>
          </a:xfrm>
          <a:prstGeom prst="rect">
            <a:avLst/>
          </a:prstGeom>
        </p:spPr>
      </p:pic>
      <p:sp>
        <p:nvSpPr>
          <p:cNvPr id="14" name="Rectangle 13">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813" y="1093762"/>
            <a:ext cx="16649028" cy="809947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3" name="Picture 2" descr="A person smiling with her arms crossed&#10;&#10;Description automatically generated">
            <a:extLst>
              <a:ext uri="{FF2B5EF4-FFF2-40B4-BE49-F238E27FC236}">
                <a16:creationId xmlns:a16="http://schemas.microsoft.com/office/drawing/2014/main" id="{6EF4726C-6A9F-B5CE-82A5-550F7ACF77A3}"/>
              </a:ext>
            </a:extLst>
          </p:cNvPr>
          <p:cNvPicPr>
            <a:picLocks noChangeAspect="1"/>
          </p:cNvPicPr>
          <p:nvPr/>
        </p:nvPicPr>
        <p:blipFill>
          <a:blip r:embed="rId3"/>
          <a:stretch>
            <a:fillRect/>
          </a:stretch>
        </p:blipFill>
        <p:spPr>
          <a:xfrm>
            <a:off x="1388955" y="1343415"/>
            <a:ext cx="7587030" cy="7587030"/>
          </a:xfrm>
          <a:prstGeom prst="rect">
            <a:avLst/>
          </a:prstGeom>
        </p:spPr>
      </p:pic>
      <p:sp>
        <p:nvSpPr>
          <p:cNvPr id="2" name="TextBox 1">
            <a:extLst>
              <a:ext uri="{FF2B5EF4-FFF2-40B4-BE49-F238E27FC236}">
                <a16:creationId xmlns:a16="http://schemas.microsoft.com/office/drawing/2014/main" id="{AEB68BAB-904C-50EA-D459-EB0DA74A6C33}"/>
              </a:ext>
            </a:extLst>
          </p:cNvPr>
          <p:cNvSpPr txBox="1"/>
          <p:nvPr/>
        </p:nvSpPr>
        <p:spPr>
          <a:xfrm>
            <a:off x="9550810" y="1527388"/>
            <a:ext cx="6883992" cy="716623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10000"/>
          </a:bodyPr>
          <a:lstStyle/>
          <a:p>
            <a:pPr algn="ctr">
              <a:lnSpc>
                <a:spcPct val="90000"/>
              </a:lnSpc>
              <a:spcAft>
                <a:spcPts val="600"/>
              </a:spcAft>
            </a:pPr>
            <a:r>
              <a:rPr lang="en-US" sz="2000" dirty="0"/>
              <a:t>Comments needed by January 17 to proposed federal rule: </a:t>
            </a:r>
            <a:endParaRPr lang="en-US" sz="2000" dirty="0">
              <a:ea typeface="Calibri"/>
              <a:cs typeface="Calibri"/>
            </a:endParaRPr>
          </a:p>
          <a:p>
            <a:pPr algn="ctr">
              <a:lnSpc>
                <a:spcPct val="90000"/>
              </a:lnSpc>
              <a:spcAft>
                <a:spcPts val="600"/>
              </a:spcAft>
            </a:pPr>
            <a:r>
              <a:rPr lang="en-US" sz="2000" b="1" dirty="0"/>
              <a:t>“Employment of Workers with Disabilities under Section 14(c) of the Fair Labor Standards Act” </a:t>
            </a:r>
            <a:endParaRPr lang="en-US" sz="2800" b="1">
              <a:ea typeface="Calibri"/>
              <a:cs typeface="Calibri"/>
            </a:endParaRPr>
          </a:p>
          <a:p>
            <a:pPr>
              <a:lnSpc>
                <a:spcPct val="90000"/>
              </a:lnSpc>
              <a:spcAft>
                <a:spcPts val="600"/>
              </a:spcAft>
            </a:pPr>
            <a:endParaRPr lang="en-US" dirty="0"/>
          </a:p>
          <a:p>
            <a:pPr>
              <a:lnSpc>
                <a:spcPct val="90000"/>
              </a:lnSpc>
              <a:spcAft>
                <a:spcPts val="600"/>
              </a:spcAft>
            </a:pPr>
            <a:r>
              <a:rPr lang="en-US" dirty="0"/>
              <a:t>This new rule would:</a:t>
            </a:r>
            <a:endParaRPr lang="en-US" dirty="0">
              <a:ea typeface="Calibri"/>
              <a:cs typeface="Calibri"/>
            </a:endParaRPr>
          </a:p>
          <a:p>
            <a:pPr marL="457200" indent="-228600">
              <a:lnSpc>
                <a:spcPct val="90000"/>
              </a:lnSpc>
              <a:spcAft>
                <a:spcPts val="600"/>
              </a:spcAft>
              <a:buFont typeface="Arial" panose="020B0604020202020204" pitchFamily="34" charset="0"/>
              <a:buChar char="•"/>
            </a:pPr>
            <a:r>
              <a:rPr lang="en-US" u="sng" dirty="0"/>
              <a:t>Stop New 14(c) Certificates</a:t>
            </a:r>
            <a:r>
              <a:rPr lang="en-US" dirty="0"/>
              <a:t>: Once the rule is finalized, the Department will no longer issue new 14(c) certificates. This means no additional employers can pay workers with disabilities less than the minimum wage. </a:t>
            </a:r>
            <a:endParaRPr lang="en-US" dirty="0">
              <a:ea typeface="Calibri"/>
              <a:cs typeface="Calibri"/>
            </a:endParaRPr>
          </a:p>
          <a:p>
            <a:pPr marL="457200" indent="-228600">
              <a:lnSpc>
                <a:spcPct val="90000"/>
              </a:lnSpc>
              <a:spcAft>
                <a:spcPts val="600"/>
              </a:spcAft>
              <a:buFont typeface="Arial" panose="020B0604020202020204" pitchFamily="34" charset="0"/>
              <a:buChar char="•"/>
            </a:pPr>
            <a:r>
              <a:rPr lang="en-US" u="sng" dirty="0"/>
              <a:t>Phase Out Existing Certificates</a:t>
            </a:r>
            <a:r>
              <a:rPr lang="en-US" dirty="0"/>
              <a:t>: Employers holding current 14(c) certificates would be allowed to renew them for up to three years after the rule’s finalization. After this period, no further renewals would be permitted, effectively ending the practice of paying subminimum wages under these certificates. </a:t>
            </a:r>
            <a:endParaRPr lang="en-US" dirty="0">
              <a:ea typeface="Calibri"/>
              <a:cs typeface="Calibri"/>
            </a:endParaRPr>
          </a:p>
          <a:p>
            <a:pPr marL="457200" indent="-228600">
              <a:lnSpc>
                <a:spcPct val="90000"/>
              </a:lnSpc>
              <a:spcAft>
                <a:spcPts val="600"/>
              </a:spcAft>
              <a:buFont typeface="Arial" panose="020B0604020202020204" pitchFamily="34" charset="0"/>
              <a:buChar char="•"/>
            </a:pPr>
            <a:r>
              <a:rPr lang="en-US" u="sng" dirty="0"/>
              <a:t>Consider Extensions in Specific Cases</a:t>
            </a:r>
            <a:r>
              <a:rPr lang="en-US" dirty="0"/>
              <a:t>: The Department is seeking public input on whether extensions should be granted to certain employers beyond the three-year phase-out period, though this aspect is under consideration and not yet finalized. </a:t>
            </a:r>
            <a:endParaRPr lang="en-US" dirty="0">
              <a:ea typeface="Calibri"/>
              <a:cs typeface="Calibri"/>
            </a:endParaRPr>
          </a:p>
          <a:p>
            <a:pPr>
              <a:buFont typeface="Arial" panose="020B0604020202020204" pitchFamily="34" charset="0"/>
              <a:buChar char="•"/>
            </a:pPr>
            <a:endParaRPr lang="en-US" sz="2400" dirty="0">
              <a:ea typeface="Calibri"/>
              <a:cs typeface="Calibri"/>
            </a:endParaRPr>
          </a:p>
          <a:p>
            <a:r>
              <a:rPr lang="en-US" dirty="0">
                <a:ea typeface="+mn-lt"/>
                <a:cs typeface="+mn-lt"/>
              </a:rPr>
              <a:t>NACDD is calling advocates, family members, and community advocates to submit a public comment by January 17th to share why we need to stop the practice of issuing new 14(c) certificates to employers, and phase out the use of existing 14(c) certificate holders over three years upon the finalization of the rule. </a:t>
            </a:r>
            <a:endParaRPr lang="en-US" dirty="0">
              <a:ea typeface="Calibri"/>
              <a:cs typeface="Calibri"/>
            </a:endParaRPr>
          </a:p>
          <a:p>
            <a:endParaRPr lang="en-US" dirty="0">
              <a:ea typeface="+mn-lt"/>
              <a:cs typeface="+mn-lt"/>
            </a:endParaRPr>
          </a:p>
          <a:p>
            <a:pPr>
              <a:buFont typeface="Arial" panose="020B0604020202020204" pitchFamily="34" charset="0"/>
            </a:pPr>
            <a:r>
              <a:rPr lang="en-US" dirty="0">
                <a:ea typeface="+mn-lt"/>
                <a:cs typeface="+mn-lt"/>
              </a:rPr>
              <a:t>Ready to submit your thoughts? Submit your public comment here: </a:t>
            </a:r>
            <a:r>
              <a:rPr lang="en-US" dirty="0">
                <a:ea typeface="+mn-lt"/>
                <a:cs typeface="+mn-lt"/>
                <a:hlinkClick r:id="rId4"/>
              </a:rPr>
              <a:t>https://bit.ly/Submit14cPublicComment</a:t>
            </a:r>
            <a:r>
              <a:rPr lang="en-US" dirty="0">
                <a:ea typeface="+mn-lt"/>
                <a:cs typeface="+mn-lt"/>
              </a:rPr>
              <a:t>  Your voice needs to heard. DOL is accepting public comments by January 15 at 11:59pm CST on this proposed rule. </a:t>
            </a:r>
            <a:endParaRPr lang="en-US" dirty="0">
              <a:ea typeface="Calibri"/>
              <a:cs typeface="Calibri"/>
            </a:endParaRPr>
          </a:p>
        </p:txBody>
      </p:sp>
    </p:spTree>
    <p:extLst>
      <p:ext uri="{BB962C8B-B14F-4D97-AF65-F5344CB8AC3E}">
        <p14:creationId xmlns:p14="http://schemas.microsoft.com/office/powerpoint/2010/main" val="159052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12947022" y="735740"/>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229600"/>
            <a:ext cx="4009294"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white background with blue and orange lines&#10;&#10;Description automatically generated">
            <a:extLst>
              <a:ext uri="{FF2B5EF4-FFF2-40B4-BE49-F238E27FC236}">
                <a16:creationId xmlns:a16="http://schemas.microsoft.com/office/drawing/2014/main" id="{F9683268-0BAD-529F-A92E-D1BE57A76A57}"/>
              </a:ext>
            </a:extLst>
          </p:cNvPr>
          <p:cNvPicPr>
            <a:picLocks noChangeAspect="1"/>
          </p:cNvPicPr>
          <p:nvPr/>
        </p:nvPicPr>
        <p:blipFill>
          <a:blip r:embed="rId2"/>
          <a:stretch>
            <a:fillRect/>
          </a:stretch>
        </p:blipFill>
        <p:spPr>
          <a:xfrm>
            <a:off x="1344638" y="766939"/>
            <a:ext cx="6586340" cy="849850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a:extLst>
              <a:ext uri="{FF2B5EF4-FFF2-40B4-BE49-F238E27FC236}">
                <a16:creationId xmlns:a16="http://schemas.microsoft.com/office/drawing/2014/main" id="{356C41D5-83F0-D9F4-73B9-C659FCED583F}"/>
              </a:ext>
            </a:extLst>
          </p:cNvPr>
          <p:cNvSpPr txBox="1"/>
          <p:nvPr/>
        </p:nvSpPr>
        <p:spPr>
          <a:xfrm>
            <a:off x="8674803" y="1163104"/>
            <a:ext cx="8264457" cy="831570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20000"/>
          </a:bodyPr>
          <a:lstStyle/>
          <a:p>
            <a:pPr>
              <a:lnSpc>
                <a:spcPct val="90000"/>
              </a:lnSpc>
              <a:spcAft>
                <a:spcPts val="600"/>
              </a:spcAft>
            </a:pPr>
            <a:r>
              <a:rPr lang="en-US" sz="4000" dirty="0"/>
              <a:t>Watch this plain language video explaining how disabled workers are still being paid less than minimum wage and showing you how to submit your comment to end this practice.  </a:t>
            </a:r>
            <a:endParaRPr lang="en-US" sz="4000" dirty="0">
              <a:ea typeface="Calibri"/>
              <a:cs typeface="Calibri"/>
            </a:endParaRPr>
          </a:p>
          <a:p>
            <a:pPr>
              <a:lnSpc>
                <a:spcPct val="90000"/>
              </a:lnSpc>
              <a:spcAft>
                <a:spcPts val="600"/>
              </a:spcAft>
            </a:pPr>
            <a:endParaRPr lang="en-US" sz="4000" dirty="0">
              <a:ea typeface="Calibri"/>
              <a:cs typeface="Calibri"/>
            </a:endParaRPr>
          </a:p>
          <a:p>
            <a:pPr>
              <a:lnSpc>
                <a:spcPct val="90000"/>
              </a:lnSpc>
              <a:spcAft>
                <a:spcPts val="600"/>
              </a:spcAft>
            </a:pPr>
            <a:r>
              <a:rPr lang="en-US" sz="4000" dirty="0">
                <a:ea typeface="Calibri"/>
                <a:cs typeface="Calibri"/>
              </a:rPr>
              <a:t>Video Link: </a:t>
            </a:r>
            <a:r>
              <a:rPr lang="en-US" sz="4000" dirty="0">
                <a:ea typeface="+mn-lt"/>
                <a:cs typeface="+mn-lt"/>
                <a:hlinkClick r:id="rId3"/>
              </a:rPr>
              <a:t>https://www.youtube.com/watch?v=c3uKvTG4Xfk</a:t>
            </a:r>
            <a:r>
              <a:rPr lang="en-US" sz="4000" dirty="0">
                <a:ea typeface="+mn-lt"/>
                <a:cs typeface="+mn-lt"/>
              </a:rPr>
              <a:t> </a:t>
            </a:r>
          </a:p>
          <a:p>
            <a:pPr>
              <a:lnSpc>
                <a:spcPct val="90000"/>
              </a:lnSpc>
              <a:spcAft>
                <a:spcPts val="600"/>
              </a:spcAft>
            </a:pPr>
            <a:endParaRPr lang="en-US" sz="4000" dirty="0">
              <a:ea typeface="Calibri"/>
              <a:cs typeface="Calibri"/>
            </a:endParaRPr>
          </a:p>
          <a:p>
            <a:pPr>
              <a:lnSpc>
                <a:spcPct val="90000"/>
              </a:lnSpc>
              <a:spcAft>
                <a:spcPts val="600"/>
              </a:spcAft>
              <a:buFont typeface="Arial" panose="020B0604020202020204" pitchFamily="34" charset="0"/>
            </a:pPr>
            <a:r>
              <a:rPr lang="en-US" sz="4000" dirty="0"/>
              <a:t>ACT NOW to submit your comment telling the federal government to require paying minimum wage to all workers!</a:t>
            </a:r>
          </a:p>
          <a:p>
            <a:pPr>
              <a:lnSpc>
                <a:spcPct val="90000"/>
              </a:lnSpc>
              <a:spcAft>
                <a:spcPts val="600"/>
              </a:spcAft>
              <a:buFont typeface="Arial" panose="020B0604020202020204" pitchFamily="34" charset="0"/>
            </a:pPr>
            <a:endParaRPr lang="en-US" sz="4000" dirty="0">
              <a:ea typeface="Calibri"/>
              <a:cs typeface="Calibri"/>
            </a:endParaRPr>
          </a:p>
          <a:p>
            <a:pPr>
              <a:lnSpc>
                <a:spcPct val="90000"/>
              </a:lnSpc>
              <a:spcAft>
                <a:spcPts val="600"/>
              </a:spcAft>
              <a:buFont typeface="Arial" panose="020B0604020202020204" pitchFamily="34" charset="0"/>
            </a:pPr>
            <a:r>
              <a:rPr lang="en-US" sz="3900" dirty="0">
                <a:ea typeface="Calibri"/>
                <a:cs typeface="Calibri"/>
              </a:rPr>
              <a:t>See NACDD's Toolkit here:</a:t>
            </a:r>
          </a:p>
          <a:p>
            <a:pPr>
              <a:lnSpc>
                <a:spcPct val="90000"/>
              </a:lnSpc>
              <a:spcAft>
                <a:spcPts val="600"/>
              </a:spcAft>
              <a:buFont typeface="Arial" panose="020B0604020202020204" pitchFamily="34" charset="0"/>
            </a:pPr>
            <a:endParaRPr lang="en-US" sz="3900" dirty="0">
              <a:ea typeface="Calibri"/>
              <a:cs typeface="Calibri"/>
            </a:endParaRPr>
          </a:p>
          <a:p>
            <a:pPr>
              <a:lnSpc>
                <a:spcPct val="90000"/>
              </a:lnSpc>
              <a:spcAft>
                <a:spcPts val="600"/>
              </a:spcAft>
              <a:buFont typeface="Arial" panose="020B0604020202020204" pitchFamily="34" charset="0"/>
            </a:pPr>
            <a:r>
              <a:rPr lang="en-US" sz="3900" dirty="0">
                <a:ea typeface="Calibri"/>
                <a:cs typeface="Calibri"/>
              </a:rPr>
              <a:t>Toolkit Link: </a:t>
            </a:r>
            <a:r>
              <a:rPr lang="en-US" sz="3000" b="1" dirty="0">
                <a:latin typeface="Avenir Bold"/>
                <a:ea typeface="Calibri"/>
                <a:cs typeface="Calibri"/>
                <a:hlinkClick r:id="rId4"/>
              </a:rPr>
              <a:t>https://bit.ly/TakeAction14cComment</a:t>
            </a:r>
            <a:r>
              <a:rPr lang="en-US" sz="3000" b="1" dirty="0">
                <a:latin typeface="Avenir Bold"/>
                <a:ea typeface="Calibri"/>
                <a:cs typeface="Calibri"/>
              </a:rPr>
              <a:t> </a:t>
            </a:r>
            <a:endParaRPr lang="en-US" sz="3000">
              <a:latin typeface="Avenir Bold"/>
              <a:ea typeface="Calibri"/>
              <a:cs typeface="Calibri"/>
            </a:endParaRPr>
          </a:p>
          <a:p>
            <a:pPr>
              <a:lnSpc>
                <a:spcPct val="90000"/>
              </a:lnSpc>
              <a:spcAft>
                <a:spcPts val="600"/>
              </a:spcAft>
              <a:buFont typeface="Arial" panose="020B0604020202020204" pitchFamily="34" charset="0"/>
            </a:pPr>
            <a:r>
              <a:rPr lang="en-US" sz="3900" dirty="0">
                <a:ea typeface="Calibri"/>
                <a:cs typeface="Calibri"/>
              </a:rPr>
              <a:t> </a:t>
            </a:r>
          </a:p>
          <a:p>
            <a:pPr>
              <a:lnSpc>
                <a:spcPct val="90000"/>
              </a:lnSpc>
              <a:spcAft>
                <a:spcPts val="600"/>
              </a:spcAft>
              <a:buFont typeface="Arial" panose="020B0604020202020204" pitchFamily="34" charset="0"/>
            </a:pPr>
            <a:endParaRPr lang="en-US" sz="3900" dirty="0">
              <a:ea typeface="Calibri"/>
              <a:cs typeface="Calibri"/>
            </a:endParaRPr>
          </a:p>
        </p:txBody>
      </p:sp>
    </p:spTree>
    <p:extLst>
      <p:ext uri="{BB962C8B-B14F-4D97-AF65-F5344CB8AC3E}">
        <p14:creationId xmlns:p14="http://schemas.microsoft.com/office/powerpoint/2010/main" val="155546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845252" y="-2117375"/>
            <a:ext cx="7262453" cy="15616615"/>
          </a:xfrm>
          <a:custGeom>
            <a:avLst/>
            <a:gdLst/>
            <a:ahLst/>
            <a:cxnLst/>
            <a:rect l="l" t="t" r="r" b="b"/>
            <a:pathLst>
              <a:path w="7262453" h="15616615">
                <a:moveTo>
                  <a:pt x="0" y="0"/>
                </a:moveTo>
                <a:lnTo>
                  <a:pt x="7262453" y="0"/>
                </a:lnTo>
                <a:lnTo>
                  <a:pt x="7262453" y="15616615"/>
                </a:lnTo>
                <a:lnTo>
                  <a:pt x="0" y="15616615"/>
                </a:lnTo>
                <a:lnTo>
                  <a:pt x="0" y="0"/>
                </a:lnTo>
                <a:close/>
              </a:path>
            </a:pathLst>
          </a:custGeom>
          <a:blipFill>
            <a:blip r:embed="rId2"/>
            <a:stretch>
              <a:fillRect l="-66037" t="-19482" r="-132784" b="-19482"/>
            </a:stretch>
          </a:blipFill>
        </p:spPr>
      </p:sp>
      <p:sp>
        <p:nvSpPr>
          <p:cNvPr id="3" name="AutoShape 3"/>
          <p:cNvSpPr/>
          <p:nvPr/>
        </p:nvSpPr>
        <p:spPr>
          <a:xfrm>
            <a:off x="2674234" y="-266700"/>
            <a:ext cx="1365718" cy="10839450"/>
          </a:xfrm>
          <a:prstGeom prst="line">
            <a:avLst/>
          </a:prstGeom>
          <a:ln w="114300" cap="flat">
            <a:solidFill>
              <a:srgbClr val="3B4E7F"/>
            </a:solidFill>
            <a:prstDash val="solid"/>
            <a:headEnd type="none" w="sm" len="sm"/>
            <a:tailEnd type="none" w="sm" len="sm"/>
          </a:ln>
        </p:spPr>
      </p:sp>
      <p:sp>
        <p:nvSpPr>
          <p:cNvPr id="4" name="Freeform 4"/>
          <p:cNvSpPr/>
          <p:nvPr/>
        </p:nvSpPr>
        <p:spPr>
          <a:xfrm>
            <a:off x="16396485" y="525856"/>
            <a:ext cx="1188565" cy="1446899"/>
          </a:xfrm>
          <a:custGeom>
            <a:avLst/>
            <a:gdLst/>
            <a:ahLst/>
            <a:cxnLst/>
            <a:rect l="l" t="t" r="r" b="b"/>
            <a:pathLst>
              <a:path w="1188565" h="1446899">
                <a:moveTo>
                  <a:pt x="0" y="0"/>
                </a:moveTo>
                <a:lnTo>
                  <a:pt x="1188565" y="0"/>
                </a:lnTo>
                <a:lnTo>
                  <a:pt x="1188565" y="1446898"/>
                </a:lnTo>
                <a:lnTo>
                  <a:pt x="0" y="1446898"/>
                </a:lnTo>
                <a:lnTo>
                  <a:pt x="0" y="0"/>
                </a:lnTo>
                <a:close/>
              </a:path>
            </a:pathLst>
          </a:custGeom>
          <a:blipFill>
            <a:blip r:embed="rId3">
              <a:alphaModFix amt="25000"/>
            </a:blip>
            <a:stretch>
              <a:fillRect r="-256732"/>
            </a:stretch>
          </a:blipFill>
        </p:spPr>
      </p:sp>
      <p:sp>
        <p:nvSpPr>
          <p:cNvPr id="5" name="TextBox 5"/>
          <p:cNvSpPr txBox="1"/>
          <p:nvPr/>
        </p:nvSpPr>
        <p:spPr>
          <a:xfrm>
            <a:off x="7754283" y="2370751"/>
            <a:ext cx="8642202" cy="798145"/>
          </a:xfrm>
          <a:prstGeom prst="rect">
            <a:avLst/>
          </a:prstGeom>
        </p:spPr>
        <p:txBody>
          <a:bodyPr lIns="0" tIns="0" rIns="0" bIns="0" rtlCol="0" anchor="t">
            <a:spAutoFit/>
          </a:bodyPr>
          <a:lstStyle/>
          <a:p>
            <a:pPr algn="ctr">
              <a:lnSpc>
                <a:spcPts val="5880"/>
              </a:lnSpc>
            </a:pPr>
            <a:r>
              <a:rPr lang="en-US" sz="4200" b="1">
                <a:solidFill>
                  <a:srgbClr val="000000"/>
                </a:solidFill>
                <a:latin typeface="Avenir Bold"/>
                <a:ea typeface="Avenir Bold"/>
                <a:cs typeface="Avenir Bold"/>
                <a:sym typeface="Avenir Bold"/>
              </a:rPr>
              <a:t>State DD Council Outreach Toolkit</a:t>
            </a:r>
          </a:p>
        </p:txBody>
      </p:sp>
      <p:sp>
        <p:nvSpPr>
          <p:cNvPr id="6" name="TextBox 6"/>
          <p:cNvSpPr txBox="1"/>
          <p:nvPr/>
        </p:nvSpPr>
        <p:spPr>
          <a:xfrm>
            <a:off x="7754221" y="3748430"/>
            <a:ext cx="8532978" cy="2347354"/>
          </a:xfrm>
          <a:prstGeom prst="rect">
            <a:avLst/>
          </a:prstGeom>
        </p:spPr>
        <p:txBody>
          <a:bodyPr lIns="0" tIns="0" rIns="0" bIns="0" rtlCol="0" anchor="t">
            <a:spAutoFit/>
          </a:bodyPr>
          <a:lstStyle/>
          <a:p>
            <a:pPr marL="935821" lvl="1" indent="-467911" algn="just">
              <a:lnSpc>
                <a:spcPts val="6068"/>
              </a:lnSpc>
              <a:buFont typeface="Arial"/>
              <a:buChar char="•"/>
            </a:pPr>
            <a:r>
              <a:rPr lang="en-US" sz="4334">
                <a:solidFill>
                  <a:srgbClr val="000000"/>
                </a:solidFill>
                <a:latin typeface="Avenir"/>
                <a:ea typeface="Avenir"/>
                <a:cs typeface="Avenir"/>
                <a:sym typeface="Avenir"/>
              </a:rPr>
              <a:t>Webpage</a:t>
            </a:r>
          </a:p>
          <a:p>
            <a:pPr marL="935821" lvl="1" indent="-467911" algn="just">
              <a:lnSpc>
                <a:spcPts val="6068"/>
              </a:lnSpc>
              <a:buFont typeface="Arial"/>
              <a:buChar char="•"/>
            </a:pPr>
            <a:r>
              <a:rPr lang="en-US" sz="4334">
                <a:solidFill>
                  <a:srgbClr val="000000"/>
                </a:solidFill>
                <a:latin typeface="Avenir"/>
                <a:ea typeface="Avenir"/>
                <a:cs typeface="Avenir"/>
                <a:sym typeface="Avenir"/>
              </a:rPr>
              <a:t>Email Schedule &amp; Copy</a:t>
            </a:r>
          </a:p>
          <a:p>
            <a:pPr marL="935821" lvl="1" indent="-467911" algn="just">
              <a:lnSpc>
                <a:spcPts val="6068"/>
              </a:lnSpc>
              <a:buFont typeface="Arial"/>
              <a:buChar char="•"/>
            </a:pPr>
            <a:r>
              <a:rPr lang="en-US" sz="4334">
                <a:solidFill>
                  <a:srgbClr val="000000"/>
                </a:solidFill>
                <a:latin typeface="Avenir"/>
                <a:ea typeface="Avenir"/>
                <a:cs typeface="Avenir"/>
                <a:sym typeface="Avenir"/>
              </a:rPr>
              <a:t>Social Media Schedule &amp; Copy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58028" y="7037890"/>
            <a:ext cx="3380041" cy="7193728"/>
          </a:xfrm>
          <a:custGeom>
            <a:avLst/>
            <a:gdLst/>
            <a:ahLst/>
            <a:cxnLst/>
            <a:rect l="l" t="t" r="r" b="b"/>
            <a:pathLst>
              <a:path w="3380041" h="7193728">
                <a:moveTo>
                  <a:pt x="0" y="0"/>
                </a:moveTo>
                <a:lnTo>
                  <a:pt x="3380041" y="0"/>
                </a:lnTo>
                <a:lnTo>
                  <a:pt x="3380041" y="7193728"/>
                </a:lnTo>
                <a:lnTo>
                  <a:pt x="0" y="7193728"/>
                </a:lnTo>
                <a:lnTo>
                  <a:pt x="0" y="0"/>
                </a:lnTo>
                <a:close/>
              </a:path>
            </a:pathLst>
          </a:custGeom>
          <a:blipFill>
            <a:blip r:embed="rId3"/>
            <a:stretch>
              <a:fillRect l="-186056" t="-23873" r="-28394" b="-23873"/>
            </a:stretch>
          </a:blipFill>
        </p:spPr>
      </p:sp>
      <p:sp>
        <p:nvSpPr>
          <p:cNvPr id="3" name="Freeform 3"/>
          <p:cNvSpPr/>
          <p:nvPr/>
        </p:nvSpPr>
        <p:spPr>
          <a:xfrm>
            <a:off x="16396485" y="525856"/>
            <a:ext cx="1188565" cy="1446899"/>
          </a:xfrm>
          <a:custGeom>
            <a:avLst/>
            <a:gdLst/>
            <a:ahLst/>
            <a:cxnLst/>
            <a:rect l="l" t="t" r="r" b="b"/>
            <a:pathLst>
              <a:path w="1188565" h="1446899">
                <a:moveTo>
                  <a:pt x="0" y="0"/>
                </a:moveTo>
                <a:lnTo>
                  <a:pt x="1188565" y="0"/>
                </a:lnTo>
                <a:lnTo>
                  <a:pt x="1188565" y="1446898"/>
                </a:lnTo>
                <a:lnTo>
                  <a:pt x="0" y="1446898"/>
                </a:lnTo>
                <a:lnTo>
                  <a:pt x="0" y="0"/>
                </a:lnTo>
                <a:close/>
              </a:path>
            </a:pathLst>
          </a:custGeom>
          <a:blipFill>
            <a:blip r:embed="rId4">
              <a:alphaModFix amt="50000"/>
            </a:blip>
            <a:stretch>
              <a:fillRect r="-256732"/>
            </a:stretch>
          </a:blipFill>
        </p:spPr>
      </p:sp>
      <p:sp>
        <p:nvSpPr>
          <p:cNvPr id="4" name="Freeform 4"/>
          <p:cNvSpPr/>
          <p:nvPr/>
        </p:nvSpPr>
        <p:spPr>
          <a:xfrm>
            <a:off x="9144000" y="754680"/>
            <a:ext cx="6600935" cy="8503620"/>
          </a:xfrm>
          <a:custGeom>
            <a:avLst/>
            <a:gdLst/>
            <a:ahLst/>
            <a:cxnLst/>
            <a:rect l="l" t="t" r="r" b="b"/>
            <a:pathLst>
              <a:path w="6600935" h="8503620">
                <a:moveTo>
                  <a:pt x="0" y="0"/>
                </a:moveTo>
                <a:lnTo>
                  <a:pt x="6600935" y="0"/>
                </a:lnTo>
                <a:lnTo>
                  <a:pt x="6600935" y="8503620"/>
                </a:lnTo>
                <a:lnTo>
                  <a:pt x="0" y="8503620"/>
                </a:lnTo>
                <a:lnTo>
                  <a:pt x="0" y="0"/>
                </a:lnTo>
                <a:close/>
              </a:path>
            </a:pathLst>
          </a:custGeom>
          <a:blipFill>
            <a:blip r:embed="rId5"/>
            <a:stretch>
              <a:fillRect/>
            </a:stretch>
          </a:blipFill>
        </p:spPr>
      </p:sp>
      <p:sp>
        <p:nvSpPr>
          <p:cNvPr id="5" name="TextBox 5"/>
          <p:cNvSpPr txBox="1"/>
          <p:nvPr/>
        </p:nvSpPr>
        <p:spPr>
          <a:xfrm>
            <a:off x="463222" y="952500"/>
            <a:ext cx="7026534" cy="772292"/>
          </a:xfrm>
          <a:prstGeom prst="rect">
            <a:avLst/>
          </a:prstGeom>
        </p:spPr>
        <p:txBody>
          <a:bodyPr lIns="0" tIns="0" rIns="0" bIns="0" rtlCol="0" anchor="t">
            <a:spAutoFit/>
          </a:bodyPr>
          <a:lstStyle/>
          <a:p>
            <a:pPr algn="l">
              <a:lnSpc>
                <a:spcPts val="5313"/>
              </a:lnSpc>
            </a:pPr>
            <a:r>
              <a:rPr lang="en-US" sz="4620">
                <a:solidFill>
                  <a:srgbClr val="1F3D7D"/>
                </a:solidFill>
                <a:latin typeface="Gotham Medium"/>
                <a:ea typeface="Gotham Medium"/>
                <a:cs typeface="Gotham Medium"/>
                <a:sym typeface="Gotham Medium"/>
              </a:rPr>
              <a:t>Web Page</a:t>
            </a:r>
          </a:p>
        </p:txBody>
      </p:sp>
      <p:sp>
        <p:nvSpPr>
          <p:cNvPr id="6" name="TextBox 6"/>
          <p:cNvSpPr txBox="1"/>
          <p:nvPr/>
        </p:nvSpPr>
        <p:spPr>
          <a:xfrm>
            <a:off x="463222" y="2753236"/>
            <a:ext cx="7961720" cy="3236966"/>
          </a:xfrm>
          <a:prstGeom prst="rect">
            <a:avLst/>
          </a:prstGeom>
        </p:spPr>
        <p:txBody>
          <a:bodyPr lIns="0" tIns="0" rIns="0" bIns="0" rtlCol="0" anchor="t">
            <a:spAutoFit/>
          </a:bodyPr>
          <a:lstStyle/>
          <a:p>
            <a:pPr algn="l">
              <a:lnSpc>
                <a:spcPts val="3219"/>
              </a:lnSpc>
            </a:pPr>
            <a:r>
              <a:rPr lang="en-US" sz="2299">
                <a:solidFill>
                  <a:srgbClr val="000000"/>
                </a:solidFill>
                <a:latin typeface="Avenir"/>
                <a:ea typeface="Avenir"/>
                <a:cs typeface="Avenir"/>
                <a:sym typeface="Avenir"/>
              </a:rPr>
              <a:t>This landing page provides a brief explanation of the proposed rule and the following:</a:t>
            </a:r>
          </a:p>
          <a:p>
            <a:pPr marL="496566" lvl="1" indent="-248283" algn="l">
              <a:lnSpc>
                <a:spcPts val="3219"/>
              </a:lnSpc>
              <a:buFont typeface="Arial"/>
              <a:buChar char="•"/>
            </a:pPr>
            <a:r>
              <a:rPr lang="en-US" sz="2299">
                <a:solidFill>
                  <a:srgbClr val="000000"/>
                </a:solidFill>
                <a:latin typeface="Avenir"/>
                <a:ea typeface="Avenir"/>
                <a:cs typeface="Avenir"/>
                <a:sym typeface="Avenir"/>
              </a:rPr>
              <a:t>What You Need To Know</a:t>
            </a:r>
          </a:p>
          <a:p>
            <a:pPr marL="496566" lvl="1" indent="-248283" algn="l">
              <a:lnSpc>
                <a:spcPts val="3219"/>
              </a:lnSpc>
              <a:buFont typeface="Arial"/>
              <a:buChar char="•"/>
            </a:pPr>
            <a:r>
              <a:rPr lang="en-US" sz="2299">
                <a:solidFill>
                  <a:srgbClr val="000000"/>
                </a:solidFill>
                <a:latin typeface="Avenir"/>
                <a:ea typeface="Avenir"/>
                <a:cs typeface="Avenir"/>
                <a:sym typeface="Avenir"/>
              </a:rPr>
              <a:t>What You Can Do!</a:t>
            </a:r>
          </a:p>
          <a:p>
            <a:pPr marL="496566" lvl="1" indent="-248283" algn="l">
              <a:lnSpc>
                <a:spcPts val="3219"/>
              </a:lnSpc>
              <a:buFont typeface="Arial"/>
              <a:buChar char="•"/>
            </a:pPr>
            <a:r>
              <a:rPr lang="en-US" sz="2299">
                <a:solidFill>
                  <a:srgbClr val="000000"/>
                </a:solidFill>
                <a:latin typeface="Avenir"/>
                <a:ea typeface="Avenir"/>
                <a:cs typeface="Avenir"/>
                <a:sym typeface="Avenir"/>
              </a:rPr>
              <a:t>Submitting a Public Comment</a:t>
            </a:r>
          </a:p>
          <a:p>
            <a:pPr marL="993131" lvl="2" indent="-331044" algn="l">
              <a:lnSpc>
                <a:spcPts val="3219"/>
              </a:lnSpc>
              <a:buFont typeface="Arial"/>
              <a:buChar char="⚬"/>
            </a:pPr>
            <a:r>
              <a:rPr lang="en-US" sz="2299">
                <a:solidFill>
                  <a:srgbClr val="000000"/>
                </a:solidFill>
                <a:latin typeface="Avenir"/>
                <a:ea typeface="Avenir"/>
                <a:cs typeface="Avenir"/>
                <a:sym typeface="Avenir"/>
              </a:rPr>
              <a:t>Four questions to ask yourself to prepare your comment</a:t>
            </a:r>
          </a:p>
          <a:p>
            <a:pPr marL="496566" lvl="1" indent="-248283" algn="l">
              <a:lnSpc>
                <a:spcPts val="3219"/>
              </a:lnSpc>
              <a:buFont typeface="Arial"/>
              <a:buChar char="•"/>
            </a:pPr>
            <a:r>
              <a:rPr lang="en-US" sz="2299">
                <a:solidFill>
                  <a:srgbClr val="000000"/>
                </a:solidFill>
                <a:latin typeface="Avenir"/>
                <a:ea typeface="Avenir"/>
                <a:cs typeface="Avenir"/>
                <a:sym typeface="Avenir"/>
              </a:rPr>
              <a:t>Call to Action</a:t>
            </a:r>
          </a:p>
        </p:txBody>
      </p:sp>
      <p:sp>
        <p:nvSpPr>
          <p:cNvPr id="7" name="TextBox 7"/>
          <p:cNvSpPr txBox="1"/>
          <p:nvPr/>
        </p:nvSpPr>
        <p:spPr>
          <a:xfrm>
            <a:off x="10330131" y="9413503"/>
            <a:ext cx="4228674" cy="316181"/>
          </a:xfrm>
          <a:prstGeom prst="rect">
            <a:avLst/>
          </a:prstGeom>
        </p:spPr>
        <p:txBody>
          <a:bodyPr lIns="0" tIns="0" rIns="0" bIns="0" rtlCol="0" anchor="t">
            <a:spAutoFit/>
          </a:bodyPr>
          <a:lstStyle/>
          <a:p>
            <a:pPr algn="ctr">
              <a:lnSpc>
                <a:spcPts val="2519"/>
              </a:lnSpc>
            </a:pPr>
            <a:r>
              <a:rPr lang="en-US" sz="1799">
                <a:solidFill>
                  <a:srgbClr val="585956"/>
                </a:solidFill>
                <a:latin typeface="Tahoma"/>
                <a:ea typeface="Tahoma"/>
                <a:cs typeface="Tahoma"/>
                <a:sym typeface="Tahoma"/>
              </a:rPr>
              <a:t>Campaign landing page</a:t>
            </a:r>
          </a:p>
        </p:txBody>
      </p:sp>
      <p:sp>
        <p:nvSpPr>
          <p:cNvPr id="8" name="TextBox 8"/>
          <p:cNvSpPr txBox="1"/>
          <p:nvPr/>
        </p:nvSpPr>
        <p:spPr>
          <a:xfrm>
            <a:off x="463222" y="2118888"/>
            <a:ext cx="7026534" cy="348598"/>
          </a:xfrm>
          <a:prstGeom prst="rect">
            <a:avLst/>
          </a:prstGeom>
        </p:spPr>
        <p:txBody>
          <a:bodyPr lIns="0" tIns="0" rIns="0" bIns="0" rtlCol="0" anchor="t">
            <a:spAutoFit/>
          </a:bodyPr>
          <a:lstStyle/>
          <a:p>
            <a:pPr algn="l">
              <a:lnSpc>
                <a:spcPts val="2760"/>
              </a:lnSpc>
            </a:pPr>
            <a:r>
              <a:rPr lang="en-US" sz="2400">
                <a:solidFill>
                  <a:srgbClr val="585956"/>
                </a:solidFill>
                <a:latin typeface="Myriad Web Pro"/>
                <a:ea typeface="Myriad Web Pro"/>
                <a:cs typeface="Myriad Web Pro"/>
                <a:sym typeface="Myriad Web Pro"/>
              </a:rPr>
              <a:t>Campaign Landing Page</a:t>
            </a:r>
          </a:p>
        </p:txBody>
      </p:sp>
      <p:sp>
        <p:nvSpPr>
          <p:cNvPr id="9" name="TextBox 9"/>
          <p:cNvSpPr txBox="1"/>
          <p:nvPr/>
        </p:nvSpPr>
        <p:spPr>
          <a:xfrm>
            <a:off x="463222" y="6247997"/>
            <a:ext cx="8680778" cy="1236881"/>
          </a:xfrm>
          <a:prstGeom prst="rect">
            <a:avLst/>
          </a:prstGeom>
        </p:spPr>
        <p:txBody>
          <a:bodyPr lIns="0" tIns="0" rIns="0" bIns="0" rtlCol="0" anchor="t">
            <a:spAutoFit/>
          </a:bodyPr>
          <a:lstStyle/>
          <a:p>
            <a:pPr algn="l">
              <a:lnSpc>
                <a:spcPts val="3219"/>
              </a:lnSpc>
            </a:pPr>
            <a:r>
              <a:rPr lang="en-US" sz="2299" b="1">
                <a:solidFill>
                  <a:srgbClr val="000000"/>
                </a:solidFill>
                <a:latin typeface="Avenir Bold"/>
                <a:ea typeface="Avenir Bold"/>
                <a:cs typeface="Avenir Bold"/>
                <a:sym typeface="Avenir Bold"/>
              </a:rPr>
              <a:t>LINK to webpage: https://bit.ly/TakeAction14cComment</a:t>
            </a:r>
          </a:p>
          <a:p>
            <a:pPr algn="l">
              <a:lnSpc>
                <a:spcPts val="3219"/>
              </a:lnSpc>
            </a:pPr>
            <a:endParaRPr lang="en-US" sz="2299" b="1">
              <a:solidFill>
                <a:srgbClr val="000000"/>
              </a:solidFill>
              <a:latin typeface="Avenir Bold"/>
              <a:ea typeface="Avenir Bold"/>
              <a:cs typeface="Avenir Bold"/>
              <a:sym typeface="Avenir Bold"/>
            </a:endParaRPr>
          </a:p>
          <a:p>
            <a:pPr algn="l">
              <a:lnSpc>
                <a:spcPts val="3219"/>
              </a:lnSpc>
            </a:pPr>
            <a:r>
              <a:rPr lang="en-US" sz="2299" b="1">
                <a:solidFill>
                  <a:srgbClr val="000000"/>
                </a:solidFill>
                <a:latin typeface="Avenir Bold"/>
                <a:ea typeface="Avenir Bold"/>
                <a:cs typeface="Avenir Bold"/>
                <a:sym typeface="Avenir Bold"/>
              </a:rPr>
              <a:t>LINK to comment: https://bit.ly/Submit14cComment</a:t>
            </a:r>
          </a:p>
        </p:txBody>
      </p:sp>
      <p:grpSp>
        <p:nvGrpSpPr>
          <p:cNvPr id="10" name="Group 10"/>
          <p:cNvGrpSpPr/>
          <p:nvPr/>
        </p:nvGrpSpPr>
        <p:grpSpPr>
          <a:xfrm>
            <a:off x="2746211" y="7865879"/>
            <a:ext cx="2057400" cy="2057400"/>
            <a:chOff x="0" y="0"/>
            <a:chExt cx="2743200" cy="2743200"/>
          </a:xfrm>
        </p:grpSpPr>
        <p:sp>
          <p:nvSpPr>
            <p:cNvPr id="11" name="Freeform 11"/>
            <p:cNvSpPr/>
            <p:nvPr/>
          </p:nvSpPr>
          <p:spPr>
            <a:xfrm>
              <a:off x="0" y="0"/>
              <a:ext cx="2743200" cy="2743200"/>
            </a:xfrm>
            <a:custGeom>
              <a:avLst/>
              <a:gdLst/>
              <a:ahLst/>
              <a:cxnLst/>
              <a:rect l="l" t="t" r="r" b="b"/>
              <a:pathLst>
                <a:path w="2743200" h="2743200">
                  <a:moveTo>
                    <a:pt x="0" y="0"/>
                  </a:moveTo>
                  <a:lnTo>
                    <a:pt x="2743200" y="0"/>
                  </a:lnTo>
                  <a:lnTo>
                    <a:pt x="2743200" y="2743200"/>
                  </a:lnTo>
                  <a:lnTo>
                    <a:pt x="0" y="27432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12" name="TextBox 12"/>
          <p:cNvSpPr txBox="1"/>
          <p:nvPr/>
        </p:nvSpPr>
        <p:spPr>
          <a:xfrm>
            <a:off x="5032211" y="8418725"/>
            <a:ext cx="4103566" cy="789782"/>
          </a:xfrm>
          <a:prstGeom prst="rect">
            <a:avLst/>
          </a:prstGeom>
        </p:spPr>
        <p:txBody>
          <a:bodyPr lIns="0" tIns="0" rIns="0" bIns="0" rtlCol="0" anchor="t">
            <a:spAutoFit/>
          </a:bodyPr>
          <a:lstStyle/>
          <a:p>
            <a:pPr algn="l">
              <a:lnSpc>
                <a:spcPts val="5803"/>
              </a:lnSpc>
            </a:pPr>
            <a:r>
              <a:rPr lang="en-US" sz="4145" b="1">
                <a:solidFill>
                  <a:srgbClr val="000000"/>
                </a:solidFill>
                <a:latin typeface="Avenir Bold"/>
                <a:ea typeface="Avenir Bold"/>
                <a:cs typeface="Avenir Bold"/>
                <a:sym typeface="Avenir Bold"/>
              </a:rPr>
              <a:t>WEB PAGE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9366" y="7233803"/>
            <a:ext cx="3380041" cy="7193728"/>
          </a:xfrm>
          <a:custGeom>
            <a:avLst/>
            <a:gdLst/>
            <a:ahLst/>
            <a:cxnLst/>
            <a:rect l="l" t="t" r="r" b="b"/>
            <a:pathLst>
              <a:path w="3380041" h="7193728">
                <a:moveTo>
                  <a:pt x="0" y="0"/>
                </a:moveTo>
                <a:lnTo>
                  <a:pt x="3380040" y="0"/>
                </a:lnTo>
                <a:lnTo>
                  <a:pt x="3380040" y="7193728"/>
                </a:lnTo>
                <a:lnTo>
                  <a:pt x="0" y="7193728"/>
                </a:lnTo>
                <a:lnTo>
                  <a:pt x="0" y="0"/>
                </a:lnTo>
                <a:close/>
              </a:path>
            </a:pathLst>
          </a:custGeom>
          <a:blipFill>
            <a:blip r:embed="rId3"/>
            <a:stretch>
              <a:fillRect l="-186056" t="-23873" r="-28394" b="-23873"/>
            </a:stretch>
          </a:blipFill>
        </p:spPr>
      </p:sp>
      <p:sp>
        <p:nvSpPr>
          <p:cNvPr id="3" name="Freeform 3"/>
          <p:cNvSpPr/>
          <p:nvPr/>
        </p:nvSpPr>
        <p:spPr>
          <a:xfrm>
            <a:off x="8169326" y="776579"/>
            <a:ext cx="9391673" cy="4907149"/>
          </a:xfrm>
          <a:custGeom>
            <a:avLst/>
            <a:gdLst/>
            <a:ahLst/>
            <a:cxnLst/>
            <a:rect l="l" t="t" r="r" b="b"/>
            <a:pathLst>
              <a:path w="9391673" h="4907149">
                <a:moveTo>
                  <a:pt x="0" y="0"/>
                </a:moveTo>
                <a:lnTo>
                  <a:pt x="9391673" y="0"/>
                </a:lnTo>
                <a:lnTo>
                  <a:pt x="9391673" y="4907149"/>
                </a:lnTo>
                <a:lnTo>
                  <a:pt x="0" y="4907149"/>
                </a:lnTo>
                <a:lnTo>
                  <a:pt x="0" y="0"/>
                </a:lnTo>
                <a:close/>
              </a:path>
            </a:pathLst>
          </a:custGeom>
          <a:blipFill>
            <a:blip r:embed="rId4"/>
            <a:stretch>
              <a:fillRect/>
            </a:stretch>
          </a:blipFill>
        </p:spPr>
      </p:sp>
      <p:sp>
        <p:nvSpPr>
          <p:cNvPr id="4" name="TextBox 4"/>
          <p:cNvSpPr txBox="1"/>
          <p:nvPr/>
        </p:nvSpPr>
        <p:spPr>
          <a:xfrm>
            <a:off x="463222" y="952500"/>
            <a:ext cx="7026534" cy="772292"/>
          </a:xfrm>
          <a:prstGeom prst="rect">
            <a:avLst/>
          </a:prstGeom>
        </p:spPr>
        <p:txBody>
          <a:bodyPr lIns="0" tIns="0" rIns="0" bIns="0" rtlCol="0" anchor="t">
            <a:spAutoFit/>
          </a:bodyPr>
          <a:lstStyle/>
          <a:p>
            <a:pPr algn="l">
              <a:lnSpc>
                <a:spcPts val="5313"/>
              </a:lnSpc>
            </a:pPr>
            <a:r>
              <a:rPr lang="en-US" sz="4620">
                <a:solidFill>
                  <a:srgbClr val="1F3D7D"/>
                </a:solidFill>
                <a:latin typeface="Gotham Medium"/>
                <a:ea typeface="Gotham Medium"/>
                <a:cs typeface="Gotham Medium"/>
                <a:sym typeface="Gotham Medium"/>
              </a:rPr>
              <a:t>Social Media</a:t>
            </a:r>
          </a:p>
        </p:txBody>
      </p:sp>
      <p:sp>
        <p:nvSpPr>
          <p:cNvPr id="5" name="TextBox 5"/>
          <p:cNvSpPr txBox="1"/>
          <p:nvPr/>
        </p:nvSpPr>
        <p:spPr>
          <a:xfrm>
            <a:off x="463222" y="2132067"/>
            <a:ext cx="7026534" cy="673216"/>
          </a:xfrm>
          <a:prstGeom prst="rect">
            <a:avLst/>
          </a:prstGeom>
        </p:spPr>
        <p:txBody>
          <a:bodyPr lIns="0" tIns="0" rIns="0" bIns="0" rtlCol="0" anchor="t">
            <a:spAutoFit/>
          </a:bodyPr>
          <a:lstStyle/>
          <a:p>
            <a:pPr algn="l">
              <a:lnSpc>
                <a:spcPts val="4623"/>
              </a:lnSpc>
            </a:pPr>
            <a:r>
              <a:rPr lang="en-US" sz="4020">
                <a:solidFill>
                  <a:srgbClr val="585956"/>
                </a:solidFill>
                <a:latin typeface="Avenir"/>
                <a:ea typeface="Avenir"/>
                <a:cs typeface="Avenir"/>
                <a:sym typeface="Avenir"/>
              </a:rPr>
              <a:t>Campaign: January 8 - 17th</a:t>
            </a:r>
          </a:p>
        </p:txBody>
      </p:sp>
      <p:sp>
        <p:nvSpPr>
          <p:cNvPr id="6" name="TextBox 6"/>
          <p:cNvSpPr txBox="1"/>
          <p:nvPr/>
        </p:nvSpPr>
        <p:spPr>
          <a:xfrm>
            <a:off x="463222" y="3072022"/>
            <a:ext cx="5446011" cy="2483806"/>
          </a:xfrm>
          <a:prstGeom prst="rect">
            <a:avLst/>
          </a:prstGeom>
        </p:spPr>
        <p:txBody>
          <a:bodyPr lIns="0" tIns="0" rIns="0" bIns="0" rtlCol="0" anchor="t">
            <a:spAutoFit/>
          </a:bodyPr>
          <a:lstStyle/>
          <a:p>
            <a:pPr algn="l">
              <a:lnSpc>
                <a:spcPts val="3862"/>
              </a:lnSpc>
            </a:pPr>
            <a:r>
              <a:rPr lang="en-US" sz="2758" b="1">
                <a:solidFill>
                  <a:srgbClr val="000000"/>
                </a:solidFill>
                <a:latin typeface="Avenir Bold"/>
                <a:ea typeface="Avenir Bold"/>
                <a:cs typeface="Avenir Bold"/>
                <a:sym typeface="Avenir Bold"/>
              </a:rPr>
              <a:t>Proposed Schedule:</a:t>
            </a:r>
          </a:p>
          <a:p>
            <a:pPr marL="595609" lvl="1" indent="-297804" algn="l">
              <a:lnSpc>
                <a:spcPts val="3862"/>
              </a:lnSpc>
              <a:buFont typeface="Arial"/>
              <a:buChar char="•"/>
            </a:pPr>
            <a:r>
              <a:rPr lang="en-US" sz="2758" b="1">
                <a:solidFill>
                  <a:srgbClr val="000000"/>
                </a:solidFill>
                <a:latin typeface="Avenir Bold"/>
                <a:ea typeface="Avenir Bold"/>
                <a:cs typeface="Avenir Bold"/>
                <a:sym typeface="Avenir Bold"/>
              </a:rPr>
              <a:t>January 8th</a:t>
            </a:r>
          </a:p>
          <a:p>
            <a:pPr marL="595609" lvl="1" indent="-297804" algn="l">
              <a:lnSpc>
                <a:spcPts val="3862"/>
              </a:lnSpc>
              <a:buFont typeface="Arial"/>
              <a:buChar char="•"/>
            </a:pPr>
            <a:r>
              <a:rPr lang="en-US" sz="2758" b="1">
                <a:solidFill>
                  <a:srgbClr val="000000"/>
                </a:solidFill>
                <a:latin typeface="Avenir Bold"/>
                <a:ea typeface="Avenir Bold"/>
                <a:cs typeface="Avenir Bold"/>
                <a:sym typeface="Avenir Bold"/>
              </a:rPr>
              <a:t>January 13th</a:t>
            </a:r>
          </a:p>
          <a:p>
            <a:pPr marL="595609" lvl="1" indent="-297804" algn="l">
              <a:lnSpc>
                <a:spcPts val="3862"/>
              </a:lnSpc>
              <a:buFont typeface="Arial"/>
              <a:buChar char="•"/>
            </a:pPr>
            <a:r>
              <a:rPr lang="en-US" sz="2758" b="1">
                <a:solidFill>
                  <a:srgbClr val="000000"/>
                </a:solidFill>
                <a:latin typeface="Avenir Bold"/>
                <a:ea typeface="Avenir Bold"/>
                <a:cs typeface="Avenir Bold"/>
                <a:sym typeface="Avenir Bold"/>
              </a:rPr>
              <a:t>January 15th</a:t>
            </a:r>
          </a:p>
          <a:p>
            <a:pPr marL="595609" lvl="1" indent="-297804" algn="l">
              <a:lnSpc>
                <a:spcPts val="3862"/>
              </a:lnSpc>
              <a:buFont typeface="Arial"/>
              <a:buChar char="•"/>
            </a:pPr>
            <a:r>
              <a:rPr lang="en-US" sz="2758" b="1">
                <a:solidFill>
                  <a:srgbClr val="000000"/>
                </a:solidFill>
                <a:latin typeface="Avenir Bold"/>
                <a:ea typeface="Avenir Bold"/>
                <a:cs typeface="Avenir Bold"/>
                <a:sym typeface="Avenir Bold"/>
              </a:rPr>
              <a:t>January 17th</a:t>
            </a:r>
          </a:p>
        </p:txBody>
      </p:sp>
      <p:sp>
        <p:nvSpPr>
          <p:cNvPr id="7" name="TextBox 7"/>
          <p:cNvSpPr txBox="1"/>
          <p:nvPr/>
        </p:nvSpPr>
        <p:spPr>
          <a:xfrm>
            <a:off x="463222" y="5841578"/>
            <a:ext cx="6860643" cy="1784285"/>
          </a:xfrm>
          <a:prstGeom prst="rect">
            <a:avLst/>
          </a:prstGeom>
        </p:spPr>
        <p:txBody>
          <a:bodyPr lIns="0" tIns="0" rIns="0" bIns="0" rtlCol="0" anchor="t">
            <a:spAutoFit/>
          </a:bodyPr>
          <a:lstStyle/>
          <a:p>
            <a:pPr algn="l">
              <a:lnSpc>
                <a:spcPts val="3499"/>
              </a:lnSpc>
            </a:pPr>
            <a:r>
              <a:rPr lang="en-US" sz="2499" b="1">
                <a:solidFill>
                  <a:srgbClr val="000000"/>
                </a:solidFill>
                <a:latin typeface="Avenir Bold"/>
                <a:ea typeface="Avenir Bold"/>
                <a:cs typeface="Avenir Bold"/>
                <a:sym typeface="Avenir Bold"/>
              </a:rPr>
              <a:t>Graphics:</a:t>
            </a:r>
            <a:r>
              <a:rPr lang="en-US" sz="2499">
                <a:solidFill>
                  <a:srgbClr val="000000"/>
                </a:solidFill>
                <a:latin typeface="Avenir"/>
                <a:ea typeface="Avenir"/>
                <a:cs typeface="Avenir"/>
                <a:sym typeface="Avenir"/>
              </a:rPr>
              <a:t> Graphics library will be provided for cadence of schedule.</a:t>
            </a:r>
          </a:p>
          <a:p>
            <a:pPr algn="l">
              <a:lnSpc>
                <a:spcPts val="3499"/>
              </a:lnSpc>
            </a:pPr>
            <a:endParaRPr lang="en-US" sz="2499">
              <a:solidFill>
                <a:srgbClr val="000000"/>
              </a:solidFill>
              <a:latin typeface="Avenir"/>
              <a:ea typeface="Avenir"/>
              <a:cs typeface="Avenir"/>
              <a:sym typeface="Avenir"/>
            </a:endParaRPr>
          </a:p>
          <a:p>
            <a:pPr algn="l">
              <a:lnSpc>
                <a:spcPts val="3499"/>
              </a:lnSpc>
            </a:pPr>
            <a:r>
              <a:rPr lang="en-US" sz="2499" b="1">
                <a:solidFill>
                  <a:srgbClr val="000000"/>
                </a:solidFill>
                <a:latin typeface="Avenir Bold"/>
                <a:ea typeface="Avenir Bold"/>
                <a:cs typeface="Avenir Bold"/>
                <a:sym typeface="Avenir Bold"/>
              </a:rPr>
              <a:t>Copy:</a:t>
            </a:r>
            <a:r>
              <a:rPr lang="en-US" sz="2499">
                <a:solidFill>
                  <a:srgbClr val="000000"/>
                </a:solidFill>
                <a:latin typeface="Avenir"/>
                <a:ea typeface="Avenir"/>
                <a:cs typeface="Avenir"/>
                <a:sym typeface="Avenir"/>
              </a:rPr>
              <a:t> Copy is provided on toolkit page.</a:t>
            </a:r>
          </a:p>
        </p:txBody>
      </p:sp>
      <p:grpSp>
        <p:nvGrpSpPr>
          <p:cNvPr id="8" name="Group 8"/>
          <p:cNvGrpSpPr/>
          <p:nvPr/>
        </p:nvGrpSpPr>
        <p:grpSpPr>
          <a:xfrm>
            <a:off x="14358443" y="6102828"/>
            <a:ext cx="3315367" cy="3315367"/>
            <a:chOff x="0" y="0"/>
            <a:chExt cx="4420489" cy="4420489"/>
          </a:xfrm>
        </p:grpSpPr>
        <p:sp>
          <p:nvSpPr>
            <p:cNvPr id="9" name="Freeform 9"/>
            <p:cNvSpPr/>
            <p:nvPr/>
          </p:nvSpPr>
          <p:spPr>
            <a:xfrm>
              <a:off x="0" y="0"/>
              <a:ext cx="4420489" cy="4420489"/>
            </a:xfrm>
            <a:custGeom>
              <a:avLst/>
              <a:gdLst/>
              <a:ahLst/>
              <a:cxnLst/>
              <a:rect l="l" t="t" r="r" b="b"/>
              <a:pathLst>
                <a:path w="4420489" h="4420489">
                  <a:moveTo>
                    <a:pt x="0" y="0"/>
                  </a:moveTo>
                  <a:lnTo>
                    <a:pt x="4420489" y="0"/>
                  </a:lnTo>
                  <a:lnTo>
                    <a:pt x="4420489" y="4420489"/>
                  </a:lnTo>
                  <a:lnTo>
                    <a:pt x="0" y="44204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10" name="TextBox 10"/>
          <p:cNvSpPr txBox="1"/>
          <p:nvPr/>
        </p:nvSpPr>
        <p:spPr>
          <a:xfrm>
            <a:off x="9289523" y="7150009"/>
            <a:ext cx="4103566" cy="789782"/>
          </a:xfrm>
          <a:prstGeom prst="rect">
            <a:avLst/>
          </a:prstGeom>
        </p:spPr>
        <p:txBody>
          <a:bodyPr lIns="0" tIns="0" rIns="0" bIns="0" rtlCol="0" anchor="t">
            <a:spAutoFit/>
          </a:bodyPr>
          <a:lstStyle/>
          <a:p>
            <a:pPr algn="l">
              <a:lnSpc>
                <a:spcPts val="5803"/>
              </a:lnSpc>
            </a:pPr>
            <a:r>
              <a:rPr lang="en-US" sz="4145" b="1">
                <a:solidFill>
                  <a:srgbClr val="000000"/>
                </a:solidFill>
                <a:latin typeface="Avenir Bold"/>
                <a:ea typeface="Avenir Bold"/>
                <a:cs typeface="Avenir Bold"/>
                <a:sym typeface="Avenir Bold"/>
              </a:rPr>
              <a:t>TOOLKIT PAGE</a:t>
            </a:r>
          </a:p>
        </p:txBody>
      </p:sp>
      <p:sp>
        <p:nvSpPr>
          <p:cNvPr id="11" name="TextBox 11"/>
          <p:cNvSpPr txBox="1"/>
          <p:nvPr/>
        </p:nvSpPr>
        <p:spPr>
          <a:xfrm>
            <a:off x="8324170" y="8242555"/>
            <a:ext cx="6034273" cy="1015745"/>
          </a:xfrm>
          <a:prstGeom prst="rect">
            <a:avLst/>
          </a:prstGeom>
        </p:spPr>
        <p:txBody>
          <a:bodyPr lIns="0" tIns="0" rIns="0" bIns="0" rtlCol="0" anchor="t">
            <a:spAutoFit/>
          </a:bodyPr>
          <a:lstStyle/>
          <a:p>
            <a:pPr algn="ctr">
              <a:lnSpc>
                <a:spcPts val="3862"/>
              </a:lnSpc>
            </a:pPr>
            <a:r>
              <a:rPr lang="en-US" sz="2758" b="1">
                <a:solidFill>
                  <a:srgbClr val="000000"/>
                </a:solidFill>
                <a:latin typeface="Avenir Bold"/>
                <a:ea typeface="Avenir Bold"/>
                <a:cs typeface="Avenir Bold"/>
                <a:sym typeface="Avenir Bold"/>
              </a:rPr>
              <a:t>URL</a:t>
            </a:r>
          </a:p>
          <a:p>
            <a:pPr algn="ctr">
              <a:lnSpc>
                <a:spcPts val="3862"/>
              </a:lnSpc>
            </a:pPr>
            <a:r>
              <a:rPr lang="en-US" sz="2758" b="1">
                <a:solidFill>
                  <a:srgbClr val="000000"/>
                </a:solidFill>
                <a:latin typeface="Avenir Bold"/>
                <a:ea typeface="Avenir Bold"/>
                <a:cs typeface="Avenir Bold"/>
                <a:sym typeface="Avenir Bold"/>
              </a:rPr>
              <a:t>https://nacdd.org/14ctoolkit/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9366" y="7233803"/>
            <a:ext cx="3380041" cy="7193728"/>
          </a:xfrm>
          <a:custGeom>
            <a:avLst/>
            <a:gdLst/>
            <a:ahLst/>
            <a:cxnLst/>
            <a:rect l="l" t="t" r="r" b="b"/>
            <a:pathLst>
              <a:path w="3380041" h="7193728">
                <a:moveTo>
                  <a:pt x="0" y="0"/>
                </a:moveTo>
                <a:lnTo>
                  <a:pt x="3380040" y="0"/>
                </a:lnTo>
                <a:lnTo>
                  <a:pt x="3380040" y="7193728"/>
                </a:lnTo>
                <a:lnTo>
                  <a:pt x="0" y="7193728"/>
                </a:lnTo>
                <a:lnTo>
                  <a:pt x="0" y="0"/>
                </a:lnTo>
                <a:close/>
              </a:path>
            </a:pathLst>
          </a:custGeom>
          <a:blipFill>
            <a:blip r:embed="rId3"/>
            <a:stretch>
              <a:fillRect l="-186056" t="-23873" r="-28394" b="-23873"/>
            </a:stretch>
          </a:blipFill>
        </p:spPr>
      </p:sp>
      <p:grpSp>
        <p:nvGrpSpPr>
          <p:cNvPr id="3" name="Group 3"/>
          <p:cNvGrpSpPr/>
          <p:nvPr/>
        </p:nvGrpSpPr>
        <p:grpSpPr>
          <a:xfrm>
            <a:off x="8319559" y="6781345"/>
            <a:ext cx="2267054" cy="2267054"/>
            <a:chOff x="0" y="0"/>
            <a:chExt cx="3022739" cy="3022739"/>
          </a:xfrm>
        </p:grpSpPr>
        <p:sp>
          <p:nvSpPr>
            <p:cNvPr id="4" name="Freeform 4"/>
            <p:cNvSpPr/>
            <p:nvPr/>
          </p:nvSpPr>
          <p:spPr>
            <a:xfrm>
              <a:off x="0" y="0"/>
              <a:ext cx="3022739" cy="3022739"/>
            </a:xfrm>
            <a:custGeom>
              <a:avLst/>
              <a:gdLst/>
              <a:ahLst/>
              <a:cxnLst/>
              <a:rect l="l" t="t" r="r" b="b"/>
              <a:pathLst>
                <a:path w="3022739" h="3022739">
                  <a:moveTo>
                    <a:pt x="0" y="0"/>
                  </a:moveTo>
                  <a:lnTo>
                    <a:pt x="3022739" y="0"/>
                  </a:lnTo>
                  <a:lnTo>
                    <a:pt x="3022739" y="3022739"/>
                  </a:lnTo>
                  <a:lnTo>
                    <a:pt x="0" y="30227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5" name="Freeform 5"/>
          <p:cNvSpPr/>
          <p:nvPr/>
        </p:nvSpPr>
        <p:spPr>
          <a:xfrm>
            <a:off x="11185168" y="579356"/>
            <a:ext cx="6798147" cy="8915603"/>
          </a:xfrm>
          <a:custGeom>
            <a:avLst/>
            <a:gdLst/>
            <a:ahLst/>
            <a:cxnLst/>
            <a:rect l="l" t="t" r="r" b="b"/>
            <a:pathLst>
              <a:path w="6798147" h="8915603">
                <a:moveTo>
                  <a:pt x="0" y="0"/>
                </a:moveTo>
                <a:lnTo>
                  <a:pt x="6798147" y="0"/>
                </a:lnTo>
                <a:lnTo>
                  <a:pt x="6798147" y="8915603"/>
                </a:lnTo>
                <a:lnTo>
                  <a:pt x="0" y="8915603"/>
                </a:lnTo>
                <a:lnTo>
                  <a:pt x="0" y="0"/>
                </a:lnTo>
                <a:close/>
              </a:path>
            </a:pathLst>
          </a:custGeom>
          <a:blipFill>
            <a:blip r:embed="rId6"/>
            <a:stretch>
              <a:fillRect/>
            </a:stretch>
          </a:blipFill>
        </p:spPr>
      </p:sp>
      <p:sp>
        <p:nvSpPr>
          <p:cNvPr id="6" name="TextBox 6"/>
          <p:cNvSpPr txBox="1"/>
          <p:nvPr/>
        </p:nvSpPr>
        <p:spPr>
          <a:xfrm>
            <a:off x="463222" y="952500"/>
            <a:ext cx="7026534" cy="772292"/>
          </a:xfrm>
          <a:prstGeom prst="rect">
            <a:avLst/>
          </a:prstGeom>
        </p:spPr>
        <p:txBody>
          <a:bodyPr lIns="0" tIns="0" rIns="0" bIns="0" rtlCol="0" anchor="t">
            <a:spAutoFit/>
          </a:bodyPr>
          <a:lstStyle/>
          <a:p>
            <a:pPr algn="l">
              <a:lnSpc>
                <a:spcPts val="5313"/>
              </a:lnSpc>
            </a:pPr>
            <a:r>
              <a:rPr lang="en-US" sz="4620">
                <a:solidFill>
                  <a:srgbClr val="1F3D7D"/>
                </a:solidFill>
                <a:latin typeface="Gotham Medium"/>
                <a:ea typeface="Gotham Medium"/>
                <a:cs typeface="Gotham Medium"/>
                <a:sym typeface="Gotham Medium"/>
              </a:rPr>
              <a:t>Email Campaign</a:t>
            </a:r>
          </a:p>
        </p:txBody>
      </p:sp>
      <p:sp>
        <p:nvSpPr>
          <p:cNvPr id="7" name="TextBox 7"/>
          <p:cNvSpPr txBox="1"/>
          <p:nvPr/>
        </p:nvSpPr>
        <p:spPr>
          <a:xfrm>
            <a:off x="463222" y="2132067"/>
            <a:ext cx="7026534" cy="673216"/>
          </a:xfrm>
          <a:prstGeom prst="rect">
            <a:avLst/>
          </a:prstGeom>
        </p:spPr>
        <p:txBody>
          <a:bodyPr lIns="0" tIns="0" rIns="0" bIns="0" rtlCol="0" anchor="t">
            <a:spAutoFit/>
          </a:bodyPr>
          <a:lstStyle/>
          <a:p>
            <a:pPr algn="l">
              <a:lnSpc>
                <a:spcPts val="4623"/>
              </a:lnSpc>
            </a:pPr>
            <a:r>
              <a:rPr lang="en-US" sz="4020">
                <a:solidFill>
                  <a:srgbClr val="585956"/>
                </a:solidFill>
                <a:latin typeface="Avenir"/>
                <a:ea typeface="Avenir"/>
                <a:cs typeface="Avenir"/>
                <a:sym typeface="Avenir"/>
              </a:rPr>
              <a:t>Campaign: January 8 - 17th</a:t>
            </a:r>
          </a:p>
        </p:txBody>
      </p:sp>
      <p:sp>
        <p:nvSpPr>
          <p:cNvPr id="8" name="TextBox 8"/>
          <p:cNvSpPr txBox="1"/>
          <p:nvPr/>
        </p:nvSpPr>
        <p:spPr>
          <a:xfrm>
            <a:off x="463222" y="3072022"/>
            <a:ext cx="5446011" cy="2483806"/>
          </a:xfrm>
          <a:prstGeom prst="rect">
            <a:avLst/>
          </a:prstGeom>
        </p:spPr>
        <p:txBody>
          <a:bodyPr lIns="0" tIns="0" rIns="0" bIns="0" rtlCol="0" anchor="t">
            <a:spAutoFit/>
          </a:bodyPr>
          <a:lstStyle/>
          <a:p>
            <a:pPr algn="l">
              <a:lnSpc>
                <a:spcPts val="3862"/>
              </a:lnSpc>
            </a:pPr>
            <a:r>
              <a:rPr lang="en-US" sz="2758" b="1">
                <a:solidFill>
                  <a:srgbClr val="000000"/>
                </a:solidFill>
                <a:latin typeface="Avenir Bold"/>
                <a:ea typeface="Avenir Bold"/>
                <a:cs typeface="Avenir Bold"/>
                <a:sym typeface="Avenir Bold"/>
              </a:rPr>
              <a:t>Proposed Schedule:</a:t>
            </a:r>
          </a:p>
          <a:p>
            <a:pPr marL="595609" lvl="1" indent="-297804" algn="l">
              <a:lnSpc>
                <a:spcPts val="3862"/>
              </a:lnSpc>
              <a:buFont typeface="Arial"/>
              <a:buChar char="•"/>
            </a:pPr>
            <a:r>
              <a:rPr lang="en-US" sz="2758" b="1">
                <a:solidFill>
                  <a:srgbClr val="000000"/>
                </a:solidFill>
                <a:latin typeface="Avenir Bold"/>
                <a:ea typeface="Avenir Bold"/>
                <a:cs typeface="Avenir Bold"/>
                <a:sym typeface="Avenir Bold"/>
              </a:rPr>
              <a:t>January 8th or 9th</a:t>
            </a:r>
          </a:p>
          <a:p>
            <a:pPr marL="595609" lvl="1" indent="-297804" algn="l">
              <a:lnSpc>
                <a:spcPts val="3862"/>
              </a:lnSpc>
              <a:buFont typeface="Arial"/>
              <a:buChar char="•"/>
            </a:pPr>
            <a:r>
              <a:rPr lang="en-US" sz="2758" b="1">
                <a:solidFill>
                  <a:srgbClr val="000000"/>
                </a:solidFill>
                <a:latin typeface="Avenir Bold"/>
                <a:ea typeface="Avenir Bold"/>
                <a:cs typeface="Avenir Bold"/>
                <a:sym typeface="Avenir Bold"/>
              </a:rPr>
              <a:t>January 14th</a:t>
            </a:r>
          </a:p>
          <a:p>
            <a:pPr marL="595609" lvl="1" indent="-297804" algn="l">
              <a:lnSpc>
                <a:spcPts val="3862"/>
              </a:lnSpc>
              <a:buFont typeface="Arial"/>
              <a:buChar char="•"/>
            </a:pPr>
            <a:r>
              <a:rPr lang="en-US" sz="2758" b="1">
                <a:solidFill>
                  <a:srgbClr val="000000"/>
                </a:solidFill>
                <a:latin typeface="Avenir Bold"/>
                <a:ea typeface="Avenir Bold"/>
                <a:cs typeface="Avenir Bold"/>
                <a:sym typeface="Avenir Bold"/>
              </a:rPr>
              <a:t>January 16th</a:t>
            </a:r>
          </a:p>
          <a:p>
            <a:pPr marL="595609" lvl="1" indent="-297804" algn="l">
              <a:lnSpc>
                <a:spcPts val="3862"/>
              </a:lnSpc>
              <a:buFont typeface="Arial"/>
              <a:buChar char="•"/>
            </a:pPr>
            <a:r>
              <a:rPr lang="en-US" sz="2758" b="1">
                <a:solidFill>
                  <a:srgbClr val="000000"/>
                </a:solidFill>
                <a:latin typeface="Avenir Bold"/>
                <a:ea typeface="Avenir Bold"/>
                <a:cs typeface="Avenir Bold"/>
                <a:sym typeface="Avenir Bold"/>
              </a:rPr>
              <a:t>January 17th</a:t>
            </a:r>
          </a:p>
        </p:txBody>
      </p:sp>
      <p:sp>
        <p:nvSpPr>
          <p:cNvPr id="9" name="TextBox 9"/>
          <p:cNvSpPr txBox="1"/>
          <p:nvPr/>
        </p:nvSpPr>
        <p:spPr>
          <a:xfrm>
            <a:off x="463222" y="5841578"/>
            <a:ext cx="6860643" cy="1784285"/>
          </a:xfrm>
          <a:prstGeom prst="rect">
            <a:avLst/>
          </a:prstGeom>
        </p:spPr>
        <p:txBody>
          <a:bodyPr lIns="0" tIns="0" rIns="0" bIns="0" rtlCol="0" anchor="t">
            <a:spAutoFit/>
          </a:bodyPr>
          <a:lstStyle/>
          <a:p>
            <a:pPr algn="l">
              <a:lnSpc>
                <a:spcPts val="3499"/>
              </a:lnSpc>
            </a:pPr>
            <a:r>
              <a:rPr lang="en-US" sz="2499" b="1">
                <a:solidFill>
                  <a:srgbClr val="000000"/>
                </a:solidFill>
                <a:latin typeface="Avenir Bold"/>
                <a:ea typeface="Avenir Bold"/>
                <a:cs typeface="Avenir Bold"/>
                <a:sym typeface="Avenir Bold"/>
              </a:rPr>
              <a:t>Graphics:</a:t>
            </a:r>
            <a:r>
              <a:rPr lang="en-US" sz="2499">
                <a:solidFill>
                  <a:srgbClr val="000000"/>
                </a:solidFill>
                <a:latin typeface="Avenir"/>
                <a:ea typeface="Avenir"/>
                <a:cs typeface="Avenir"/>
                <a:sym typeface="Avenir"/>
              </a:rPr>
              <a:t> Graphics library will be provided for cadence of schedule on the toolkit page.</a:t>
            </a:r>
          </a:p>
          <a:p>
            <a:pPr algn="l">
              <a:lnSpc>
                <a:spcPts val="3499"/>
              </a:lnSpc>
            </a:pPr>
            <a:endParaRPr lang="en-US" sz="2499">
              <a:solidFill>
                <a:srgbClr val="000000"/>
              </a:solidFill>
              <a:latin typeface="Avenir"/>
              <a:ea typeface="Avenir"/>
              <a:cs typeface="Avenir"/>
              <a:sym typeface="Avenir"/>
            </a:endParaRPr>
          </a:p>
          <a:p>
            <a:pPr algn="l">
              <a:lnSpc>
                <a:spcPts val="3499"/>
              </a:lnSpc>
            </a:pPr>
            <a:r>
              <a:rPr lang="en-US" sz="2499" b="1">
                <a:solidFill>
                  <a:srgbClr val="000000"/>
                </a:solidFill>
                <a:latin typeface="Avenir Bold"/>
                <a:ea typeface="Avenir Bold"/>
                <a:cs typeface="Avenir Bold"/>
                <a:sym typeface="Avenir Bold"/>
              </a:rPr>
              <a:t>Copy:</a:t>
            </a:r>
            <a:r>
              <a:rPr lang="en-US" sz="2499">
                <a:solidFill>
                  <a:srgbClr val="000000"/>
                </a:solidFill>
                <a:latin typeface="Avenir"/>
                <a:ea typeface="Avenir"/>
                <a:cs typeface="Avenir"/>
                <a:sym typeface="Avenir"/>
              </a:rPr>
              <a:t> Copy is provided on toolkit page.</a:t>
            </a:r>
          </a:p>
        </p:txBody>
      </p:sp>
      <p:sp>
        <p:nvSpPr>
          <p:cNvPr id="10" name="TextBox 10"/>
          <p:cNvSpPr txBox="1"/>
          <p:nvPr/>
        </p:nvSpPr>
        <p:spPr>
          <a:xfrm>
            <a:off x="2346779" y="9134475"/>
            <a:ext cx="3093529" cy="597144"/>
          </a:xfrm>
          <a:prstGeom prst="rect">
            <a:avLst/>
          </a:prstGeom>
        </p:spPr>
        <p:txBody>
          <a:bodyPr lIns="0" tIns="0" rIns="0" bIns="0" rtlCol="0" anchor="t">
            <a:spAutoFit/>
          </a:bodyPr>
          <a:lstStyle/>
          <a:p>
            <a:pPr algn="l">
              <a:lnSpc>
                <a:spcPts val="4374"/>
              </a:lnSpc>
            </a:pPr>
            <a:r>
              <a:rPr lang="en-US" sz="3124" b="1">
                <a:solidFill>
                  <a:srgbClr val="000000"/>
                </a:solidFill>
                <a:latin typeface="Avenir Bold"/>
                <a:ea typeface="Avenir Bold"/>
                <a:cs typeface="Avenir Bold"/>
                <a:sym typeface="Avenir Bold"/>
              </a:rPr>
              <a:t>TOOLKIT PAGE</a:t>
            </a:r>
          </a:p>
        </p:txBody>
      </p:sp>
      <p:sp>
        <p:nvSpPr>
          <p:cNvPr id="11" name="TextBox 11"/>
          <p:cNvSpPr txBox="1"/>
          <p:nvPr/>
        </p:nvSpPr>
        <p:spPr>
          <a:xfrm>
            <a:off x="5302422" y="8693277"/>
            <a:ext cx="6034273" cy="1015745"/>
          </a:xfrm>
          <a:prstGeom prst="rect">
            <a:avLst/>
          </a:prstGeom>
        </p:spPr>
        <p:txBody>
          <a:bodyPr lIns="0" tIns="0" rIns="0" bIns="0" rtlCol="0" anchor="t">
            <a:spAutoFit/>
          </a:bodyPr>
          <a:lstStyle/>
          <a:p>
            <a:pPr algn="ctr">
              <a:lnSpc>
                <a:spcPts val="3862"/>
              </a:lnSpc>
            </a:pPr>
            <a:endParaRPr/>
          </a:p>
          <a:p>
            <a:pPr algn="ctr">
              <a:lnSpc>
                <a:spcPts val="3862"/>
              </a:lnSpc>
            </a:pPr>
            <a:r>
              <a:rPr lang="en-US" sz="2758" b="1">
                <a:solidFill>
                  <a:srgbClr val="000000"/>
                </a:solidFill>
                <a:latin typeface="Avenir Bold"/>
                <a:ea typeface="Avenir Bold"/>
                <a:cs typeface="Avenir Bold"/>
                <a:sym typeface="Avenir Bold"/>
              </a:rPr>
              <a:t>https://nacdd.org/14ctoolkit/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9366" y="7233803"/>
            <a:ext cx="3380041" cy="7193728"/>
          </a:xfrm>
          <a:custGeom>
            <a:avLst/>
            <a:gdLst/>
            <a:ahLst/>
            <a:cxnLst/>
            <a:rect l="l" t="t" r="r" b="b"/>
            <a:pathLst>
              <a:path w="3380041" h="7193728">
                <a:moveTo>
                  <a:pt x="0" y="0"/>
                </a:moveTo>
                <a:lnTo>
                  <a:pt x="3380040" y="0"/>
                </a:lnTo>
                <a:lnTo>
                  <a:pt x="3380040" y="7193728"/>
                </a:lnTo>
                <a:lnTo>
                  <a:pt x="0" y="7193728"/>
                </a:lnTo>
                <a:lnTo>
                  <a:pt x="0" y="0"/>
                </a:lnTo>
                <a:close/>
              </a:path>
            </a:pathLst>
          </a:custGeom>
          <a:blipFill>
            <a:blip r:embed="rId3"/>
            <a:stretch>
              <a:fillRect l="-186056" t="-23873" r="-28394" b="-23873"/>
            </a:stretch>
          </a:blipFill>
        </p:spPr>
      </p:sp>
      <p:sp>
        <p:nvSpPr>
          <p:cNvPr id="12" name="TextBox 11">
            <a:extLst>
              <a:ext uri="{FF2B5EF4-FFF2-40B4-BE49-F238E27FC236}">
                <a16:creationId xmlns:a16="http://schemas.microsoft.com/office/drawing/2014/main" id="{6B1E9D33-CC82-CEE5-D64E-3AC6ED966E94}"/>
              </a:ext>
            </a:extLst>
          </p:cNvPr>
          <p:cNvSpPr txBox="1"/>
          <p:nvPr/>
        </p:nvSpPr>
        <p:spPr>
          <a:xfrm>
            <a:off x="2280969" y="1330375"/>
            <a:ext cx="14387057" cy="85869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ea typeface="Calibri"/>
                <a:cs typeface="Calibri"/>
              </a:rPr>
              <a:t>For more information come to the Public Policy Committee Meeting!</a:t>
            </a:r>
            <a:br>
              <a:rPr lang="en-US" sz="3200" dirty="0">
                <a:ea typeface="Calibri"/>
                <a:cs typeface="Calibri"/>
              </a:rPr>
            </a:br>
            <a:br>
              <a:rPr lang="en-US" sz="3200" dirty="0">
                <a:ea typeface="Calibri"/>
                <a:cs typeface="Calibri"/>
              </a:rPr>
            </a:br>
            <a:r>
              <a:rPr lang="en-US" sz="3200" dirty="0">
                <a:ea typeface="Calibri"/>
                <a:cs typeface="Calibri"/>
              </a:rPr>
              <a:t>Public Policy Committee Meeting</a:t>
            </a:r>
            <a:endParaRPr lang="en-US" sz="3200">
              <a:ea typeface="Calibri"/>
              <a:cs typeface="Calibri"/>
            </a:endParaRPr>
          </a:p>
          <a:p>
            <a:pPr algn="ctr"/>
            <a:r>
              <a:rPr lang="en-US" sz="3200" dirty="0">
                <a:ea typeface="Calibri"/>
                <a:cs typeface="Calibri"/>
              </a:rPr>
              <a:t>Thursday</a:t>
            </a:r>
            <a:r>
              <a:rPr lang="en-US" sz="3200" dirty="0">
                <a:ea typeface="+mn-lt"/>
                <a:cs typeface="+mn-lt"/>
              </a:rPr>
              <a:t>, January 9, 2pm Eastern/11am Pacific  </a:t>
            </a:r>
          </a:p>
          <a:p>
            <a:pPr algn="ctr"/>
            <a:r>
              <a:rPr lang="en-US" sz="3200" dirty="0">
                <a:ea typeface="+mn-lt"/>
                <a:cs typeface="+mn-lt"/>
              </a:rPr>
              <a:t>New Link for Zoom Meeting </a:t>
            </a:r>
            <a:endParaRPr lang="en-US" sz="3200" dirty="0">
              <a:ea typeface="Calibri"/>
              <a:cs typeface="Calibri"/>
            </a:endParaRPr>
          </a:p>
          <a:p>
            <a:pPr algn="ctr"/>
            <a:r>
              <a:rPr lang="en-US" sz="3200" dirty="0">
                <a:ea typeface="+mn-lt"/>
                <a:cs typeface="+mn-lt"/>
                <a:hlinkClick r:id="rId4"/>
              </a:rPr>
              <a:t>https://us02web.zoom.us/j/89564062154?pwd=UPZtNla5DJpObNMRQFkTGf8Wp9htxb.1</a:t>
            </a:r>
            <a:r>
              <a:rPr lang="en-US" sz="3200" dirty="0">
                <a:ea typeface="+mn-lt"/>
                <a:cs typeface="+mn-lt"/>
              </a:rPr>
              <a:t> </a:t>
            </a:r>
            <a:endParaRPr lang="en-US" sz="3200" dirty="0">
              <a:ea typeface="Calibri"/>
              <a:cs typeface="Calibri"/>
            </a:endParaRPr>
          </a:p>
          <a:p>
            <a:pPr algn="ctr"/>
            <a:r>
              <a:rPr lang="en-US" sz="3200" dirty="0">
                <a:ea typeface="+mn-lt"/>
                <a:cs typeface="+mn-lt"/>
              </a:rPr>
              <a:t>Meeting ID: 895 6406 2154 Passcode: 219550 </a:t>
            </a:r>
            <a:endParaRPr lang="en-US" sz="3200" dirty="0">
              <a:ea typeface="Calibri"/>
              <a:cs typeface="Calibri"/>
            </a:endParaRPr>
          </a:p>
          <a:p>
            <a:pPr algn="ctr"/>
            <a:endParaRPr lang="en-US" sz="3200" u="sng" dirty="0">
              <a:ea typeface="+mn-lt"/>
              <a:cs typeface="+mn-lt"/>
            </a:endParaRPr>
          </a:p>
          <a:p>
            <a:pPr algn="ctr"/>
            <a:r>
              <a:rPr lang="en-US" sz="3200" u="sng" dirty="0">
                <a:ea typeface="+mn-lt"/>
                <a:cs typeface="+mn-lt"/>
              </a:rPr>
              <a:t>Agenda</a:t>
            </a:r>
            <a:r>
              <a:rPr lang="en-US" sz="3200" dirty="0">
                <a:ea typeface="+mn-lt"/>
                <a:cs typeface="+mn-lt"/>
              </a:rPr>
              <a:t> </a:t>
            </a:r>
            <a:endParaRPr lang="en-US" sz="3200" dirty="0">
              <a:ea typeface="Calibri"/>
              <a:cs typeface="Calibri"/>
            </a:endParaRPr>
          </a:p>
          <a:p>
            <a:pPr algn="ctr"/>
            <a:endParaRPr lang="en-US" sz="3200" dirty="0">
              <a:ea typeface="Calibri"/>
              <a:cs typeface="Calibri"/>
            </a:endParaRPr>
          </a:p>
          <a:p>
            <a:pPr algn="ctr"/>
            <a:r>
              <a:rPr lang="en-US" sz="3200" dirty="0">
                <a:ea typeface="+mn-lt"/>
                <a:cs typeface="+mn-lt"/>
              </a:rPr>
              <a:t>Welcome and Introduction of Committee Members (Brett) </a:t>
            </a:r>
            <a:endParaRPr lang="en-US" sz="3200" dirty="0">
              <a:ea typeface="Calibri"/>
              <a:cs typeface="Calibri"/>
            </a:endParaRPr>
          </a:p>
          <a:p>
            <a:pPr algn="ctr"/>
            <a:r>
              <a:rPr lang="en-US" sz="3200" dirty="0">
                <a:ea typeface="+mn-lt"/>
                <a:cs typeface="+mn-lt"/>
              </a:rPr>
              <a:t>New 119th Congress Overview (Brett) </a:t>
            </a:r>
            <a:endParaRPr lang="en-US" sz="3200" dirty="0">
              <a:ea typeface="Calibri"/>
              <a:cs typeface="Calibri"/>
            </a:endParaRPr>
          </a:p>
          <a:p>
            <a:pPr algn="ctr"/>
            <a:r>
              <a:rPr lang="en-US" sz="3200" dirty="0">
                <a:ea typeface="+mn-lt"/>
                <a:cs typeface="+mn-lt"/>
              </a:rPr>
              <a:t>Urgent Matter: Comments to DOL 14c proposed rule (Due 1/17)(Erin) </a:t>
            </a:r>
            <a:endParaRPr lang="en-US" sz="3200" dirty="0">
              <a:ea typeface="Calibri"/>
              <a:cs typeface="Calibri"/>
            </a:endParaRPr>
          </a:p>
          <a:p>
            <a:pPr algn="ctr"/>
            <a:r>
              <a:rPr lang="en-US" sz="3200" dirty="0">
                <a:ea typeface="+mn-lt"/>
                <a:cs typeface="+mn-lt"/>
              </a:rPr>
              <a:t>Action Network – What strategies will Policy Committee use to mobilize network in the 119th Congress? (All) </a:t>
            </a:r>
            <a:endParaRPr lang="en-US" sz="3200" dirty="0">
              <a:ea typeface="Calibri"/>
              <a:cs typeface="Calibri"/>
            </a:endParaRPr>
          </a:p>
          <a:p>
            <a:endParaRPr lang="en-US" sz="2000" dirty="0">
              <a:ea typeface="Calibri"/>
              <a:cs typeface="Calibri"/>
            </a:endParaRPr>
          </a:p>
          <a:p>
            <a:endParaRPr lang="en-US" sz="2000" dirty="0">
              <a:ea typeface="Calibri"/>
              <a:cs typeface="Calibri"/>
            </a:endParaRPr>
          </a:p>
        </p:txBody>
      </p:sp>
    </p:spTree>
    <p:extLst>
      <p:ext uri="{BB962C8B-B14F-4D97-AF65-F5344CB8AC3E}">
        <p14:creationId xmlns:p14="http://schemas.microsoft.com/office/powerpoint/2010/main" val="2564472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8" ma:contentTypeDescription="Create a new document." ma:contentTypeScope="" ma:versionID="747bd14c0bc5fbe46383234328695d9f">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717a3c5c58d1fcb42fb190b8c23c93f3"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6cdaa0-f793-43fc-9d66-18f7e46bb3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59ed9a-9116-4bad-92b9-f5b46ad154c1}" ma:internalName="TaxCatchAll" ma:showField="CatchAllData" ma:web="7244ee07-bebb-4256-851d-8920eeb3e1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60c9c75-9737-4a47-90d7-3192440b0b55">
      <Terms xmlns="http://schemas.microsoft.com/office/infopath/2007/PartnerControls"/>
    </lcf76f155ced4ddcb4097134ff3c332f>
    <TaxCatchAll xmlns="7244ee07-bebb-4256-851d-8920eeb3e1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1B0214-8EAF-45C7-BFA8-FAFD3BA73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DA5168-F268-49C3-B7D3-E336BA8BD368}">
  <ds:schemaRefs>
    <ds:schemaRef ds:uri="http://schemas.microsoft.com/office/2006/metadata/properties"/>
    <ds:schemaRef ds:uri="http://schemas.microsoft.com/office/infopath/2007/PartnerControls"/>
    <ds:schemaRef ds:uri="560c9c75-9737-4a47-90d7-3192440b0b55"/>
    <ds:schemaRef ds:uri="7244ee07-bebb-4256-851d-8920eeb3e1b7"/>
  </ds:schemaRefs>
</ds:datastoreItem>
</file>

<file path=customXml/itemProps3.xml><?xml version="1.0" encoding="utf-8"?>
<ds:datastoreItem xmlns:ds="http://schemas.openxmlformats.org/officeDocument/2006/customXml" ds:itemID="{8688D07C-4BED-4B5A-8356-FC89D79D39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Copy of  241002_Style Guide_NACDD</dc:title>
  <cp:revision>130</cp:revision>
  <dcterms:created xsi:type="dcterms:W3CDTF">2006-08-16T00:00:00Z</dcterms:created>
  <dcterms:modified xsi:type="dcterms:W3CDTF">2025-01-08T22:13:57Z</dcterms:modified>
  <dc:identifier>DAGbolbATP0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MediaServiceImageTags">
    <vt:lpwstr/>
  </property>
</Properties>
</file>