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  <p:sldMasterId id="2147483684" r:id="rId5"/>
    <p:sldMasterId id="2147483672" r:id="rId6"/>
    <p:sldMasterId id="2147483648" r:id="rId7"/>
    <p:sldMasterId id="2147483744" r:id="rId8"/>
  </p:sldMasterIdLst>
  <p:notesMasterIdLst>
    <p:notesMasterId r:id="rId14"/>
  </p:notesMasterIdLst>
  <p:sldIdLst>
    <p:sldId id="256" r:id="rId9"/>
    <p:sldId id="337" r:id="rId10"/>
    <p:sldId id="336" r:id="rId11"/>
    <p:sldId id="335" r:id="rId12"/>
    <p:sldId id="333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823C7-A48A-5A14-949D-2B9737323C9C}" v="149" dt="2024-09-18T20:00:06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Prangley" userId="S::eprangley@nacdd.org::7f058b9a-f90a-4281-a8c6-5ba31926f190" providerId="AD" clId="Web-{5D7823C7-A48A-5A14-949D-2B9737323C9C}"/>
    <pc:docChg chg="addSld delSld modSld sldOrd">
      <pc:chgData name="Erin Prangley" userId="S::eprangley@nacdd.org::7f058b9a-f90a-4281-a8c6-5ba31926f190" providerId="AD" clId="Web-{5D7823C7-A48A-5A14-949D-2B9737323C9C}" dt="2024-09-18T20:00:01.014" v="102" actId="20577"/>
      <pc:docMkLst>
        <pc:docMk/>
      </pc:docMkLst>
      <pc:sldChg chg="modSp">
        <pc:chgData name="Erin Prangley" userId="S::eprangley@nacdd.org::7f058b9a-f90a-4281-a8c6-5ba31926f190" providerId="AD" clId="Web-{5D7823C7-A48A-5A14-949D-2B9737323C9C}" dt="2024-09-18T19:40:38.141" v="11" actId="20577"/>
        <pc:sldMkLst>
          <pc:docMk/>
          <pc:sldMk cId="1314659589" sldId="333"/>
        </pc:sldMkLst>
        <pc:spChg chg="mod">
          <ac:chgData name="Erin Prangley" userId="S::eprangley@nacdd.org::7f058b9a-f90a-4281-a8c6-5ba31926f190" providerId="AD" clId="Web-{5D7823C7-A48A-5A14-949D-2B9737323C9C}" dt="2024-09-18T19:40:38.141" v="11" actId="20577"/>
          <ac:spMkLst>
            <pc:docMk/>
            <pc:sldMk cId="1314659589" sldId="333"/>
            <ac:spMk id="2" creationId="{82683EE6-39A5-B4FC-1A22-5150E8B7DE27}"/>
          </ac:spMkLst>
        </pc:spChg>
      </pc:sldChg>
      <pc:sldChg chg="addSp delSp modSp new mod setBg">
        <pc:chgData name="Erin Prangley" userId="S::eprangley@nacdd.org::7f058b9a-f90a-4281-a8c6-5ba31926f190" providerId="AD" clId="Web-{5D7823C7-A48A-5A14-949D-2B9737323C9C}" dt="2024-09-18T19:44:42.985" v="17"/>
        <pc:sldMkLst>
          <pc:docMk/>
          <pc:sldMk cId="2818936567" sldId="336"/>
        </pc:sldMkLst>
        <pc:spChg chg="del">
          <ac:chgData name="Erin Prangley" userId="S::eprangley@nacdd.org::7f058b9a-f90a-4281-a8c6-5ba31926f190" providerId="AD" clId="Web-{5D7823C7-A48A-5A14-949D-2B9737323C9C}" dt="2024-09-18T19:43:44.466" v="14"/>
          <ac:spMkLst>
            <pc:docMk/>
            <pc:sldMk cId="2818936567" sldId="336"/>
            <ac:spMk id="2" creationId="{70B7722F-01E0-B83E-5A5B-1F5C60B63AA6}"/>
          </ac:spMkLst>
        </pc:spChg>
        <pc:spChg chg="del mod">
          <ac:chgData name="Erin Prangley" userId="S::eprangley@nacdd.org::7f058b9a-f90a-4281-a8c6-5ba31926f190" providerId="AD" clId="Web-{5D7823C7-A48A-5A14-949D-2B9737323C9C}" dt="2024-09-18T19:43:47.606" v="15"/>
          <ac:spMkLst>
            <pc:docMk/>
            <pc:sldMk cId="2818936567" sldId="336"/>
            <ac:spMk id="3" creationId="{D2774150-1303-FECF-017A-D3F008D229AC}"/>
          </ac:spMkLst>
        </pc:spChg>
        <pc:spChg chg="add">
          <ac:chgData name="Erin Prangley" userId="S::eprangley@nacdd.org::7f058b9a-f90a-4281-a8c6-5ba31926f190" providerId="AD" clId="Web-{5D7823C7-A48A-5A14-949D-2B9737323C9C}" dt="2024-09-18T19:44:42.985" v="17"/>
          <ac:spMkLst>
            <pc:docMk/>
            <pc:sldMk cId="2818936567" sldId="336"/>
            <ac:spMk id="9" creationId="{42A4FC2C-047E-45A5-965D-8E1E3BF09BC6}"/>
          </ac:spMkLst>
        </pc:spChg>
        <pc:picChg chg="add mod">
          <ac:chgData name="Erin Prangley" userId="S::eprangley@nacdd.org::7f058b9a-f90a-4281-a8c6-5ba31926f190" providerId="AD" clId="Web-{5D7823C7-A48A-5A14-949D-2B9737323C9C}" dt="2024-09-18T19:44:42.985" v="17"/>
          <ac:picMkLst>
            <pc:docMk/>
            <pc:sldMk cId="2818936567" sldId="336"/>
            <ac:picMk id="4" creationId="{8F8BB5A9-78E9-BE85-0E35-80673C8A0FE5}"/>
          </ac:picMkLst>
        </pc:picChg>
      </pc:sldChg>
      <pc:sldChg chg="del">
        <pc:chgData name="Erin Prangley" userId="S::eprangley@nacdd.org::7f058b9a-f90a-4281-a8c6-5ba31926f190" providerId="AD" clId="Web-{5D7823C7-A48A-5A14-949D-2B9737323C9C}" dt="2024-09-18T19:37:41.411" v="0"/>
        <pc:sldMkLst>
          <pc:docMk/>
          <pc:sldMk cId="3715109592" sldId="336"/>
        </pc:sldMkLst>
      </pc:sldChg>
      <pc:sldChg chg="addSp delSp modSp new mod ord setBg">
        <pc:chgData name="Erin Prangley" userId="S::eprangley@nacdd.org::7f058b9a-f90a-4281-a8c6-5ba31926f190" providerId="AD" clId="Web-{5D7823C7-A48A-5A14-949D-2B9737323C9C}" dt="2024-09-18T20:00:01.014" v="102" actId="20577"/>
        <pc:sldMkLst>
          <pc:docMk/>
          <pc:sldMk cId="2632766319" sldId="337"/>
        </pc:sldMkLst>
        <pc:spChg chg="mod">
          <ac:chgData name="Erin Prangley" userId="S::eprangley@nacdd.org::7f058b9a-f90a-4281-a8c6-5ba31926f190" providerId="AD" clId="Web-{5D7823C7-A48A-5A14-949D-2B9737323C9C}" dt="2024-09-18T19:58:21.539" v="60"/>
          <ac:spMkLst>
            <pc:docMk/>
            <pc:sldMk cId="2632766319" sldId="337"/>
            <ac:spMk id="2" creationId="{77FD944F-5252-43C3-A9AA-0E89EA438BE7}"/>
          </ac:spMkLst>
        </pc:spChg>
        <pc:spChg chg="del">
          <ac:chgData name="Erin Prangley" userId="S::eprangley@nacdd.org::7f058b9a-f90a-4281-a8c6-5ba31926f190" providerId="AD" clId="Web-{5D7823C7-A48A-5A14-949D-2B9737323C9C}" dt="2024-09-18T19:47:31.199" v="23"/>
          <ac:spMkLst>
            <pc:docMk/>
            <pc:sldMk cId="2632766319" sldId="337"/>
            <ac:spMk id="3" creationId="{4FAA9FFA-4EA9-DB9A-8750-8D605E20253F}"/>
          </ac:spMkLst>
        </pc:spChg>
        <pc:spChg chg="add mod">
          <ac:chgData name="Erin Prangley" userId="S::eprangley@nacdd.org::7f058b9a-f90a-4281-a8c6-5ba31926f190" providerId="AD" clId="Web-{5D7823C7-A48A-5A14-949D-2B9737323C9C}" dt="2024-09-18T20:00:01.014" v="102" actId="20577"/>
          <ac:spMkLst>
            <pc:docMk/>
            <pc:sldMk cId="2632766319" sldId="337"/>
            <ac:spMk id="10" creationId="{AD58ED8C-D47F-D3AE-C644-5E686C406688}"/>
          </ac:spMkLst>
        </pc:spChg>
        <pc:spChg chg="add del">
          <ac:chgData name="Erin Prangley" userId="S::eprangley@nacdd.org::7f058b9a-f90a-4281-a8c6-5ba31926f190" providerId="AD" clId="Web-{5D7823C7-A48A-5A14-949D-2B9737323C9C}" dt="2024-09-18T19:57:07.815" v="45"/>
          <ac:spMkLst>
            <pc:docMk/>
            <pc:sldMk cId="2632766319" sldId="337"/>
            <ac:spMk id="14" creationId="{72018E1B-E0B9-4440-AFF3-4112E50A2763}"/>
          </ac:spMkLst>
        </pc:spChg>
        <pc:spChg chg="add del">
          <ac:chgData name="Erin Prangley" userId="S::eprangley@nacdd.org::7f058b9a-f90a-4281-a8c6-5ba31926f190" providerId="AD" clId="Web-{5D7823C7-A48A-5A14-949D-2B9737323C9C}" dt="2024-09-18T19:57:49.318" v="57"/>
          <ac:spMkLst>
            <pc:docMk/>
            <pc:sldMk cId="2632766319" sldId="337"/>
            <ac:spMk id="16" creationId="{FBC711EC-2569-4DB4-BE16-66EC29DBE5CC}"/>
          </ac:spMkLst>
        </pc:spChg>
        <pc:spChg chg="add">
          <ac:chgData name="Erin Prangley" userId="S::eprangley@nacdd.org::7f058b9a-f90a-4281-a8c6-5ba31926f190" providerId="AD" clId="Web-{5D7823C7-A48A-5A14-949D-2B9737323C9C}" dt="2024-09-18T19:58:21.539" v="60"/>
          <ac:spMkLst>
            <pc:docMk/>
            <pc:sldMk cId="2632766319" sldId="337"/>
            <ac:spMk id="20" creationId="{928F64C6-FE22-4FC1-A763-DFCC514811BD}"/>
          </ac:spMkLst>
        </pc:spChg>
        <pc:picChg chg="add mod ord">
          <ac:chgData name="Erin Prangley" userId="S::eprangley@nacdd.org::7f058b9a-f90a-4281-a8c6-5ba31926f190" providerId="AD" clId="Web-{5D7823C7-A48A-5A14-949D-2B9737323C9C}" dt="2024-09-18T19:58:21.539" v="60"/>
          <ac:picMkLst>
            <pc:docMk/>
            <pc:sldMk cId="2632766319" sldId="337"/>
            <ac:picMk id="4" creationId="{9800217D-2BD2-129A-C4E3-EF9F6E975C7F}"/>
          </ac:picMkLst>
        </pc:picChg>
        <pc:picChg chg="add mod ord">
          <ac:chgData name="Erin Prangley" userId="S::eprangley@nacdd.org::7f058b9a-f90a-4281-a8c6-5ba31926f190" providerId="AD" clId="Web-{5D7823C7-A48A-5A14-949D-2B9737323C9C}" dt="2024-09-18T19:58:21.539" v="60"/>
          <ac:picMkLst>
            <pc:docMk/>
            <pc:sldMk cId="2632766319" sldId="337"/>
            <ac:picMk id="5" creationId="{2452E7B1-B172-0228-120B-AFADBEE33A26}"/>
          </ac:picMkLst>
        </pc:picChg>
        <pc:picChg chg="add mod ord">
          <ac:chgData name="Erin Prangley" userId="S::eprangley@nacdd.org::7f058b9a-f90a-4281-a8c6-5ba31926f190" providerId="AD" clId="Web-{5D7823C7-A48A-5A14-949D-2B9737323C9C}" dt="2024-09-18T19:58:21.539" v="60"/>
          <ac:picMkLst>
            <pc:docMk/>
            <pc:sldMk cId="2632766319" sldId="337"/>
            <ac:picMk id="6" creationId="{C151BE4E-53BE-C7EC-A013-D70BD4F32C45}"/>
          </ac:picMkLst>
        </pc:picChg>
        <pc:picChg chg="add mod ord">
          <ac:chgData name="Erin Prangley" userId="S::eprangley@nacdd.org::7f058b9a-f90a-4281-a8c6-5ba31926f190" providerId="AD" clId="Web-{5D7823C7-A48A-5A14-949D-2B9737323C9C}" dt="2024-09-18T19:58:21.539" v="60"/>
          <ac:picMkLst>
            <pc:docMk/>
            <pc:sldMk cId="2632766319" sldId="337"/>
            <ac:picMk id="7" creationId="{75C87C09-4E05-15C9-C1AD-074B1C63164D}"/>
          </ac:picMkLst>
        </pc:picChg>
        <pc:picChg chg="add mod ord">
          <ac:chgData name="Erin Prangley" userId="S::eprangley@nacdd.org::7f058b9a-f90a-4281-a8c6-5ba31926f190" providerId="AD" clId="Web-{5D7823C7-A48A-5A14-949D-2B9737323C9C}" dt="2024-09-18T19:58:21.539" v="60"/>
          <ac:picMkLst>
            <pc:docMk/>
            <pc:sldMk cId="2632766319" sldId="337"/>
            <ac:picMk id="8" creationId="{2B35CE63-DD5E-DA44-FC21-C1A179686A24}"/>
          </ac:picMkLst>
        </pc:picChg>
        <pc:picChg chg="add mod">
          <ac:chgData name="Erin Prangley" userId="S::eprangley@nacdd.org::7f058b9a-f90a-4281-a8c6-5ba31926f190" providerId="AD" clId="Web-{5D7823C7-A48A-5A14-949D-2B9737323C9C}" dt="2024-09-18T19:58:21.539" v="60"/>
          <ac:picMkLst>
            <pc:docMk/>
            <pc:sldMk cId="2632766319" sldId="337"/>
            <ac:picMk id="9" creationId="{442BA287-2690-CF63-5AB8-817CED23CE9E}"/>
          </ac:picMkLst>
        </pc:picChg>
        <pc:cxnChg chg="add del">
          <ac:chgData name="Erin Prangley" userId="S::eprangley@nacdd.org::7f058b9a-f90a-4281-a8c6-5ba31926f190" providerId="AD" clId="Web-{5D7823C7-A48A-5A14-949D-2B9737323C9C}" dt="2024-09-18T19:58:21.523" v="59"/>
          <ac:cxnSpMkLst>
            <pc:docMk/>
            <pc:sldMk cId="2632766319" sldId="337"/>
            <ac:cxnSpMk id="11" creationId="{DC034BB4-8B50-4484-85C4-0CE4699284D7}"/>
          </ac:cxnSpMkLst>
        </pc:cxnChg>
        <pc:cxnChg chg="add del">
          <ac:chgData name="Erin Prangley" userId="S::eprangley@nacdd.org::7f058b9a-f90a-4281-a8c6-5ba31926f190" providerId="AD" clId="Web-{5D7823C7-A48A-5A14-949D-2B9737323C9C}" dt="2024-09-18T19:58:21.523" v="59"/>
          <ac:cxnSpMkLst>
            <pc:docMk/>
            <pc:sldMk cId="2632766319" sldId="337"/>
            <ac:cxnSpMk id="12" creationId="{81B200F7-B57A-4824-BB91-B6624450A5AC}"/>
          </ac:cxnSpMkLst>
        </pc:cxnChg>
        <pc:cxnChg chg="add del">
          <ac:chgData name="Erin Prangley" userId="S::eprangley@nacdd.org::7f058b9a-f90a-4281-a8c6-5ba31926f190" providerId="AD" clId="Web-{5D7823C7-A48A-5A14-949D-2B9737323C9C}" dt="2024-09-18T19:58:21.523" v="59"/>
          <ac:cxnSpMkLst>
            <pc:docMk/>
            <pc:sldMk cId="2632766319" sldId="337"/>
            <ac:cxnSpMk id="18" creationId="{FA92245C-961F-47D5-9691-272D28692D45}"/>
          </ac:cxnSpMkLst>
        </pc:cxnChg>
        <pc:cxnChg chg="add">
          <ac:chgData name="Erin Prangley" userId="S::eprangley@nacdd.org::7f058b9a-f90a-4281-a8c6-5ba31926f190" providerId="AD" clId="Web-{5D7823C7-A48A-5A14-949D-2B9737323C9C}" dt="2024-09-18T19:58:21.539" v="60"/>
          <ac:cxnSpMkLst>
            <pc:docMk/>
            <pc:sldMk cId="2632766319" sldId="337"/>
            <ac:cxnSpMk id="21" creationId="{5C34627B-48E6-4F4D-B843-97717A86B490}"/>
          </ac:cxnSpMkLst>
        </pc:cxnChg>
      </pc:sldChg>
    </pc:docChg>
  </pc:docChgLst>
  <pc:docChgLst>
    <pc:chgData clId="Web-{5D7823C7-A48A-5A14-949D-2B9737323C9C}"/>
    <pc:docChg chg="modSld">
      <pc:chgData name="" userId="" providerId="" clId="Web-{5D7823C7-A48A-5A14-949D-2B9737323C9C}" dt="2024-09-18T19:37:24.550" v="1" actId="20577"/>
      <pc:docMkLst>
        <pc:docMk/>
      </pc:docMkLst>
      <pc:sldChg chg="modSp">
        <pc:chgData name="" userId="" providerId="" clId="Web-{5D7823C7-A48A-5A14-949D-2B9737323C9C}" dt="2024-09-18T19:37:24.550" v="1" actId="20577"/>
        <pc:sldMkLst>
          <pc:docMk/>
          <pc:sldMk cId="1731942061" sldId="256"/>
        </pc:sldMkLst>
        <pc:spChg chg="mod">
          <ac:chgData name="" userId="" providerId="" clId="Web-{5D7823C7-A48A-5A14-949D-2B9737323C9C}" dt="2024-09-18T19:37:24.550" v="1" actId="20577"/>
          <ac:spMkLst>
            <pc:docMk/>
            <pc:sldMk cId="1731942061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BAF7F8D9-1CF3-4AF4-99FC-4EE3CAF8338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0F08332C-4196-4BAA-8379-D1CF8D37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NACDD serves as the collective voice of the nation’s 56 DD Councils. The mission of DD Councils (and therefore ultimate goal of NACDD) is Systems Change.</a:t>
            </a:r>
            <a:r>
              <a:rPr lang="en-US" baseline="0"/>
              <a:t>  </a:t>
            </a:r>
            <a:r>
              <a:rPr lang="en-US"/>
              <a:t>VABPDD</a:t>
            </a:r>
            <a:r>
              <a:rPr lang="en-US" baseline="0"/>
              <a:t> is one of the councils we serve. </a:t>
            </a:r>
          </a:p>
          <a:p>
            <a:endParaRPr lang="en-US" baseline="0"/>
          </a:p>
          <a:p>
            <a:r>
              <a:rPr lang="en-US" baseline="0"/>
              <a:t>I'm here today for a purely selfish reason – we need more self advocates.  </a:t>
            </a:r>
          </a:p>
          <a:p>
            <a:endParaRPr lang="en-US" baseline="0"/>
          </a:p>
          <a:p>
            <a:r>
              <a:rPr lang="en-US" baseline="0"/>
              <a:t>Why? Because in order to change systems, we need to change minds. In order to change minds, we need to change hearts. </a:t>
            </a:r>
          </a:p>
          <a:p>
            <a:endParaRPr lang="en-US" baseline="0"/>
          </a:p>
          <a:p>
            <a:r>
              <a:rPr lang="en-US" baseline="0"/>
              <a:t>Heart – Mind – System change.</a:t>
            </a:r>
          </a:p>
          <a:p>
            <a:endParaRPr lang="en-US" baseline="0"/>
          </a:p>
          <a:p>
            <a:r>
              <a:rPr lang="en-US" baseline="0"/>
              <a:t>There is NO ONE who get to the heart of a politician or any decision maker better than a self advocate.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8332C-4196-4BAA-8379-D1CF8D375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4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NACDD serves as the collective voice of the nation’s 56 DD Councils. The mission of DD Councils (and therefore ultimate goal of NACDD) is Systems Change.</a:t>
            </a:r>
            <a:r>
              <a:rPr lang="en-US" baseline="0"/>
              <a:t>  </a:t>
            </a:r>
            <a:r>
              <a:rPr lang="en-US"/>
              <a:t>VABPDD</a:t>
            </a:r>
            <a:r>
              <a:rPr lang="en-US" baseline="0"/>
              <a:t> is one of the councils we serve. </a:t>
            </a:r>
          </a:p>
          <a:p>
            <a:endParaRPr lang="en-US" baseline="0"/>
          </a:p>
          <a:p>
            <a:r>
              <a:rPr lang="en-US" baseline="0"/>
              <a:t>I'm here today for a purely selfish reason – we need more self advocates.  </a:t>
            </a:r>
          </a:p>
          <a:p>
            <a:endParaRPr lang="en-US" baseline="0"/>
          </a:p>
          <a:p>
            <a:r>
              <a:rPr lang="en-US" baseline="0"/>
              <a:t>Why? Because in order to change systems, we need to change minds. In order to change minds, we need to change hearts. </a:t>
            </a:r>
          </a:p>
          <a:p>
            <a:endParaRPr lang="en-US" baseline="0"/>
          </a:p>
          <a:p>
            <a:r>
              <a:rPr lang="en-US" baseline="0"/>
              <a:t>Heart – Mind – System change.</a:t>
            </a:r>
          </a:p>
          <a:p>
            <a:endParaRPr lang="en-US" baseline="0"/>
          </a:p>
          <a:p>
            <a:r>
              <a:rPr lang="en-US" baseline="0"/>
              <a:t>There is NO ONE who get to the heart of a politician or any decision maker better than a self advocate.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8332C-4196-4BAA-8379-D1CF8D3755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9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7FBC-7A73-2BD7-4FC5-43A277165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5EB9A-45B4-1315-98CB-ADFCC0958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ED221-7564-4E74-8755-A9100820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E3224-F4E8-53A2-A64D-4B33EF21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9DB8E-1A14-DDD6-A09F-C2A27CD4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4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A1976-5B77-7DF0-F475-0F686F4E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23BED-2437-2D30-B69B-E335937DC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4930C-8A78-B8F6-901F-A482BF30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EB996-CFA0-0A6A-D7BC-624F0C9D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3834F-84F7-C75E-1E82-3C8D78E5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4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BE3F1-BBC8-CCBD-5776-FA58D233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B9F78-82C7-89F3-1CAF-F262F443A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8A0B1-4E9F-43A6-DA91-AE9AD4F8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E5763-2650-081A-3CBF-FBA2B368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A6E9-57E2-F9F1-601F-7A8E3A76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73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C3EB3-DD4E-6D46-26A1-6D457FE2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84026-5141-7916-38CB-3A3F80220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26D0E-D720-06F0-231F-2258DE03F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1988B-0111-DEB3-5AA8-44BEDAD1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0147D-E43F-62A2-8E5C-8016994E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9C76B-3D87-A5C6-827A-5038CE1B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4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6283-72DD-A895-F5A1-F52A36B25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973C-7766-B29B-E43E-282789DE6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81AA9-6012-7B86-A4F1-04891D8C1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ED804-12CB-8736-01EE-252821F7E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73F02-F1E9-7F3B-B550-3247B434B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A51F8B-8CB9-05D2-E158-6368D195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32BBE-951F-E4E0-1B2A-C292F4CE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2F036-014A-4FF7-D38D-238960BB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2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95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8770-16ED-7695-E6A9-12F07AE8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CC9BF-9105-049F-195A-991C5F09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601EE-8165-9649-2A0C-B6FCCB8B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1AAC7-87FC-0C46-4A6B-9049E442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5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80E27-D5F6-3255-E3EC-C853AB6E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541D8-E575-1CBA-267E-BF9EB352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1CFB0-E29C-EE49-9108-8D42BF67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73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621B-8396-1951-50A5-7B0F50D5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48A3-3EF8-B468-0BA4-A03C40E34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662E1-4B6A-21CF-5951-611D2EC8F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66C4F-67E8-653F-B60A-FB05FD42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259D2-4287-6345-F30C-0F3FE397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762DD-2C34-661D-1F9F-AB562DCF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63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4C99-6F70-F919-7AEE-A8006D75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6ABE4-E884-028A-391D-46CC50B3A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F0F73-6DBF-988F-9830-36B5E5C83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4961D-5CE1-EFC2-760D-EDF93C31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355BD-F16E-F191-FA38-F61B25882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9DBAF-DFD7-30EE-890E-B6DA4A47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1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34971-62F6-49DA-BF8B-BA0771076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C8A18-4464-ACE7-671B-133A17B8A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D4D94-B643-EE50-F2BE-CDB877DF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CA11D-F110-84FE-BFD3-D9A1339B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F024A-6A2D-DCF6-02FB-E6E1FF88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31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A8913E-CE04-2C22-0744-4AA0E2641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73C0A-8116-C917-CF5D-61CED10F1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098E3-BEFA-0499-1C07-EE74DB73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787F-1874-1EA1-6F67-9DA65538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7F26E-230C-CBA0-59DC-97BA389A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38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FC7FD2B-809B-4564-BD48-29E2A19840A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00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75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52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9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1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28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20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90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58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26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17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74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7951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29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2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97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8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6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4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3C671-FEA2-C4F4-E10A-449A851E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83B5C-8E6D-30D1-A2DA-97946C08F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3EC25-9593-7F6A-A65B-36F73E7CA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54184-0462-4FD2-8B9C-42A5D56C3BE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7FEFE-88FA-5687-2F18-0917B3BB3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4F7D1-1FE7-103C-E523-E4317754C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3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7FD2B-809B-4564-BD48-29E2A19840A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4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dsubminimumwag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bit.ly/4g9aqZ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j/87599614475?pwd=dE9uNTdES09OUzMzV2VIa0JSWUZWdz09" TargetMode="External"/><Relationship Id="rId2" Type="http://schemas.openxmlformats.org/officeDocument/2006/relationships/hyperlink" Target="https://us02web.zoom.us/j/86855422349?pwd=Vjdnc3I0Um90NjVwYzJUdGxDRXJpUT0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bit.ly/3Ux1P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3319"/>
            <a:ext cx="9144000" cy="1645604"/>
          </a:xfrm>
        </p:spPr>
        <p:txBody>
          <a:bodyPr>
            <a:normAutofit fontScale="90000"/>
          </a:bodyPr>
          <a:lstStyle/>
          <a:p>
            <a:br>
              <a:rPr lang="en-US" sz="3600" dirty="0">
                <a:ea typeface="Calibri Light"/>
                <a:cs typeface="Calibri Light"/>
              </a:rPr>
            </a:br>
            <a:br>
              <a:rPr lang="en-US" sz="3600" dirty="0">
                <a:ea typeface="+mj-lt"/>
                <a:cs typeface="+mj-lt"/>
              </a:rPr>
            </a:br>
            <a:r>
              <a:rPr lang="en-US" sz="3600" dirty="0">
                <a:ea typeface="+mj-lt"/>
                <a:cs typeface="+mj-lt"/>
              </a:rPr>
              <a:t>Federal Policy Update</a:t>
            </a:r>
            <a:br>
              <a:rPr lang="en-US" sz="3600" dirty="0">
                <a:cs typeface="Calibri Light"/>
              </a:rPr>
            </a:br>
            <a:r>
              <a:rPr lang="en-US" sz="3600" dirty="0">
                <a:cs typeface="Calibri Light"/>
              </a:rPr>
              <a:t>September 18, 2024</a:t>
            </a:r>
            <a:endParaRPr lang="en-US" sz="3600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031" y="4559615"/>
            <a:ext cx="9850915" cy="95423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Erin Prangley, Director, Public Policy</a:t>
            </a:r>
            <a:br>
              <a:rPr lang="en-US" dirty="0"/>
            </a:br>
            <a:r>
              <a:rPr lang="en-US" dirty="0"/>
              <a:t>National</a:t>
            </a:r>
            <a:r>
              <a:rPr lang="en-US" dirty="0">
                <a:ea typeface="Calibri"/>
                <a:cs typeface="Calibri"/>
              </a:rPr>
              <a:t> Association of Councils on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73194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6" y="4577975"/>
            <a:ext cx="11482938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D944F-5252-43C3-A9AA-0E89EA43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25" y="4741948"/>
            <a:ext cx="10825663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Advocacy Week in Pictures </a:t>
            </a:r>
          </a:p>
        </p:txBody>
      </p:sp>
      <p:pic>
        <p:nvPicPr>
          <p:cNvPr id="7" name="Picture 6" descr="A person and person standing together in front of a door&#10;&#10;Description automatically generated">
            <a:extLst>
              <a:ext uri="{FF2B5EF4-FFF2-40B4-BE49-F238E27FC236}">
                <a16:creationId xmlns:a16="http://schemas.microsoft.com/office/drawing/2014/main" id="{75C87C09-4E05-15C9-C1AD-074B1C6316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62" r="1" b="51688"/>
          <a:stretch/>
        </p:blipFill>
        <p:spPr>
          <a:xfrm>
            <a:off x="307840" y="321733"/>
            <a:ext cx="3793472" cy="2010551"/>
          </a:xfrm>
          <a:prstGeom prst="rect">
            <a:avLst/>
          </a:prstGeom>
        </p:spPr>
      </p:pic>
      <p:pic>
        <p:nvPicPr>
          <p:cNvPr id="5" name="Picture 4" descr="A group of people standing in front of a painting&#10;&#10;Description automatically generated">
            <a:extLst>
              <a:ext uri="{FF2B5EF4-FFF2-40B4-BE49-F238E27FC236}">
                <a16:creationId xmlns:a16="http://schemas.microsoft.com/office/drawing/2014/main" id="{2452E7B1-B172-0228-120B-AFADBEE33A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890" r="3" b="39890"/>
          <a:stretch/>
        </p:blipFill>
        <p:spPr>
          <a:xfrm>
            <a:off x="4194959" y="321735"/>
            <a:ext cx="3797570" cy="2010551"/>
          </a:xfrm>
          <a:prstGeom prst="rect">
            <a:avLst/>
          </a:pr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42BA287-2690-CF63-5AB8-817CED23CE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07" b="27610"/>
          <a:stretch/>
        </p:blipFill>
        <p:spPr>
          <a:xfrm>
            <a:off x="8086176" y="321734"/>
            <a:ext cx="3797984" cy="2010550"/>
          </a:xfrm>
          <a:prstGeom prst="rect">
            <a:avLst/>
          </a:prstGeom>
        </p:spPr>
      </p:pic>
      <p:pic>
        <p:nvPicPr>
          <p:cNvPr id="4" name="Picture 3" descr="A person and person standing in a room&#10;&#10;Description automatically generated">
            <a:extLst>
              <a:ext uri="{FF2B5EF4-FFF2-40B4-BE49-F238E27FC236}">
                <a16:creationId xmlns:a16="http://schemas.microsoft.com/office/drawing/2014/main" id="{9800217D-2BD2-129A-C4E3-EF9F6E975C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" b="29358"/>
          <a:stretch/>
        </p:blipFill>
        <p:spPr>
          <a:xfrm>
            <a:off x="307840" y="2423723"/>
            <a:ext cx="3794760" cy="2010551"/>
          </a:xfrm>
          <a:prstGeom prst="rect">
            <a:avLst/>
          </a:prstGeom>
        </p:spPr>
      </p:pic>
      <p:pic>
        <p:nvPicPr>
          <p:cNvPr id="8" name="Picture 7" descr="A person and person standing together&#10;&#10;Description automatically generated">
            <a:extLst>
              <a:ext uri="{FF2B5EF4-FFF2-40B4-BE49-F238E27FC236}">
                <a16:creationId xmlns:a16="http://schemas.microsoft.com/office/drawing/2014/main" id="{2B35CE63-DD5E-DA44-FC21-C1A179686A2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8905" r="-3" b="43150"/>
          <a:stretch/>
        </p:blipFill>
        <p:spPr>
          <a:xfrm>
            <a:off x="4190180" y="2422095"/>
            <a:ext cx="3794760" cy="2013804"/>
          </a:xfrm>
          <a:prstGeom prst="rect">
            <a:avLst/>
          </a:prstGeom>
        </p:spPr>
      </p:pic>
      <p:pic>
        <p:nvPicPr>
          <p:cNvPr id="6" name="Picture 5" descr="A person standing next to a person in a hallway&#10;&#10;Description automatically generated">
            <a:extLst>
              <a:ext uri="{FF2B5EF4-FFF2-40B4-BE49-F238E27FC236}">
                <a16:creationId xmlns:a16="http://schemas.microsoft.com/office/drawing/2014/main" id="{C151BE4E-53BE-C7EC-A013-D70BD4F32C4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7099" r="-1" b="33031"/>
          <a:stretch/>
        </p:blipFill>
        <p:spPr>
          <a:xfrm>
            <a:off x="8093394" y="2422097"/>
            <a:ext cx="3794760" cy="201055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963" y="5694097"/>
            <a:ext cx="9144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58ED8C-D47F-D3AE-C644-5E686C406688}"/>
              </a:ext>
            </a:extLst>
          </p:cNvPr>
          <p:cNvSpPr txBox="1"/>
          <p:nvPr/>
        </p:nvSpPr>
        <p:spPr>
          <a:xfrm>
            <a:off x="745532" y="5930372"/>
            <a:ext cx="108441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AAPD Fly-In, White House ADA and Disability Pride Celebration, Hill visits</a:t>
            </a:r>
          </a:p>
        </p:txBody>
      </p:sp>
    </p:spTree>
    <p:extLst>
      <p:ext uri="{BB962C8B-B14F-4D97-AF65-F5344CB8AC3E}">
        <p14:creationId xmlns:p14="http://schemas.microsoft.com/office/powerpoint/2010/main" val="263276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BB5A9-78E9-BE85-0E35-80673C8A0F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3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A2D674-FC43-8B15-AED8-C27C3B8C4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400" b="1"/>
              <a:t>Advocate: Transition to Competitive Integrated Employment Act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AF5317-000C-D2A5-195A-FBCB237C4C20}"/>
              </a:ext>
            </a:extLst>
          </p:cNvPr>
          <p:cNvSpPr txBox="1"/>
          <p:nvPr/>
        </p:nvSpPr>
        <p:spPr>
          <a:xfrm>
            <a:off x="284480" y="2588419"/>
            <a:ext cx="4721109" cy="39607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What?</a:t>
            </a:r>
            <a:r>
              <a:rPr lang="en-US" dirty="0"/>
              <a:t> Ask your senators to support the Transformation to Competitive Employment Act (S.533)(TCIEA). </a:t>
            </a:r>
            <a:endParaRPr lang="en-US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Why now?</a:t>
            </a:r>
            <a:r>
              <a:rPr lang="en-US" dirty="0"/>
              <a:t> TCIEA could be added, as its own separate bill, to the larger workforce package that the Senate Health, Education, Labor &amp; Pensions (HELP) Committee will be marking up in September. 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How?</a:t>
            </a:r>
            <a:r>
              <a:rPr lang="en-US" dirty="0"/>
              <a:t> Fill out the action alert from the End Subminimum Wage Coalition at </a:t>
            </a:r>
            <a:r>
              <a:rPr lang="en-US" dirty="0">
                <a:hlinkClick r:id="rId3"/>
              </a:rPr>
              <a:t>https://www.endsubminimumwage.org/</a:t>
            </a:r>
            <a:r>
              <a:rPr lang="en-US" dirty="0"/>
              <a:t> to send your own personal message to your senators!  </a:t>
            </a:r>
            <a:endParaRPr lang="en-US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For more information go to the Senate Committee on Aging TCIEA fact sheet at  </a:t>
            </a:r>
            <a:r>
              <a:rPr lang="en-US" dirty="0">
                <a:hlinkClick r:id="rId4"/>
              </a:rPr>
              <a:t>https://bit.ly/4g9aqZt</a:t>
            </a:r>
            <a:r>
              <a:rPr lang="en-US" dirty="0"/>
              <a:t> 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Competitive Integrated Employment Act ...">
            <a:extLst>
              <a:ext uri="{FF2B5EF4-FFF2-40B4-BE49-F238E27FC236}">
                <a16:creationId xmlns:a16="http://schemas.microsoft.com/office/drawing/2014/main" id="{019C568E-D6CC-BF46-A223-BC9552EDE0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1" b="3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083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83EE6-39A5-B4FC-1A22-5150E8B7D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639" y="323108"/>
            <a:ext cx="5121300" cy="635636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000" b="1" dirty="0">
                <a:latin typeface="Calibri"/>
                <a:cs typeface="Calibri Light"/>
              </a:rPr>
              <a:t>Policy Committee Meeting</a:t>
            </a:r>
            <a:br>
              <a:rPr lang="en-US" sz="2000" dirty="0">
                <a:latin typeface="Calibri"/>
                <a:cs typeface="Calibri Light"/>
              </a:rPr>
            </a:br>
            <a:r>
              <a:rPr lang="en-US" sz="2000" b="1" dirty="0">
                <a:latin typeface="Calibri"/>
                <a:ea typeface="Calibri"/>
                <a:cs typeface="Calibri Light"/>
              </a:rPr>
              <a:t>**Don’t miss this one as we will be discussing Policy Priorities for the next Congress!</a:t>
            </a:r>
            <a:br>
              <a:rPr lang="en-US" sz="2000" dirty="0">
                <a:latin typeface="Calibri"/>
                <a:cs typeface="Calibri Light"/>
              </a:rPr>
            </a:br>
            <a:r>
              <a:rPr lang="en-US" sz="2000" dirty="0">
                <a:latin typeface="Calibri"/>
                <a:cs typeface="Calibri Light"/>
              </a:rPr>
              <a:t>Thursday, October 10, 2pm Eastern</a:t>
            </a:r>
            <a:br>
              <a:rPr lang="en-US" sz="2000" dirty="0">
                <a:latin typeface="Calibri"/>
                <a:cs typeface="+mj-lt"/>
              </a:rPr>
            </a:br>
            <a:r>
              <a:rPr lang="en-US" sz="2000" dirty="0">
                <a:latin typeface="Calibri"/>
                <a:ea typeface="+mj-lt"/>
                <a:cs typeface="+mj-lt"/>
              </a:rPr>
              <a:t>Join Zoom Meeting</a:t>
            </a:r>
            <a:br>
              <a:rPr lang="en-US" sz="2000" dirty="0">
                <a:latin typeface="Calibri"/>
                <a:ea typeface="Calibri Light"/>
                <a:cs typeface="Calibri Light"/>
              </a:rPr>
            </a:br>
            <a:r>
              <a:rPr lang="en-US" sz="2000" dirty="0">
                <a:latin typeface="Calibri"/>
                <a:ea typeface="+mj-lt"/>
                <a:cs typeface="+mj-lt"/>
                <a:hlinkClick r:id="rId2"/>
              </a:rPr>
              <a:t>https://us02web.zoom.us/j/86855422349?pwd=Vjdnc3I0Um90NjVwYzJUdGxDRXJpUT09</a:t>
            </a:r>
            <a:endParaRPr lang="en-US" sz="2000" dirty="0">
              <a:latin typeface="Calibri"/>
              <a:cs typeface="Calibri"/>
            </a:endParaRPr>
          </a:p>
          <a:p>
            <a:pPr algn="l"/>
            <a:r>
              <a:rPr lang="en-US" sz="2000" dirty="0">
                <a:latin typeface="Calibri"/>
                <a:ea typeface="+mj-lt"/>
                <a:cs typeface="+mj-lt"/>
              </a:rPr>
              <a:t>Meeting ID: 868 5542 2349</a:t>
            </a:r>
            <a:endParaRPr lang="en-US" sz="2000" dirty="0">
              <a:latin typeface="Calibri"/>
              <a:cs typeface="Calibri"/>
            </a:endParaRPr>
          </a:p>
          <a:p>
            <a:pPr algn="l"/>
            <a:r>
              <a:rPr lang="en-US" sz="2000" dirty="0">
                <a:latin typeface="Calibri"/>
                <a:ea typeface="+mj-lt"/>
                <a:cs typeface="+mj-lt"/>
              </a:rPr>
              <a:t>Passcode: 973195</a:t>
            </a:r>
            <a:endParaRPr lang="en-US" sz="2000" dirty="0">
              <a:latin typeface="Calibri"/>
              <a:cs typeface="Calibri"/>
            </a:endParaRPr>
          </a:p>
          <a:p>
            <a:pPr algn="l"/>
            <a:br>
              <a:rPr lang="en-US" sz="2000" b="1" dirty="0">
                <a:latin typeface="Calibri"/>
                <a:cs typeface="Calibri Light"/>
              </a:rPr>
            </a:br>
            <a:r>
              <a:rPr lang="en-US" sz="2000" b="1" dirty="0">
                <a:latin typeface="Calibri"/>
                <a:cs typeface="Calibri Light"/>
              </a:rPr>
              <a:t>Next Policy Office Hour</a:t>
            </a:r>
            <a:br>
              <a:rPr lang="en-US" sz="2000" b="1" dirty="0">
                <a:latin typeface="Calibri"/>
                <a:ea typeface="Calibri"/>
                <a:cs typeface="Calibri Light"/>
              </a:rPr>
            </a:br>
            <a:r>
              <a:rPr lang="en-US" sz="2000" dirty="0">
                <a:latin typeface="Calibri"/>
                <a:ea typeface="+mj-lt"/>
                <a:cs typeface="+mj-lt"/>
              </a:rPr>
              <a:t>Friday, September 27</a:t>
            </a:r>
            <a:br>
              <a:rPr lang="en-US" sz="2000" dirty="0">
                <a:latin typeface="Calibri"/>
                <a:ea typeface="+mj-lt"/>
                <a:cs typeface="+mj-lt"/>
              </a:rPr>
            </a:br>
            <a:r>
              <a:rPr lang="en-US" sz="2000" dirty="0">
                <a:latin typeface="Calibri"/>
                <a:ea typeface="+mj-lt"/>
                <a:cs typeface="+mj-lt"/>
              </a:rPr>
              <a:t>Join Zoom Meeting</a:t>
            </a:r>
            <a:endParaRPr lang="en-US" sz="2000" dirty="0">
              <a:latin typeface="Calibri"/>
              <a:cs typeface="Calibri"/>
            </a:endParaRPr>
          </a:p>
          <a:p>
            <a:pPr algn="l"/>
            <a:r>
              <a:rPr lang="en-US" sz="2000" dirty="0">
                <a:latin typeface="Calibri"/>
                <a:ea typeface="+mj-lt"/>
                <a:cs typeface="+mj-lt"/>
                <a:hlinkClick r:id="rId3"/>
              </a:rPr>
              <a:t>https://us02web.zoom.us/j/87599614475?pwd=dE9uNTdES09OUzMzV2VIa0JSWUZWdz09</a:t>
            </a:r>
            <a:endParaRPr lang="en-US" sz="2000" dirty="0">
              <a:latin typeface="Calibri"/>
              <a:cs typeface="Calibri"/>
            </a:endParaRPr>
          </a:p>
          <a:p>
            <a:pPr algn="l"/>
            <a:r>
              <a:rPr lang="en-US" sz="2000" dirty="0">
                <a:latin typeface="Calibri"/>
                <a:ea typeface="+mj-lt"/>
                <a:cs typeface="+mj-lt"/>
              </a:rPr>
              <a:t>Meeting ID: 875 9961 4475</a:t>
            </a:r>
            <a:endParaRPr lang="en-US" sz="2000" dirty="0">
              <a:latin typeface="Calibri"/>
              <a:cs typeface="Calibri"/>
            </a:endParaRPr>
          </a:p>
          <a:p>
            <a:pPr algn="l"/>
            <a:r>
              <a:rPr lang="en-US" sz="2000" dirty="0">
                <a:latin typeface="Calibri"/>
                <a:ea typeface="+mj-lt"/>
                <a:cs typeface="+mj-lt"/>
              </a:rPr>
              <a:t>Passcode: 318439</a:t>
            </a:r>
            <a:br>
              <a:rPr lang="en-US" sz="2000" b="1" dirty="0">
                <a:latin typeface="Calibri"/>
                <a:cs typeface="Calibri Light"/>
              </a:rPr>
            </a:br>
            <a:br>
              <a:rPr lang="en-US" sz="2000" b="1" dirty="0">
                <a:latin typeface="Calibri"/>
                <a:cs typeface="Calibri Light"/>
              </a:rPr>
            </a:br>
            <a:br>
              <a:rPr lang="en-US" sz="2000" b="1" dirty="0">
                <a:latin typeface="Calibri"/>
                <a:cs typeface="Calibri Light"/>
              </a:rPr>
            </a:br>
            <a:r>
              <a:rPr lang="en-US" sz="2000" b="1" dirty="0">
                <a:latin typeface="Calibri"/>
                <a:cs typeface="Calibri Light"/>
              </a:rPr>
              <a:t>NACDD Public Policy Listservs</a:t>
            </a:r>
            <a:br>
              <a:rPr lang="en-US" sz="2000" dirty="0">
                <a:latin typeface="Calibri"/>
                <a:cs typeface="Calibri Light"/>
              </a:rPr>
            </a:br>
            <a:r>
              <a:rPr lang="en-US" sz="2000" dirty="0">
                <a:latin typeface="Calibri"/>
                <a:ea typeface="Calibri"/>
                <a:cs typeface="Calibri Light"/>
              </a:rPr>
              <a:t>Stay up to date on policy issues! Open to Council members, staff and self-advocates.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To join go to </a:t>
            </a:r>
            <a:r>
              <a:rPr lang="en-US" sz="2000" dirty="0">
                <a:latin typeface="Calibri"/>
                <a:cs typeface="Calibri"/>
                <a:hlinkClick r:id="rId4"/>
              </a:rPr>
              <a:t>https://bit.ly/3Ux1PEN</a:t>
            </a:r>
            <a:br>
              <a:rPr lang="en-US" sz="2000" dirty="0">
                <a:latin typeface="Calibri"/>
                <a:cs typeface="Calibri"/>
              </a:rPr>
            </a:br>
            <a:br>
              <a:rPr lang="en-US" sz="2000" dirty="0">
                <a:latin typeface="Calibri"/>
                <a:cs typeface="Calibri"/>
              </a:rPr>
            </a:br>
            <a:endParaRPr lang="en-US" sz="2000">
              <a:latin typeface="Calibri"/>
              <a:ea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FD1E62A-CD52-FAF7-C54C-89EDF97013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1075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FE8211-A1EC-A102-163F-ECEADA3D9371}"/>
              </a:ext>
            </a:extLst>
          </p:cNvPr>
          <p:cNvSpPr txBox="1"/>
          <p:nvPr/>
        </p:nvSpPr>
        <p:spPr>
          <a:xfrm>
            <a:off x="7630160" y="56083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65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8" ma:contentTypeDescription="Create a new document." ma:contentTypeScope="" ma:versionID="747bd14c0bc5fbe46383234328695d9f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717a3c5c58d1fcb42fb190b8c23c93f3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6cdaa0-f793-43fc-9d66-18f7e46bb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59ed9a-9116-4bad-92b9-f5b46ad154c1}" ma:internalName="TaxCatchAll" ma:showField="CatchAllData" ma:web="7244ee07-bebb-4256-851d-8920eeb3e1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44ee07-bebb-4256-851d-8920eeb3e1b7">
      <UserInfo>
        <DisplayName/>
        <AccountId xsi:nil="true"/>
        <AccountType/>
      </UserInfo>
    </SharedWithUsers>
    <lcf76f155ced4ddcb4097134ff3c332f xmlns="560c9c75-9737-4a47-90d7-3192440b0b55">
      <Terms xmlns="http://schemas.microsoft.com/office/infopath/2007/PartnerControls"/>
    </lcf76f155ced4ddcb4097134ff3c332f>
    <TaxCatchAll xmlns="7244ee07-bebb-4256-851d-8920eeb3e1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F73974-3E92-4A83-9C87-81AADAC9E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c9c75-9737-4a47-90d7-3192440b0b55"/>
    <ds:schemaRef ds:uri="7244ee07-bebb-4256-851d-8920eeb3e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B0843C-86CD-480E-B9D4-E64D1EB301FC}">
  <ds:schemaRefs>
    <ds:schemaRef ds:uri="560c9c75-9737-4a47-90d7-3192440b0b55"/>
    <ds:schemaRef ds:uri="7244ee07-bebb-4256-851d-8920eeb3e1b7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19879FF-AB67-425D-94EA-6057DA49CB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2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Office Theme</vt:lpstr>
      <vt:lpstr>1_Office Theme</vt:lpstr>
      <vt:lpstr>office theme</vt:lpstr>
      <vt:lpstr>Office Theme</vt:lpstr>
      <vt:lpstr>Vapor Trail</vt:lpstr>
      <vt:lpstr>  Federal Policy Update September 18, 2024</vt:lpstr>
      <vt:lpstr>Advocacy Week in Pictures </vt:lpstr>
      <vt:lpstr>PowerPoint Presentation</vt:lpstr>
      <vt:lpstr>Advocate: Transition to Competitive Integrated Employment Act</vt:lpstr>
      <vt:lpstr>Policy Committee Meeting **Don’t miss this one as we will be discussing Policy Priorities for the next Congress! Thursday, October 10, 2pm Eastern Join Zoom Meeting https://us02web.zoom.us/j/86855422349?pwd=Vjdnc3I0Um90NjVwYzJUdGxDRXJpUT09 Meeting ID: 868 5542 2349 Passcode: 973195  Next Policy Office Hour Friday, September 27 Join Zoom Meeting https://us02web.zoom.us/j/87599614475?pwd=dE9uNTdES09OUzMzV2VIa0JSWUZWdz09 Meeting ID: 875 9961 4475 Passcode: 318439   NACDD Public Policy Listservs Stay up to date on policy issues! Open to Council members, staff and self-advocates. To join go to https://bit.ly/3Ux1PEN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 Misilo</dc:creator>
  <cp:revision>1501</cp:revision>
  <cp:lastPrinted>2017-11-16T14:55:44Z</cp:lastPrinted>
  <dcterms:created xsi:type="dcterms:W3CDTF">2016-02-23T16:23:37Z</dcterms:created>
  <dcterms:modified xsi:type="dcterms:W3CDTF">2024-09-18T20:00:06Z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