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Montserrat"/>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ontserrat-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italic.fntdata"/><Relationship Id="rId14" Type="http://schemas.openxmlformats.org/officeDocument/2006/relationships/font" Target="fonts/Montserrat-bold.fntdata"/><Relationship Id="rId16" Type="http://schemas.openxmlformats.org/officeDocument/2006/relationships/font" Target="fonts/Montserrat-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2d3b940fc5a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2d3b940fc5a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d3b940fc5a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2d3b940fc5a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d3b940fc5a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2d3b940fc5a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d3b940fc5a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d3b940fc5a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d3b940fc5a_1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d3b940fc5a_1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d3b940fc5a_1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d3b940fc5a_1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www.americanprogress.org/article/project-2025s-elimination-of-title-i-funding-would-hurt-students-and-decimate-teaching-positions-in-local-school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dredf.org/blog-post/project-2025-and-the-disability-community/" TargetMode="External"/><Relationship Id="rId4" Type="http://schemas.openxmlformats.org/officeDocument/2006/relationships/hyperlink" Target="https://civilrights.org/wp-content/uploads/2024/08/Project-2025-Voting-Rights.pdf" TargetMode="External"/><Relationship Id="rId5" Type="http://schemas.openxmlformats.org/officeDocument/2006/relationships/hyperlink" Target="https://civilrights.org/project2025/" TargetMode="External"/><Relationship Id="rId6" Type="http://schemas.openxmlformats.org/officeDocument/2006/relationships/hyperlink" Target="https://nwlc.org/resource/project-2025-what-it-means-for-women-families-and-gender-justice/" TargetMode="External"/><Relationship Id="rId7" Type="http://schemas.openxmlformats.org/officeDocument/2006/relationships/hyperlink" Target="https://www.whitehouse.gov/briefing-room/presidential-actions/2021/03/07/executive-order-on-promoting-access-to-voti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hyperlink" Target="https://pennsylvaniaindependent.com/health-care/project-2025-would-cut-benefits-for-disabled-veterans/" TargetMode="External"/><Relationship Id="rId4" Type="http://schemas.openxmlformats.org/officeDocument/2006/relationships/hyperlink" Target="https://shelterforce.org/2024/09/26/how-project-2025-would-dismantle-hud/#:~:text=Project%202025%20calls%20for%20abolishing%20the%20Section%208%20program%E2%80%99s%20proration" TargetMode="External"/><Relationship Id="rId5" Type="http://schemas.openxmlformats.org/officeDocument/2006/relationships/hyperlink" Target="https://dredf.org/blog-post/project-2025-and-the-disability-community/#:~:text=Project%202025%20would%20push%20disabled%20people%20and%20others,face%20even%20greater%20discrimination%20and%20barriers%20in%20hous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hyperlink" Target="https://www.americanprogress.org/article/5-ways-project-2025-puts-profits-over-patients/" TargetMode="External"/><Relationship Id="rId4" Type="http://schemas.openxmlformats.org/officeDocument/2006/relationships/hyperlink" Target="https://healthlaw.org/resource/protect-medicaid-funding-series-2024/" TargetMode="External"/><Relationship Id="rId5" Type="http://schemas.openxmlformats.org/officeDocument/2006/relationships/hyperlink" Target="https://static.project2025.org/2025_MandateForLeadership_CHAPTER-14.pdf" TargetMode="External"/><Relationship Id="rId6" Type="http://schemas.openxmlformats.org/officeDocument/2006/relationships/hyperlink" Target="https://www.cbpp.org/research/health/republican-health-coverage-proposals-would-increase-number-of-uninsured-rais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s://dredf.org/blog-post/project-2025-and-the-disability-community/" TargetMode="External"/><Relationship Id="rId4" Type="http://schemas.openxmlformats.org/officeDocument/2006/relationships/hyperlink" Target="https://www.americanprogress.org/article/project-2025s-plan-to-gut-checks-and-balances-harms-the-american-people/" TargetMode="External"/><Relationship Id="rId5" Type="http://schemas.openxmlformats.org/officeDocument/2006/relationships/hyperlink" Target="https://www.americanprogress.org/article/raising-the-retirement-age-for-social-security-would-cut-benefits-by-thousands-of-dollars-each-year/"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s://dredf.org/blog-post/project-2025-and-the-disability-community/#:~:text=Project%202025%20would%20slash%20federal%20funds%20for%20public%20transportation%20and" TargetMode="External"/><Relationship Id="rId4" Type="http://schemas.openxmlformats.org/officeDocument/2006/relationships/hyperlink" Target="https://healthlaw.org/authoritarian-project-2025-agenda-endangers-the-future-of-medicaid-and-the-affordable-care-act/#:~:text=Project%202025%E2%80%99s%20attack%20on%20federal%20mandatory%20and%20optional%20benefit%20requirement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B5394"/>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a:ln cap="flat" cmpd="sng" w="9525">
            <a:solidFill>
              <a:srgbClr val="FFFFFF"/>
            </a:solidFill>
            <a:prstDash val="solid"/>
            <a:round/>
            <a:headEnd len="sm" w="sm" type="none"/>
            <a:tailEnd len="sm" w="sm" type="none"/>
          </a:ln>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solidFill>
                  <a:schemeClr val="lt1"/>
                </a:solidFill>
                <a:latin typeface="Montserrat"/>
                <a:ea typeface="Montserrat"/>
                <a:cs typeface="Montserrat"/>
                <a:sym typeface="Montserrat"/>
              </a:rPr>
              <a:t>Resources and Breakdown of </a:t>
            </a:r>
            <a:r>
              <a:rPr lang="en">
                <a:solidFill>
                  <a:schemeClr val="lt1"/>
                </a:solidFill>
                <a:latin typeface="Montserrat"/>
                <a:ea typeface="Montserrat"/>
                <a:cs typeface="Montserrat"/>
                <a:sym typeface="Montserrat"/>
              </a:rPr>
              <a:t>Project 2025</a:t>
            </a:r>
            <a:endParaRPr>
              <a:solidFill>
                <a:schemeClr val="lt1"/>
              </a:solidFill>
              <a:latin typeface="Montserrat"/>
              <a:ea typeface="Montserrat"/>
              <a:cs typeface="Montserrat"/>
              <a:sym typeface="Montserrat"/>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chemeClr val="lt1"/>
                </a:solidFill>
                <a:latin typeface="Montserrat"/>
                <a:ea typeface="Montserrat"/>
                <a:cs typeface="Montserrat"/>
                <a:sym typeface="Montserrat"/>
              </a:rPr>
              <a:t>Bi-Weekly NACDD Network Call 10/02/24</a:t>
            </a:r>
            <a:endParaRPr>
              <a:solidFill>
                <a:schemeClr val="lt1"/>
              </a:solidFill>
              <a:latin typeface="Montserrat"/>
              <a:ea typeface="Montserrat"/>
              <a:cs typeface="Montserrat"/>
              <a:sym typeface="Montserrat"/>
            </a:endParaRPr>
          </a:p>
        </p:txBody>
      </p:sp>
      <p:pic>
        <p:nvPicPr>
          <p:cNvPr id="56" name="Google Shape;56;p13"/>
          <p:cNvPicPr preferRelativeResize="0"/>
          <p:nvPr/>
        </p:nvPicPr>
        <p:blipFill>
          <a:blip r:embed="rId3">
            <a:alphaModFix/>
          </a:blip>
          <a:stretch>
            <a:fillRect/>
          </a:stretch>
        </p:blipFill>
        <p:spPr>
          <a:xfrm>
            <a:off x="3214688" y="4171550"/>
            <a:ext cx="2714625" cy="8191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B5394"/>
        </a:solidFill>
      </p:bgPr>
    </p:bg>
    <p:spTree>
      <p:nvGrpSpPr>
        <p:cNvPr id="60" name="Shape 60"/>
        <p:cNvGrpSpPr/>
        <p:nvPr/>
      </p:nvGrpSpPr>
      <p:grpSpPr>
        <a:xfrm>
          <a:off x="0" y="0"/>
          <a:ext cx="0" cy="0"/>
          <a:chOff x="0" y="0"/>
          <a:chExt cx="0" cy="0"/>
        </a:xfrm>
      </p:grpSpPr>
      <p:sp>
        <p:nvSpPr>
          <p:cNvPr id="61" name="Google Shape;61;p14"/>
          <p:cNvSpPr txBox="1"/>
          <p:nvPr>
            <p:ph type="ctrTitle"/>
          </p:nvPr>
        </p:nvSpPr>
        <p:spPr>
          <a:xfrm>
            <a:off x="0" y="-178000"/>
            <a:ext cx="8520600" cy="7926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sz="3000">
                <a:solidFill>
                  <a:schemeClr val="lt1"/>
                </a:solidFill>
                <a:latin typeface="Montserrat"/>
                <a:ea typeface="Montserrat"/>
                <a:cs typeface="Montserrat"/>
                <a:sym typeface="Montserrat"/>
              </a:rPr>
              <a:t>Appropriations</a:t>
            </a:r>
            <a:endParaRPr sz="3000">
              <a:solidFill>
                <a:schemeClr val="lt1"/>
              </a:solidFill>
              <a:latin typeface="Montserrat"/>
              <a:ea typeface="Montserrat"/>
              <a:cs typeface="Montserrat"/>
              <a:sym typeface="Montserrat"/>
            </a:endParaRPr>
          </a:p>
        </p:txBody>
      </p:sp>
      <p:sp>
        <p:nvSpPr>
          <p:cNvPr id="62" name="Google Shape;62;p14"/>
          <p:cNvSpPr txBox="1"/>
          <p:nvPr>
            <p:ph idx="1" type="subTitle"/>
          </p:nvPr>
        </p:nvSpPr>
        <p:spPr>
          <a:xfrm>
            <a:off x="-32100" y="526350"/>
            <a:ext cx="8655900" cy="722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300" u="sng">
                <a:solidFill>
                  <a:schemeClr val="lt1"/>
                </a:solidFill>
                <a:latin typeface="Montserrat"/>
                <a:ea typeface="Montserrat"/>
                <a:cs typeface="Montserrat"/>
                <a:sym typeface="Montserrat"/>
              </a:rPr>
              <a:t>Impact</a:t>
            </a:r>
            <a:r>
              <a:rPr lang="en" sz="1300">
                <a:solidFill>
                  <a:schemeClr val="lt1"/>
                </a:solidFill>
                <a:latin typeface="Montserrat"/>
                <a:ea typeface="Montserrat"/>
                <a:cs typeface="Montserrat"/>
                <a:sym typeface="Montserrat"/>
              </a:rPr>
              <a:t>: </a:t>
            </a:r>
            <a:r>
              <a:rPr lang="en" sz="1300">
                <a:solidFill>
                  <a:schemeClr val="lt1"/>
                </a:solidFill>
                <a:latin typeface="Montserrat"/>
                <a:ea typeface="Montserrat"/>
                <a:cs typeface="Montserrat"/>
                <a:sym typeface="Montserrat"/>
              </a:rPr>
              <a:t>Project 2025 aims to cut funding for programs such as Medicaid, CHIP, TANF, SSI, and SNAP, and stick to a rigid funding cap. This would reduce funding for programs and organizations which protect and benefit people with disabilities, strip autonomy from marginalized individuals and communities, and further the economic gaps along lines of race, ethnicity, gender, and disability.</a:t>
            </a:r>
            <a:endParaRPr sz="1300">
              <a:solidFill>
                <a:schemeClr val="lt1"/>
              </a:solidFill>
              <a:latin typeface="Montserrat"/>
              <a:ea typeface="Montserrat"/>
              <a:cs typeface="Montserrat"/>
              <a:sym typeface="Montserrat"/>
            </a:endParaRPr>
          </a:p>
          <a:p>
            <a:pPr indent="0" lvl="0" marL="0" rtl="0" algn="l">
              <a:lnSpc>
                <a:spcPct val="115000"/>
              </a:lnSpc>
              <a:spcBef>
                <a:spcPts val="1200"/>
              </a:spcBef>
              <a:spcAft>
                <a:spcPts val="1200"/>
              </a:spcAft>
              <a:buNone/>
            </a:pPr>
            <a:r>
              <a:rPr b="1" lang="en" sz="1300" u="sng">
                <a:solidFill>
                  <a:schemeClr val="lt1"/>
                </a:solidFill>
                <a:latin typeface="Montserrat"/>
                <a:ea typeface="Montserrat"/>
                <a:cs typeface="Montserrat"/>
                <a:sym typeface="Montserrat"/>
              </a:rPr>
              <a:t>Links</a:t>
            </a:r>
            <a:r>
              <a:rPr lang="en" sz="1300">
                <a:solidFill>
                  <a:schemeClr val="lt1"/>
                </a:solidFill>
                <a:latin typeface="Montserrat"/>
                <a:ea typeface="Montserrat"/>
                <a:cs typeface="Montserrat"/>
                <a:sym typeface="Montserrat"/>
              </a:rPr>
              <a:t>: </a:t>
            </a:r>
            <a:r>
              <a:rPr lang="en" sz="1100" u="sng">
                <a:solidFill>
                  <a:srgbClr val="CFE2F3"/>
                </a:solidFill>
                <a:latin typeface="Montserrat"/>
                <a:ea typeface="Montserrat"/>
                <a:cs typeface="Montserrat"/>
                <a:sym typeface="Montserrat"/>
              </a:rPr>
              <a:t>https://www.cbpp.org/research/federal-budget/house-republican-agendas-and-project-2025-would-increase-poverty-and</a:t>
            </a:r>
            <a:endParaRPr sz="1100" u="sng">
              <a:solidFill>
                <a:srgbClr val="CFE2F3"/>
              </a:solidFill>
              <a:latin typeface="Montserrat"/>
              <a:ea typeface="Montserrat"/>
              <a:cs typeface="Montserrat"/>
              <a:sym typeface="Montserrat"/>
            </a:endParaRPr>
          </a:p>
        </p:txBody>
      </p:sp>
      <p:sp>
        <p:nvSpPr>
          <p:cNvPr id="63" name="Google Shape;63;p14"/>
          <p:cNvSpPr txBox="1"/>
          <p:nvPr/>
        </p:nvSpPr>
        <p:spPr>
          <a:xfrm>
            <a:off x="-77775" y="2142450"/>
            <a:ext cx="9144000" cy="722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3000">
                <a:solidFill>
                  <a:schemeClr val="lt1"/>
                </a:solidFill>
                <a:latin typeface="Montserrat"/>
                <a:ea typeface="Montserrat"/>
                <a:cs typeface="Montserrat"/>
                <a:sym typeface="Montserrat"/>
              </a:rPr>
              <a:t>Education</a:t>
            </a:r>
            <a:endParaRPr sz="1200">
              <a:solidFill>
                <a:schemeClr val="lt1"/>
              </a:solidFill>
              <a:latin typeface="Montserrat"/>
              <a:ea typeface="Montserrat"/>
              <a:cs typeface="Montserrat"/>
              <a:sym typeface="Montserrat"/>
            </a:endParaRPr>
          </a:p>
          <a:p>
            <a:pPr indent="0" lvl="0" marL="0" rtl="0" algn="l">
              <a:lnSpc>
                <a:spcPct val="115000"/>
              </a:lnSpc>
              <a:spcBef>
                <a:spcPts val="1200"/>
              </a:spcBef>
              <a:spcAft>
                <a:spcPts val="0"/>
              </a:spcAft>
              <a:buNone/>
            </a:pPr>
            <a:r>
              <a:rPr b="1" lang="en" u="sng">
                <a:solidFill>
                  <a:schemeClr val="lt1"/>
                </a:solidFill>
                <a:latin typeface="Montserrat"/>
                <a:ea typeface="Montserrat"/>
                <a:cs typeface="Montserrat"/>
                <a:sym typeface="Montserrat"/>
              </a:rPr>
              <a:t> Impact: </a:t>
            </a:r>
            <a:r>
              <a:rPr lang="en">
                <a:solidFill>
                  <a:schemeClr val="lt1"/>
                </a:solidFill>
                <a:latin typeface="Montserrat"/>
                <a:ea typeface="Montserrat"/>
                <a:cs typeface="Montserrat"/>
                <a:sym typeface="Montserrat"/>
              </a:rPr>
              <a:t>Project 2025 would, elimination of Title I Funding, this could impact Students and Teaching Positions in Local Schools. This would affect the teaching shortage as well as make it harder for children from low income families to get an education. It would take away funding from schools. It attempts to abolish the education department and withdraw most federal involvement in education, including funding for students and schools.</a:t>
            </a:r>
            <a:endParaRPr b="1" u="sng">
              <a:solidFill>
                <a:schemeClr val="lt1"/>
              </a:solidFill>
              <a:latin typeface="Montserrat"/>
              <a:ea typeface="Montserrat"/>
              <a:cs typeface="Montserrat"/>
              <a:sym typeface="Montserrat"/>
            </a:endParaRPr>
          </a:p>
          <a:p>
            <a:pPr indent="0" lvl="0" marL="0" rtl="0" algn="l">
              <a:spcBef>
                <a:spcPts val="1200"/>
              </a:spcBef>
              <a:spcAft>
                <a:spcPts val="0"/>
              </a:spcAft>
              <a:buNone/>
            </a:pPr>
            <a:r>
              <a:rPr b="1" lang="en" u="sng">
                <a:solidFill>
                  <a:schemeClr val="lt1"/>
                </a:solidFill>
                <a:latin typeface="Montserrat"/>
                <a:ea typeface="Montserrat"/>
                <a:cs typeface="Montserrat"/>
                <a:sym typeface="Montserrat"/>
              </a:rPr>
              <a:t> Links: </a:t>
            </a:r>
            <a:r>
              <a:rPr lang="en" sz="1100" u="sng">
                <a:solidFill>
                  <a:srgbClr val="CFE2F3"/>
                </a:solidFill>
                <a:latin typeface="Montserrat"/>
                <a:ea typeface="Montserrat"/>
                <a:cs typeface="Montserrat"/>
                <a:sym typeface="Montserrat"/>
                <a:hlinkClick r:id="rId3">
                  <a:extLst>
                    <a:ext uri="{A12FA001-AC4F-418D-AE19-62706E023703}">
                      <ahyp:hlinkClr val="tx"/>
                    </a:ext>
                  </a:extLst>
                </a:hlinkClick>
              </a:rPr>
              <a:t>https://www.americanprogress.org/article/project-2025s-elimination-of-title-i-funding-would-hurt-students-and-decimate-teaching-positions-in-local-schools/</a:t>
            </a:r>
            <a:r>
              <a:rPr lang="en" sz="1100">
                <a:solidFill>
                  <a:srgbClr val="CFE2F3"/>
                </a:solidFill>
                <a:latin typeface="Montserrat"/>
                <a:ea typeface="Montserrat"/>
                <a:cs typeface="Montserrat"/>
                <a:sym typeface="Montserrat"/>
              </a:rPr>
              <a:t> </a:t>
            </a:r>
            <a:endParaRPr sz="1500">
              <a:solidFill>
                <a:srgbClr val="CFE2F3"/>
              </a:solidFill>
              <a:latin typeface="Montserrat"/>
              <a:ea typeface="Montserrat"/>
              <a:cs typeface="Montserrat"/>
              <a:sym typeface="Montserrat"/>
            </a:endParaRPr>
          </a:p>
          <a:p>
            <a:pPr indent="0" lvl="0" marL="0" rtl="0" algn="l">
              <a:spcBef>
                <a:spcPts val="0"/>
              </a:spcBef>
              <a:spcAft>
                <a:spcPts val="0"/>
              </a:spcAft>
              <a:buClr>
                <a:schemeClr val="dk1"/>
              </a:buClr>
              <a:buSzPts val="1100"/>
              <a:buFont typeface="Arial"/>
              <a:buNone/>
            </a:pPr>
            <a:r>
              <a:t/>
            </a:r>
            <a:endParaRPr>
              <a:solidFill>
                <a:srgbClr val="CFE2F3"/>
              </a:solidFill>
              <a:latin typeface="Montserrat"/>
              <a:ea typeface="Montserrat"/>
              <a:cs typeface="Montserrat"/>
              <a:sym typeface="Montserra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B5394"/>
        </a:solidFill>
      </p:bgPr>
    </p:bg>
    <p:spTree>
      <p:nvGrpSpPr>
        <p:cNvPr id="67" name="Shape 67"/>
        <p:cNvGrpSpPr/>
        <p:nvPr/>
      </p:nvGrpSpPr>
      <p:grpSpPr>
        <a:xfrm>
          <a:off x="0" y="0"/>
          <a:ext cx="0" cy="0"/>
          <a:chOff x="0" y="0"/>
          <a:chExt cx="0" cy="0"/>
        </a:xfrm>
      </p:grpSpPr>
      <p:sp>
        <p:nvSpPr>
          <p:cNvPr id="68" name="Google Shape;68;p15"/>
          <p:cNvSpPr txBox="1"/>
          <p:nvPr>
            <p:ph type="ctrTitle"/>
          </p:nvPr>
        </p:nvSpPr>
        <p:spPr>
          <a:xfrm>
            <a:off x="77400" y="3354100"/>
            <a:ext cx="8591700" cy="938700"/>
          </a:xfrm>
          <a:prstGeom prst="rect">
            <a:avLst/>
          </a:prstGeom>
        </p:spPr>
        <p:txBody>
          <a:bodyPr anchorCtr="0" anchor="b" bIns="91425" lIns="91425" spcFirstLastPara="1" rIns="91425" wrap="square" tIns="91425">
            <a:normAutofit fontScale="90000"/>
          </a:bodyPr>
          <a:lstStyle/>
          <a:p>
            <a:pPr indent="0" lvl="0" marL="0" rtl="0" algn="l">
              <a:lnSpc>
                <a:spcPct val="115000"/>
              </a:lnSpc>
              <a:spcBef>
                <a:spcPts val="0"/>
              </a:spcBef>
              <a:spcAft>
                <a:spcPts val="0"/>
              </a:spcAft>
              <a:buClr>
                <a:schemeClr val="dk1"/>
              </a:buClr>
              <a:buSzPct val="84615"/>
              <a:buFont typeface="Arial"/>
              <a:buNone/>
            </a:pPr>
            <a:r>
              <a:t/>
            </a:r>
            <a:endParaRPr sz="1300">
              <a:solidFill>
                <a:schemeClr val="lt1"/>
              </a:solidFill>
              <a:latin typeface="Montserrat"/>
              <a:ea typeface="Montserrat"/>
              <a:cs typeface="Montserrat"/>
              <a:sym typeface="Montserrat"/>
            </a:endParaRPr>
          </a:p>
          <a:p>
            <a:pPr indent="0" lvl="0" marL="0" rtl="0" algn="l">
              <a:spcBef>
                <a:spcPts val="1200"/>
              </a:spcBef>
              <a:spcAft>
                <a:spcPts val="0"/>
              </a:spcAft>
              <a:buClr>
                <a:schemeClr val="dk1"/>
              </a:buClr>
              <a:buSzPct val="84615"/>
              <a:buFont typeface="Arial"/>
              <a:buNone/>
            </a:pPr>
            <a:r>
              <a:t/>
            </a:r>
            <a:endParaRPr sz="1300">
              <a:solidFill>
                <a:schemeClr val="lt1"/>
              </a:solidFill>
              <a:latin typeface="Montserrat"/>
              <a:ea typeface="Montserrat"/>
              <a:cs typeface="Montserrat"/>
              <a:sym typeface="Montserrat"/>
            </a:endParaRPr>
          </a:p>
          <a:p>
            <a:pPr indent="0" lvl="0" marL="0" rtl="0" algn="l">
              <a:spcBef>
                <a:spcPts val="0"/>
              </a:spcBef>
              <a:spcAft>
                <a:spcPts val="0"/>
              </a:spcAft>
              <a:buNone/>
            </a:pPr>
            <a:r>
              <a:t/>
            </a:r>
            <a:endParaRPr sz="3000"/>
          </a:p>
        </p:txBody>
      </p:sp>
      <p:sp>
        <p:nvSpPr>
          <p:cNvPr id="69" name="Google Shape;69;p15"/>
          <p:cNvSpPr txBox="1"/>
          <p:nvPr>
            <p:ph idx="1" type="subTitle"/>
          </p:nvPr>
        </p:nvSpPr>
        <p:spPr>
          <a:xfrm>
            <a:off x="680825" y="380505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  </a:t>
            </a:r>
            <a:endParaRPr/>
          </a:p>
        </p:txBody>
      </p:sp>
      <p:sp>
        <p:nvSpPr>
          <p:cNvPr id="70" name="Google Shape;70;p15"/>
          <p:cNvSpPr txBox="1"/>
          <p:nvPr/>
        </p:nvSpPr>
        <p:spPr>
          <a:xfrm>
            <a:off x="0" y="32100"/>
            <a:ext cx="8746500" cy="2928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3333">
                <a:solidFill>
                  <a:schemeClr val="lt1"/>
                </a:solidFill>
                <a:latin typeface="Montserrat"/>
                <a:ea typeface="Montserrat"/>
                <a:cs typeface="Montserrat"/>
                <a:sym typeface="Montserrat"/>
              </a:rPr>
              <a:t>Civil Rights</a:t>
            </a:r>
            <a:endParaRPr sz="3333">
              <a:solidFill>
                <a:schemeClr val="lt1"/>
              </a:solidFill>
              <a:latin typeface="Montserrat"/>
              <a:ea typeface="Montserrat"/>
              <a:cs typeface="Montserrat"/>
              <a:sym typeface="Montserrat"/>
            </a:endParaRPr>
          </a:p>
          <a:p>
            <a:pPr indent="0" lvl="0" marL="0" rtl="0" algn="l">
              <a:spcBef>
                <a:spcPts val="0"/>
              </a:spcBef>
              <a:spcAft>
                <a:spcPts val="0"/>
              </a:spcAft>
              <a:buNone/>
            </a:pPr>
            <a:r>
              <a:rPr b="1" lang="en" sz="1300" u="sng">
                <a:solidFill>
                  <a:schemeClr val="lt1"/>
                </a:solidFill>
                <a:latin typeface="Montserrat"/>
                <a:ea typeface="Montserrat"/>
                <a:cs typeface="Montserrat"/>
                <a:sym typeface="Montserrat"/>
              </a:rPr>
              <a:t>Impact: </a:t>
            </a:r>
            <a:endParaRPr b="1" sz="1300" u="sng">
              <a:solidFill>
                <a:schemeClr val="lt1"/>
              </a:solidFill>
              <a:latin typeface="Montserrat"/>
              <a:ea typeface="Montserrat"/>
              <a:cs typeface="Montserrat"/>
              <a:sym typeface="Montserrat"/>
            </a:endParaRPr>
          </a:p>
          <a:p>
            <a:pPr indent="0" lvl="0" marL="0" rtl="0" algn="l">
              <a:spcBef>
                <a:spcPts val="0"/>
              </a:spcBef>
              <a:spcAft>
                <a:spcPts val="0"/>
              </a:spcAft>
              <a:buClr>
                <a:schemeClr val="dk1"/>
              </a:buClr>
              <a:buSzPts val="1100"/>
              <a:buFont typeface="Arial"/>
              <a:buNone/>
            </a:pPr>
            <a:r>
              <a:t/>
            </a:r>
            <a:endParaRPr b="1" sz="1300" u="sng">
              <a:solidFill>
                <a:schemeClr val="lt1"/>
              </a:solidFill>
              <a:latin typeface="Montserrat"/>
              <a:ea typeface="Montserrat"/>
              <a:cs typeface="Montserrat"/>
              <a:sym typeface="Montserrat"/>
            </a:endParaRPr>
          </a:p>
          <a:p>
            <a:pPr indent="0" lvl="0" marL="0" rtl="0" algn="l">
              <a:spcBef>
                <a:spcPts val="0"/>
              </a:spcBef>
              <a:spcAft>
                <a:spcPts val="0"/>
              </a:spcAft>
              <a:buNone/>
            </a:pPr>
            <a:r>
              <a:rPr b="1" lang="en" sz="1300">
                <a:solidFill>
                  <a:schemeClr val="lt1"/>
                </a:solidFill>
                <a:latin typeface="Montserrat"/>
                <a:ea typeface="Montserrat"/>
                <a:cs typeface="Montserrat"/>
                <a:sym typeface="Montserrat"/>
              </a:rPr>
              <a:t>R</a:t>
            </a:r>
            <a:r>
              <a:rPr b="1" lang="en">
                <a:solidFill>
                  <a:schemeClr val="lt1"/>
                </a:solidFill>
                <a:latin typeface="Montserrat"/>
                <a:ea typeface="Montserrat"/>
                <a:cs typeface="Montserrat"/>
                <a:sym typeface="Montserrat"/>
              </a:rPr>
              <a:t>eproductive Rights: </a:t>
            </a:r>
            <a:r>
              <a:rPr lang="en">
                <a:solidFill>
                  <a:schemeClr val="lt1"/>
                </a:solidFill>
                <a:latin typeface="Montserrat"/>
                <a:ea typeface="Montserrat"/>
                <a:cs typeface="Montserrat"/>
                <a:sym typeface="Montserrat"/>
              </a:rPr>
              <a:t>People with disabilities are 11 times more likely to die during childbirth and are at higher risk for almost every possible pregnancy complication.¹ Project 2025 would threaten or severely restrict access to medication abortion and mail and telehealth reproductive services which are often more accessible for people with disabilities.</a:t>
            </a:r>
            <a:endParaRPr>
              <a:solidFill>
                <a:schemeClr val="lt1"/>
              </a:solidFill>
              <a:latin typeface="Montserrat"/>
              <a:ea typeface="Montserrat"/>
              <a:cs typeface="Montserrat"/>
              <a:sym typeface="Montserrat"/>
            </a:endParaRPr>
          </a:p>
          <a:p>
            <a:pPr indent="0" lvl="0" marL="0" rtl="0" algn="l">
              <a:spcBef>
                <a:spcPts val="0"/>
              </a:spcBef>
              <a:spcAft>
                <a:spcPts val="0"/>
              </a:spcAft>
              <a:buClr>
                <a:schemeClr val="dk1"/>
              </a:buClr>
              <a:buSzPts val="1100"/>
              <a:buFont typeface="Arial"/>
              <a:buNone/>
            </a:pPr>
            <a:r>
              <a:t/>
            </a:r>
            <a:endParaRPr>
              <a:solidFill>
                <a:schemeClr val="lt1"/>
              </a:solidFill>
              <a:latin typeface="Montserrat"/>
              <a:ea typeface="Montserrat"/>
              <a:cs typeface="Montserrat"/>
              <a:sym typeface="Montserrat"/>
            </a:endParaRPr>
          </a:p>
          <a:p>
            <a:pPr indent="0" lvl="0" marL="0" rtl="0" algn="l">
              <a:lnSpc>
                <a:spcPct val="115000"/>
              </a:lnSpc>
              <a:spcBef>
                <a:spcPts val="0"/>
              </a:spcBef>
              <a:spcAft>
                <a:spcPts val="1200"/>
              </a:spcAft>
              <a:buClr>
                <a:schemeClr val="dk1"/>
              </a:buClr>
              <a:buSzPts val="1100"/>
              <a:buFont typeface="Arial"/>
              <a:buNone/>
            </a:pPr>
            <a:r>
              <a:rPr b="1" lang="en">
                <a:solidFill>
                  <a:schemeClr val="lt1"/>
                </a:solidFill>
                <a:latin typeface="Montserrat"/>
                <a:ea typeface="Montserrat"/>
                <a:cs typeface="Montserrat"/>
                <a:sym typeface="Montserrat"/>
              </a:rPr>
              <a:t>Voting Rights: </a:t>
            </a:r>
            <a:r>
              <a:rPr lang="en">
                <a:solidFill>
                  <a:schemeClr val="lt1"/>
                </a:solidFill>
                <a:latin typeface="Montserrat"/>
                <a:ea typeface="Montserrat"/>
                <a:cs typeface="Montserrat"/>
                <a:sym typeface="Montserrat"/>
              </a:rPr>
              <a:t>Among other restrictive measures, Project 2025 would limit the “Promoting Access to Voting” Executive Order which works to ensure equal access to voting for people with disabilities.² Further, Project 2025 would take steps to reduce follow up and outreach measures in Census data collection, a process which already disproportionately represents people with disabilities.³ </a:t>
            </a:r>
            <a:endParaRPr>
              <a:solidFill>
                <a:schemeClr val="dk2"/>
              </a:solidFill>
            </a:endParaRPr>
          </a:p>
        </p:txBody>
      </p:sp>
      <p:sp>
        <p:nvSpPr>
          <p:cNvPr id="71" name="Google Shape;71;p15"/>
          <p:cNvSpPr txBox="1"/>
          <p:nvPr/>
        </p:nvSpPr>
        <p:spPr>
          <a:xfrm>
            <a:off x="-36150" y="3296850"/>
            <a:ext cx="8818800" cy="6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u="sng">
                <a:solidFill>
                  <a:schemeClr val="lt1"/>
                </a:solidFill>
                <a:latin typeface="Montserrat"/>
                <a:ea typeface="Montserrat"/>
                <a:cs typeface="Montserrat"/>
                <a:sym typeface="Montserrat"/>
              </a:rPr>
              <a:t>Links:</a:t>
            </a:r>
            <a:r>
              <a:rPr lang="en" sz="1800">
                <a:solidFill>
                  <a:schemeClr val="dk2"/>
                </a:solidFill>
              </a:rPr>
              <a:t> </a:t>
            </a:r>
            <a:r>
              <a:rPr lang="en" sz="1100">
                <a:solidFill>
                  <a:srgbClr val="CFE2F3"/>
                </a:solidFill>
                <a:latin typeface="Montserrat"/>
                <a:ea typeface="Montserrat"/>
                <a:cs typeface="Montserrat"/>
                <a:sym typeface="Montserrat"/>
              </a:rPr>
              <a:t>¹</a:t>
            </a:r>
            <a:r>
              <a:rPr lang="en" sz="1100" u="sng">
                <a:solidFill>
                  <a:srgbClr val="CFE2F3"/>
                </a:solidFill>
                <a:latin typeface="Montserrat"/>
                <a:ea typeface="Montserrat"/>
                <a:cs typeface="Montserrat"/>
                <a:sym typeface="Montserrat"/>
                <a:hlinkClick r:id="rId3">
                  <a:extLst>
                    <a:ext uri="{A12FA001-AC4F-418D-AE19-62706E023703}">
                      <ahyp:hlinkClr val="tx"/>
                    </a:ext>
                  </a:extLst>
                </a:hlinkClick>
              </a:rPr>
              <a:t>https://dredf.org/blog-post/project-2025-and-the-disability-community/</a:t>
            </a:r>
            <a:endParaRPr sz="1100">
              <a:solidFill>
                <a:srgbClr val="CFE2F3"/>
              </a:solidFill>
              <a:latin typeface="Montserrat"/>
              <a:ea typeface="Montserrat"/>
              <a:cs typeface="Montserrat"/>
              <a:sym typeface="Montserrat"/>
            </a:endParaRPr>
          </a:p>
          <a:p>
            <a:pPr indent="0" lvl="0" marL="0" rtl="0" algn="l">
              <a:lnSpc>
                <a:spcPct val="115000"/>
              </a:lnSpc>
              <a:spcBef>
                <a:spcPts val="0"/>
              </a:spcBef>
              <a:spcAft>
                <a:spcPts val="0"/>
              </a:spcAft>
              <a:buClr>
                <a:schemeClr val="dk1"/>
              </a:buClr>
              <a:buSzPts val="1100"/>
              <a:buFont typeface="Arial"/>
              <a:buNone/>
            </a:pPr>
            <a:r>
              <a:rPr lang="en" sz="1100">
                <a:solidFill>
                  <a:srgbClr val="CFE2F3"/>
                </a:solidFill>
                <a:latin typeface="Montserrat"/>
                <a:ea typeface="Montserrat"/>
                <a:cs typeface="Montserrat"/>
                <a:sym typeface="Montserrat"/>
              </a:rPr>
              <a:t>² </a:t>
            </a:r>
            <a:r>
              <a:rPr lang="en" sz="1100" u="sng">
                <a:solidFill>
                  <a:srgbClr val="CFE2F3"/>
                </a:solidFill>
                <a:latin typeface="Montserrat"/>
                <a:ea typeface="Montserrat"/>
                <a:cs typeface="Montserrat"/>
                <a:sym typeface="Montserrat"/>
                <a:hlinkClick r:id="rId4">
                  <a:extLst>
                    <a:ext uri="{A12FA001-AC4F-418D-AE19-62706E023703}">
                      <ahyp:hlinkClr val="tx"/>
                    </a:ext>
                  </a:extLst>
                </a:hlinkClick>
              </a:rPr>
              <a:t>Project-2025-Voting-Rights (civilrights.org)</a:t>
            </a:r>
            <a:endParaRPr sz="1100">
              <a:solidFill>
                <a:srgbClr val="CFE2F3"/>
              </a:solidFill>
              <a:latin typeface="Montserrat"/>
              <a:ea typeface="Montserrat"/>
              <a:cs typeface="Montserrat"/>
              <a:sym typeface="Montserrat"/>
            </a:endParaRPr>
          </a:p>
          <a:p>
            <a:pPr indent="0" lvl="0" marL="0" rtl="0" algn="l">
              <a:lnSpc>
                <a:spcPct val="115000"/>
              </a:lnSpc>
              <a:spcBef>
                <a:spcPts val="0"/>
              </a:spcBef>
              <a:spcAft>
                <a:spcPts val="0"/>
              </a:spcAft>
              <a:buClr>
                <a:schemeClr val="dk1"/>
              </a:buClr>
              <a:buSzPts val="1100"/>
              <a:buFont typeface="Arial"/>
              <a:buNone/>
            </a:pPr>
            <a:r>
              <a:rPr lang="en" sz="1100">
                <a:solidFill>
                  <a:srgbClr val="CFE2F3"/>
                </a:solidFill>
                <a:latin typeface="Montserrat"/>
                <a:ea typeface="Montserrat"/>
                <a:cs typeface="Montserrat"/>
                <a:sym typeface="Montserrat"/>
              </a:rPr>
              <a:t>³</a:t>
            </a:r>
            <a:r>
              <a:rPr lang="en" sz="1100" u="sng">
                <a:solidFill>
                  <a:srgbClr val="CFE2F3"/>
                </a:solidFill>
                <a:latin typeface="Montserrat"/>
                <a:ea typeface="Montserrat"/>
                <a:cs typeface="Montserrat"/>
                <a:sym typeface="Montserrat"/>
                <a:hlinkClick r:id="rId5">
                  <a:extLst>
                    <a:ext uri="{A12FA001-AC4F-418D-AE19-62706E023703}">
                      <ahyp:hlinkClr val="tx"/>
                    </a:ext>
                  </a:extLst>
                </a:hlinkClick>
              </a:rPr>
              <a:t>https://civilrights.org/project2025/</a:t>
            </a:r>
            <a:endParaRPr sz="1100">
              <a:solidFill>
                <a:srgbClr val="CFE2F3"/>
              </a:solidFill>
              <a:latin typeface="Montserrat"/>
              <a:ea typeface="Montserrat"/>
              <a:cs typeface="Montserrat"/>
              <a:sym typeface="Montserrat"/>
            </a:endParaRPr>
          </a:p>
          <a:p>
            <a:pPr indent="0" lvl="0" marL="0" rtl="0" algn="l">
              <a:lnSpc>
                <a:spcPct val="115000"/>
              </a:lnSpc>
              <a:spcBef>
                <a:spcPts val="0"/>
              </a:spcBef>
              <a:spcAft>
                <a:spcPts val="0"/>
              </a:spcAft>
              <a:buClr>
                <a:schemeClr val="dk1"/>
              </a:buClr>
              <a:buSzPts val="1100"/>
              <a:buFont typeface="Arial"/>
              <a:buNone/>
            </a:pPr>
            <a:r>
              <a:rPr lang="en" sz="1100" u="sng">
                <a:solidFill>
                  <a:srgbClr val="CFE2F3"/>
                </a:solidFill>
                <a:latin typeface="Montserrat"/>
                <a:ea typeface="Montserrat"/>
                <a:cs typeface="Montserrat"/>
                <a:sym typeface="Montserrat"/>
                <a:hlinkClick r:id="rId6">
                  <a:extLst>
                    <a:ext uri="{A12FA001-AC4F-418D-AE19-62706E023703}">
                      <ahyp:hlinkClr val="tx"/>
                    </a:ext>
                  </a:extLst>
                </a:hlinkClick>
              </a:rPr>
              <a:t>https://nwlc.org/resource/project-2025-what-it-means-for-women-families-and-gender-justice/</a:t>
            </a:r>
            <a:endParaRPr sz="1100">
              <a:solidFill>
                <a:srgbClr val="CFE2F3"/>
              </a:solidFill>
              <a:latin typeface="Montserrat"/>
              <a:ea typeface="Montserrat"/>
              <a:cs typeface="Montserrat"/>
              <a:sym typeface="Montserrat"/>
            </a:endParaRPr>
          </a:p>
          <a:p>
            <a:pPr indent="0" lvl="0" marL="0" rtl="0" algn="l">
              <a:lnSpc>
                <a:spcPct val="115000"/>
              </a:lnSpc>
              <a:spcBef>
                <a:spcPts val="0"/>
              </a:spcBef>
              <a:spcAft>
                <a:spcPts val="0"/>
              </a:spcAft>
              <a:buClr>
                <a:schemeClr val="dk1"/>
              </a:buClr>
              <a:buSzPts val="1100"/>
              <a:buFont typeface="Arial"/>
              <a:buNone/>
            </a:pPr>
            <a:r>
              <a:rPr lang="en" sz="1100" u="sng">
                <a:solidFill>
                  <a:srgbClr val="CFE2F3"/>
                </a:solidFill>
                <a:latin typeface="Montserrat"/>
                <a:ea typeface="Montserrat"/>
                <a:cs typeface="Montserrat"/>
                <a:sym typeface="Montserrat"/>
                <a:hlinkClick r:id="rId7">
                  <a:extLst>
                    <a:ext uri="{A12FA001-AC4F-418D-AE19-62706E023703}">
                      <ahyp:hlinkClr val="tx"/>
                    </a:ext>
                  </a:extLst>
                </a:hlinkClick>
              </a:rPr>
              <a:t>https://www.whitehouse.gov/briefing-room/presidential-actions/2021/03/07/executive-order-on-promoting-access-to-voting/</a:t>
            </a:r>
            <a:endParaRPr sz="1100">
              <a:solidFill>
                <a:srgbClr val="CFE2F3"/>
              </a:solidFill>
              <a:latin typeface="Montserrat"/>
              <a:ea typeface="Montserrat"/>
              <a:cs typeface="Montserrat"/>
              <a:sym typeface="Montserrat"/>
            </a:endParaRPr>
          </a:p>
          <a:p>
            <a:pPr indent="0" lvl="0" marL="0" rtl="0" algn="ctr">
              <a:spcBef>
                <a:spcPts val="0"/>
              </a:spcBef>
              <a:spcAft>
                <a:spcPts val="0"/>
              </a:spcAft>
              <a:buClr>
                <a:schemeClr val="dk1"/>
              </a:buClr>
              <a:buSzPts val="1100"/>
              <a:buFont typeface="Arial"/>
              <a:buNone/>
            </a:pPr>
            <a:r>
              <a:t/>
            </a:r>
            <a:endParaRPr sz="1000">
              <a:solidFill>
                <a:schemeClr val="dk2"/>
              </a:solidFill>
              <a:latin typeface="Montserrat"/>
              <a:ea typeface="Montserrat"/>
              <a:cs typeface="Montserrat"/>
              <a:sym typeface="Montserrat"/>
            </a:endParaRPr>
          </a:p>
          <a:p>
            <a:pPr indent="0" lvl="0" marL="0" rtl="0" algn="l">
              <a:spcBef>
                <a:spcPts val="0"/>
              </a:spcBef>
              <a:spcAft>
                <a:spcPts val="0"/>
              </a:spcAft>
              <a:buNone/>
            </a:pPr>
            <a:r>
              <a:t/>
            </a:r>
            <a:endParaRPr sz="1000">
              <a:solidFill>
                <a:schemeClr val="dk2"/>
              </a:solidFill>
              <a:latin typeface="Montserrat"/>
              <a:ea typeface="Montserrat"/>
              <a:cs typeface="Montserrat"/>
              <a:sym typeface="Montserra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B5394"/>
        </a:solidFill>
      </p:bgPr>
    </p:bg>
    <p:spTree>
      <p:nvGrpSpPr>
        <p:cNvPr id="75" name="Shape 75"/>
        <p:cNvGrpSpPr/>
        <p:nvPr/>
      </p:nvGrpSpPr>
      <p:grpSpPr>
        <a:xfrm>
          <a:off x="0" y="0"/>
          <a:ext cx="0" cy="0"/>
          <a:chOff x="0" y="0"/>
          <a:chExt cx="0" cy="0"/>
        </a:xfrm>
      </p:grpSpPr>
      <p:sp>
        <p:nvSpPr>
          <p:cNvPr id="76" name="Google Shape;76;p16"/>
          <p:cNvSpPr txBox="1"/>
          <p:nvPr>
            <p:ph type="ctrTitle"/>
          </p:nvPr>
        </p:nvSpPr>
        <p:spPr>
          <a:xfrm>
            <a:off x="0" y="1709150"/>
            <a:ext cx="8520600" cy="682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000">
                <a:solidFill>
                  <a:schemeClr val="lt1"/>
                </a:solidFill>
                <a:latin typeface="Montserrat"/>
                <a:ea typeface="Montserrat"/>
                <a:cs typeface="Montserrat"/>
                <a:sym typeface="Montserrat"/>
              </a:rPr>
              <a:t>  </a:t>
            </a:r>
            <a:endParaRPr sz="3000">
              <a:solidFill>
                <a:schemeClr val="lt1"/>
              </a:solidFill>
              <a:latin typeface="Montserrat"/>
              <a:ea typeface="Montserrat"/>
              <a:cs typeface="Montserrat"/>
              <a:sym typeface="Montserrat"/>
            </a:endParaRPr>
          </a:p>
        </p:txBody>
      </p:sp>
      <p:sp>
        <p:nvSpPr>
          <p:cNvPr id="77" name="Google Shape;77;p16"/>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   </a:t>
            </a:r>
            <a:endParaRPr/>
          </a:p>
        </p:txBody>
      </p:sp>
      <p:sp>
        <p:nvSpPr>
          <p:cNvPr id="78" name="Google Shape;78;p16"/>
          <p:cNvSpPr txBox="1"/>
          <p:nvPr/>
        </p:nvSpPr>
        <p:spPr>
          <a:xfrm>
            <a:off x="40125" y="32100"/>
            <a:ext cx="8938800" cy="4533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3000">
                <a:solidFill>
                  <a:schemeClr val="lt1"/>
                </a:solidFill>
                <a:latin typeface="Montserrat"/>
                <a:ea typeface="Montserrat"/>
                <a:cs typeface="Montserrat"/>
                <a:sym typeface="Montserrat"/>
              </a:rPr>
              <a:t>Employment</a:t>
            </a:r>
            <a:endParaRPr sz="3000">
              <a:solidFill>
                <a:schemeClr val="lt1"/>
              </a:solidFill>
              <a:latin typeface="Montserrat"/>
              <a:ea typeface="Montserrat"/>
              <a:cs typeface="Montserrat"/>
              <a:sym typeface="Montserrat"/>
            </a:endParaRPr>
          </a:p>
          <a:p>
            <a:pPr indent="0" lvl="0" marL="0" rtl="0" algn="l">
              <a:spcBef>
                <a:spcPts val="0"/>
              </a:spcBef>
              <a:spcAft>
                <a:spcPts val="0"/>
              </a:spcAft>
              <a:buNone/>
            </a:pPr>
            <a:r>
              <a:rPr b="1" lang="en" u="sng">
                <a:solidFill>
                  <a:schemeClr val="lt1"/>
                </a:solidFill>
                <a:latin typeface="Montserrat"/>
                <a:ea typeface="Montserrat"/>
                <a:cs typeface="Montserrat"/>
                <a:sym typeface="Montserrat"/>
              </a:rPr>
              <a:t>Impact: </a:t>
            </a:r>
            <a:r>
              <a:rPr lang="en">
                <a:solidFill>
                  <a:schemeClr val="lt1"/>
                </a:solidFill>
                <a:latin typeface="Montserrat"/>
                <a:ea typeface="Montserrat"/>
                <a:cs typeface="Montserrat"/>
                <a:sym typeface="Montserrat"/>
              </a:rPr>
              <a:t>There is no direct mention of changes to employment for people with disabilities but there is mention of cuts to veteran benefits and plans to eliminate 300,000 government jobs for veterans. Also mentions of weakening the Equal Opportunity Employment Commission.</a:t>
            </a:r>
            <a:endParaRPr sz="1100">
              <a:solidFill>
                <a:schemeClr val="lt1"/>
              </a:solidFill>
            </a:endParaRPr>
          </a:p>
          <a:p>
            <a:pPr indent="0" lvl="0" marL="0" rtl="0" algn="l">
              <a:spcBef>
                <a:spcPts val="0"/>
              </a:spcBef>
              <a:spcAft>
                <a:spcPts val="0"/>
              </a:spcAft>
              <a:buNone/>
            </a:pPr>
            <a:r>
              <a:t/>
            </a:r>
            <a:endParaRPr sz="1100">
              <a:solidFill>
                <a:schemeClr val="lt1"/>
              </a:solidFill>
            </a:endParaRPr>
          </a:p>
          <a:p>
            <a:pPr indent="0" lvl="0" marL="0" rtl="0" algn="l">
              <a:spcBef>
                <a:spcPts val="0"/>
              </a:spcBef>
              <a:spcAft>
                <a:spcPts val="0"/>
              </a:spcAft>
              <a:buNone/>
            </a:pPr>
            <a:r>
              <a:rPr b="1" lang="en" u="sng">
                <a:solidFill>
                  <a:schemeClr val="lt1"/>
                </a:solidFill>
                <a:latin typeface="Montserrat"/>
                <a:ea typeface="Montserrat"/>
                <a:cs typeface="Montserrat"/>
                <a:sym typeface="Montserrat"/>
              </a:rPr>
              <a:t>Links: </a:t>
            </a:r>
            <a:endParaRPr b="1" u="sng">
              <a:solidFill>
                <a:srgbClr val="CFE2F3"/>
              </a:solidFill>
              <a:latin typeface="Montserrat"/>
              <a:ea typeface="Montserrat"/>
              <a:cs typeface="Montserrat"/>
              <a:sym typeface="Montserrat"/>
            </a:endParaRPr>
          </a:p>
          <a:p>
            <a:pPr indent="0" lvl="0" marL="0" rtl="0" algn="l">
              <a:spcBef>
                <a:spcPts val="0"/>
              </a:spcBef>
              <a:spcAft>
                <a:spcPts val="0"/>
              </a:spcAft>
              <a:buClr>
                <a:schemeClr val="dk1"/>
              </a:buClr>
              <a:buSzPts val="1100"/>
              <a:buFont typeface="Arial"/>
              <a:buNone/>
            </a:pPr>
            <a:r>
              <a:rPr lang="en" sz="1100" u="sng">
                <a:solidFill>
                  <a:srgbClr val="CFE2F3"/>
                </a:solidFill>
                <a:latin typeface="Montserrat"/>
                <a:ea typeface="Montserrat"/>
                <a:cs typeface="Montserrat"/>
                <a:sym typeface="Montserrat"/>
                <a:hlinkClick r:id="rId3">
                  <a:extLst>
                    <a:ext uri="{A12FA001-AC4F-418D-AE19-62706E023703}">
                      <ahyp:hlinkClr val="tx"/>
                    </a:ext>
                  </a:extLst>
                </a:hlinkClick>
              </a:rPr>
              <a:t>Project 2025 would cut benefits for disabled veterans | The Pennsylvania Independent</a:t>
            </a:r>
            <a:endParaRPr sz="1100">
              <a:solidFill>
                <a:srgbClr val="CFE2F3"/>
              </a:solidFill>
              <a:latin typeface="Montserrat"/>
              <a:ea typeface="Montserrat"/>
              <a:cs typeface="Montserrat"/>
              <a:sym typeface="Montserrat"/>
            </a:endParaRPr>
          </a:p>
          <a:p>
            <a:pPr indent="0" lvl="0" marL="0" rtl="0" algn="l">
              <a:spcBef>
                <a:spcPts val="0"/>
              </a:spcBef>
              <a:spcAft>
                <a:spcPts val="0"/>
              </a:spcAft>
              <a:buNone/>
            </a:pPr>
            <a:r>
              <a:t/>
            </a:r>
            <a:endParaRPr b="1" sz="1100" u="sng">
              <a:solidFill>
                <a:srgbClr val="CFE2F3"/>
              </a:solidFill>
              <a:latin typeface="Montserrat"/>
              <a:ea typeface="Montserrat"/>
              <a:cs typeface="Montserrat"/>
              <a:sym typeface="Montserrat"/>
            </a:endParaRPr>
          </a:p>
          <a:p>
            <a:pPr indent="0" lvl="0" marL="0" rtl="0" algn="l">
              <a:spcBef>
                <a:spcPts val="0"/>
              </a:spcBef>
              <a:spcAft>
                <a:spcPts val="0"/>
              </a:spcAft>
              <a:buNone/>
            </a:pPr>
            <a:r>
              <a:rPr lang="en" sz="3000">
                <a:solidFill>
                  <a:schemeClr val="lt1"/>
                </a:solidFill>
                <a:latin typeface="Montserrat"/>
                <a:ea typeface="Montserrat"/>
                <a:cs typeface="Montserrat"/>
                <a:sym typeface="Montserrat"/>
              </a:rPr>
              <a:t>Housing</a:t>
            </a:r>
            <a:endParaRPr sz="3000">
              <a:solidFill>
                <a:schemeClr val="lt1"/>
              </a:solidFill>
              <a:latin typeface="Montserrat"/>
              <a:ea typeface="Montserrat"/>
              <a:cs typeface="Montserrat"/>
              <a:sym typeface="Montserrat"/>
            </a:endParaRPr>
          </a:p>
          <a:p>
            <a:pPr indent="0" lvl="0" marL="0" rtl="0" algn="l">
              <a:spcBef>
                <a:spcPts val="0"/>
              </a:spcBef>
              <a:spcAft>
                <a:spcPts val="0"/>
              </a:spcAft>
              <a:buNone/>
            </a:pPr>
            <a:r>
              <a:rPr b="1" lang="en" u="sng">
                <a:solidFill>
                  <a:schemeClr val="lt1"/>
                </a:solidFill>
                <a:latin typeface="Montserrat"/>
                <a:ea typeface="Montserrat"/>
                <a:cs typeface="Montserrat"/>
                <a:sym typeface="Montserrat"/>
              </a:rPr>
              <a:t>Impact</a:t>
            </a:r>
            <a:r>
              <a:rPr b="1" lang="en" sz="1300" u="sng">
                <a:solidFill>
                  <a:schemeClr val="lt1"/>
                </a:solidFill>
                <a:latin typeface="Montserrat"/>
                <a:ea typeface="Montserrat"/>
                <a:cs typeface="Montserrat"/>
                <a:sym typeface="Montserrat"/>
              </a:rPr>
              <a:t>:</a:t>
            </a:r>
            <a:r>
              <a:rPr b="1" lang="en" sz="1300">
                <a:solidFill>
                  <a:schemeClr val="lt1"/>
                </a:solidFill>
                <a:latin typeface="Montserrat"/>
                <a:ea typeface="Montserrat"/>
                <a:cs typeface="Montserrat"/>
                <a:sym typeface="Montserrat"/>
              </a:rPr>
              <a:t> </a:t>
            </a:r>
            <a:r>
              <a:rPr lang="en">
                <a:solidFill>
                  <a:schemeClr val="lt1"/>
                </a:solidFill>
                <a:latin typeface="Montserrat"/>
                <a:ea typeface="Montserrat"/>
                <a:cs typeface="Montserrat"/>
                <a:sym typeface="Montserrat"/>
              </a:rPr>
              <a:t>Calls for abolishing section 8 housing and enacting limits and further work requirements. Would also end housing first programs and repeal regulations that require federally funded housing programs to address discrimination based on disability and other protected characteristics.</a:t>
            </a:r>
            <a:endParaRPr>
              <a:solidFill>
                <a:schemeClr val="lt1"/>
              </a:solidFill>
              <a:latin typeface="Montserrat"/>
              <a:ea typeface="Montserrat"/>
              <a:cs typeface="Montserrat"/>
              <a:sym typeface="Montserrat"/>
            </a:endParaRPr>
          </a:p>
          <a:p>
            <a:pPr indent="0" lvl="0" marL="0" rtl="0" algn="l">
              <a:spcBef>
                <a:spcPts val="0"/>
              </a:spcBef>
              <a:spcAft>
                <a:spcPts val="0"/>
              </a:spcAft>
              <a:buNone/>
            </a:pPr>
            <a:r>
              <a:t/>
            </a:r>
            <a:endParaRPr b="1" u="sng">
              <a:solidFill>
                <a:schemeClr val="lt1"/>
              </a:solidFill>
              <a:latin typeface="Montserrat"/>
              <a:ea typeface="Montserrat"/>
              <a:cs typeface="Montserrat"/>
              <a:sym typeface="Montserrat"/>
            </a:endParaRPr>
          </a:p>
          <a:p>
            <a:pPr indent="0" lvl="0" marL="0" rtl="0" algn="l">
              <a:spcBef>
                <a:spcPts val="0"/>
              </a:spcBef>
              <a:spcAft>
                <a:spcPts val="0"/>
              </a:spcAft>
              <a:buNone/>
            </a:pPr>
            <a:r>
              <a:rPr b="1" lang="en" u="sng">
                <a:solidFill>
                  <a:schemeClr val="lt1"/>
                </a:solidFill>
                <a:latin typeface="Montserrat"/>
                <a:ea typeface="Montserrat"/>
                <a:cs typeface="Montserrat"/>
                <a:sym typeface="Montserrat"/>
              </a:rPr>
              <a:t>Links:</a:t>
            </a:r>
            <a:r>
              <a:rPr b="1" lang="en" sz="1100">
                <a:solidFill>
                  <a:srgbClr val="CFE2F3"/>
                </a:solidFill>
                <a:latin typeface="Montserrat"/>
                <a:ea typeface="Montserrat"/>
                <a:cs typeface="Montserrat"/>
                <a:sym typeface="Montserrat"/>
              </a:rPr>
              <a:t> </a:t>
            </a:r>
            <a:r>
              <a:rPr lang="en" sz="1100" u="sng">
                <a:solidFill>
                  <a:srgbClr val="CFE2F3"/>
                </a:solidFill>
                <a:latin typeface="Montserrat"/>
                <a:ea typeface="Montserrat"/>
                <a:cs typeface="Montserrat"/>
                <a:sym typeface="Montserrat"/>
                <a:hlinkClick r:id="rId4">
                  <a:extLst>
                    <a:ext uri="{A12FA001-AC4F-418D-AE19-62706E023703}">
                      <ahyp:hlinkClr val="tx"/>
                    </a:ext>
                  </a:extLst>
                </a:hlinkClick>
              </a:rPr>
              <a:t>How Project 2025 Would Dismantle HUD — Shelterforce Shelterforce</a:t>
            </a:r>
            <a:endParaRPr sz="1100" u="sng">
              <a:solidFill>
                <a:srgbClr val="CFE2F3"/>
              </a:solidFill>
              <a:latin typeface="Montserrat"/>
              <a:ea typeface="Montserrat"/>
              <a:cs typeface="Montserrat"/>
              <a:sym typeface="Montserrat"/>
            </a:endParaRPr>
          </a:p>
          <a:p>
            <a:pPr indent="0" lvl="0" marL="0" rtl="0" algn="l">
              <a:spcBef>
                <a:spcPts val="0"/>
              </a:spcBef>
              <a:spcAft>
                <a:spcPts val="0"/>
              </a:spcAft>
              <a:buClr>
                <a:schemeClr val="dk1"/>
              </a:buClr>
              <a:buSzPts val="1100"/>
              <a:buFont typeface="Arial"/>
              <a:buNone/>
            </a:pPr>
            <a:r>
              <a:t/>
            </a:r>
            <a:endParaRPr sz="1100" u="sng">
              <a:solidFill>
                <a:srgbClr val="CFE2F3"/>
              </a:solidFill>
              <a:latin typeface="Montserrat"/>
              <a:ea typeface="Montserrat"/>
              <a:cs typeface="Montserrat"/>
              <a:sym typeface="Montserrat"/>
            </a:endParaRPr>
          </a:p>
          <a:p>
            <a:pPr indent="0" lvl="0" marL="0" rtl="0" algn="l">
              <a:spcBef>
                <a:spcPts val="0"/>
              </a:spcBef>
              <a:spcAft>
                <a:spcPts val="0"/>
              </a:spcAft>
              <a:buClr>
                <a:schemeClr val="dk1"/>
              </a:buClr>
              <a:buSzPts val="1100"/>
              <a:buFont typeface="Arial"/>
              <a:buNone/>
            </a:pPr>
            <a:r>
              <a:rPr lang="en" sz="1100" u="sng">
                <a:solidFill>
                  <a:srgbClr val="CFE2F3"/>
                </a:solidFill>
                <a:latin typeface="Montserrat"/>
                <a:ea typeface="Montserrat"/>
                <a:cs typeface="Montserrat"/>
                <a:sym typeface="Montserrat"/>
                <a:hlinkClick r:id="rId5">
                  <a:extLst>
                    <a:ext uri="{A12FA001-AC4F-418D-AE19-62706E023703}">
                      <ahyp:hlinkClr val="tx"/>
                    </a:ext>
                  </a:extLst>
                </a:hlinkClick>
              </a:rPr>
              <a:t>Project 2025 and the Disability Community - DREDF</a:t>
            </a:r>
            <a:endParaRPr sz="1100" u="sng">
              <a:solidFill>
                <a:srgbClr val="CFE2F3"/>
              </a:solidFill>
              <a:latin typeface="Montserrat"/>
              <a:ea typeface="Montserrat"/>
              <a:cs typeface="Montserrat"/>
              <a:sym typeface="Montserrat"/>
            </a:endParaRPr>
          </a:p>
          <a:p>
            <a:pPr indent="0" lvl="0" marL="0" rtl="0" algn="l">
              <a:spcBef>
                <a:spcPts val="0"/>
              </a:spcBef>
              <a:spcAft>
                <a:spcPts val="0"/>
              </a:spcAft>
              <a:buNone/>
            </a:pPr>
            <a:r>
              <a:t/>
            </a:r>
            <a:endParaRPr sz="2800" u="sng">
              <a:solidFill>
                <a:schemeClr val="dk2"/>
              </a:solidFill>
            </a:endParaRPr>
          </a:p>
          <a:p>
            <a:pPr indent="0" lvl="0" marL="0" rtl="0" algn="l">
              <a:spcBef>
                <a:spcPts val="0"/>
              </a:spcBef>
              <a:spcAft>
                <a:spcPts val="0"/>
              </a:spcAft>
              <a:buNone/>
            </a:pPr>
            <a:r>
              <a:t/>
            </a:r>
            <a:endParaRPr b="1" u="sng">
              <a:solidFill>
                <a:schemeClr val="lt1"/>
              </a:solidFill>
              <a:latin typeface="Montserrat"/>
              <a:ea typeface="Montserrat"/>
              <a:cs typeface="Montserrat"/>
              <a:sym typeface="Montserrat"/>
            </a:endParaRPr>
          </a:p>
          <a:p>
            <a:pPr indent="0" lvl="0" marL="0" rtl="0" algn="l">
              <a:spcBef>
                <a:spcPts val="0"/>
              </a:spcBef>
              <a:spcAft>
                <a:spcPts val="0"/>
              </a:spcAft>
              <a:buNone/>
            </a:pPr>
            <a:r>
              <a:t/>
            </a:r>
            <a:endParaRPr b="1">
              <a:solidFill>
                <a:schemeClr val="lt1"/>
              </a:solidFill>
              <a:latin typeface="Montserrat"/>
              <a:ea typeface="Montserrat"/>
              <a:cs typeface="Montserrat"/>
              <a:sym typeface="Montserra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B5394"/>
        </a:solidFill>
      </p:bgPr>
    </p:bg>
    <p:spTree>
      <p:nvGrpSpPr>
        <p:cNvPr id="82" name="Shape 82"/>
        <p:cNvGrpSpPr/>
        <p:nvPr/>
      </p:nvGrpSpPr>
      <p:grpSpPr>
        <a:xfrm>
          <a:off x="0" y="0"/>
          <a:ext cx="0" cy="0"/>
          <a:chOff x="0" y="0"/>
          <a:chExt cx="0" cy="0"/>
        </a:xfrm>
      </p:grpSpPr>
      <p:sp>
        <p:nvSpPr>
          <p:cNvPr id="83" name="Google Shape;83;p17"/>
          <p:cNvSpPr txBox="1"/>
          <p:nvPr>
            <p:ph type="ctrTitle"/>
          </p:nvPr>
        </p:nvSpPr>
        <p:spPr>
          <a:xfrm flipH="1" rot="10800000">
            <a:off x="311700" y="2797200"/>
            <a:ext cx="8520600" cy="15519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    </a:t>
            </a:r>
            <a:endParaRPr/>
          </a:p>
        </p:txBody>
      </p:sp>
      <p:sp>
        <p:nvSpPr>
          <p:cNvPr id="84" name="Google Shape;84;p17"/>
          <p:cNvSpPr txBox="1"/>
          <p:nvPr>
            <p:ph idx="1" type="subTitle"/>
          </p:nvPr>
        </p:nvSpPr>
        <p:spPr>
          <a:xfrm>
            <a:off x="46900" y="86820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    </a:t>
            </a:r>
            <a:endParaRPr/>
          </a:p>
        </p:txBody>
      </p:sp>
      <p:sp>
        <p:nvSpPr>
          <p:cNvPr id="85" name="Google Shape;85;p17"/>
          <p:cNvSpPr txBox="1"/>
          <p:nvPr/>
        </p:nvSpPr>
        <p:spPr>
          <a:xfrm>
            <a:off x="16050" y="16050"/>
            <a:ext cx="9144000" cy="525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3000">
                <a:solidFill>
                  <a:schemeClr val="lt1"/>
                </a:solidFill>
                <a:latin typeface="Montserrat"/>
                <a:ea typeface="Montserrat"/>
                <a:cs typeface="Montserrat"/>
                <a:sym typeface="Montserrat"/>
              </a:rPr>
              <a:t>Healthcare/Medicaid</a:t>
            </a:r>
            <a:endParaRPr sz="3000">
              <a:solidFill>
                <a:schemeClr val="lt1"/>
              </a:solidFill>
              <a:latin typeface="Montserrat"/>
              <a:ea typeface="Montserrat"/>
              <a:cs typeface="Montserrat"/>
              <a:sym typeface="Montserrat"/>
            </a:endParaRPr>
          </a:p>
          <a:p>
            <a:pPr indent="0" lvl="0" marL="0" rtl="0" algn="l">
              <a:spcBef>
                <a:spcPts val="0"/>
              </a:spcBef>
              <a:spcAft>
                <a:spcPts val="0"/>
              </a:spcAft>
              <a:buNone/>
            </a:pPr>
            <a:r>
              <a:rPr b="1" lang="en" u="sng">
                <a:solidFill>
                  <a:schemeClr val="lt1"/>
                </a:solidFill>
                <a:latin typeface="Montserrat"/>
                <a:ea typeface="Montserrat"/>
                <a:cs typeface="Montserrat"/>
                <a:sym typeface="Montserrat"/>
              </a:rPr>
              <a:t>Impact:</a:t>
            </a:r>
            <a:r>
              <a:rPr b="1" lang="en">
                <a:solidFill>
                  <a:schemeClr val="lt1"/>
                </a:solidFill>
                <a:latin typeface="Montserrat"/>
                <a:ea typeface="Montserrat"/>
                <a:cs typeface="Montserrat"/>
                <a:sym typeface="Montserrat"/>
              </a:rPr>
              <a:t> </a:t>
            </a:r>
            <a:endParaRPr b="1">
              <a:solidFill>
                <a:schemeClr val="lt1"/>
              </a:solidFill>
              <a:latin typeface="Montserrat"/>
              <a:ea typeface="Montserrat"/>
              <a:cs typeface="Montserrat"/>
              <a:sym typeface="Montserrat"/>
            </a:endParaRPr>
          </a:p>
          <a:p>
            <a:pPr indent="0" lvl="0" marL="0" rtl="0" algn="l">
              <a:spcBef>
                <a:spcPts val="0"/>
              </a:spcBef>
              <a:spcAft>
                <a:spcPts val="0"/>
              </a:spcAft>
              <a:buNone/>
            </a:pPr>
            <a:r>
              <a:rPr lang="en" sz="1200">
                <a:solidFill>
                  <a:schemeClr val="lt1"/>
                </a:solidFill>
                <a:latin typeface="Montserrat"/>
                <a:ea typeface="Montserrat"/>
                <a:cs typeface="Montserrat"/>
                <a:sym typeface="Montserrat"/>
              </a:rPr>
              <a:t>Currently under Medicaid, states have contributed a portion of the costs for healthcare services, and the federal government matches this spending based on each state's income level. States with lower incomes get a larger federal match than wealthier ones. This system encourages states to manage their costs effectively. However, the federal government also covers all expenses, ensuring that enrollees receive all necessary services. Project 2025 reworks this system and instead…</a:t>
            </a:r>
            <a:endParaRPr sz="1200">
              <a:solidFill>
                <a:schemeClr val="lt1"/>
              </a:solidFill>
              <a:latin typeface="Montserrat"/>
              <a:ea typeface="Montserrat"/>
              <a:cs typeface="Montserrat"/>
              <a:sym typeface="Montserrat"/>
            </a:endParaRPr>
          </a:p>
          <a:p>
            <a:pPr indent="-304800" lvl="0" marL="457200" rtl="0" algn="l">
              <a:spcBef>
                <a:spcPts val="0"/>
              </a:spcBef>
              <a:spcAft>
                <a:spcPts val="0"/>
              </a:spcAft>
              <a:buClr>
                <a:schemeClr val="lt1"/>
              </a:buClr>
              <a:buSzPts val="1200"/>
              <a:buFont typeface="Montserrat"/>
              <a:buChar char="-"/>
            </a:pPr>
            <a:r>
              <a:rPr lang="en" sz="1200">
                <a:solidFill>
                  <a:schemeClr val="lt1"/>
                </a:solidFill>
                <a:latin typeface="Montserrat"/>
                <a:ea typeface="Montserrat"/>
                <a:cs typeface="Montserrat"/>
                <a:sym typeface="Montserrat"/>
              </a:rPr>
              <a:t>Imposes Lifetime Caps: Lifetime caps are a set amount of money an insurance company will pay on a person for their life, meaning if that person meets their limit but is still alive, the insurance will not cover them anymore.</a:t>
            </a:r>
            <a:endParaRPr sz="1200">
              <a:solidFill>
                <a:schemeClr val="lt1"/>
              </a:solidFill>
              <a:latin typeface="Montserrat"/>
              <a:ea typeface="Montserrat"/>
              <a:cs typeface="Montserrat"/>
              <a:sym typeface="Montserrat"/>
            </a:endParaRPr>
          </a:p>
          <a:p>
            <a:pPr indent="-304800" lvl="0" marL="457200" rtl="0" algn="l">
              <a:spcBef>
                <a:spcPts val="0"/>
              </a:spcBef>
              <a:spcAft>
                <a:spcPts val="0"/>
              </a:spcAft>
              <a:buClr>
                <a:schemeClr val="lt1"/>
              </a:buClr>
              <a:buSzPts val="1200"/>
              <a:buFont typeface="Montserrat"/>
              <a:buChar char="-"/>
            </a:pPr>
            <a:r>
              <a:rPr lang="en" sz="1200">
                <a:solidFill>
                  <a:schemeClr val="lt1"/>
                </a:solidFill>
                <a:latin typeface="Montserrat"/>
                <a:ea typeface="Montserrat"/>
                <a:cs typeface="Montserrat"/>
                <a:sym typeface="Montserrat"/>
              </a:rPr>
              <a:t>Imposes Block Grants: Block Grants are a fixed amount of money the federal government would give states to cover health care and once that is met, no more health care funding would be provided for people with in that state until the next fiscal year. This would also lower the amount of people who would be eligible for Medicaid.</a:t>
            </a:r>
            <a:endParaRPr sz="1200">
              <a:solidFill>
                <a:schemeClr val="lt1"/>
              </a:solidFill>
              <a:latin typeface="Montserrat"/>
              <a:ea typeface="Montserrat"/>
              <a:cs typeface="Montserrat"/>
              <a:sym typeface="Montserrat"/>
            </a:endParaRPr>
          </a:p>
          <a:p>
            <a:pPr indent="0" lvl="0" marL="0" rtl="0" algn="l">
              <a:spcBef>
                <a:spcPts val="0"/>
              </a:spcBef>
              <a:spcAft>
                <a:spcPts val="0"/>
              </a:spcAft>
              <a:buNone/>
            </a:pPr>
            <a:r>
              <a:rPr lang="en" sz="1200">
                <a:solidFill>
                  <a:schemeClr val="lt1"/>
                </a:solidFill>
                <a:latin typeface="Montserrat"/>
                <a:ea typeface="Montserrat"/>
                <a:cs typeface="Montserrat"/>
                <a:sym typeface="Montserrat"/>
              </a:rPr>
              <a:t>Project 2025 also suggests removals of current rules such as…</a:t>
            </a:r>
            <a:endParaRPr sz="1200">
              <a:solidFill>
                <a:schemeClr val="lt1"/>
              </a:solidFill>
              <a:latin typeface="Montserrat"/>
              <a:ea typeface="Montserrat"/>
              <a:cs typeface="Montserrat"/>
              <a:sym typeface="Montserrat"/>
            </a:endParaRPr>
          </a:p>
          <a:p>
            <a:pPr indent="-304800" lvl="0" marL="457200" rtl="0" algn="l">
              <a:spcBef>
                <a:spcPts val="0"/>
              </a:spcBef>
              <a:spcAft>
                <a:spcPts val="0"/>
              </a:spcAft>
              <a:buClr>
                <a:schemeClr val="lt1"/>
              </a:buClr>
              <a:buSzPts val="1200"/>
              <a:buFont typeface="Montserrat"/>
              <a:buChar char="-"/>
            </a:pPr>
            <a:r>
              <a:rPr lang="en" sz="1200">
                <a:solidFill>
                  <a:schemeClr val="lt1"/>
                </a:solidFill>
                <a:latin typeface="Montserrat"/>
                <a:ea typeface="Montserrat"/>
                <a:cs typeface="Montserrat"/>
                <a:sym typeface="Montserrat"/>
              </a:rPr>
              <a:t>The removal of Physician Assisted Suicide (PAS) in the 11 states/territories in which it is currently legal</a:t>
            </a:r>
            <a:endParaRPr sz="1200">
              <a:solidFill>
                <a:schemeClr val="lt1"/>
              </a:solidFill>
              <a:latin typeface="Montserrat"/>
              <a:ea typeface="Montserrat"/>
              <a:cs typeface="Montserrat"/>
              <a:sym typeface="Montserrat"/>
            </a:endParaRPr>
          </a:p>
          <a:p>
            <a:pPr indent="-304800" lvl="0" marL="457200" rtl="0" algn="l">
              <a:spcBef>
                <a:spcPts val="0"/>
              </a:spcBef>
              <a:spcAft>
                <a:spcPts val="0"/>
              </a:spcAft>
              <a:buClr>
                <a:schemeClr val="lt1"/>
              </a:buClr>
              <a:buSzPts val="1200"/>
              <a:buFont typeface="Montserrat"/>
              <a:buChar char="-"/>
            </a:pPr>
            <a:r>
              <a:rPr lang="en" sz="1200">
                <a:solidFill>
                  <a:schemeClr val="lt1"/>
                </a:solidFill>
                <a:latin typeface="Montserrat"/>
                <a:ea typeface="Montserrat"/>
                <a:cs typeface="Montserrat"/>
                <a:sym typeface="Montserrat"/>
              </a:rPr>
              <a:t>Ending Drug price negotiation, which is trying to bring down the price of medication for people</a:t>
            </a:r>
            <a:endParaRPr sz="1200">
              <a:solidFill>
                <a:schemeClr val="lt1"/>
              </a:solidFill>
              <a:latin typeface="Montserrat"/>
              <a:ea typeface="Montserrat"/>
              <a:cs typeface="Montserrat"/>
              <a:sym typeface="Montserrat"/>
            </a:endParaRPr>
          </a:p>
          <a:p>
            <a:pPr indent="-304800" lvl="0" marL="457200" rtl="0" algn="l">
              <a:spcBef>
                <a:spcPts val="0"/>
              </a:spcBef>
              <a:spcAft>
                <a:spcPts val="0"/>
              </a:spcAft>
              <a:buClr>
                <a:schemeClr val="lt1"/>
              </a:buClr>
              <a:buSzPts val="1200"/>
              <a:buFont typeface="Montserrat"/>
              <a:buChar char="-"/>
            </a:pPr>
            <a:r>
              <a:rPr lang="en" sz="1200">
                <a:solidFill>
                  <a:schemeClr val="lt1"/>
                </a:solidFill>
                <a:latin typeface="Montserrat"/>
                <a:ea typeface="Montserrat"/>
                <a:cs typeface="Montserrat"/>
                <a:sym typeface="Montserrat"/>
              </a:rPr>
              <a:t>Calls for removal of the consumer protection provisions of the Affordable Care Act</a:t>
            </a:r>
            <a:endParaRPr sz="1200">
              <a:solidFill>
                <a:schemeClr val="lt1"/>
              </a:solidFill>
              <a:latin typeface="Montserrat"/>
              <a:ea typeface="Montserrat"/>
              <a:cs typeface="Montserrat"/>
              <a:sym typeface="Montserrat"/>
            </a:endParaRPr>
          </a:p>
          <a:p>
            <a:pPr indent="-304800" lvl="0" marL="457200" rtl="0" algn="l">
              <a:spcBef>
                <a:spcPts val="0"/>
              </a:spcBef>
              <a:spcAft>
                <a:spcPts val="0"/>
              </a:spcAft>
              <a:buClr>
                <a:schemeClr val="lt1"/>
              </a:buClr>
              <a:buSzPts val="1200"/>
              <a:buFont typeface="Montserrat"/>
              <a:buChar char="-"/>
            </a:pPr>
            <a:r>
              <a:rPr lang="en" sz="1200">
                <a:solidFill>
                  <a:schemeClr val="lt1"/>
                </a:solidFill>
                <a:latin typeface="Montserrat"/>
                <a:ea typeface="Montserrat"/>
                <a:cs typeface="Montserrat"/>
                <a:sym typeface="Montserrat"/>
              </a:rPr>
              <a:t>Would impose work requirements for Medicaid eligibility</a:t>
            </a:r>
            <a:endParaRPr sz="1200">
              <a:solidFill>
                <a:schemeClr val="lt1"/>
              </a:solidFill>
              <a:latin typeface="Montserrat"/>
              <a:ea typeface="Montserrat"/>
              <a:cs typeface="Montserrat"/>
              <a:sym typeface="Montserrat"/>
            </a:endParaRPr>
          </a:p>
          <a:p>
            <a:pPr indent="0" lvl="0" marL="0" rtl="0" algn="l">
              <a:spcBef>
                <a:spcPts val="0"/>
              </a:spcBef>
              <a:spcAft>
                <a:spcPts val="0"/>
              </a:spcAft>
              <a:buNone/>
            </a:pPr>
            <a:r>
              <a:rPr b="1" lang="en" u="sng">
                <a:solidFill>
                  <a:schemeClr val="lt1"/>
                </a:solidFill>
                <a:latin typeface="Montserrat"/>
                <a:ea typeface="Montserrat"/>
                <a:cs typeface="Montserrat"/>
                <a:sym typeface="Montserrat"/>
              </a:rPr>
              <a:t>Links: </a:t>
            </a:r>
            <a:endParaRPr b="1" u="sng">
              <a:solidFill>
                <a:schemeClr val="lt1"/>
              </a:solidFill>
              <a:latin typeface="Montserrat"/>
              <a:ea typeface="Montserrat"/>
              <a:cs typeface="Montserrat"/>
              <a:sym typeface="Montserrat"/>
            </a:endParaRPr>
          </a:p>
          <a:p>
            <a:pPr indent="0" lvl="0" marL="0" rtl="0" algn="l">
              <a:lnSpc>
                <a:spcPct val="115000"/>
              </a:lnSpc>
              <a:spcBef>
                <a:spcPts val="0"/>
              </a:spcBef>
              <a:spcAft>
                <a:spcPts val="0"/>
              </a:spcAft>
              <a:buNone/>
            </a:pPr>
            <a:r>
              <a:rPr lang="en" sz="1100" u="sng">
                <a:solidFill>
                  <a:srgbClr val="CFE2F3"/>
                </a:solidFill>
                <a:latin typeface="Montserrat"/>
                <a:ea typeface="Montserrat"/>
                <a:cs typeface="Montserrat"/>
                <a:sym typeface="Montserrat"/>
                <a:hlinkClick r:id="rId3">
                  <a:extLst>
                    <a:ext uri="{A12FA001-AC4F-418D-AE19-62706E023703}">
                      <ahyp:hlinkClr val="tx"/>
                    </a:ext>
                  </a:extLst>
                </a:hlinkClick>
              </a:rPr>
              <a:t>https://www.americanprogress.org/article/5-ways-project-2025-puts-profits-over-patients/</a:t>
            </a:r>
            <a:r>
              <a:rPr lang="en" sz="1100">
                <a:solidFill>
                  <a:srgbClr val="CFE2F3"/>
                </a:solidFill>
                <a:latin typeface="Montserrat"/>
                <a:ea typeface="Montserrat"/>
                <a:cs typeface="Montserrat"/>
                <a:sym typeface="Montserrat"/>
              </a:rPr>
              <a:t> </a:t>
            </a:r>
            <a:endParaRPr sz="1100">
              <a:solidFill>
                <a:srgbClr val="CFE2F3"/>
              </a:solidFill>
              <a:latin typeface="Montserrat"/>
              <a:ea typeface="Montserrat"/>
              <a:cs typeface="Montserrat"/>
              <a:sym typeface="Montserrat"/>
            </a:endParaRPr>
          </a:p>
          <a:p>
            <a:pPr indent="0" lvl="0" marL="0" rtl="0" algn="l">
              <a:lnSpc>
                <a:spcPct val="115000"/>
              </a:lnSpc>
              <a:spcBef>
                <a:spcPts val="1200"/>
              </a:spcBef>
              <a:spcAft>
                <a:spcPts val="0"/>
              </a:spcAft>
              <a:buNone/>
            </a:pPr>
            <a:r>
              <a:rPr lang="en" sz="1100" u="sng">
                <a:solidFill>
                  <a:srgbClr val="CFE2F3"/>
                </a:solidFill>
                <a:latin typeface="Montserrat"/>
                <a:ea typeface="Montserrat"/>
                <a:cs typeface="Montserrat"/>
                <a:sym typeface="Montserrat"/>
                <a:hlinkClick r:id="rId4">
                  <a:extLst>
                    <a:ext uri="{A12FA001-AC4F-418D-AE19-62706E023703}">
                      <ahyp:hlinkClr val="tx"/>
                    </a:ext>
                  </a:extLst>
                </a:hlinkClick>
              </a:rPr>
              <a:t>https://healthlaw.org/resource/protect-medicaid-funding-series-2024/</a:t>
            </a:r>
            <a:r>
              <a:rPr lang="en" sz="1100">
                <a:solidFill>
                  <a:srgbClr val="CFE2F3"/>
                </a:solidFill>
                <a:latin typeface="Montserrat"/>
                <a:ea typeface="Montserrat"/>
                <a:cs typeface="Montserrat"/>
                <a:sym typeface="Montserrat"/>
              </a:rPr>
              <a:t> </a:t>
            </a:r>
            <a:endParaRPr sz="1100">
              <a:solidFill>
                <a:srgbClr val="CFE2F3"/>
              </a:solidFill>
              <a:latin typeface="Montserrat"/>
              <a:ea typeface="Montserrat"/>
              <a:cs typeface="Montserrat"/>
              <a:sym typeface="Montserrat"/>
            </a:endParaRPr>
          </a:p>
          <a:p>
            <a:pPr indent="0" lvl="0" marL="0" rtl="0" algn="l">
              <a:lnSpc>
                <a:spcPct val="115000"/>
              </a:lnSpc>
              <a:spcBef>
                <a:spcPts val="1200"/>
              </a:spcBef>
              <a:spcAft>
                <a:spcPts val="0"/>
              </a:spcAft>
              <a:buNone/>
            </a:pPr>
            <a:r>
              <a:rPr lang="en" sz="1100" u="sng">
                <a:solidFill>
                  <a:srgbClr val="CFE2F3"/>
                </a:solidFill>
                <a:latin typeface="Montserrat"/>
                <a:ea typeface="Montserrat"/>
                <a:cs typeface="Montserrat"/>
                <a:sym typeface="Montserrat"/>
                <a:hlinkClick r:id="rId5">
                  <a:extLst>
                    <a:ext uri="{A12FA001-AC4F-418D-AE19-62706E023703}">
                      <ahyp:hlinkClr val="tx"/>
                    </a:ext>
                  </a:extLst>
                </a:hlinkClick>
              </a:rPr>
              <a:t>DHHS Section of Project 2025</a:t>
            </a:r>
            <a:endParaRPr sz="1100" u="sng">
              <a:solidFill>
                <a:srgbClr val="CFE2F3"/>
              </a:solidFill>
              <a:latin typeface="Montserrat"/>
              <a:ea typeface="Montserrat"/>
              <a:cs typeface="Montserrat"/>
              <a:sym typeface="Montserrat"/>
            </a:endParaRPr>
          </a:p>
          <a:p>
            <a:pPr indent="0" lvl="0" marL="0" rtl="0" algn="l">
              <a:lnSpc>
                <a:spcPct val="115000"/>
              </a:lnSpc>
              <a:spcBef>
                <a:spcPts val="1200"/>
              </a:spcBef>
              <a:spcAft>
                <a:spcPts val="0"/>
              </a:spcAft>
              <a:buNone/>
            </a:pPr>
            <a:r>
              <a:rPr lang="en" sz="1100" u="sng">
                <a:solidFill>
                  <a:srgbClr val="CFE2F3"/>
                </a:solidFill>
                <a:latin typeface="Montserrat"/>
                <a:ea typeface="Montserrat"/>
                <a:cs typeface="Montserrat"/>
                <a:sym typeface="Montserrat"/>
                <a:hlinkClick r:id="rId6">
                  <a:extLst>
                    <a:ext uri="{A12FA001-AC4F-418D-AE19-62706E023703}">
                      <ahyp:hlinkClr val="tx"/>
                    </a:ext>
                  </a:extLst>
                </a:hlinkClick>
              </a:rPr>
              <a:t>Republican Health Coverage Proposals Would Increase Number of Uninsured, Raise People’s Costs | Center on Budget and Policy Priorities (cbpp.org)</a:t>
            </a:r>
            <a:endParaRPr sz="1100" u="sng">
              <a:solidFill>
                <a:srgbClr val="CFE2F3"/>
              </a:solidFill>
              <a:latin typeface="Montserrat"/>
              <a:ea typeface="Montserrat"/>
              <a:cs typeface="Montserrat"/>
              <a:sym typeface="Montserrat"/>
            </a:endParaRPr>
          </a:p>
          <a:p>
            <a:pPr indent="0" lvl="0" marL="0" rtl="0" algn="l">
              <a:lnSpc>
                <a:spcPct val="115000"/>
              </a:lnSpc>
              <a:spcBef>
                <a:spcPts val="1200"/>
              </a:spcBef>
              <a:spcAft>
                <a:spcPts val="0"/>
              </a:spcAft>
              <a:buClr>
                <a:schemeClr val="dk1"/>
              </a:buClr>
              <a:buSzPts val="1100"/>
              <a:buFont typeface="Arial"/>
              <a:buNone/>
            </a:pPr>
            <a:r>
              <a:t/>
            </a:r>
            <a:endParaRPr sz="1100">
              <a:solidFill>
                <a:srgbClr val="CFE2F3"/>
              </a:solidFill>
              <a:latin typeface="Montserrat"/>
              <a:ea typeface="Montserrat"/>
              <a:cs typeface="Montserrat"/>
              <a:sym typeface="Montserrat"/>
            </a:endParaRPr>
          </a:p>
          <a:p>
            <a:pPr indent="0" lvl="0" marL="0" rtl="0" algn="l">
              <a:spcBef>
                <a:spcPts val="1200"/>
              </a:spcBef>
              <a:spcAft>
                <a:spcPts val="0"/>
              </a:spcAft>
              <a:buNone/>
            </a:pPr>
            <a:r>
              <a:t/>
            </a:r>
            <a:endParaRPr sz="1100">
              <a:solidFill>
                <a:srgbClr val="CFE2F3"/>
              </a:solidFill>
              <a:latin typeface="Montserrat"/>
              <a:ea typeface="Montserrat"/>
              <a:cs typeface="Montserrat"/>
              <a:sym typeface="Montserrat"/>
            </a:endParaRPr>
          </a:p>
        </p:txBody>
      </p:sp>
      <p:sp>
        <p:nvSpPr>
          <p:cNvPr id="86" name="Google Shape;86;p17"/>
          <p:cNvSpPr txBox="1"/>
          <p:nvPr/>
        </p:nvSpPr>
        <p:spPr>
          <a:xfrm>
            <a:off x="0" y="2938600"/>
            <a:ext cx="1821600" cy="792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200"/>
              </a:spcAft>
              <a:buClr>
                <a:schemeClr val="dk1"/>
              </a:buClr>
              <a:buSzPts val="1100"/>
              <a:buFont typeface="Arial"/>
              <a:buNone/>
            </a:pPr>
            <a:r>
              <a:t/>
            </a:r>
            <a:endParaRPr sz="1800">
              <a:solidFill>
                <a:schemeClr val="dk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B5394"/>
        </a:solidFill>
      </p:bgPr>
    </p:bg>
    <p:spTree>
      <p:nvGrpSpPr>
        <p:cNvPr id="90" name="Shape 90"/>
        <p:cNvGrpSpPr/>
        <p:nvPr/>
      </p:nvGrpSpPr>
      <p:grpSpPr>
        <a:xfrm>
          <a:off x="0" y="0"/>
          <a:ext cx="0" cy="0"/>
          <a:chOff x="0" y="0"/>
          <a:chExt cx="0" cy="0"/>
        </a:xfrm>
      </p:grpSpPr>
      <p:sp>
        <p:nvSpPr>
          <p:cNvPr id="91" name="Google Shape;91;p18"/>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  </a:t>
            </a:r>
            <a:endParaRPr/>
          </a:p>
        </p:txBody>
      </p:sp>
      <p:sp>
        <p:nvSpPr>
          <p:cNvPr id="92" name="Google Shape;92;p18"/>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   </a:t>
            </a:r>
            <a:endParaRPr/>
          </a:p>
        </p:txBody>
      </p:sp>
      <p:sp>
        <p:nvSpPr>
          <p:cNvPr id="93" name="Google Shape;93;p18"/>
          <p:cNvSpPr txBox="1"/>
          <p:nvPr/>
        </p:nvSpPr>
        <p:spPr>
          <a:xfrm>
            <a:off x="16050" y="32100"/>
            <a:ext cx="9091500" cy="5111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FFFFFF"/>
                </a:solidFill>
                <a:latin typeface="Montserrat"/>
                <a:ea typeface="Montserrat"/>
                <a:cs typeface="Montserrat"/>
                <a:sym typeface="Montserrat"/>
              </a:rPr>
              <a:t>Technology</a:t>
            </a:r>
            <a:endParaRPr sz="3000">
              <a:solidFill>
                <a:srgbClr val="FFFFFF"/>
              </a:solidFill>
              <a:latin typeface="Montserrat"/>
              <a:ea typeface="Montserrat"/>
              <a:cs typeface="Montserrat"/>
              <a:sym typeface="Montserrat"/>
            </a:endParaRPr>
          </a:p>
          <a:p>
            <a:pPr indent="0" lvl="0" marL="0" rtl="0" algn="l">
              <a:spcBef>
                <a:spcPts val="0"/>
              </a:spcBef>
              <a:spcAft>
                <a:spcPts val="0"/>
              </a:spcAft>
              <a:buNone/>
            </a:pPr>
            <a:r>
              <a:rPr b="1" lang="en" u="sng">
                <a:solidFill>
                  <a:srgbClr val="FFFFFF"/>
                </a:solidFill>
                <a:latin typeface="Montserrat"/>
                <a:ea typeface="Montserrat"/>
                <a:cs typeface="Montserrat"/>
                <a:sym typeface="Montserrat"/>
              </a:rPr>
              <a:t>Impact:</a:t>
            </a:r>
            <a:r>
              <a:rPr b="1" lang="en">
                <a:solidFill>
                  <a:srgbClr val="FFFFFF"/>
                </a:solidFill>
                <a:latin typeface="Montserrat"/>
                <a:ea typeface="Montserrat"/>
                <a:cs typeface="Montserrat"/>
                <a:sym typeface="Montserrat"/>
              </a:rPr>
              <a:t> </a:t>
            </a:r>
            <a:r>
              <a:rPr lang="en">
                <a:solidFill>
                  <a:schemeClr val="lt1"/>
                </a:solidFill>
                <a:latin typeface="Montserrat"/>
                <a:ea typeface="Montserrat"/>
                <a:cs typeface="Montserrat"/>
                <a:sym typeface="Montserrat"/>
              </a:rPr>
              <a:t>Project 2025 aims to limit the regulation of emerging technologies which currently exclude individuals with disabilities. It is important that, as new technologies such as automated vehicles and wireless connectivity emerge, regulation and oversight ensure that these technologies do not disadvantage or exclude those with disabilities.</a:t>
            </a:r>
            <a:endParaRPr>
              <a:solidFill>
                <a:schemeClr val="lt1"/>
              </a:solidFill>
              <a:latin typeface="Montserrat"/>
              <a:ea typeface="Montserrat"/>
              <a:cs typeface="Montserrat"/>
              <a:sym typeface="Montserrat"/>
            </a:endParaRPr>
          </a:p>
          <a:p>
            <a:pPr indent="0" lvl="0" marL="0" rtl="0" algn="l">
              <a:spcBef>
                <a:spcPts val="0"/>
              </a:spcBef>
              <a:spcAft>
                <a:spcPts val="0"/>
              </a:spcAft>
              <a:buNone/>
            </a:pPr>
            <a:br>
              <a:rPr lang="en">
                <a:solidFill>
                  <a:schemeClr val="lt1"/>
                </a:solidFill>
                <a:latin typeface="Montserrat"/>
                <a:ea typeface="Montserrat"/>
                <a:cs typeface="Montserrat"/>
                <a:sym typeface="Montserrat"/>
              </a:rPr>
            </a:br>
            <a:r>
              <a:rPr b="1" lang="en" u="sng">
                <a:solidFill>
                  <a:srgbClr val="FFFFFF"/>
                </a:solidFill>
                <a:latin typeface="Montserrat"/>
                <a:ea typeface="Montserrat"/>
                <a:cs typeface="Montserrat"/>
                <a:sym typeface="Montserrat"/>
              </a:rPr>
              <a:t>Links:</a:t>
            </a:r>
            <a:r>
              <a:rPr b="1" lang="en" sz="1100" u="sng">
                <a:solidFill>
                  <a:srgbClr val="FFFFFF"/>
                </a:solidFill>
                <a:latin typeface="Montserrat"/>
                <a:ea typeface="Montserrat"/>
                <a:cs typeface="Montserrat"/>
                <a:sym typeface="Montserrat"/>
              </a:rPr>
              <a:t> </a:t>
            </a:r>
            <a:r>
              <a:rPr lang="en" sz="1100" u="sng">
                <a:solidFill>
                  <a:srgbClr val="CFE2F3"/>
                </a:solidFill>
                <a:latin typeface="Montserrat"/>
                <a:ea typeface="Montserrat"/>
                <a:cs typeface="Montserrat"/>
                <a:sym typeface="Montserrat"/>
                <a:hlinkClick r:id="rId3">
                  <a:extLst>
                    <a:ext uri="{A12FA001-AC4F-418D-AE19-62706E023703}">
                      <ahyp:hlinkClr val="tx"/>
                    </a:ext>
                  </a:extLst>
                </a:hlinkClick>
              </a:rPr>
              <a:t>https://dredf.org/blog-post/project-2025-and-the-disability-community/</a:t>
            </a:r>
            <a:endParaRPr sz="1100">
              <a:solidFill>
                <a:srgbClr val="CFE2F3"/>
              </a:solidFill>
              <a:latin typeface="Montserrat"/>
              <a:ea typeface="Montserrat"/>
              <a:cs typeface="Montserrat"/>
              <a:sym typeface="Montserrat"/>
            </a:endParaRPr>
          </a:p>
          <a:p>
            <a:pPr indent="0" lvl="0" marL="0" rtl="0" algn="l">
              <a:spcBef>
                <a:spcPts val="0"/>
              </a:spcBef>
              <a:spcAft>
                <a:spcPts val="0"/>
              </a:spcAft>
              <a:buNone/>
            </a:pPr>
            <a:r>
              <a:t/>
            </a:r>
            <a:endParaRPr sz="1100">
              <a:solidFill>
                <a:srgbClr val="CFE2F3"/>
              </a:solidFill>
              <a:latin typeface="Montserrat"/>
              <a:ea typeface="Montserrat"/>
              <a:cs typeface="Montserrat"/>
              <a:sym typeface="Montserrat"/>
            </a:endParaRPr>
          </a:p>
          <a:p>
            <a:pPr indent="0" lvl="0" marL="0" rtl="0" algn="l">
              <a:spcBef>
                <a:spcPts val="0"/>
              </a:spcBef>
              <a:spcAft>
                <a:spcPts val="0"/>
              </a:spcAft>
              <a:buNone/>
            </a:pPr>
            <a:r>
              <a:rPr lang="en" sz="3000">
                <a:solidFill>
                  <a:schemeClr val="lt1"/>
                </a:solidFill>
                <a:latin typeface="Montserrat"/>
                <a:ea typeface="Montserrat"/>
                <a:cs typeface="Montserrat"/>
                <a:sym typeface="Montserrat"/>
              </a:rPr>
              <a:t>Social Security</a:t>
            </a:r>
            <a:endParaRPr sz="3000">
              <a:solidFill>
                <a:schemeClr val="lt1"/>
              </a:solidFill>
              <a:latin typeface="Montserrat"/>
              <a:ea typeface="Montserrat"/>
              <a:cs typeface="Montserrat"/>
              <a:sym typeface="Montserrat"/>
            </a:endParaRPr>
          </a:p>
          <a:p>
            <a:pPr indent="0" lvl="0" marL="0" rtl="0" algn="l">
              <a:spcBef>
                <a:spcPts val="0"/>
              </a:spcBef>
              <a:spcAft>
                <a:spcPts val="0"/>
              </a:spcAft>
              <a:buNone/>
            </a:pPr>
            <a:r>
              <a:rPr b="1" lang="en" u="sng">
                <a:solidFill>
                  <a:schemeClr val="lt1"/>
                </a:solidFill>
                <a:latin typeface="Montserrat"/>
                <a:ea typeface="Montserrat"/>
                <a:cs typeface="Montserrat"/>
                <a:sym typeface="Montserrat"/>
              </a:rPr>
              <a:t>Impact:</a:t>
            </a:r>
            <a:r>
              <a:rPr b="1" lang="en">
                <a:solidFill>
                  <a:schemeClr val="lt1"/>
                </a:solidFill>
                <a:latin typeface="Montserrat"/>
                <a:ea typeface="Montserrat"/>
                <a:cs typeface="Montserrat"/>
                <a:sym typeface="Montserrat"/>
              </a:rPr>
              <a:t> </a:t>
            </a:r>
            <a:r>
              <a:rPr lang="en">
                <a:solidFill>
                  <a:schemeClr val="lt1"/>
                </a:solidFill>
                <a:latin typeface="Montserrat"/>
                <a:ea typeface="Montserrat"/>
                <a:cs typeface="Montserrat"/>
                <a:sym typeface="Montserrat"/>
              </a:rPr>
              <a:t>Project 2025 aims to lower the retirement age, cut benefits, and penalize individuals for receiving Social Security benefits prior to retirement age. This would limit the benefits that an individual could receive in their lifetime, particularly among marginalized communities which have a lower life expectancy.</a:t>
            </a:r>
            <a:endParaRPr>
              <a:solidFill>
                <a:schemeClr val="lt1"/>
              </a:solidFill>
              <a:latin typeface="Montserrat"/>
              <a:ea typeface="Montserrat"/>
              <a:cs typeface="Montserrat"/>
              <a:sym typeface="Montserrat"/>
            </a:endParaRPr>
          </a:p>
          <a:p>
            <a:pPr indent="0" lvl="0" marL="0" rtl="0" algn="l">
              <a:spcBef>
                <a:spcPts val="0"/>
              </a:spcBef>
              <a:spcAft>
                <a:spcPts val="0"/>
              </a:spcAft>
              <a:buNone/>
            </a:pPr>
            <a:r>
              <a:t/>
            </a:r>
            <a:endParaRPr>
              <a:solidFill>
                <a:schemeClr val="lt1"/>
              </a:solidFill>
              <a:latin typeface="Montserrat"/>
              <a:ea typeface="Montserrat"/>
              <a:cs typeface="Montserrat"/>
              <a:sym typeface="Montserrat"/>
            </a:endParaRPr>
          </a:p>
          <a:p>
            <a:pPr indent="0" lvl="0" marL="0" rtl="0" algn="l">
              <a:spcBef>
                <a:spcPts val="0"/>
              </a:spcBef>
              <a:spcAft>
                <a:spcPts val="0"/>
              </a:spcAft>
              <a:buNone/>
            </a:pPr>
            <a:r>
              <a:rPr b="1" lang="en" u="sng">
                <a:solidFill>
                  <a:schemeClr val="lt1"/>
                </a:solidFill>
                <a:latin typeface="Montserrat"/>
                <a:ea typeface="Montserrat"/>
                <a:cs typeface="Montserrat"/>
                <a:sym typeface="Montserrat"/>
              </a:rPr>
              <a:t>Links: </a:t>
            </a:r>
            <a:r>
              <a:rPr lang="en" sz="1100" u="sng">
                <a:solidFill>
                  <a:srgbClr val="CFE2F3"/>
                </a:solidFill>
                <a:latin typeface="Montserrat"/>
                <a:ea typeface="Montserrat"/>
                <a:cs typeface="Montserrat"/>
                <a:sym typeface="Montserrat"/>
                <a:hlinkClick r:id="rId4">
                  <a:extLst>
                    <a:ext uri="{A12FA001-AC4F-418D-AE19-62706E023703}">
                      <ahyp:hlinkClr val="tx"/>
                    </a:ext>
                  </a:extLst>
                </a:hlinkClick>
              </a:rPr>
              <a:t>https://www.americanprogress.org/article/project-2025s-plan-to-gut-checks-and-balances-harms-the-american-people/</a:t>
            </a:r>
            <a:endParaRPr sz="1100">
              <a:solidFill>
                <a:srgbClr val="CFE2F3"/>
              </a:solidFill>
              <a:latin typeface="Montserrat"/>
              <a:ea typeface="Montserrat"/>
              <a:cs typeface="Montserrat"/>
              <a:sym typeface="Montserrat"/>
            </a:endParaRPr>
          </a:p>
          <a:p>
            <a:pPr indent="0" lvl="0" marL="0" rtl="0" algn="l">
              <a:lnSpc>
                <a:spcPct val="115000"/>
              </a:lnSpc>
              <a:spcBef>
                <a:spcPts val="0"/>
              </a:spcBef>
              <a:spcAft>
                <a:spcPts val="1200"/>
              </a:spcAft>
              <a:buClr>
                <a:schemeClr val="dk1"/>
              </a:buClr>
              <a:buSzPts val="1100"/>
              <a:buFont typeface="Arial"/>
              <a:buNone/>
            </a:pPr>
            <a:r>
              <a:rPr lang="en" sz="1100" u="sng">
                <a:solidFill>
                  <a:srgbClr val="CFE2F3"/>
                </a:solidFill>
                <a:latin typeface="Montserrat"/>
                <a:ea typeface="Montserrat"/>
                <a:cs typeface="Montserrat"/>
                <a:sym typeface="Montserrat"/>
                <a:hlinkClick r:id="rId5">
                  <a:extLst>
                    <a:ext uri="{A12FA001-AC4F-418D-AE19-62706E023703}">
                      <ahyp:hlinkClr val="tx"/>
                    </a:ext>
                  </a:extLst>
                </a:hlinkClick>
              </a:rPr>
              <a:t>https://www.americanprogress.org/article/raising-the-retirement-age-for-social-security-would-cut-benefits-by-thousands-of-dollars-each-year/</a:t>
            </a:r>
            <a:endParaRPr b="1" sz="1100" u="sng">
              <a:solidFill>
                <a:srgbClr val="CFE2F3"/>
              </a:solidFill>
              <a:latin typeface="Montserrat"/>
              <a:ea typeface="Montserrat"/>
              <a:cs typeface="Montserrat"/>
              <a:sym typeface="Montserra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B5394"/>
        </a:solidFill>
      </p:bgPr>
    </p:bg>
    <p:spTree>
      <p:nvGrpSpPr>
        <p:cNvPr id="97" name="Shape 97"/>
        <p:cNvGrpSpPr/>
        <p:nvPr/>
      </p:nvGrpSpPr>
      <p:grpSpPr>
        <a:xfrm>
          <a:off x="0" y="0"/>
          <a:ext cx="0" cy="0"/>
          <a:chOff x="0" y="0"/>
          <a:chExt cx="0" cy="0"/>
        </a:xfrm>
      </p:grpSpPr>
      <p:sp>
        <p:nvSpPr>
          <p:cNvPr id="98" name="Google Shape;98;p19"/>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  </a:t>
            </a:r>
            <a:endParaRPr/>
          </a:p>
        </p:txBody>
      </p:sp>
      <p:sp>
        <p:nvSpPr>
          <p:cNvPr id="99" name="Google Shape;99;p19"/>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  </a:t>
            </a:r>
            <a:endParaRPr/>
          </a:p>
        </p:txBody>
      </p:sp>
      <p:sp>
        <p:nvSpPr>
          <p:cNvPr id="100" name="Google Shape;100;p19"/>
          <p:cNvSpPr txBox="1"/>
          <p:nvPr/>
        </p:nvSpPr>
        <p:spPr>
          <a:xfrm>
            <a:off x="40125" y="0"/>
            <a:ext cx="9103800" cy="514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chemeClr val="lt1"/>
                </a:solidFill>
                <a:latin typeface="Montserrat"/>
                <a:ea typeface="Montserrat"/>
                <a:cs typeface="Montserrat"/>
                <a:sym typeface="Montserrat"/>
              </a:rPr>
              <a:t>Transportation</a:t>
            </a:r>
            <a:endParaRPr sz="3000">
              <a:solidFill>
                <a:schemeClr val="lt1"/>
              </a:solidFill>
              <a:latin typeface="Montserrat"/>
              <a:ea typeface="Montserrat"/>
              <a:cs typeface="Montserrat"/>
              <a:sym typeface="Montserrat"/>
            </a:endParaRPr>
          </a:p>
          <a:p>
            <a:pPr indent="0" lvl="0" marL="0" rtl="0" algn="l">
              <a:spcBef>
                <a:spcPts val="0"/>
              </a:spcBef>
              <a:spcAft>
                <a:spcPts val="0"/>
              </a:spcAft>
              <a:buNone/>
            </a:pPr>
            <a:r>
              <a:rPr b="1" lang="en" u="sng">
                <a:solidFill>
                  <a:schemeClr val="lt1"/>
                </a:solidFill>
                <a:latin typeface="Montserrat"/>
                <a:ea typeface="Montserrat"/>
                <a:cs typeface="Montserrat"/>
                <a:sym typeface="Montserrat"/>
              </a:rPr>
              <a:t>Impact: </a:t>
            </a:r>
            <a:r>
              <a:rPr lang="en">
                <a:solidFill>
                  <a:schemeClr val="lt1"/>
                </a:solidFill>
              </a:rPr>
              <a:t>Project 2025 would aim to increase the role of private companies in transit which eliminates federally mandated accessibility. It would also slash funds for public transportation and accessible infrastructure like sidewalks.</a:t>
            </a:r>
            <a:endParaRPr>
              <a:solidFill>
                <a:schemeClr val="lt1"/>
              </a:solidFill>
            </a:endParaRPr>
          </a:p>
          <a:p>
            <a:pPr indent="0" lvl="0" marL="0" rtl="0" algn="l">
              <a:spcBef>
                <a:spcPts val="0"/>
              </a:spcBef>
              <a:spcAft>
                <a:spcPts val="0"/>
              </a:spcAft>
              <a:buNone/>
            </a:pPr>
            <a:r>
              <a:t/>
            </a:r>
            <a:endParaRPr>
              <a:solidFill>
                <a:schemeClr val="lt1"/>
              </a:solidFill>
            </a:endParaRPr>
          </a:p>
          <a:p>
            <a:pPr indent="0" lvl="0" marL="0" rtl="0" algn="l">
              <a:spcBef>
                <a:spcPts val="0"/>
              </a:spcBef>
              <a:spcAft>
                <a:spcPts val="0"/>
              </a:spcAft>
              <a:buNone/>
            </a:pPr>
            <a:r>
              <a:rPr b="1" lang="en" u="sng">
                <a:solidFill>
                  <a:schemeClr val="lt1"/>
                </a:solidFill>
                <a:latin typeface="Montserrat"/>
                <a:ea typeface="Montserrat"/>
                <a:cs typeface="Montserrat"/>
                <a:sym typeface="Montserrat"/>
              </a:rPr>
              <a:t>Links:</a:t>
            </a:r>
            <a:r>
              <a:rPr b="1" lang="en">
                <a:solidFill>
                  <a:schemeClr val="lt1"/>
                </a:solidFill>
                <a:latin typeface="Montserrat"/>
                <a:ea typeface="Montserrat"/>
                <a:cs typeface="Montserrat"/>
                <a:sym typeface="Montserrat"/>
              </a:rPr>
              <a:t> </a:t>
            </a:r>
            <a:r>
              <a:rPr lang="en" sz="1100" u="sng">
                <a:solidFill>
                  <a:srgbClr val="CFE2F3"/>
                </a:solidFill>
                <a:latin typeface="Montserrat"/>
                <a:ea typeface="Montserrat"/>
                <a:cs typeface="Montserrat"/>
                <a:sym typeface="Montserrat"/>
                <a:hlinkClick r:id="rId3">
                  <a:extLst>
                    <a:ext uri="{A12FA001-AC4F-418D-AE19-62706E023703}">
                      <ahyp:hlinkClr val="tx"/>
                    </a:ext>
                  </a:extLst>
                </a:hlinkClick>
              </a:rPr>
              <a:t>Project 2025 and the Disability Community - DREDF</a:t>
            </a:r>
            <a:endParaRPr sz="1100">
              <a:solidFill>
                <a:srgbClr val="CFE2F3"/>
              </a:solidFill>
              <a:latin typeface="Montserrat"/>
              <a:ea typeface="Montserrat"/>
              <a:cs typeface="Montserrat"/>
              <a:sym typeface="Montserrat"/>
            </a:endParaRPr>
          </a:p>
          <a:p>
            <a:pPr indent="0" lvl="0" marL="0" rtl="0" algn="l">
              <a:spcBef>
                <a:spcPts val="0"/>
              </a:spcBef>
              <a:spcAft>
                <a:spcPts val="0"/>
              </a:spcAft>
              <a:buNone/>
            </a:pPr>
            <a:r>
              <a:t/>
            </a:r>
            <a:endParaRPr sz="1100">
              <a:solidFill>
                <a:srgbClr val="CFE2F3"/>
              </a:solidFill>
              <a:latin typeface="Montserrat"/>
              <a:ea typeface="Montserrat"/>
              <a:cs typeface="Montserrat"/>
              <a:sym typeface="Montserrat"/>
            </a:endParaRPr>
          </a:p>
          <a:p>
            <a:pPr indent="0" lvl="0" marL="0" rtl="0" algn="l">
              <a:spcBef>
                <a:spcPts val="0"/>
              </a:spcBef>
              <a:spcAft>
                <a:spcPts val="0"/>
              </a:spcAft>
              <a:buNone/>
            </a:pPr>
            <a:r>
              <a:t/>
            </a:r>
            <a:endParaRPr sz="1100">
              <a:solidFill>
                <a:srgbClr val="CFE2F3"/>
              </a:solidFill>
              <a:latin typeface="Montserrat"/>
              <a:ea typeface="Montserrat"/>
              <a:cs typeface="Montserrat"/>
              <a:sym typeface="Montserrat"/>
            </a:endParaRPr>
          </a:p>
          <a:p>
            <a:pPr indent="0" lvl="0" marL="0" rtl="0" algn="l">
              <a:spcBef>
                <a:spcPts val="0"/>
              </a:spcBef>
              <a:spcAft>
                <a:spcPts val="0"/>
              </a:spcAft>
              <a:buNone/>
            </a:pPr>
            <a:r>
              <a:t/>
            </a:r>
            <a:endParaRPr b="1" sz="1100" u="sng">
              <a:solidFill>
                <a:srgbClr val="CFE2F3"/>
              </a:solidFill>
              <a:latin typeface="Montserrat"/>
              <a:ea typeface="Montserrat"/>
              <a:cs typeface="Montserrat"/>
              <a:sym typeface="Montserrat"/>
            </a:endParaRPr>
          </a:p>
        </p:txBody>
      </p:sp>
      <p:sp>
        <p:nvSpPr>
          <p:cNvPr id="101" name="Google Shape;101;p19"/>
          <p:cNvSpPr txBox="1"/>
          <p:nvPr/>
        </p:nvSpPr>
        <p:spPr>
          <a:xfrm>
            <a:off x="40125" y="2487500"/>
            <a:ext cx="9103800" cy="3346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200" u="sng">
                <a:solidFill>
                  <a:schemeClr val="lt1"/>
                </a:solidFill>
                <a:latin typeface="Montserrat"/>
                <a:ea typeface="Montserrat"/>
                <a:cs typeface="Montserrat"/>
                <a:sym typeface="Montserrat"/>
              </a:rPr>
              <a:t>Impact:</a:t>
            </a:r>
            <a:r>
              <a:rPr lang="en" sz="1200">
                <a:solidFill>
                  <a:schemeClr val="lt1"/>
                </a:solidFill>
                <a:latin typeface="Montserrat"/>
                <a:ea typeface="Montserrat"/>
                <a:cs typeface="Montserrat"/>
                <a:sym typeface="Montserrat"/>
              </a:rPr>
              <a:t> Project 2025 proposes to eliminate LTSS funding for “middle-income to upper-income Medicaid recipients,” suggesting there will be drastic eligibility cuts and that some current recipients do not really need to rely on LTSS care. It also suggests restoring regulations on section 504 (last updated in 1997) and cutting rules that protect against discrimination in programs and services that receive federal funding.</a:t>
            </a:r>
            <a:endParaRPr sz="1200">
              <a:solidFill>
                <a:schemeClr val="lt1"/>
              </a:solidFill>
              <a:latin typeface="Montserrat"/>
              <a:ea typeface="Montserrat"/>
              <a:cs typeface="Montserrat"/>
              <a:sym typeface="Montserrat"/>
            </a:endParaRPr>
          </a:p>
          <a:p>
            <a:pPr indent="0" lvl="0" marL="0" rtl="0" algn="l">
              <a:lnSpc>
                <a:spcPct val="115000"/>
              </a:lnSpc>
              <a:spcBef>
                <a:spcPts val="1200"/>
              </a:spcBef>
              <a:spcAft>
                <a:spcPts val="1200"/>
              </a:spcAft>
              <a:buClr>
                <a:schemeClr val="dk1"/>
              </a:buClr>
              <a:buSzPts val="1100"/>
              <a:buFont typeface="Arial"/>
              <a:buNone/>
            </a:pPr>
            <a:r>
              <a:rPr b="1" lang="en" sz="1200" u="sng">
                <a:solidFill>
                  <a:schemeClr val="lt1"/>
                </a:solidFill>
                <a:latin typeface="Montserrat"/>
                <a:ea typeface="Montserrat"/>
                <a:cs typeface="Montserrat"/>
                <a:sym typeface="Montserrat"/>
              </a:rPr>
              <a:t>Links:</a:t>
            </a:r>
            <a:r>
              <a:rPr lang="en" sz="1100">
                <a:solidFill>
                  <a:schemeClr val="lt1"/>
                </a:solidFill>
                <a:latin typeface="Montserrat"/>
                <a:ea typeface="Montserrat"/>
                <a:cs typeface="Montserrat"/>
                <a:sym typeface="Montserrat"/>
              </a:rPr>
              <a:t> </a:t>
            </a:r>
            <a:r>
              <a:rPr lang="en" sz="1100" u="sng">
                <a:solidFill>
                  <a:srgbClr val="CFE2F3"/>
                </a:solidFill>
                <a:latin typeface="Montserrat"/>
                <a:ea typeface="Montserrat"/>
                <a:cs typeface="Montserrat"/>
                <a:sym typeface="Montserrat"/>
                <a:hlinkClick r:id="rId4">
                  <a:extLst>
                    <a:ext uri="{A12FA001-AC4F-418D-AE19-62706E023703}">
                      <ahyp:hlinkClr val="tx"/>
                    </a:ext>
                  </a:extLst>
                </a:hlinkClick>
              </a:rPr>
              <a:t>Authoritarian Project 2025 Agenda Endangers the Future of Medicaid and The Affordable Care Act - National Health Law Program</a:t>
            </a:r>
            <a:endParaRPr sz="1800">
              <a:solidFill>
                <a:schemeClr val="dk2"/>
              </a:solidFill>
            </a:endParaRPr>
          </a:p>
        </p:txBody>
      </p:sp>
      <p:sp>
        <p:nvSpPr>
          <p:cNvPr id="102" name="Google Shape;102;p19"/>
          <p:cNvSpPr txBox="1"/>
          <p:nvPr/>
        </p:nvSpPr>
        <p:spPr>
          <a:xfrm>
            <a:off x="40125" y="1789400"/>
            <a:ext cx="2985000" cy="642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3000">
                <a:solidFill>
                  <a:schemeClr val="lt1"/>
                </a:solidFill>
                <a:latin typeface="Montserrat"/>
                <a:ea typeface="Montserrat"/>
                <a:cs typeface="Montserrat"/>
                <a:sym typeface="Montserrat"/>
              </a:rPr>
              <a:t>LTSS</a:t>
            </a:r>
            <a:endParaRPr sz="1800">
              <a:solidFill>
                <a:schemeClr val="dk2"/>
              </a:solidFill>
            </a:endParaRPr>
          </a:p>
          <a:p>
            <a:pPr indent="0" lvl="0" marL="0" rtl="0" algn="l">
              <a:spcBef>
                <a:spcPts val="1200"/>
              </a:spcBef>
              <a:spcAft>
                <a:spcPts val="0"/>
              </a:spcAft>
              <a:buNone/>
            </a:pPr>
            <a:r>
              <a:t/>
            </a:r>
            <a:endParaRPr sz="1800">
              <a:solidFill>
                <a:schemeClr val="dk2"/>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