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4"/>
  </p:notesMasterIdLst>
  <p:sldIdLst>
    <p:sldId id="256" r:id="rId9"/>
    <p:sldId id="330" r:id="rId10"/>
    <p:sldId id="334" r:id="rId11"/>
    <p:sldId id="335" r:id="rId12"/>
    <p:sldId id="33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C3E75-AE24-7B98-49B0-CEADB54CD820}" v="803" dt="2024-06-26T17:12:22.893"/>
    <p1510:client id="{D427FFEC-7F26-CD7A-A3BE-7204C40D29E5}" v="455" dt="2024-06-26T19:54:22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427FFEC-7F26-CD7A-A3BE-7204C40D29E5}"/>
    <pc:docChg chg="addSld modSld">
      <pc:chgData name="" userId="" providerId="" clId="Web-{D427FFEC-7F26-CD7A-A3BE-7204C40D29E5}" dt="2024-06-26T19:29:02.413" v="8" actId="20577"/>
      <pc:docMkLst>
        <pc:docMk/>
      </pc:docMkLst>
      <pc:sldChg chg="modSp new">
        <pc:chgData name="" userId="" providerId="" clId="Web-{D427FFEC-7F26-CD7A-A3BE-7204C40D29E5}" dt="2024-06-26T19:29:02.413" v="8" actId="20577"/>
        <pc:sldMkLst>
          <pc:docMk/>
          <pc:sldMk cId="661791026" sldId="335"/>
        </pc:sldMkLst>
        <pc:spChg chg="mod">
          <ac:chgData name="" userId="" providerId="" clId="Web-{D427FFEC-7F26-CD7A-A3BE-7204C40D29E5}" dt="2024-06-26T19:29:02.413" v="8" actId="20577"/>
          <ac:spMkLst>
            <pc:docMk/>
            <pc:sldMk cId="661791026" sldId="335"/>
            <ac:spMk id="2" creationId="{C33F8096-E229-792F-9635-3C6BA2382494}"/>
          </ac:spMkLst>
        </pc:spChg>
      </pc:sldChg>
    </pc:docChg>
  </pc:docChgLst>
  <pc:docChgLst>
    <pc:chgData clId="Web-{461C3E75-AE24-7B98-49B0-CEADB54CD820}"/>
    <pc:docChg chg="modSld">
      <pc:chgData name="" userId="" providerId="" clId="Web-{461C3E75-AE24-7B98-49B0-CEADB54CD820}" dt="2024-06-26T14:15:41.280" v="10" actId="20577"/>
      <pc:docMkLst>
        <pc:docMk/>
      </pc:docMkLst>
      <pc:sldChg chg="modSp">
        <pc:chgData name="" userId="" providerId="" clId="Web-{461C3E75-AE24-7B98-49B0-CEADB54CD820}" dt="2024-06-26T14:15:23.170" v="6" actId="20577"/>
        <pc:sldMkLst>
          <pc:docMk/>
          <pc:sldMk cId="1731942061" sldId="256"/>
        </pc:sldMkLst>
        <pc:spChg chg="mod">
          <ac:chgData name="" userId="" providerId="" clId="Web-{461C3E75-AE24-7B98-49B0-CEADB54CD820}" dt="2024-06-26T14:15:23.170" v="6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modSp">
        <pc:chgData name="" userId="" providerId="" clId="Web-{461C3E75-AE24-7B98-49B0-CEADB54CD820}" dt="2024-06-26T14:15:41.280" v="10" actId="20577"/>
        <pc:sldMkLst>
          <pc:docMk/>
          <pc:sldMk cId="2563305709" sldId="330"/>
        </pc:sldMkLst>
        <pc:spChg chg="mod">
          <ac:chgData name="" userId="" providerId="" clId="Web-{461C3E75-AE24-7B98-49B0-CEADB54CD820}" dt="2024-06-26T14:15:41.280" v="10" actId="20577"/>
          <ac:spMkLst>
            <pc:docMk/>
            <pc:sldMk cId="2563305709" sldId="330"/>
            <ac:spMk id="5" creationId="{357EE8AC-729C-A263-963C-499AC4EA2471}"/>
          </ac:spMkLst>
        </pc:spChg>
      </pc:sldChg>
    </pc:docChg>
  </pc:docChgLst>
  <pc:docChgLst>
    <pc:chgData name="Erin Prangley" userId="S::eprangley@nacdd.org::7f058b9a-f90a-4281-a8c6-5ba31926f190" providerId="AD" clId="Web-{461C3E75-AE24-7B98-49B0-CEADB54CD820}"/>
    <pc:docChg chg="delSld modSld">
      <pc:chgData name="Erin Prangley" userId="S::eprangley@nacdd.org::7f058b9a-f90a-4281-a8c6-5ba31926f190" providerId="AD" clId="Web-{461C3E75-AE24-7B98-49B0-CEADB54CD820}" dt="2024-06-26T17:12:10.080" v="736" actId="20577"/>
      <pc:docMkLst>
        <pc:docMk/>
      </pc:docMkLst>
      <pc:sldChg chg="addSp delSp modSp">
        <pc:chgData name="Erin Prangley" userId="S::eprangley@nacdd.org::7f058b9a-f90a-4281-a8c6-5ba31926f190" providerId="AD" clId="Web-{461C3E75-AE24-7B98-49B0-CEADB54CD820}" dt="2024-06-26T17:10:40.483" v="677"/>
        <pc:sldMkLst>
          <pc:docMk/>
          <pc:sldMk cId="2563305709" sldId="330"/>
        </pc:sldMkLst>
        <pc:spChg chg="mod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2" creationId="{0BF34F6C-5A19-1DB2-1409-1DE026083A58}"/>
          </ac:spMkLst>
        </pc:spChg>
        <pc:spChg chg="mod">
          <ac:chgData name="Erin Prangley" userId="S::eprangley@nacdd.org::7f058b9a-f90a-4281-a8c6-5ba31926f190" providerId="AD" clId="Web-{461C3E75-AE24-7B98-49B0-CEADB54CD820}" dt="2024-06-26T17:10:25.014" v="631" actId="20577"/>
          <ac:spMkLst>
            <pc:docMk/>
            <pc:sldMk cId="2563305709" sldId="330"/>
            <ac:spMk id="5" creationId="{357EE8AC-729C-A263-963C-499AC4EA2471}"/>
          </ac:spMkLst>
        </pc:spChg>
        <pc:spChg chg="del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10" creationId="{F13C74B1-5B17-4795-BED0-7140497B445A}"/>
          </ac:spMkLst>
        </pc:spChg>
        <pc:spChg chg="del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12" creationId="{D4974D33-8DC5-464E-8C6D-BE58F0669C17}"/>
          </ac:spMkLst>
        </pc:spChg>
        <pc:spChg chg="add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17" creationId="{2EB492CD-616E-47F8-933B-5E2D952A0593}"/>
          </ac:spMkLst>
        </pc:spChg>
        <pc:spChg chg="add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19" creationId="{59383CF9-23B5-4335-9B21-1791C4CF1C75}"/>
          </ac:spMkLst>
        </pc:spChg>
        <pc:spChg chg="add">
          <ac:chgData name="Erin Prangley" userId="S::eprangley@nacdd.org::7f058b9a-f90a-4281-a8c6-5ba31926f190" providerId="AD" clId="Web-{461C3E75-AE24-7B98-49B0-CEADB54CD820}" dt="2024-06-26T17:10:00.107" v="629"/>
          <ac:spMkLst>
            <pc:docMk/>
            <pc:sldMk cId="2563305709" sldId="330"/>
            <ac:spMk id="21" creationId="{0007FE00-9498-4706-B255-6437B0252C02}"/>
          </ac:spMkLst>
        </pc:spChg>
        <pc:graphicFrameChg chg="add mod modGraphic">
          <ac:chgData name="Erin Prangley" userId="S::eprangley@nacdd.org::7f058b9a-f90a-4281-a8c6-5ba31926f190" providerId="AD" clId="Web-{461C3E75-AE24-7B98-49B0-CEADB54CD820}" dt="2024-06-26T17:10:40.483" v="677"/>
          <ac:graphicFrameMkLst>
            <pc:docMk/>
            <pc:sldMk cId="2563305709" sldId="330"/>
            <ac:graphicFrameMk id="4" creationId="{068F6644-39F9-C6A6-4834-E27D87C103EF}"/>
          </ac:graphicFrameMkLst>
        </pc:graphicFrameChg>
        <pc:picChg chg="del">
          <ac:chgData name="Erin Prangley" userId="S::eprangley@nacdd.org::7f058b9a-f90a-4281-a8c6-5ba31926f190" providerId="AD" clId="Web-{461C3E75-AE24-7B98-49B0-CEADB54CD820}" dt="2024-06-26T16:41:57.484" v="136"/>
          <ac:picMkLst>
            <pc:docMk/>
            <pc:sldMk cId="2563305709" sldId="330"/>
            <ac:picMk id="3" creationId="{51C9E8AD-3081-9F0B-702A-F9830E1C2486}"/>
          </ac:picMkLst>
        </pc:picChg>
      </pc:sldChg>
      <pc:sldChg chg="modSp">
        <pc:chgData name="Erin Prangley" userId="S::eprangley@nacdd.org::7f058b9a-f90a-4281-a8c6-5ba31926f190" providerId="AD" clId="Web-{461C3E75-AE24-7B98-49B0-CEADB54CD820}" dt="2024-06-26T14:21:40.903" v="68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461C3E75-AE24-7B98-49B0-CEADB54CD820}" dt="2024-06-26T14:21:40.903" v="68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addSp delSp modSp">
        <pc:chgData name="Erin Prangley" userId="S::eprangley@nacdd.org::7f058b9a-f90a-4281-a8c6-5ba31926f190" providerId="AD" clId="Web-{461C3E75-AE24-7B98-49B0-CEADB54CD820}" dt="2024-06-26T17:12:10.080" v="736" actId="20577"/>
        <pc:sldMkLst>
          <pc:docMk/>
          <pc:sldMk cId="440833359" sldId="334"/>
        </pc:sldMkLst>
        <pc:spChg chg="mod">
          <ac:chgData name="Erin Prangley" userId="S::eprangley@nacdd.org::7f058b9a-f90a-4281-a8c6-5ba31926f190" providerId="AD" clId="Web-{461C3E75-AE24-7B98-49B0-CEADB54CD820}" dt="2024-06-26T14:19:39.758" v="23" actId="20577"/>
          <ac:spMkLst>
            <pc:docMk/>
            <pc:sldMk cId="440833359" sldId="334"/>
            <ac:spMk id="2" creationId="{0BF34F6C-5A19-1DB2-1409-1DE026083A58}"/>
          </ac:spMkLst>
        </pc:spChg>
        <pc:spChg chg="del mod">
          <ac:chgData name="Erin Prangley" userId="S::eprangley@nacdd.org::7f058b9a-f90a-4281-a8c6-5ba31926f190" providerId="AD" clId="Web-{461C3E75-AE24-7B98-49B0-CEADB54CD820}" dt="2024-06-26T14:19:28.601" v="18"/>
          <ac:spMkLst>
            <pc:docMk/>
            <pc:sldMk cId="440833359" sldId="334"/>
            <ac:spMk id="3" creationId="{2EEC53AA-2920-930A-F4BE-41A4C4C0E753}"/>
          </ac:spMkLst>
        </pc:spChg>
        <pc:spChg chg="add mod">
          <ac:chgData name="Erin Prangley" userId="S::eprangley@nacdd.org::7f058b9a-f90a-4281-a8c6-5ba31926f190" providerId="AD" clId="Web-{461C3E75-AE24-7B98-49B0-CEADB54CD820}" dt="2024-06-26T17:12:10.080" v="736" actId="20577"/>
          <ac:spMkLst>
            <pc:docMk/>
            <pc:sldMk cId="440833359" sldId="334"/>
            <ac:spMk id="5" creationId="{0203B06D-34CD-75B7-DFDE-98517F589073}"/>
          </ac:spMkLst>
        </pc:spChg>
      </pc:sldChg>
      <pc:sldChg chg="del">
        <pc:chgData name="Erin Prangley" userId="S::eprangley@nacdd.org::7f058b9a-f90a-4281-a8c6-5ba31926f190" providerId="AD" clId="Web-{461C3E75-AE24-7B98-49B0-CEADB54CD820}" dt="2024-06-26T14:21:01.511" v="53"/>
        <pc:sldMkLst>
          <pc:docMk/>
          <pc:sldMk cId="16393428" sldId="335"/>
        </pc:sldMkLst>
      </pc:sldChg>
    </pc:docChg>
  </pc:docChgLst>
  <pc:docChgLst>
    <pc:chgData name="Erin Prangley" userId="S::eprangley@nacdd.org::7f058b9a-f90a-4281-a8c6-5ba31926f190" providerId="AD" clId="Web-{D427FFEC-7F26-CD7A-A3BE-7204C40D29E5}"/>
    <pc:docChg chg="modSld">
      <pc:chgData name="Erin Prangley" userId="S::eprangley@nacdd.org::7f058b9a-f90a-4281-a8c6-5ba31926f190" providerId="AD" clId="Web-{D427FFEC-7F26-CD7A-A3BE-7204C40D29E5}" dt="2024-06-26T19:54:22.696" v="460" actId="1076"/>
      <pc:docMkLst>
        <pc:docMk/>
      </pc:docMkLst>
      <pc:sldChg chg="addSp delSp modSp mod setBg">
        <pc:chgData name="Erin Prangley" userId="S::eprangley@nacdd.org::7f058b9a-f90a-4281-a8c6-5ba31926f190" providerId="AD" clId="Web-{D427FFEC-7F26-CD7A-A3BE-7204C40D29E5}" dt="2024-06-26T19:54:22.696" v="460" actId="1076"/>
        <pc:sldMkLst>
          <pc:docMk/>
          <pc:sldMk cId="661791026" sldId="335"/>
        </pc:sldMkLst>
        <pc:spChg chg="mod">
          <ac:chgData name="Erin Prangley" userId="S::eprangley@nacdd.org::7f058b9a-f90a-4281-a8c6-5ba31926f190" providerId="AD" clId="Web-{D427FFEC-7F26-CD7A-A3BE-7204C40D29E5}" dt="2024-06-26T19:52:12.957" v="430" actId="1076"/>
          <ac:spMkLst>
            <pc:docMk/>
            <pc:sldMk cId="661791026" sldId="335"/>
            <ac:spMk id="2" creationId="{C33F8096-E229-792F-9635-3C6BA2382494}"/>
          </ac:spMkLst>
        </pc:spChg>
        <pc:spChg chg="mod">
          <ac:chgData name="Erin Prangley" userId="S::eprangley@nacdd.org::7f058b9a-f90a-4281-a8c6-5ba31926f190" providerId="AD" clId="Web-{D427FFEC-7F26-CD7A-A3BE-7204C40D29E5}" dt="2024-06-26T19:54:22.696" v="460" actId="1076"/>
          <ac:spMkLst>
            <pc:docMk/>
            <pc:sldMk cId="661791026" sldId="335"/>
            <ac:spMk id="3" creationId="{0EADDE3B-A0CE-55F1-4A1C-8BCE05DB20F5}"/>
          </ac:spMkLst>
        </pc:spChg>
        <pc:spChg chg="add">
          <ac:chgData name="Erin Prangley" userId="S::eprangley@nacdd.org::7f058b9a-f90a-4281-a8c6-5ba31926f190" providerId="AD" clId="Web-{D427FFEC-7F26-CD7A-A3BE-7204C40D29E5}" dt="2024-06-26T19:52:05.004" v="429"/>
          <ac:spMkLst>
            <pc:docMk/>
            <pc:sldMk cId="661791026" sldId="335"/>
            <ac:spMk id="10" creationId="{9F7D5CDA-D291-4307-BF55-1381FED29634}"/>
          </ac:spMkLst>
        </pc:spChg>
        <pc:picChg chg="add del mod">
          <ac:chgData name="Erin Prangley" userId="S::eprangley@nacdd.org::7f058b9a-f90a-4281-a8c6-5ba31926f190" providerId="AD" clId="Web-{D427FFEC-7F26-CD7A-A3BE-7204C40D29E5}" dt="2024-06-26T19:51:12.861" v="427"/>
          <ac:picMkLst>
            <pc:docMk/>
            <pc:sldMk cId="661791026" sldId="335"/>
            <ac:picMk id="4" creationId="{78F19BCC-0C67-3E6C-4F4D-9CD719DF6381}"/>
          </ac:picMkLst>
        </pc:picChg>
        <pc:picChg chg="add mod">
          <ac:chgData name="Erin Prangley" userId="S::eprangley@nacdd.org::7f058b9a-f90a-4281-a8c6-5ba31926f190" providerId="AD" clId="Web-{D427FFEC-7F26-CD7A-A3BE-7204C40D29E5}" dt="2024-06-26T19:52:05.004" v="429"/>
          <ac:picMkLst>
            <pc:docMk/>
            <pc:sldMk cId="661791026" sldId="335"/>
            <ac:picMk id="5" creationId="{E5F648C1-4066-7B41-7460-444F9A89AB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ticadvocacy.org/2024/06/action-alert-call-in-days-to-stoptheshock/" TargetMode="External"/><Relationship Id="rId2" Type="http://schemas.openxmlformats.org/officeDocument/2006/relationships/hyperlink" Target="https://bit.ly/3XFdfK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bit.ly/3XB7Mo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x1PEN" TargetMode="External"/><Relationship Id="rId2" Type="http://schemas.openxmlformats.org/officeDocument/2006/relationships/hyperlink" Target="https://us02web.zoom.us/j/86855422349?pwd=Vjdnc3I0Um90NjVwYzJUdGxDRXJpUT0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a typeface="Calibri Light"/>
                <a:cs typeface="Calibri Light"/>
              </a:rPr>
            </a:b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June 26,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31" y="4559615"/>
            <a:ext cx="9850915" cy="9542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Erin Prangley, Director, Public Policy</a:t>
            </a:r>
            <a:br>
              <a:rPr lang="en-US" dirty="0"/>
            </a:br>
            <a:r>
              <a:rPr lang="en-US"/>
              <a:t>National</a:t>
            </a:r>
            <a:r>
              <a:rPr lang="en-US">
                <a:ea typeface="Calibri"/>
                <a:cs typeface="Calibri"/>
              </a:rPr>
              <a:t> Association of Councils on Developmental Disabilities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4F6C-5A19-1DB2-1409-1DE0260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What's going on in Congress right now?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EE8AC-729C-A263-963C-499AC4EA2471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FY25 Appropriations will dominate this week and after they return from 4th of July recess. 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/>
              <a:t> 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FY25 Labor, Health and Human Services, and Education, and Related Agencies funding bill includes $198.4 billion, a cut of $24.6 billion, or 11 percent, below the fiscal year 2024 level. 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Lots of riders on labor, women’s health (abortion and fetal research), block implementation of antidiscrimination regulations (Section 1557, Title IX, more).</a:t>
            </a: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8F6644-39F9-C6A6-4834-E27D87C1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21526"/>
              </p:ext>
            </p:extLst>
          </p:nvPr>
        </p:nvGraphicFramePr>
        <p:xfrm>
          <a:off x="703182" y="541813"/>
          <a:ext cx="4777382" cy="56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97">
                  <a:extLst>
                    <a:ext uri="{9D8B030D-6E8A-4147-A177-3AD203B41FA5}">
                      <a16:colId xmlns:a16="http://schemas.microsoft.com/office/drawing/2014/main" val="4274813011"/>
                    </a:ext>
                  </a:extLst>
                </a:gridCol>
                <a:gridCol w="2205585">
                  <a:extLst>
                    <a:ext uri="{9D8B030D-6E8A-4147-A177-3AD203B41FA5}">
                      <a16:colId xmlns:a16="http://schemas.microsoft.com/office/drawing/2014/main" val="3234783575"/>
                    </a:ext>
                  </a:extLst>
                </a:gridCol>
              </a:tblGrid>
              <a:tr h="136549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House FY25 Labor, Health and Human Services, and Education, and Related Agencies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marL="101902" marR="101902" marT="50951" marB="5095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8655"/>
                  </a:ext>
                </a:extLst>
              </a:tr>
              <a:tr h="75407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Department of Labor (DOL) </a:t>
                      </a:r>
                      <a:endParaRPr lang="en-US" sz="2000" b="0" i="0" u="none" strike="noStrike" noProof="0">
                        <a:latin typeface="Calibri"/>
                      </a:endParaRPr>
                    </a:p>
                  </a:txBody>
                  <a:tcPr marL="101902" marR="101902" marT="50951" marB="5095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-$3B (22%)</a:t>
                      </a:r>
                    </a:p>
                  </a:txBody>
                  <a:tcPr marL="101902" marR="101902" marT="50951" marB="50951"/>
                </a:tc>
                <a:extLst>
                  <a:ext uri="{0D108BD9-81ED-4DB2-BD59-A6C34878D82A}">
                    <a16:rowId xmlns:a16="http://schemas.microsoft.com/office/drawing/2014/main" val="2799043317"/>
                  </a:ext>
                </a:extLst>
              </a:tr>
              <a:tr h="10597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Department of Health and Human Services (HHS) </a:t>
                      </a:r>
                      <a:endParaRPr lang="en-US" sz="2000" b="0" i="0" u="none" strike="noStrike" noProof="0">
                        <a:latin typeface="Calibri"/>
                      </a:endParaRPr>
                    </a:p>
                  </a:txBody>
                  <a:tcPr marL="101902" marR="101902" marT="50951" marB="5095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-$7.5B (6.4%)</a:t>
                      </a:r>
                    </a:p>
                  </a:txBody>
                  <a:tcPr marL="101902" marR="101902" marT="50951" marB="50951"/>
                </a:tc>
                <a:extLst>
                  <a:ext uri="{0D108BD9-81ED-4DB2-BD59-A6C34878D82A}">
                    <a16:rowId xmlns:a16="http://schemas.microsoft.com/office/drawing/2014/main" val="694941094"/>
                  </a:ext>
                </a:extLst>
              </a:tr>
              <a:tr h="75407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Department of Education (ED) </a:t>
                      </a:r>
                    </a:p>
                  </a:txBody>
                  <a:tcPr marL="101902" marR="101902" marT="50951" marB="509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-$11B (14%)</a:t>
                      </a:r>
                    </a:p>
                  </a:txBody>
                  <a:tcPr marL="101902" marR="101902" marT="50951" marB="50951"/>
                </a:tc>
                <a:extLst>
                  <a:ext uri="{0D108BD9-81ED-4DB2-BD59-A6C34878D82A}">
                    <a16:rowId xmlns:a16="http://schemas.microsoft.com/office/drawing/2014/main" val="1804537890"/>
                  </a:ext>
                </a:extLst>
              </a:tr>
              <a:tr h="1671199">
                <a:tc>
                  <a:txBody>
                    <a:bodyPr/>
                    <a:lstStyle/>
                    <a:p>
                      <a:r>
                        <a:rPr lang="en-US" sz="2000" dirty="0"/>
                        <a:t>Related Agencies </a:t>
                      </a:r>
                    </a:p>
                  </a:txBody>
                  <a:tcPr marL="101902" marR="101902" marT="50951" marB="5095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-$453M from the Social Security Administration’s (SSA) operating expenses</a:t>
                      </a:r>
                    </a:p>
                  </a:txBody>
                  <a:tcPr marL="101902" marR="101902" marT="50951" marB="50951"/>
                </a:tc>
                <a:extLst>
                  <a:ext uri="{0D108BD9-81ED-4DB2-BD59-A6C34878D82A}">
                    <a16:rowId xmlns:a16="http://schemas.microsoft.com/office/drawing/2014/main" val="41506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30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4F6C-5A19-1DB2-1409-1DE0260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ea typeface="Calibri Light"/>
                <a:cs typeface="Calibri Light"/>
              </a:rPr>
              <a:t>Labor HHS </a:t>
            </a:r>
            <a:r>
              <a:rPr lang="en-US" sz="3700" dirty="0" err="1">
                <a:ea typeface="Calibri Light"/>
                <a:cs typeface="Calibri Light"/>
              </a:rPr>
              <a:t>Approps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issors Cut Divided Group of People into Pieces Stock Vector -  Illustration of isolated, schism: 11300254">
            <a:extLst>
              <a:ext uri="{FF2B5EF4-FFF2-40B4-BE49-F238E27FC236}">
                <a16:creationId xmlns:a16="http://schemas.microsoft.com/office/drawing/2014/main" id="{02852307-4516-B1A2-C944-9F8697120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1" r="4" b="33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3B06D-34CD-75B7-DFDE-98517F589073}"/>
              </a:ext>
            </a:extLst>
          </p:cNvPr>
          <p:cNvSpPr txBox="1"/>
          <p:nvPr/>
        </p:nvSpPr>
        <p:spPr>
          <a:xfrm>
            <a:off x="413983" y="2233685"/>
            <a:ext cx="480742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Administration for Community Living (ACL) – The bill includes $2.5 billion for ACL, a decrease of $21 million below the 2024 level (excluding Community Project Funding) and $136 million below the 2025 request. 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We will learn more about programatic cuts in the next few weeks when the committee writes their report.</a:t>
            </a:r>
          </a:p>
        </p:txBody>
      </p:sp>
    </p:spTree>
    <p:extLst>
      <p:ext uri="{BB962C8B-B14F-4D97-AF65-F5344CB8AC3E}">
        <p14:creationId xmlns:p14="http://schemas.microsoft.com/office/powerpoint/2010/main" val="44083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F8096-E229-792F-9635-3C6BA238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1374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Stop the Shock Update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DE3B-A0CE-55F1-4A1C-8BCE05DB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8" y="1958453"/>
            <a:ext cx="6209927" cy="3769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Calibri"/>
                <a:cs typeface="Calibri"/>
              </a:rPr>
              <a:t>Since 2014, NACDD worked with national groups to oppose the use of aversive shock therapy at the JRC. </a:t>
            </a:r>
            <a:r>
              <a:rPr lang="en-US" sz="1800" dirty="0">
                <a:ea typeface="+mn-lt"/>
                <a:cs typeface="+mn-lt"/>
              </a:rPr>
              <a:t>Some members of Congress recently snuck in a provision in the subcommittee passed FY25 Ag-FDA Appropriations bill that would allow this practice to continue.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+mn-lt"/>
                <a:cs typeface="+mn-lt"/>
              </a:rPr>
              <a:t>NACDD is part of the working group meeting with appropriations members to oppose Sec. 722 of the FY25 Ag-FDA Appropriations Bill.</a:t>
            </a:r>
          </a:p>
          <a:p>
            <a:pPr marL="0" indent="0">
              <a:buNone/>
            </a:pPr>
            <a:r>
              <a:rPr lang="en-US" sz="1800" u="sng" dirty="0">
                <a:ea typeface="+mn-lt"/>
                <a:cs typeface="+mn-lt"/>
              </a:rPr>
              <a:t>How you can help</a:t>
            </a:r>
          </a:p>
          <a:p>
            <a:r>
              <a:rPr lang="en-US" sz="1800" dirty="0">
                <a:ea typeface="+mn-lt"/>
                <a:cs typeface="+mn-lt"/>
              </a:rPr>
              <a:t>A sign on letter for state organizations opposing this rider is open until July 1. </a:t>
            </a:r>
            <a:r>
              <a:rPr lang="en-US" sz="1800" dirty="0">
                <a:ea typeface="+mn-lt"/>
                <a:cs typeface="+mn-lt"/>
                <a:hlinkClick r:id="rId2"/>
              </a:rPr>
              <a:t>https://bit.ly/3XFdfKQ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Calibri" panose="020F0502020204030204"/>
                <a:cs typeface="Calibri" panose="020F0502020204030204"/>
              </a:rPr>
              <a:t>An action alert you can share with your membership is at </a:t>
            </a:r>
            <a:r>
              <a:rPr lang="en-US" sz="1800" dirty="0">
                <a:ea typeface="+mn-lt"/>
                <a:cs typeface="+mn-lt"/>
                <a:hlinkClick r:id="rId3"/>
              </a:rPr>
              <a:t>https://autisticadvocacy.org/2024/06/action-alert-call-in-days-to-stoptheshock/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Calibri" panose="020F0502020204030204"/>
                <a:cs typeface="Calibri" panose="020F0502020204030204"/>
              </a:rPr>
              <a:t>Background and talking points from ASAN are available at </a:t>
            </a:r>
            <a:r>
              <a:rPr lang="en-US" sz="1800" dirty="0">
                <a:ea typeface="+mn-lt"/>
                <a:cs typeface="+mn-lt"/>
                <a:hlinkClick r:id="rId4"/>
              </a:rPr>
              <a:t>https://bit.ly/3XB7Moz</a:t>
            </a:r>
            <a:r>
              <a:rPr lang="en-US" sz="1800" dirty="0">
                <a:ea typeface="+mn-lt"/>
                <a:cs typeface="+mn-lt"/>
              </a:rPr>
              <a:t>. </a:t>
            </a:r>
            <a:endParaRPr lang="en-US" sz="18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648C1-4066-7B41-7460-444F9A89A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79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79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39" y="323108"/>
            <a:ext cx="5121300" cy="63563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latin typeface="Calibri"/>
                <a:cs typeface="Calibri Light"/>
              </a:rPr>
              <a:t>Policy Committee Meeting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>
                <a:latin typeface="Calibri"/>
                <a:cs typeface="Calibri Light"/>
              </a:rPr>
              <a:t>Thursday, July 11, 2pm Eastern</a:t>
            </a:r>
            <a:br>
              <a:rPr lang="en-US" sz="2000" dirty="0">
                <a:latin typeface="Calibri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br>
              <a:rPr lang="en-US" sz="2000" dirty="0">
                <a:latin typeface="Calibri"/>
                <a:ea typeface="Calibri Light"/>
                <a:cs typeface="Calibri Light"/>
              </a:rPr>
            </a:br>
            <a:r>
              <a:rPr lang="en-US" sz="2000" dirty="0">
                <a:ea typeface="+mj-lt"/>
                <a:cs typeface="+mj-lt"/>
                <a:hlinkClick r:id="rId2"/>
              </a:rPr>
              <a:t>https://us02web.zoom.us/j/86855422349?pwd=Vjdnc3I0Um90NjVwYzJUdGxDRXJpUT09</a:t>
            </a:r>
            <a:endParaRPr lang="en-US"/>
          </a:p>
          <a:p>
            <a:pPr algn="l"/>
            <a:r>
              <a:rPr lang="en-US" sz="2000" dirty="0">
                <a:ea typeface="+mj-lt"/>
                <a:cs typeface="+mj-lt"/>
              </a:rPr>
              <a:t>Meeting ID: 868 5542 2349</a:t>
            </a:r>
            <a:endParaRPr lang="en-US" dirty="0"/>
          </a:p>
          <a:p>
            <a:pPr algn="l"/>
            <a:r>
              <a:rPr lang="en-US" sz="2000" dirty="0">
                <a:ea typeface="+mj-lt"/>
                <a:cs typeface="+mj-lt"/>
              </a:rPr>
              <a:t>Passcode: 973195</a:t>
            </a:r>
            <a:endParaRPr lang="en-US" dirty="0"/>
          </a:p>
          <a:p>
            <a:pPr algn="l"/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>
                <a:latin typeface="Calibri"/>
                <a:cs typeface="Calibri Light"/>
              </a:rPr>
              <a:t>No Policy Office Hours next week.</a:t>
            </a:r>
            <a:br>
              <a:rPr lang="en-US" sz="2000" b="1" dirty="0">
                <a:latin typeface="Calibri"/>
                <a:ea typeface="Calibri"/>
                <a:cs typeface="Calibri Light"/>
              </a:rPr>
            </a:br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NACDD Public Policy Listservs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Stay up to date on policy issues! Open to Council members, staff and self-advocates.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To join go to </a:t>
            </a:r>
            <a:r>
              <a:rPr lang="en-US" sz="2000" dirty="0">
                <a:latin typeface="Calibri"/>
                <a:cs typeface="Calibri"/>
                <a:hlinkClick r:id="rId3"/>
              </a:rPr>
              <a:t>https://bit.ly/3Ux1PEN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075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1_Office Theme</vt:lpstr>
      <vt:lpstr>office theme</vt:lpstr>
      <vt:lpstr>Office Theme</vt:lpstr>
      <vt:lpstr>Vapor Trail</vt:lpstr>
      <vt:lpstr>  Federal Policy Update June 26, 2024</vt:lpstr>
      <vt:lpstr>What's going on in Congress right now?</vt:lpstr>
      <vt:lpstr>Labor HHS Approps</vt:lpstr>
      <vt:lpstr>Stop the Shock Update</vt:lpstr>
      <vt:lpstr>Policy Committee Meeting Thursday, July 11, 2pm Eastern Join Zoom Meeting https://us02web.zoom.us/j/86855422349?pwd=Vjdnc3I0Um90NjVwYzJUdGxDRXJpUT09 Meeting ID: 868 5542 2349 Passcode: 973195  No Policy Office Hours next week.  NACDD Public Policy Listservs Stay up to date on policy issues! Open to Council members, staff and self-advocates. To join go to https://bit.ly/3Ux1PEN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1126</cp:revision>
  <cp:lastPrinted>2017-11-16T14:55:44Z</cp:lastPrinted>
  <dcterms:created xsi:type="dcterms:W3CDTF">2016-02-23T16:23:37Z</dcterms:created>
  <dcterms:modified xsi:type="dcterms:W3CDTF">2024-06-26T19:54:30Z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