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84" r:id="rId5"/>
    <p:sldMasterId id="2147483672" r:id="rId6"/>
    <p:sldMasterId id="2147483648" r:id="rId7"/>
    <p:sldMasterId id="2147483744" r:id="rId8"/>
  </p:sldMasterIdLst>
  <p:notesMasterIdLst>
    <p:notesMasterId r:id="rId15"/>
  </p:notesMasterIdLst>
  <p:sldIdLst>
    <p:sldId id="256" r:id="rId9"/>
    <p:sldId id="277" r:id="rId10"/>
    <p:sldId id="338" r:id="rId11"/>
    <p:sldId id="339" r:id="rId12"/>
    <p:sldId id="337" r:id="rId13"/>
    <p:sldId id="33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0256F-8408-ABC3-4296-FDC5054C6029}" v="1540" dt="2024-05-01T20:01:59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2B70256F-8408-ABC3-4296-FDC5054C6029}"/>
    <pc:docChg chg="addSld delSld modSld">
      <pc:chgData name="Erin Prangley" userId="S::eprangley@nacdd.org::7f058b9a-f90a-4281-a8c6-5ba31926f190" providerId="AD" clId="Web-{2B70256F-8408-ABC3-4296-FDC5054C6029}" dt="2024-05-01T20:01:59.321" v="1422" actId="14100"/>
      <pc:docMkLst>
        <pc:docMk/>
      </pc:docMkLst>
      <pc:sldChg chg="modSp">
        <pc:chgData name="Erin Prangley" userId="S::eprangley@nacdd.org::7f058b9a-f90a-4281-a8c6-5ba31926f190" providerId="AD" clId="Web-{2B70256F-8408-ABC3-4296-FDC5054C6029}" dt="2024-05-01T19:01:37.582" v="1" actId="20577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2B70256F-8408-ABC3-4296-FDC5054C6029}" dt="2024-05-01T19:01:37.582" v="1" actId="20577"/>
          <ac:spMkLst>
            <pc:docMk/>
            <pc:sldMk cId="1731942061" sldId="256"/>
            <ac:spMk id="2" creationId="{00000000-0000-0000-0000-000000000000}"/>
          </ac:spMkLst>
        </pc:spChg>
      </pc:sldChg>
      <pc:sldChg chg="add">
        <pc:chgData name="Erin Prangley" userId="S::eprangley@nacdd.org::7f058b9a-f90a-4281-a8c6-5ba31926f190" providerId="AD" clId="Web-{2B70256F-8408-ABC3-4296-FDC5054C6029}" dt="2024-05-01T19:59:22.832" v="1387"/>
        <pc:sldMkLst>
          <pc:docMk/>
          <pc:sldMk cId="4057598777" sldId="277"/>
        </pc:sldMkLst>
      </pc:sldChg>
      <pc:sldChg chg="add del">
        <pc:chgData name="Erin Prangley" userId="S::eprangley@nacdd.org::7f058b9a-f90a-4281-a8c6-5ba31926f190" providerId="AD" clId="Web-{2B70256F-8408-ABC3-4296-FDC5054C6029}" dt="2024-05-01T19:59:47.771" v="1391"/>
        <pc:sldMkLst>
          <pc:docMk/>
          <pc:sldMk cId="2186919889" sldId="279"/>
        </pc:sldMkLst>
      </pc:sldChg>
      <pc:sldChg chg="modSp">
        <pc:chgData name="Erin Prangley" userId="S::eprangley@nacdd.org::7f058b9a-f90a-4281-a8c6-5ba31926f190" providerId="AD" clId="Web-{2B70256F-8408-ABC3-4296-FDC5054C6029}" dt="2024-05-01T19:36:58.285" v="1385" actId="20577"/>
        <pc:sldMkLst>
          <pc:docMk/>
          <pc:sldMk cId="1314659589" sldId="333"/>
        </pc:sldMkLst>
        <pc:spChg chg="mod">
          <ac:chgData name="Erin Prangley" userId="S::eprangley@nacdd.org::7f058b9a-f90a-4281-a8c6-5ba31926f190" providerId="AD" clId="Web-{2B70256F-8408-ABC3-4296-FDC5054C6029}" dt="2024-05-01T19:36:58.285" v="1385" actId="20577"/>
          <ac:spMkLst>
            <pc:docMk/>
            <pc:sldMk cId="1314659589" sldId="333"/>
            <ac:spMk id="2" creationId="{82683EE6-39A5-B4FC-1A22-5150E8B7DE27}"/>
          </ac:spMkLst>
        </pc:spChg>
      </pc:sldChg>
      <pc:sldChg chg="delSp del">
        <pc:chgData name="Erin Prangley" userId="S::eprangley@nacdd.org::7f058b9a-f90a-4281-a8c6-5ba31926f190" providerId="AD" clId="Web-{2B70256F-8408-ABC3-4296-FDC5054C6029}" dt="2024-05-01T19:10:11.753" v="5"/>
        <pc:sldMkLst>
          <pc:docMk/>
          <pc:sldMk cId="1827227666" sldId="334"/>
        </pc:sldMkLst>
        <pc:spChg chg="del">
          <ac:chgData name="Erin Prangley" userId="S::eprangley@nacdd.org::7f058b9a-f90a-4281-a8c6-5ba31926f190" providerId="AD" clId="Web-{2B70256F-8408-ABC3-4296-FDC5054C6029}" dt="2024-05-01T19:10:09.347" v="4"/>
          <ac:spMkLst>
            <pc:docMk/>
            <pc:sldMk cId="1827227666" sldId="334"/>
            <ac:spMk id="23" creationId="{2C1BBA94-3F40-40AA-8BB9-E69E25E537C1}"/>
          </ac:spMkLst>
        </pc:spChg>
        <pc:graphicFrameChg chg="del">
          <ac:chgData name="Erin Prangley" userId="S::eprangley@nacdd.org::7f058b9a-f90a-4281-a8c6-5ba31926f190" providerId="AD" clId="Web-{2B70256F-8408-ABC3-4296-FDC5054C6029}" dt="2024-05-01T19:01:53.145" v="2"/>
          <ac:graphicFrameMkLst>
            <pc:docMk/>
            <pc:sldMk cId="1827227666" sldId="334"/>
            <ac:graphicFrameMk id="9" creationId="{E1C60E84-FFC8-C5C8-130F-3EA4D92E34B9}"/>
          </ac:graphicFrameMkLst>
        </pc:graphicFrameChg>
        <pc:graphicFrameChg chg="del">
          <ac:chgData name="Erin Prangley" userId="S::eprangley@nacdd.org::7f058b9a-f90a-4281-a8c6-5ba31926f190" providerId="AD" clId="Web-{2B70256F-8408-ABC3-4296-FDC5054C6029}" dt="2024-05-01T19:01:55.035" v="3"/>
          <ac:graphicFrameMkLst>
            <pc:docMk/>
            <pc:sldMk cId="1827227666" sldId="334"/>
            <ac:graphicFrameMk id="11" creationId="{309560AC-0987-B87D-EBFE-58DCAEA1A7EB}"/>
          </ac:graphicFrameMkLst>
        </pc:graphicFrameChg>
      </pc:sldChg>
      <pc:sldChg chg="del">
        <pc:chgData name="Erin Prangley" userId="S::eprangley@nacdd.org::7f058b9a-f90a-4281-a8c6-5ba31926f190" providerId="AD" clId="Web-{2B70256F-8408-ABC3-4296-FDC5054C6029}" dt="2024-05-01T19:36:30.691" v="1378"/>
        <pc:sldMkLst>
          <pc:docMk/>
          <pc:sldMk cId="2906977414" sldId="335"/>
        </pc:sldMkLst>
      </pc:sldChg>
      <pc:sldChg chg="del">
        <pc:chgData name="Erin Prangley" userId="S::eprangley@nacdd.org::7f058b9a-f90a-4281-a8c6-5ba31926f190" providerId="AD" clId="Web-{2B70256F-8408-ABC3-4296-FDC5054C6029}" dt="2024-05-01T19:36:35.050" v="1379"/>
        <pc:sldMkLst>
          <pc:docMk/>
          <pc:sldMk cId="541497413" sldId="336"/>
        </pc:sldMkLst>
      </pc:sldChg>
      <pc:sldChg chg="addSp delSp modSp new mod setBg">
        <pc:chgData name="Erin Prangley" userId="S::eprangley@nacdd.org::7f058b9a-f90a-4281-a8c6-5ba31926f190" providerId="AD" clId="Web-{2B70256F-8408-ABC3-4296-FDC5054C6029}" dt="2024-05-01T19:36:22.925" v="1377"/>
        <pc:sldMkLst>
          <pc:docMk/>
          <pc:sldMk cId="366788907" sldId="337"/>
        </pc:sldMkLst>
        <pc:spChg chg="mod">
          <ac:chgData name="Erin Prangley" userId="S::eprangley@nacdd.org::7f058b9a-f90a-4281-a8c6-5ba31926f190" providerId="AD" clId="Web-{2B70256F-8408-ABC3-4296-FDC5054C6029}" dt="2024-05-01T19:34:28.531" v="1327"/>
          <ac:spMkLst>
            <pc:docMk/>
            <pc:sldMk cId="366788907" sldId="337"/>
            <ac:spMk id="2" creationId="{1F3B7CEC-B4AA-22A8-FDF3-4396B833B6CE}"/>
          </ac:spMkLst>
        </pc:spChg>
        <pc:spChg chg="del mod">
          <ac:chgData name="Erin Prangley" userId="S::eprangley@nacdd.org::7f058b9a-f90a-4281-a8c6-5ba31926f190" providerId="AD" clId="Web-{2B70256F-8408-ABC3-4296-FDC5054C6029}" dt="2024-05-01T19:14:59.918" v="60"/>
          <ac:spMkLst>
            <pc:docMk/>
            <pc:sldMk cId="366788907" sldId="337"/>
            <ac:spMk id="3" creationId="{61DB14D4-1AD6-BFF2-D599-9468073FD6F9}"/>
          </ac:spMkLst>
        </pc:spChg>
        <pc:spChg chg="add">
          <ac:chgData name="Erin Prangley" userId="S::eprangley@nacdd.org::7f058b9a-f90a-4281-a8c6-5ba31926f190" providerId="AD" clId="Web-{2B70256F-8408-ABC3-4296-FDC5054C6029}" dt="2024-05-01T19:34:28.531" v="1327"/>
          <ac:spMkLst>
            <pc:docMk/>
            <pc:sldMk cId="366788907" sldId="337"/>
            <ac:spMk id="9" creationId="{BCED4D40-4B67-4331-AC48-79B82B4A47D8}"/>
          </ac:spMkLst>
        </pc:spChg>
        <pc:spChg chg="add">
          <ac:chgData name="Erin Prangley" userId="S::eprangley@nacdd.org::7f058b9a-f90a-4281-a8c6-5ba31926f190" providerId="AD" clId="Web-{2B70256F-8408-ABC3-4296-FDC5054C6029}" dt="2024-05-01T19:34:28.531" v="1327"/>
          <ac:spMkLst>
            <pc:docMk/>
            <pc:sldMk cId="366788907" sldId="337"/>
            <ac:spMk id="11" creationId="{670CEDEF-4F34-412E-84EE-329C1E936AF5}"/>
          </ac:spMkLst>
        </pc:spChg>
        <pc:graphicFrameChg chg="add mod modGraphic">
          <ac:chgData name="Erin Prangley" userId="S::eprangley@nacdd.org::7f058b9a-f90a-4281-a8c6-5ba31926f190" providerId="AD" clId="Web-{2B70256F-8408-ABC3-4296-FDC5054C6029}" dt="2024-05-01T19:36:22.925" v="1377"/>
          <ac:graphicFrameMkLst>
            <pc:docMk/>
            <pc:sldMk cId="366788907" sldId="337"/>
            <ac:graphicFrameMk id="4" creationId="{74F8A0EC-78DC-BE42-203F-3DDB0A81CD72}"/>
          </ac:graphicFrameMkLst>
        </pc:graphicFrameChg>
      </pc:sldChg>
      <pc:sldChg chg="new del">
        <pc:chgData name="Erin Prangley" userId="S::eprangley@nacdd.org::7f058b9a-f90a-4281-a8c6-5ba31926f190" providerId="AD" clId="Web-{2B70256F-8408-ABC3-4296-FDC5054C6029}" dt="2024-05-01T19:59:33.005" v="1389"/>
        <pc:sldMkLst>
          <pc:docMk/>
          <pc:sldMk cId="847593210" sldId="338"/>
        </pc:sldMkLst>
      </pc:sldChg>
      <pc:sldChg chg="add">
        <pc:chgData name="Erin Prangley" userId="S::eprangley@nacdd.org::7f058b9a-f90a-4281-a8c6-5ba31926f190" providerId="AD" clId="Web-{2B70256F-8408-ABC3-4296-FDC5054C6029}" dt="2024-05-01T19:59:44.099" v="1390"/>
        <pc:sldMkLst>
          <pc:docMk/>
          <pc:sldMk cId="2005150584" sldId="338"/>
        </pc:sldMkLst>
      </pc:sldChg>
      <pc:sldChg chg="addSp delSp modSp new">
        <pc:chgData name="Erin Prangley" userId="S::eprangley@nacdd.org::7f058b9a-f90a-4281-a8c6-5ba31926f190" providerId="AD" clId="Web-{2B70256F-8408-ABC3-4296-FDC5054C6029}" dt="2024-05-01T20:01:59.321" v="1422" actId="14100"/>
        <pc:sldMkLst>
          <pc:docMk/>
          <pc:sldMk cId="2160804613" sldId="339"/>
        </pc:sldMkLst>
        <pc:spChg chg="del">
          <ac:chgData name="Erin Prangley" userId="S::eprangley@nacdd.org::7f058b9a-f90a-4281-a8c6-5ba31926f190" providerId="AD" clId="Web-{2B70256F-8408-ABC3-4296-FDC5054C6029}" dt="2024-05-01T20:01:03.179" v="1394"/>
          <ac:spMkLst>
            <pc:docMk/>
            <pc:sldMk cId="2160804613" sldId="339"/>
            <ac:spMk id="2" creationId="{614A7198-0873-5BA5-BE99-0E0EDB514222}"/>
          </ac:spMkLst>
        </pc:spChg>
        <pc:spChg chg="del">
          <ac:chgData name="Erin Prangley" userId="S::eprangley@nacdd.org::7f058b9a-f90a-4281-a8c6-5ba31926f190" providerId="AD" clId="Web-{2B70256F-8408-ABC3-4296-FDC5054C6029}" dt="2024-05-01T20:01:00.867" v="1393"/>
          <ac:spMkLst>
            <pc:docMk/>
            <pc:sldMk cId="2160804613" sldId="339"/>
            <ac:spMk id="3" creationId="{2FEFC471-C51F-92B7-B0E0-0468E3D82959}"/>
          </ac:spMkLst>
        </pc:spChg>
        <pc:spChg chg="add mod">
          <ac:chgData name="Erin Prangley" userId="S::eprangley@nacdd.org::7f058b9a-f90a-4281-a8c6-5ba31926f190" providerId="AD" clId="Web-{2B70256F-8408-ABC3-4296-FDC5054C6029}" dt="2024-05-01T20:01:59.321" v="1422" actId="14100"/>
          <ac:spMkLst>
            <pc:docMk/>
            <pc:sldMk cId="2160804613" sldId="339"/>
            <ac:spMk id="5" creationId="{1CF357DF-A821-3A1B-5A1D-312EDCECB69E}"/>
          </ac:spMkLst>
        </pc:spChg>
        <pc:picChg chg="add mod">
          <ac:chgData name="Erin Prangley" userId="S::eprangley@nacdd.org::7f058b9a-f90a-4281-a8c6-5ba31926f190" providerId="AD" clId="Web-{2B70256F-8408-ABC3-4296-FDC5054C6029}" dt="2024-05-01T20:01:20.008" v="1398" actId="1076"/>
          <ac:picMkLst>
            <pc:docMk/>
            <pc:sldMk cId="2160804613" sldId="339"/>
            <ac:picMk id="4" creationId="{B6E5740C-F4DD-9CCB-67AF-60AFA5982B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FBC-7A73-2BD7-4FC5-43A27716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EB9A-45B4-1315-98CB-ADFCC095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D221-7564-4E74-8755-A9100820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3224-F4E8-53A2-A64D-4B33EF21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B8E-1A14-DDD6-A09F-C2A27CD4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976-5B77-7DF0-F475-0F686F4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3BED-2437-2D30-B69B-E335937D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930C-8A78-B8F6-901F-A482BF3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B996-CFA0-0A6A-D7BC-624F0C9D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834F-84F7-C75E-1E82-3C8D78E5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E3F1-BBC8-CCBD-5776-FA58D23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B9F78-82C7-89F3-1CAF-F262F443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A0B1-4E9F-43A6-DA91-AE9AD4F8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E5763-2650-081A-3CBF-FBA2B368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A6E9-57E2-F9F1-601F-7A8E3A76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3EB3-DD4E-6D46-26A1-6D457FE2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4026-5141-7916-38CB-3A3F80220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26D0E-D720-06F0-231F-2258DE03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988B-0111-DEB3-5AA8-44BEDAD1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0147D-E43F-62A2-8E5C-8016994E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C76B-3D87-A5C6-827A-5038CE1B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6283-72DD-A895-F5A1-F52A36B2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973C-7766-B29B-E43E-282789DE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1AA9-6012-7B86-A4F1-04891D8C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D804-12CB-8736-01EE-252821F7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73F02-F1E9-7F3B-B550-3247B43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51F8B-8CB9-05D2-E158-6368D19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32BBE-951F-E4E0-1B2A-C292F4CE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2F036-014A-4FF7-D38D-238960BB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5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770-16ED-7695-E6A9-12F07AE8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C9BF-9105-049F-195A-991C5F09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601EE-8165-9649-2A0C-B6FCCB8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1AAC7-87FC-0C46-4A6B-9049E44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80E27-D5F6-3255-E3EC-C853AB6E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541D8-E575-1CBA-267E-BF9EB352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CFB0-E29C-EE49-9108-8D42BF67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3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621B-8396-1951-50A5-7B0F50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48A3-3EF8-B468-0BA4-A03C40E3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662E1-4B6A-21CF-5951-611D2EC8F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66C4F-67E8-653F-B60A-FB05FD42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259D2-4287-6345-F30C-0F3FE397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762DD-2C34-661D-1F9F-AB562DC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3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4C99-6F70-F919-7AEE-A8006D7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6ABE4-E884-028A-391D-46CC50B3A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0F73-6DBF-988F-9830-36B5E5C8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4961D-5CE1-EFC2-760D-EDF93C31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355BD-F16E-F191-FA38-F61B2588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DBAF-DFD7-30EE-890E-B6DA4A4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4971-62F6-49DA-BF8B-BA077107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C8A18-4464-ACE7-671B-133A17B8A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4D94-B643-EE50-F2BE-CDB877DF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A11D-F110-84FE-BFD3-D9A1339B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024A-6A2D-DCF6-02FB-E6E1FF88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1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8913E-CE04-2C22-0744-4AA0E2641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73C0A-8116-C917-CF5D-61CED10F1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98E3-BEFA-0499-1C07-EE74DB7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787F-1874-1EA1-6F67-9DA65538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F26E-230C-CBA0-59DC-97BA389A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8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0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5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2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0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8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6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4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51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9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7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8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6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3C671-FEA2-C4F4-E10A-449A851E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3B5C-8E6D-30D1-A2DA-97946C08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EC25-9593-7F6A-A65B-36F73E7CA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4184-0462-4FD2-8B9C-42A5D56C3BE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FEFE-88FA-5687-2F18-0917B3BB3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F7D1-1FE7-103C-E523-E4317754C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FD2B-809B-4564-BD48-29E2A19840A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7599614475?pwd=dE9uNTdES09OUzMzV2VIa0JSWUZWdz09" TargetMode="External"/><Relationship Id="rId2" Type="http://schemas.openxmlformats.org/officeDocument/2006/relationships/hyperlink" Target="https://us02web.zoom.us/j/82156490017?pwd=amdsUTliajUrVllwbit1WHR4VmxpUT0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bit.ly/3Ux1P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645604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ea typeface="Calibri Light"/>
                <a:cs typeface="Calibri Light"/>
              </a:rPr>
            </a:b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Federal Policy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May 1, 2024</a:t>
            </a:r>
            <a:endParaRPr lang="en-US" sz="3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31" y="4559615"/>
            <a:ext cx="9850915" cy="9542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Erin Prangley, Director, Public Policy</a:t>
            </a:r>
            <a:br>
              <a:rPr lang="en-US" dirty="0"/>
            </a:br>
            <a:r>
              <a:rPr lang="en-US"/>
              <a:t>National</a:t>
            </a:r>
            <a:r>
              <a:rPr lang="en-US">
                <a:ea typeface="Calibri"/>
                <a:cs typeface="Calibri"/>
              </a:rPr>
              <a:t> Association of Councils on Developmental Disabilities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E0EA-969E-2EA7-444B-694C179D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venir Next LT Pro"/>
              </a:rPr>
              <a:t>HCBS Report Update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1F6DE6-B428-4DED-C026-C91EB4C89E67}"/>
              </a:ext>
            </a:extLst>
          </p:cNvPr>
          <p:cNvSpPr/>
          <p:nvPr/>
        </p:nvSpPr>
        <p:spPr>
          <a:xfrm>
            <a:off x="0" y="6609739"/>
            <a:ext cx="12192000" cy="248261"/>
          </a:xfrm>
          <a:prstGeom prst="rect">
            <a:avLst/>
          </a:prstGeom>
          <a:solidFill>
            <a:srgbClr val="1D3A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C8458D2-E1C5-DC80-8FE0-3AB479D22076}"/>
              </a:ext>
            </a:extLst>
          </p:cNvPr>
          <p:cNvGrpSpPr/>
          <p:nvPr/>
        </p:nvGrpSpPr>
        <p:grpSpPr>
          <a:xfrm>
            <a:off x="5061407" y="2109952"/>
            <a:ext cx="1319048" cy="1319048"/>
            <a:chOff x="4776952" y="2312276"/>
            <a:chExt cx="1319048" cy="131904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161393-A7E8-DD42-B062-2C99F86ED0B7}"/>
                </a:ext>
              </a:extLst>
            </p:cNvPr>
            <p:cNvSpPr/>
            <p:nvPr/>
          </p:nvSpPr>
          <p:spPr>
            <a:xfrm>
              <a:off x="4776952" y="2312276"/>
              <a:ext cx="1319048" cy="1319048"/>
            </a:xfrm>
            <a:prstGeom prst="ellipse">
              <a:avLst/>
            </a:prstGeom>
            <a:solidFill>
              <a:srgbClr val="1B39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Document outline">
              <a:extLst>
                <a:ext uri="{FF2B5EF4-FFF2-40B4-BE49-F238E27FC236}">
                  <a16:creationId xmlns:a16="http://schemas.microsoft.com/office/drawing/2014/main" id="{033CE3CE-D346-6295-30F9-A1712AAAE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94190" y="2502243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86FDCB-436C-5ED9-3E80-65738D048779}"/>
              </a:ext>
            </a:extLst>
          </p:cNvPr>
          <p:cNvGrpSpPr/>
          <p:nvPr/>
        </p:nvGrpSpPr>
        <p:grpSpPr>
          <a:xfrm>
            <a:off x="1386958" y="2109952"/>
            <a:ext cx="1319048" cy="1319048"/>
            <a:chOff x="1567249" y="2312276"/>
            <a:chExt cx="1319048" cy="13190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32D09CB-3E3F-BF59-5171-328763CD347B}"/>
                </a:ext>
              </a:extLst>
            </p:cNvPr>
            <p:cNvSpPr/>
            <p:nvPr/>
          </p:nvSpPr>
          <p:spPr>
            <a:xfrm>
              <a:off x="1567249" y="2312276"/>
              <a:ext cx="1319048" cy="1319048"/>
            </a:xfrm>
            <a:prstGeom prst="ellipse">
              <a:avLst/>
            </a:prstGeom>
            <a:solidFill>
              <a:srgbClr val="1B39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Thumbs up sign outline">
              <a:extLst>
                <a:ext uri="{FF2B5EF4-FFF2-40B4-BE49-F238E27FC236}">
                  <a16:creationId xmlns:a16="http://schemas.microsoft.com/office/drawing/2014/main" id="{7E685AFC-A993-6667-3427-808D4A77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9573" y="2428103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F359A7-58DA-7ABF-C0E6-949EA19ED90F}"/>
              </a:ext>
            </a:extLst>
          </p:cNvPr>
          <p:cNvGrpSpPr/>
          <p:nvPr/>
        </p:nvGrpSpPr>
        <p:grpSpPr>
          <a:xfrm>
            <a:off x="9052886" y="2109952"/>
            <a:ext cx="1319048" cy="1319048"/>
            <a:chOff x="8203893" y="2312276"/>
            <a:chExt cx="1319048" cy="131904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5CFB50-09DD-00AD-B2BE-50DA8DFA0B6D}"/>
                </a:ext>
              </a:extLst>
            </p:cNvPr>
            <p:cNvSpPr/>
            <p:nvPr/>
          </p:nvSpPr>
          <p:spPr>
            <a:xfrm>
              <a:off x="8203893" y="2312276"/>
              <a:ext cx="1319048" cy="1319048"/>
            </a:xfrm>
            <a:prstGeom prst="ellipse">
              <a:avLst/>
            </a:prstGeom>
            <a:solidFill>
              <a:srgbClr val="1B39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 descr="Online meeting outline">
              <a:extLst>
                <a:ext uri="{FF2B5EF4-FFF2-40B4-BE49-F238E27FC236}">
                  <a16:creationId xmlns:a16="http://schemas.microsoft.com/office/drawing/2014/main" id="{CAEF829A-8978-B5E2-FF5A-D73DAE397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18574" y="2514600"/>
              <a:ext cx="914400" cy="9144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9AC3666-F9CE-6260-59E4-C90B13CDBDE8}"/>
              </a:ext>
            </a:extLst>
          </p:cNvPr>
          <p:cNvSpPr txBox="1"/>
          <p:nvPr/>
        </p:nvSpPr>
        <p:spPr>
          <a:xfrm>
            <a:off x="835520" y="3764195"/>
            <a:ext cx="2421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THANK YOU!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All 51 states + DC responded to the survey – ensuring every council is represented in the results!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ED2111-B067-BCCE-66DE-3FE315111E62}"/>
              </a:ext>
            </a:extLst>
          </p:cNvPr>
          <p:cNvSpPr txBox="1"/>
          <p:nvPr/>
        </p:nvSpPr>
        <p:spPr>
          <a:xfrm>
            <a:off x="4509969" y="3764195"/>
            <a:ext cx="2421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DRAFT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First draft of the report has been created, and we are in the process of editing.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F9EFFE-3171-200C-36DB-8647C238C507}"/>
              </a:ext>
            </a:extLst>
          </p:cNvPr>
          <p:cNvSpPr txBox="1"/>
          <p:nvPr/>
        </p:nvSpPr>
        <p:spPr>
          <a:xfrm>
            <a:off x="7756172" y="3763896"/>
            <a:ext cx="393719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FOLLOW-UPS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accent2"/>
                </a:solidFill>
              </a:rPr>
              <a:t>As some states may have noticed, we are following up via email with questions for clarification and/or expansion.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accent2"/>
                </a:solidFill>
              </a:rPr>
              <a:t>Please be on the lookout for any emails asking follow-up questions or to set up a call if we have questions</a:t>
            </a:r>
          </a:p>
        </p:txBody>
      </p:sp>
    </p:spTree>
    <p:extLst>
      <p:ext uri="{BB962C8B-B14F-4D97-AF65-F5344CB8AC3E}">
        <p14:creationId xmlns:p14="http://schemas.microsoft.com/office/powerpoint/2010/main" val="405759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B3AC0-2485-EA38-83F5-16EDC2977D24}"/>
              </a:ext>
            </a:extLst>
          </p:cNvPr>
          <p:cNvSpPr/>
          <p:nvPr/>
        </p:nvSpPr>
        <p:spPr>
          <a:xfrm>
            <a:off x="196273" y="0"/>
            <a:ext cx="1939635" cy="6857998"/>
          </a:xfrm>
          <a:prstGeom prst="rect">
            <a:avLst/>
          </a:prstGeom>
          <a:solidFill>
            <a:srgbClr val="1B39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6E0EA-969E-2EA7-444B-694C179D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09" y="399761"/>
            <a:ext cx="9210964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venir Next LT Pro"/>
              </a:rPr>
              <a:t>Section 1557 Final Rule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AC3666-F9CE-6260-59E4-C90B13CDBDE8}"/>
              </a:ext>
            </a:extLst>
          </p:cNvPr>
          <p:cNvSpPr txBox="1"/>
          <p:nvPr/>
        </p:nvSpPr>
        <p:spPr>
          <a:xfrm>
            <a:off x="2532701" y="1917927"/>
            <a:ext cx="8808067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a typeface="+mn-lt"/>
                <a:cs typeface="+mn-lt"/>
              </a:rPr>
              <a:t>"Section 1557 prohibits discrimination on the basis of race, color, national origin, sex, age, or disability in certain health programs and activities."</a:t>
            </a:r>
            <a:endParaRPr lang="en-US" dirty="0">
              <a:solidFill>
                <a:schemeClr val="accent2"/>
              </a:solidFill>
            </a:endParaRP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We are really excited about the expansion of antidiscrimination protections!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Vast majority of changes were the reinstatement of the 2016 Obama-era rule 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Of note: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chemeClr val="accent2"/>
                </a:solidFill>
              </a:rPr>
              <a:t>Classifying Medicare Part B funds and federal financial assistance 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chemeClr val="accent2"/>
                </a:solidFill>
              </a:rPr>
              <a:t>Applying Section 1557 to any program or activity that is administered by an executive agency </a:t>
            </a:r>
            <a:r>
              <a:rPr lang="en-US" b="1" i="1" dirty="0">
                <a:solidFill>
                  <a:schemeClr val="accent2"/>
                </a:solidFill>
              </a:rPr>
              <a:t>or</a:t>
            </a:r>
            <a:r>
              <a:rPr lang="en-US" dirty="0">
                <a:solidFill>
                  <a:schemeClr val="accent2"/>
                </a:solidFill>
              </a:rPr>
              <a:t> any entity established under title I of the ACA</a:t>
            </a:r>
          </a:p>
          <a:p>
            <a:pPr marL="742950" lvl="1" indent="-285750">
              <a:buFont typeface="Courier New"/>
              <a:buChar char="o"/>
            </a:pPr>
            <a:endParaRPr lang="en-US" b="1" dirty="0">
              <a:solidFill>
                <a:schemeClr val="accent2"/>
              </a:solidFill>
            </a:endParaRPr>
          </a:p>
          <a:p>
            <a:pPr marL="742950" lvl="1" indent="-285750">
              <a:buFont typeface="Courier New"/>
              <a:buChar char="o"/>
            </a:pP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Clipboard Checked with solid fill">
            <a:extLst>
              <a:ext uri="{FF2B5EF4-FFF2-40B4-BE49-F238E27FC236}">
                <a16:creationId xmlns:a16="http://schemas.microsoft.com/office/drawing/2014/main" id="{64AE9F14-E5A5-4C28-2CB4-54CEA78DC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810" y="2448661"/>
            <a:ext cx="1674552" cy="17207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15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B6E5740C-F4DD-9CCB-67AF-60AFA598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80" y="268488"/>
            <a:ext cx="10063239" cy="4845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57DF-A821-3A1B-5A1D-312EDCECB69E}"/>
              </a:ext>
            </a:extLst>
          </p:cNvPr>
          <p:cNvSpPr txBox="1"/>
          <p:nvPr/>
        </p:nvSpPr>
        <p:spPr>
          <a:xfrm>
            <a:off x="1289353" y="5329162"/>
            <a:ext cx="69281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See statement and more policy news at https://nacdd.org/publications/</a:t>
            </a:r>
          </a:p>
        </p:txBody>
      </p:sp>
    </p:spTree>
    <p:extLst>
      <p:ext uri="{BB962C8B-B14F-4D97-AF65-F5344CB8AC3E}">
        <p14:creationId xmlns:p14="http://schemas.microsoft.com/office/powerpoint/2010/main" val="216080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B7CEC-B4AA-22A8-FDF3-4396B833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House DD Act Funding Champions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F8A0EC-78DC-BE42-203F-3DDB0A81C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60040"/>
              </p:ext>
            </p:extLst>
          </p:nvPr>
        </p:nvGraphicFramePr>
        <p:xfrm>
          <a:off x="314476" y="2068285"/>
          <a:ext cx="11484998" cy="3070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1083">
                  <a:extLst>
                    <a:ext uri="{9D8B030D-6E8A-4147-A177-3AD203B41FA5}">
                      <a16:colId xmlns:a16="http://schemas.microsoft.com/office/drawing/2014/main" val="664902494"/>
                    </a:ext>
                  </a:extLst>
                </a:gridCol>
                <a:gridCol w="2619774">
                  <a:extLst>
                    <a:ext uri="{9D8B030D-6E8A-4147-A177-3AD203B41FA5}">
                      <a16:colId xmlns:a16="http://schemas.microsoft.com/office/drawing/2014/main" val="4264728897"/>
                    </a:ext>
                  </a:extLst>
                </a:gridCol>
                <a:gridCol w="2159328">
                  <a:extLst>
                    <a:ext uri="{9D8B030D-6E8A-4147-A177-3AD203B41FA5}">
                      <a16:colId xmlns:a16="http://schemas.microsoft.com/office/drawing/2014/main" val="3369807359"/>
                    </a:ext>
                  </a:extLst>
                </a:gridCol>
                <a:gridCol w="2191083">
                  <a:extLst>
                    <a:ext uri="{9D8B030D-6E8A-4147-A177-3AD203B41FA5}">
                      <a16:colId xmlns:a16="http://schemas.microsoft.com/office/drawing/2014/main" val="3986939284"/>
                    </a:ext>
                  </a:extLst>
                </a:gridCol>
                <a:gridCol w="2323730">
                  <a:extLst>
                    <a:ext uri="{9D8B030D-6E8A-4147-A177-3AD203B41FA5}">
                      <a16:colId xmlns:a16="http://schemas.microsoft.com/office/drawing/2014/main" val="1559477772"/>
                    </a:ext>
                  </a:extLst>
                </a:gridCol>
              </a:tblGrid>
              <a:tr h="265027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AL Terri Sewell (D)</a:t>
                      </a:r>
                      <a:endParaRPr lang="en-US" sz="150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AL Mike Rodgers (R)</a:t>
                      </a:r>
                      <a:endParaRPr lang="en-US" sz="150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AZ Raul Grijalva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CA Jimmy </a:t>
                      </a:r>
                      <a:r>
                        <a:rPr lang="en-US" sz="150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Pannetta</a:t>
                      </a: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CA Brad Sherman (D)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CA Mike Thompson(D) 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CA Mark DeSaulnier(D)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CA Doris Matsui (D) </a:t>
                      </a:r>
                      <a:b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CMNI G. Sablan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CT Jahana Hayes (D </a:t>
                      </a:r>
                      <a:endParaRPr lang="en-US" sz="1900" dirty="0"/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500">
                        <a:latin typeface="Arial"/>
                      </a:endParaRPr>
                    </a:p>
                  </a:txBody>
                  <a:tcPr marL="98288" marR="98288" marT="49144" marB="49144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DC Eleanor Norton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DE Lisa Blunt-Rochester 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GA Lucy McBath (D)</a:t>
                      </a:r>
                      <a:b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GA Nikema Williams (D)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IL </a:t>
                      </a:r>
                      <a:r>
                        <a:rPr lang="en-US" sz="15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NIkki</a:t>
                      </a: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Budzinski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IL Sean Casten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IL Danny Davis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IL Jonathan Jackson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IL Jan Schakowsky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KS Sharice David (D)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500">
                        <a:latin typeface="Arial"/>
                      </a:endParaRPr>
                    </a:p>
                  </a:txBody>
                  <a:tcPr marL="98288" marR="98288" marT="49144" marB="49144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MA Seth Moulton (D)</a:t>
                      </a:r>
                      <a:endParaRPr lang="en-US" sz="19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MA Stephen Lynch (D) </a:t>
                      </a:r>
                      <a:endParaRPr lang="en-US" sz="19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MD Glen Ivey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MD John Sarbanes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MD Jamie Raskin (D) </a:t>
                      </a:r>
                      <a:b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MI Debbie Dingell (D)</a:t>
                      </a:r>
                      <a:b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MI Daniel Kildee (D)</a:t>
                      </a:r>
                      <a:endParaRPr lang="en-US" sz="19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MI Elissa Slotkin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MN Dean Phillips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MN Chellie Pingree (D)</a:t>
                      </a:r>
                      <a:endParaRPr lang="en-US" sz="1900"/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500">
                        <a:latin typeface="Arial"/>
                      </a:endParaRPr>
                    </a:p>
                  </a:txBody>
                  <a:tcPr marL="98288" marR="98288" marT="49144" marB="49144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NC Alma Adams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NH Annie Kuster (D) 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NJ  J. </a:t>
                      </a:r>
                      <a:r>
                        <a:rPr lang="en-US" sz="15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Gottheimer</a:t>
                      </a: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NJ  Andy Kim (D) 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NJ  Thomas Kean (R)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NV Dina  Titus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NY D. Goldman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NY Jerry Nadler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NY  Paul Tonko (D)</a:t>
                      </a:r>
                      <a:b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NY  Mike Lawler (R)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500">
                        <a:latin typeface="Arial"/>
                      </a:endParaRPr>
                    </a:p>
                  </a:txBody>
                  <a:tcPr marL="98288" marR="98288" marT="49144" marB="49144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NY Marc Molinaro (R)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OR Andrea Salinas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PA Jen. McClellan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PA  Brian Fitzpatrick (R)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RI Seth Magaziner (D)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TN Steve Cohen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VA Donald Beyer (D)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VA  A. Spamberger(D) 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VT Becca Balint (D) </a:t>
                      </a:r>
                      <a:endParaRPr lang="en-US" sz="19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WI Gwen Moore (D)</a:t>
                      </a:r>
                      <a:endParaRPr lang="en-US" sz="1900" dirty="0"/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500">
                        <a:latin typeface="Arial"/>
                      </a:endParaRPr>
                    </a:p>
                  </a:txBody>
                  <a:tcPr marL="98288" marR="98288" marT="49144" marB="49144"/>
                </a:tc>
                <a:extLst>
                  <a:ext uri="{0D108BD9-81ED-4DB2-BD59-A6C34878D82A}">
                    <a16:rowId xmlns:a16="http://schemas.microsoft.com/office/drawing/2014/main" val="68896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8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39" y="323108"/>
            <a:ext cx="5121300" cy="63563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b="1" dirty="0">
                <a:latin typeface="Calibri"/>
                <a:cs typeface="Calibri Light"/>
              </a:rPr>
              <a:t>Policy Committee Meeting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dirty="0">
                <a:latin typeface="Calibri"/>
                <a:cs typeface="Calibri Light"/>
              </a:rPr>
              <a:t>Thursday, May 2, 2pm Eastern</a:t>
            </a:r>
            <a:br>
              <a:rPr lang="en-US" sz="2000" dirty="0">
                <a:latin typeface="Calibri"/>
                <a:cs typeface="+mj-lt"/>
              </a:rPr>
            </a:br>
            <a:r>
              <a:rPr lang="en-US" sz="2000" dirty="0">
                <a:latin typeface="Calibri"/>
                <a:ea typeface="+mj-lt"/>
                <a:cs typeface="+mj-lt"/>
              </a:rPr>
              <a:t>Join Zoom Meeting</a:t>
            </a:r>
            <a:endParaRPr lang="en-US" sz="2000" dirty="0">
              <a:latin typeface="Calibri"/>
              <a:ea typeface="Calibri"/>
              <a:cs typeface="Calibri Light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  <a:hlinkClick r:id="rId2"/>
              </a:rPr>
              <a:t>https://us02web.zoom.us/j/82156490017?pwd=amdsUTliajUrVllwbit1WHR4VmxpUT09</a:t>
            </a:r>
            <a:endParaRPr lang="en-US" sz="2000" dirty="0">
              <a:latin typeface="Calibri"/>
              <a:ea typeface="Calibri"/>
              <a:cs typeface="Calibri Light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</a:rPr>
              <a:t>Meeting ID: 821 5649 0017</a:t>
            </a:r>
            <a:endParaRPr lang="en-US" sz="2000" dirty="0">
              <a:latin typeface="Calibri"/>
              <a:ea typeface="Calibri"/>
              <a:cs typeface="Calibri Light"/>
            </a:endParaRPr>
          </a:p>
          <a:p>
            <a:pPr algn="l"/>
            <a:r>
              <a:rPr lang="en-US" sz="2000" dirty="0">
                <a:latin typeface="Calibri"/>
                <a:ea typeface="+mj-lt"/>
                <a:cs typeface="+mj-lt"/>
              </a:rPr>
              <a:t>Passcode: 754454</a:t>
            </a:r>
            <a:endParaRPr lang="en-US" sz="2000" dirty="0">
              <a:latin typeface="Calibri"/>
              <a:ea typeface="Calibri"/>
              <a:cs typeface="Calibri Light"/>
            </a:endParaRPr>
          </a:p>
          <a:p>
            <a:pPr algn="l"/>
            <a:br>
              <a:rPr lang="en-US" sz="2000" b="1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cs typeface="Calibri Light"/>
              </a:rPr>
              <a:t>Policy Office Hours</a:t>
            </a:r>
            <a:br>
              <a:rPr lang="en-US" sz="2000" b="1" dirty="0">
                <a:latin typeface="Calibri"/>
                <a:ea typeface="Calibri"/>
                <a:cs typeface="Calibri Light"/>
              </a:rPr>
            </a:br>
            <a:r>
              <a:rPr lang="en-US" sz="2000">
                <a:latin typeface="Calibri"/>
                <a:ea typeface="Calibri"/>
                <a:cs typeface="Calibri Light"/>
              </a:rPr>
              <a:t>Friday, May 10, 2pm Eastern</a:t>
            </a:r>
            <a:br>
              <a:rPr lang="en-US" sz="2000" dirty="0">
                <a:latin typeface="Calibri"/>
                <a:ea typeface="Calibri"/>
                <a:cs typeface="Calibri Light"/>
              </a:rPr>
            </a:br>
            <a:r>
              <a:rPr lang="en-US" sz="2000" dirty="0">
                <a:latin typeface="Calibri"/>
                <a:ea typeface="Calibri"/>
                <a:cs typeface="Calibri Light"/>
              </a:rPr>
              <a:t>(Every other Friday.)</a:t>
            </a:r>
            <a:br>
              <a:rPr lang="en-US" sz="2000" dirty="0">
                <a:latin typeface="Calibri"/>
                <a:ea typeface="Calibri"/>
                <a:cs typeface="Calibri Light"/>
              </a:rPr>
            </a:br>
            <a:r>
              <a:rPr lang="en-US" sz="2000" dirty="0">
                <a:ea typeface="+mj-lt"/>
                <a:cs typeface="+mj-lt"/>
              </a:rPr>
              <a:t>Join Zoom Meeting</a:t>
            </a:r>
            <a:endParaRPr lang="en-US" sz="2000" dirty="0">
              <a:latin typeface="Calibri"/>
              <a:ea typeface="Calibri"/>
              <a:cs typeface="Calibri Light"/>
            </a:endParaRPr>
          </a:p>
          <a:p>
            <a:pPr algn="l"/>
            <a:r>
              <a:rPr lang="en-US" sz="2000" dirty="0">
                <a:ea typeface="+mj-lt"/>
                <a:cs typeface="+mj-lt"/>
                <a:hlinkClick r:id="rId3"/>
              </a:rPr>
              <a:t>https://us02web.zoom.us/j/87599614475?pwd=dE9uNTdES09OUzMzV2VIa0JSWUZWdz09</a:t>
            </a:r>
            <a:endParaRPr lang="en-US" sz="2000">
              <a:ea typeface="Calibri Light"/>
              <a:cs typeface="Calibri Light"/>
            </a:endParaRPr>
          </a:p>
          <a:p>
            <a:pPr algn="l"/>
            <a:r>
              <a:rPr lang="en-US" sz="2000" dirty="0">
                <a:ea typeface="+mj-lt"/>
                <a:cs typeface="+mj-lt"/>
              </a:rPr>
              <a:t>Meeting ID: 875 9961 4475</a:t>
            </a:r>
            <a:endParaRPr lang="en-US" sz="2000">
              <a:ea typeface="Calibri Light"/>
              <a:cs typeface="Calibri Light"/>
            </a:endParaRPr>
          </a:p>
          <a:p>
            <a:pPr algn="l"/>
            <a:r>
              <a:rPr lang="en-US" sz="2000" dirty="0">
                <a:ea typeface="+mj-lt"/>
                <a:cs typeface="+mj-lt"/>
              </a:rPr>
              <a:t>Passcode: 318439</a:t>
            </a:r>
            <a:br>
              <a:rPr lang="en-US" sz="2000" b="1" dirty="0">
                <a:ea typeface="+mj-lt"/>
                <a:cs typeface="+mj-lt"/>
              </a:rPr>
            </a:br>
            <a:endParaRPr lang="en-US" sz="2000" b="1">
              <a:ea typeface="Calibri Light"/>
              <a:cs typeface="Calibri Light"/>
            </a:endParaRPr>
          </a:p>
          <a:p>
            <a:pPr algn="l"/>
            <a:br>
              <a:rPr lang="en-US" sz="2000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cs typeface="Calibri Light"/>
              </a:rPr>
              <a:t>NACDD Public Policy Listservs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dirty="0">
                <a:latin typeface="Calibri"/>
                <a:ea typeface="Calibri"/>
                <a:cs typeface="Calibri Light"/>
              </a:rPr>
              <a:t>Stay up to date on policy issues! Open to Council members, staff and self-advocates.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To join go to </a:t>
            </a:r>
            <a:r>
              <a:rPr lang="en-US" sz="2000" dirty="0">
                <a:latin typeface="Calibri"/>
                <a:cs typeface="Calibri"/>
                <a:hlinkClick r:id="rId4"/>
              </a:rPr>
              <a:t>https://bit.ly/3Ux1PEN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endParaRPr lang="en-US" sz="1200">
              <a:latin typeface="Calibri"/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075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E8211-A1EC-A102-163F-ECEADA3D9371}"/>
              </a:ext>
            </a:extLst>
          </p:cNvPr>
          <p:cNvSpPr txBox="1"/>
          <p:nvPr/>
        </p:nvSpPr>
        <p:spPr>
          <a:xfrm>
            <a:off x="7630160" y="56083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6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8" ma:contentTypeDescription="Create a new document." ma:contentTypeScope="" ma:versionID="747bd14c0bc5fbe46383234328695d9f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717a3c5c58d1fcb42fb190b8c23c93f3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>Erin Prangley</DisplayName>
        <AccountId>18</AccountId>
        <AccountType/>
      </UserInfo>
      <UserInfo>
        <DisplayName>Eric Berg</DisplayName>
        <AccountId>583</AccountId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73974-3E92-4A83-9C87-81AADAC9E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Office Theme</vt:lpstr>
      <vt:lpstr>1_Office Theme</vt:lpstr>
      <vt:lpstr>office theme</vt:lpstr>
      <vt:lpstr>Office Theme</vt:lpstr>
      <vt:lpstr>Vapor Trail</vt:lpstr>
      <vt:lpstr>  Federal Policy Update May 1, 2024</vt:lpstr>
      <vt:lpstr>HCBS Report Update</vt:lpstr>
      <vt:lpstr>Section 1557 Final Rule</vt:lpstr>
      <vt:lpstr>PowerPoint Presentation</vt:lpstr>
      <vt:lpstr>House DD Act Funding Champions</vt:lpstr>
      <vt:lpstr>Policy Committee Meeting Thursday, May 2, 2pm Eastern Join Zoom Meeting https://us02web.zoom.us/j/82156490017?pwd=amdsUTliajUrVllwbit1WHR4VmxpUT09 Meeting ID: 821 5649 0017 Passcode: 754454  Policy Office Hours Friday, May 10, 2pm Eastern (Every other Friday.) Join Zoom Meeting https://us02web.zoom.us/j/87599614475?pwd=dE9uNTdES09OUzMzV2VIa0JSWUZWdz09 Meeting ID: 875 9961 4475 Passcode: 318439   NACDD Public Policy Listservs Stay up to date on policy issues! Open to Council members, staff and self-advocates. To join go to https://bit.ly/3Ux1PEN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1117</cp:revision>
  <cp:lastPrinted>2017-11-16T14:55:44Z</cp:lastPrinted>
  <dcterms:created xsi:type="dcterms:W3CDTF">2016-02-23T16:23:37Z</dcterms:created>
  <dcterms:modified xsi:type="dcterms:W3CDTF">2024-05-01T20:02:01Z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