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 id="2147483684" r:id="rId5"/>
    <p:sldMasterId id="2147483672" r:id="rId6"/>
    <p:sldMasterId id="2147483648" r:id="rId7"/>
    <p:sldMasterId id="2147483744" r:id="rId8"/>
  </p:sldMasterIdLst>
  <p:notesMasterIdLst>
    <p:notesMasterId r:id="rId17"/>
  </p:notesMasterIdLst>
  <p:sldIdLst>
    <p:sldId id="256" r:id="rId9"/>
    <p:sldId id="330" r:id="rId10"/>
    <p:sldId id="335" r:id="rId11"/>
    <p:sldId id="321" r:id="rId12"/>
    <p:sldId id="337" r:id="rId13"/>
    <p:sldId id="336" r:id="rId14"/>
    <p:sldId id="331" r:id="rId15"/>
    <p:sldId id="333"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CFFDAB-953A-AACB-E19A-A468E49981E9}" v="810" dt="2024-03-05T17:49:18.976"/>
    <p1510:client id="{B3D27DE6-3149-4EBB-331C-0DBE882EB5EA}" v="64" dt="2024-03-06T21:03:56.430"/>
    <p1510:client id="{C17C3C6E-EFDB-95A0-0126-00CA880CF6DF}" v="1" dt="2024-03-06T15:28:45.2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slide" Target="slides/slide7.xml"/><Relationship Id="rId23"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B3D27DE6-3149-4EBB-331C-0DBE882EB5EA}"/>
    <pc:docChg chg="modSld">
      <pc:chgData name="" userId="" providerId="" clId="Web-{B3D27DE6-3149-4EBB-331C-0DBE882EB5EA}" dt="2024-03-06T20:53:00.371" v="1" actId="20577"/>
      <pc:docMkLst>
        <pc:docMk/>
      </pc:docMkLst>
      <pc:sldChg chg="modSp">
        <pc:chgData name="" userId="" providerId="" clId="Web-{B3D27DE6-3149-4EBB-331C-0DBE882EB5EA}" dt="2024-03-06T20:53:00.371" v="1" actId="20577"/>
        <pc:sldMkLst>
          <pc:docMk/>
          <pc:sldMk cId="1731942061" sldId="256"/>
        </pc:sldMkLst>
        <pc:spChg chg="mod">
          <ac:chgData name="" userId="" providerId="" clId="Web-{B3D27DE6-3149-4EBB-331C-0DBE882EB5EA}" dt="2024-03-06T20:53:00.371" v="1" actId="20577"/>
          <ac:spMkLst>
            <pc:docMk/>
            <pc:sldMk cId="1731942061" sldId="256"/>
            <ac:spMk id="3" creationId="{00000000-0000-0000-0000-000000000000}"/>
          </ac:spMkLst>
        </pc:spChg>
      </pc:sldChg>
    </pc:docChg>
  </pc:docChgLst>
  <pc:docChgLst>
    <pc:chgData name="Erin Prangley" userId="S::eprangley@nacdd.org::7f058b9a-f90a-4281-a8c6-5ba31926f190" providerId="AD" clId="Web-{B3D27DE6-3149-4EBB-331C-0DBE882EB5EA}"/>
    <pc:docChg chg="addSld delSld modSld sldOrd">
      <pc:chgData name="Erin Prangley" userId="S::eprangley@nacdd.org::7f058b9a-f90a-4281-a8c6-5ba31926f190" providerId="AD" clId="Web-{B3D27DE6-3149-4EBB-331C-0DBE882EB5EA}" dt="2024-03-06T21:03:59.727" v="59"/>
      <pc:docMkLst>
        <pc:docMk/>
      </pc:docMkLst>
      <pc:sldChg chg="del">
        <pc:chgData name="Erin Prangley" userId="S::eprangley@nacdd.org::7f058b9a-f90a-4281-a8c6-5ba31926f190" providerId="AD" clId="Web-{B3D27DE6-3149-4EBB-331C-0DBE882EB5EA}" dt="2024-03-06T20:59:52.217" v="50"/>
        <pc:sldMkLst>
          <pc:docMk/>
          <pc:sldMk cId="2003323784" sldId="303"/>
        </pc:sldMkLst>
      </pc:sldChg>
      <pc:sldChg chg="modSp add del">
        <pc:chgData name="Erin Prangley" userId="S::eprangley@nacdd.org::7f058b9a-f90a-4281-a8c6-5ba31926f190" providerId="AD" clId="Web-{B3D27DE6-3149-4EBB-331C-0DBE882EB5EA}" dt="2024-03-06T20:56:29.786" v="47" actId="1076"/>
        <pc:sldMkLst>
          <pc:docMk/>
          <pc:sldMk cId="3795514260" sldId="321"/>
        </pc:sldMkLst>
        <pc:spChg chg="mod">
          <ac:chgData name="Erin Prangley" userId="S::eprangley@nacdd.org::7f058b9a-f90a-4281-a8c6-5ba31926f190" providerId="AD" clId="Web-{B3D27DE6-3149-4EBB-331C-0DBE882EB5EA}" dt="2024-03-06T20:56:21.302" v="46" actId="1076"/>
          <ac:spMkLst>
            <pc:docMk/>
            <pc:sldMk cId="3795514260" sldId="321"/>
            <ac:spMk id="2" creationId="{AFB1368B-AB5D-1E1E-E385-2C349568DF02}"/>
          </ac:spMkLst>
        </pc:spChg>
        <pc:spChg chg="mod">
          <ac:chgData name="Erin Prangley" userId="S::eprangley@nacdd.org::7f058b9a-f90a-4281-a8c6-5ba31926f190" providerId="AD" clId="Web-{B3D27DE6-3149-4EBB-331C-0DBE882EB5EA}" dt="2024-03-06T20:56:29.786" v="47" actId="1076"/>
          <ac:spMkLst>
            <pc:docMk/>
            <pc:sldMk cId="3795514260" sldId="321"/>
            <ac:spMk id="3" creationId="{9716E4AC-E83A-1934-8EFB-2CDAA7FD9E04}"/>
          </ac:spMkLst>
        </pc:spChg>
      </pc:sldChg>
      <pc:sldChg chg="del">
        <pc:chgData name="Erin Prangley" userId="S::eprangley@nacdd.org::7f058b9a-f90a-4281-a8c6-5ba31926f190" providerId="AD" clId="Web-{B3D27DE6-3149-4EBB-331C-0DBE882EB5EA}" dt="2024-03-06T20:53:30.435" v="0"/>
        <pc:sldMkLst>
          <pc:docMk/>
          <pc:sldMk cId="490900775" sldId="327"/>
        </pc:sldMkLst>
      </pc:sldChg>
      <pc:sldChg chg="del">
        <pc:chgData name="Erin Prangley" userId="S::eprangley@nacdd.org::7f058b9a-f90a-4281-a8c6-5ba31926f190" providerId="AD" clId="Web-{B3D27DE6-3149-4EBB-331C-0DBE882EB5EA}" dt="2024-03-06T20:53:31.482" v="1"/>
        <pc:sldMkLst>
          <pc:docMk/>
          <pc:sldMk cId="1159823629" sldId="330"/>
        </pc:sldMkLst>
      </pc:sldChg>
      <pc:sldChg chg="add del">
        <pc:chgData name="Erin Prangley" userId="S::eprangley@nacdd.org::7f058b9a-f90a-4281-a8c6-5ba31926f190" providerId="AD" clId="Web-{B3D27DE6-3149-4EBB-331C-0DBE882EB5EA}" dt="2024-03-06T20:53:49.514" v="20"/>
        <pc:sldMkLst>
          <pc:docMk/>
          <pc:sldMk cId="2563305709" sldId="330"/>
        </pc:sldMkLst>
      </pc:sldChg>
      <pc:sldChg chg="modSp ord">
        <pc:chgData name="Erin Prangley" userId="S::eprangley@nacdd.org::7f058b9a-f90a-4281-a8c6-5ba31926f190" providerId="AD" clId="Web-{B3D27DE6-3149-4EBB-331C-0DBE882EB5EA}" dt="2024-03-06T21:00:17.765" v="55" actId="20577"/>
        <pc:sldMkLst>
          <pc:docMk/>
          <pc:sldMk cId="791114662" sldId="331"/>
        </pc:sldMkLst>
        <pc:spChg chg="mod">
          <ac:chgData name="Erin Prangley" userId="S::eprangley@nacdd.org::7f058b9a-f90a-4281-a8c6-5ba31926f190" providerId="AD" clId="Web-{B3D27DE6-3149-4EBB-331C-0DBE882EB5EA}" dt="2024-03-06T21:00:17.765" v="55" actId="20577"/>
          <ac:spMkLst>
            <pc:docMk/>
            <pc:sldMk cId="791114662" sldId="331"/>
            <ac:spMk id="2" creationId="{D394BC13-5F0C-697D-3F23-9D23C418A4F7}"/>
          </ac:spMkLst>
        </pc:spChg>
        <pc:spChg chg="mod">
          <ac:chgData name="Erin Prangley" userId="S::eprangley@nacdd.org::7f058b9a-f90a-4281-a8c6-5ba31926f190" providerId="AD" clId="Web-{B3D27DE6-3149-4EBB-331C-0DBE882EB5EA}" dt="2024-03-06T21:00:05.092" v="54" actId="20577"/>
          <ac:spMkLst>
            <pc:docMk/>
            <pc:sldMk cId="791114662" sldId="331"/>
            <ac:spMk id="3" creationId="{FE13EE39-57D5-3268-F1F4-11264D5FC445}"/>
          </ac:spMkLst>
        </pc:spChg>
      </pc:sldChg>
      <pc:sldChg chg="add del">
        <pc:chgData name="Erin Prangley" userId="S::eprangley@nacdd.org::7f058b9a-f90a-4281-a8c6-5ba31926f190" providerId="AD" clId="Web-{B3D27DE6-3149-4EBB-331C-0DBE882EB5EA}" dt="2024-03-06T20:53:40.154" v="13"/>
        <pc:sldMkLst>
          <pc:docMk/>
          <pc:sldMk cId="4004988882" sldId="332"/>
        </pc:sldMkLst>
      </pc:sldChg>
      <pc:sldChg chg="new del">
        <pc:chgData name="Erin Prangley" userId="S::eprangley@nacdd.org::7f058b9a-f90a-4281-a8c6-5ba31926f190" providerId="AD" clId="Web-{B3D27DE6-3149-4EBB-331C-0DBE882EB5EA}" dt="2024-03-06T20:53:59.124" v="21"/>
        <pc:sldMkLst>
          <pc:docMk/>
          <pc:sldMk cId="4238188253" sldId="332"/>
        </pc:sldMkLst>
      </pc:sldChg>
      <pc:sldChg chg="add del">
        <pc:chgData name="Erin Prangley" userId="S::eprangley@nacdd.org::7f058b9a-f90a-4281-a8c6-5ba31926f190" providerId="AD" clId="Web-{B3D27DE6-3149-4EBB-331C-0DBE882EB5EA}" dt="2024-03-06T20:59:49.420" v="49"/>
        <pc:sldMkLst>
          <pc:docMk/>
          <pc:sldMk cId="1314659589" sldId="333"/>
        </pc:sldMkLst>
      </pc:sldChg>
      <pc:sldChg chg="add del">
        <pc:chgData name="Erin Prangley" userId="S::eprangley@nacdd.org::7f058b9a-f90a-4281-a8c6-5ba31926f190" providerId="AD" clId="Web-{B3D27DE6-3149-4EBB-331C-0DBE882EB5EA}" dt="2024-03-06T20:53:49.405" v="19"/>
        <pc:sldMkLst>
          <pc:docMk/>
          <pc:sldMk cId="490900775" sldId="335"/>
        </pc:sldMkLst>
      </pc:sldChg>
      <pc:sldChg chg="addSp modSp add del">
        <pc:chgData name="Erin Prangley" userId="S::eprangley@nacdd.org::7f058b9a-f90a-4281-a8c6-5ba31926f190" providerId="AD" clId="Web-{B3D27DE6-3149-4EBB-331C-0DBE882EB5EA}" dt="2024-03-06T21:03:59.727" v="59"/>
        <pc:sldMkLst>
          <pc:docMk/>
          <pc:sldMk cId="2679685716" sldId="336"/>
        </pc:sldMkLst>
        <pc:spChg chg="mod">
          <ac:chgData name="Erin Prangley" userId="S::eprangley@nacdd.org::7f058b9a-f90a-4281-a8c6-5ba31926f190" providerId="AD" clId="Web-{B3D27DE6-3149-4EBB-331C-0DBE882EB5EA}" dt="2024-03-06T21:03:59.727" v="59"/>
          <ac:spMkLst>
            <pc:docMk/>
            <pc:sldMk cId="2679685716" sldId="336"/>
            <ac:spMk id="2" creationId="{6BA7DD65-B5F8-DB5B-0187-F46141383CE0}"/>
          </ac:spMkLst>
        </pc:spChg>
        <pc:spChg chg="mod">
          <ac:chgData name="Erin Prangley" userId="S::eprangley@nacdd.org::7f058b9a-f90a-4281-a8c6-5ba31926f190" providerId="AD" clId="Web-{B3D27DE6-3149-4EBB-331C-0DBE882EB5EA}" dt="2024-03-06T21:03:59.727" v="59"/>
          <ac:spMkLst>
            <pc:docMk/>
            <pc:sldMk cId="2679685716" sldId="336"/>
            <ac:spMk id="3" creationId="{2535631E-E641-68D8-EF7D-2ADFB0BC8BD5}"/>
          </ac:spMkLst>
        </pc:spChg>
        <pc:spChg chg="add">
          <ac:chgData name="Erin Prangley" userId="S::eprangley@nacdd.org::7f058b9a-f90a-4281-a8c6-5ba31926f190" providerId="AD" clId="Web-{B3D27DE6-3149-4EBB-331C-0DBE882EB5EA}" dt="2024-03-06T21:03:59.727" v="59"/>
          <ac:spMkLst>
            <pc:docMk/>
            <pc:sldMk cId="2679685716" sldId="336"/>
            <ac:spMk id="9" creationId="{45D37F4E-DDB4-456B-97E0-9937730A039F}"/>
          </ac:spMkLst>
        </pc:spChg>
        <pc:spChg chg="add">
          <ac:chgData name="Erin Prangley" userId="S::eprangley@nacdd.org::7f058b9a-f90a-4281-a8c6-5ba31926f190" providerId="AD" clId="Web-{B3D27DE6-3149-4EBB-331C-0DBE882EB5EA}" dt="2024-03-06T21:03:59.727" v="59"/>
          <ac:spMkLst>
            <pc:docMk/>
            <pc:sldMk cId="2679685716" sldId="336"/>
            <ac:spMk id="11" creationId="{B2DD41CD-8F47-4F56-AD12-4E2FF7696987}"/>
          </ac:spMkLst>
        </pc:spChg>
        <pc:picChg chg="add mod">
          <ac:chgData name="Erin Prangley" userId="S::eprangley@nacdd.org::7f058b9a-f90a-4281-a8c6-5ba31926f190" providerId="AD" clId="Web-{B3D27DE6-3149-4EBB-331C-0DBE882EB5EA}" dt="2024-03-06T21:03:59.727" v="59"/>
          <ac:picMkLst>
            <pc:docMk/>
            <pc:sldMk cId="2679685716" sldId="336"/>
            <ac:picMk id="4" creationId="{54565AC4-1B1F-2F0C-A503-9F5823030050}"/>
          </ac:picMkLst>
        </pc:picChg>
      </pc:sldChg>
      <pc:sldChg chg="add del">
        <pc:chgData name="Erin Prangley" userId="S::eprangley@nacdd.org::7f058b9a-f90a-4281-a8c6-5ba31926f190" providerId="AD" clId="Web-{B3D27DE6-3149-4EBB-331C-0DBE882EB5EA}" dt="2024-03-06T20:53:49.186" v="17"/>
        <pc:sldMkLst>
          <pc:docMk/>
          <pc:sldMk cId="3806447965" sldId="337"/>
        </pc:sldMkLst>
      </pc:sldChg>
      <pc:sldMasterChg chg="addSldLayout">
        <pc:chgData name="Erin Prangley" userId="S::eprangley@nacdd.org::7f058b9a-f90a-4281-a8c6-5ba31926f190" providerId="AD" clId="Web-{B3D27DE6-3149-4EBB-331C-0DBE882EB5EA}" dt="2024-03-06T20:53:49.061" v="16"/>
        <pc:sldMasterMkLst>
          <pc:docMk/>
          <pc:sldMasterMk cId="2616841321" sldId="2147483682"/>
        </pc:sldMasterMkLst>
        <pc:sldLayoutChg chg="add replId">
          <pc:chgData name="Erin Prangley" userId="S::eprangley@nacdd.org::7f058b9a-f90a-4281-a8c6-5ba31926f190" providerId="AD" clId="Web-{B3D27DE6-3149-4EBB-331C-0DBE882EB5EA}" dt="2024-03-06T20:53:49.061" v="16"/>
          <pc:sldLayoutMkLst>
            <pc:docMk/>
            <pc:sldMasterMk cId="2616841321" sldId="2147483682"/>
            <pc:sldLayoutMk cId="2379795395" sldId="2147483762"/>
          </pc:sldLayoutMkLst>
        </pc:sldLayoutChg>
      </pc:sldMasterChg>
    </pc:docChg>
  </pc:docChgLst>
  <pc:docChgLst>
    <pc:chgData name="Erin Prangley" userId="S::eprangley@nacdd.org::7f058b9a-f90a-4281-a8c6-5ba31926f190" providerId="AD" clId="Web-{C17C3C6E-EFDB-95A0-0126-00CA880CF6DF}"/>
    <pc:docChg chg="delSld">
      <pc:chgData name="Erin Prangley" userId="S::eprangley@nacdd.org::7f058b9a-f90a-4281-a8c6-5ba31926f190" providerId="AD" clId="Web-{C17C3C6E-EFDB-95A0-0126-00CA880CF6DF}" dt="2024-03-06T15:28:45.235" v="0"/>
      <pc:docMkLst>
        <pc:docMk/>
      </pc:docMkLst>
      <pc:sldChg chg="del">
        <pc:chgData name="Erin Prangley" userId="S::eprangley@nacdd.org::7f058b9a-f90a-4281-a8c6-5ba31926f190" providerId="AD" clId="Web-{C17C3C6E-EFDB-95A0-0126-00CA880CF6DF}" dt="2024-03-06T15:28:45.235" v="0"/>
        <pc:sldMkLst>
          <pc:docMk/>
          <pc:sldMk cId="2505382114" sldId="32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55" cy="466554"/>
          </a:xfrm>
          <a:prstGeom prst="rect">
            <a:avLst/>
          </a:prstGeom>
        </p:spPr>
        <p:txBody>
          <a:bodyPr vert="horz" lIns="90690" tIns="45345" rIns="90690" bIns="45345" rtlCol="0"/>
          <a:lstStyle>
            <a:lvl1pPr algn="l">
              <a:defRPr sz="1200"/>
            </a:lvl1pPr>
          </a:lstStyle>
          <a:p>
            <a:endParaRPr lang="en-US"/>
          </a:p>
        </p:txBody>
      </p:sp>
      <p:sp>
        <p:nvSpPr>
          <p:cNvPr id="3" name="Date Placeholder 2"/>
          <p:cNvSpPr>
            <a:spLocks noGrp="1"/>
          </p:cNvSpPr>
          <p:nvPr>
            <p:ph type="dt" idx="1"/>
          </p:nvPr>
        </p:nvSpPr>
        <p:spPr>
          <a:xfrm>
            <a:off x="3970673" y="0"/>
            <a:ext cx="3038155" cy="466554"/>
          </a:xfrm>
          <a:prstGeom prst="rect">
            <a:avLst/>
          </a:prstGeom>
        </p:spPr>
        <p:txBody>
          <a:bodyPr vert="horz" lIns="90690" tIns="45345" rIns="90690" bIns="45345" rtlCol="0"/>
          <a:lstStyle>
            <a:lvl1pPr algn="r">
              <a:defRPr sz="1200"/>
            </a:lvl1pPr>
          </a:lstStyle>
          <a:p>
            <a:fld id="{BAF7F8D9-1CF3-4AF4-99FC-4EE3CAF8338F}" type="datetimeFigureOut">
              <a:rPr lang="en-US" smtClean="0"/>
              <a:t>3/6/2024</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0690" tIns="45345" rIns="90690" bIns="45345" rtlCol="0" anchor="ctr"/>
          <a:lstStyle/>
          <a:p>
            <a:endParaRPr lang="en-US"/>
          </a:p>
        </p:txBody>
      </p:sp>
      <p:sp>
        <p:nvSpPr>
          <p:cNvPr id="5" name="Notes Placeholder 4"/>
          <p:cNvSpPr>
            <a:spLocks noGrp="1"/>
          </p:cNvSpPr>
          <p:nvPr>
            <p:ph type="body" sz="quarter" idx="3"/>
          </p:nvPr>
        </p:nvSpPr>
        <p:spPr>
          <a:xfrm>
            <a:off x="701355" y="4473243"/>
            <a:ext cx="5607691" cy="3661502"/>
          </a:xfrm>
          <a:prstGeom prst="rect">
            <a:avLst/>
          </a:prstGeom>
        </p:spPr>
        <p:txBody>
          <a:bodyPr vert="horz" lIns="90690" tIns="45345" rIns="90690" bIns="4534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846"/>
            <a:ext cx="3038155" cy="466554"/>
          </a:xfrm>
          <a:prstGeom prst="rect">
            <a:avLst/>
          </a:prstGeom>
        </p:spPr>
        <p:txBody>
          <a:bodyPr vert="horz" lIns="90690" tIns="45345" rIns="90690" bIns="45345" rtlCol="0" anchor="b"/>
          <a:lstStyle>
            <a:lvl1pPr algn="l">
              <a:defRPr sz="1200"/>
            </a:lvl1pPr>
          </a:lstStyle>
          <a:p>
            <a:endParaRPr lang="en-US"/>
          </a:p>
        </p:txBody>
      </p:sp>
      <p:sp>
        <p:nvSpPr>
          <p:cNvPr id="7" name="Slide Number Placeholder 6"/>
          <p:cNvSpPr>
            <a:spLocks noGrp="1"/>
          </p:cNvSpPr>
          <p:nvPr>
            <p:ph type="sldNum" sz="quarter" idx="5"/>
          </p:nvPr>
        </p:nvSpPr>
        <p:spPr>
          <a:xfrm>
            <a:off x="3970673" y="8829846"/>
            <a:ext cx="3038155" cy="466554"/>
          </a:xfrm>
          <a:prstGeom prst="rect">
            <a:avLst/>
          </a:prstGeom>
        </p:spPr>
        <p:txBody>
          <a:bodyPr vert="horz" lIns="90690" tIns="45345" rIns="90690" bIns="45345" rtlCol="0" anchor="b"/>
          <a:lstStyle>
            <a:lvl1pPr algn="r">
              <a:defRPr sz="1200"/>
            </a:lvl1pPr>
          </a:lstStyle>
          <a:p>
            <a:fld id="{0F08332C-4196-4BAA-8379-D1CF8D375562}" type="slidenum">
              <a:rPr lang="en-US" smtClean="0"/>
              <a:t>‹#›</a:t>
            </a:fld>
            <a:endParaRPr lang="en-US"/>
          </a:p>
        </p:txBody>
      </p:sp>
    </p:spTree>
    <p:extLst>
      <p:ext uri="{BB962C8B-B14F-4D97-AF65-F5344CB8AC3E}">
        <p14:creationId xmlns:p14="http://schemas.microsoft.com/office/powerpoint/2010/main" val="2478293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NACDD serves as the collective voice of the nation’s 56 DD Councils. The mission of DD Councils (and therefore ultimate goal of NACDD) is Systems Change.</a:t>
            </a:r>
            <a:r>
              <a:rPr lang="en-US" baseline="0"/>
              <a:t>  </a:t>
            </a:r>
            <a:r>
              <a:rPr lang="en-US"/>
              <a:t>VABPDD</a:t>
            </a:r>
            <a:r>
              <a:rPr lang="en-US" baseline="0"/>
              <a:t> is one of the councils we serve. </a:t>
            </a:r>
          </a:p>
          <a:p>
            <a:endParaRPr lang="en-US" baseline="0"/>
          </a:p>
          <a:p>
            <a:r>
              <a:rPr lang="en-US" baseline="0"/>
              <a:t>I'm here today for a purely selfish reason – we need more self advocates.  </a:t>
            </a:r>
          </a:p>
          <a:p>
            <a:endParaRPr lang="en-US" baseline="0"/>
          </a:p>
          <a:p>
            <a:r>
              <a:rPr lang="en-US" baseline="0"/>
              <a:t>Why? Because in order to change systems, we need to change minds. In order to change minds, we need to change hearts. </a:t>
            </a:r>
          </a:p>
          <a:p>
            <a:endParaRPr lang="en-US" baseline="0"/>
          </a:p>
          <a:p>
            <a:r>
              <a:rPr lang="en-US" baseline="0"/>
              <a:t>Heart – Mind – System change.</a:t>
            </a:r>
          </a:p>
          <a:p>
            <a:endParaRPr lang="en-US" baseline="0"/>
          </a:p>
          <a:p>
            <a:r>
              <a:rPr lang="en-US" baseline="0"/>
              <a:t>There is NO ONE who get to the heart of a politician or any decision maker better than a self advocate. </a:t>
            </a:r>
          </a:p>
        </p:txBody>
      </p:sp>
      <p:sp>
        <p:nvSpPr>
          <p:cNvPr id="4" name="Slide Number Placeholder 3"/>
          <p:cNvSpPr>
            <a:spLocks noGrp="1"/>
          </p:cNvSpPr>
          <p:nvPr>
            <p:ph type="sldNum" sz="quarter" idx="10"/>
          </p:nvPr>
        </p:nvSpPr>
        <p:spPr/>
        <p:txBody>
          <a:bodyPr/>
          <a:lstStyle/>
          <a:p>
            <a:fld id="{0F08332C-4196-4BAA-8379-D1CF8D375562}" type="slidenum">
              <a:rPr lang="en-US" smtClean="0"/>
              <a:t>1</a:t>
            </a:fld>
            <a:endParaRPr lang="en-US"/>
          </a:p>
        </p:txBody>
      </p:sp>
    </p:spTree>
    <p:extLst>
      <p:ext uri="{BB962C8B-B14F-4D97-AF65-F5344CB8AC3E}">
        <p14:creationId xmlns:p14="http://schemas.microsoft.com/office/powerpoint/2010/main" val="3111649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a:t>National Association of</a:t>
            </a:r>
            <a:br>
              <a:rPr lang="en-US"/>
            </a:br>
            <a:r>
              <a:rPr lang="en-US"/>
              <a:t>Councils on</a:t>
            </a:r>
            <a:br>
              <a:rPr lang="en-US"/>
            </a:br>
            <a:r>
              <a:rPr lang="en-US"/>
              <a:t>Developmental Disabilities</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National</a:t>
            </a:r>
          </a:p>
          <a:p>
            <a:r>
              <a:rPr lang="en-US"/>
              <a:t>Non-profit</a:t>
            </a:r>
          </a:p>
          <a:p>
            <a:r>
              <a:rPr lang="en-US"/>
              <a:t>Membership-based</a:t>
            </a:r>
          </a:p>
          <a:p>
            <a:endParaRPr lang="en-US"/>
          </a:p>
        </p:txBody>
      </p:sp>
      <p:sp>
        <p:nvSpPr>
          <p:cNvPr id="4" name="Date Placeholder 3"/>
          <p:cNvSpPr>
            <a:spLocks noGrp="1"/>
          </p:cNvSpPr>
          <p:nvPr>
            <p:ph type="dt" sz="half" idx="10"/>
          </p:nvPr>
        </p:nvSpPr>
        <p:spPr/>
        <p:txBody>
          <a:bodyPr/>
          <a:lstStyle/>
          <a:p>
            <a:fld id="{F261030D-7635-4D6E-A552-892831EEB5CE}"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67522-D8F7-421B-8518-6A5347804991}" type="slidenum">
              <a:rPr lang="en-US" smtClean="0"/>
              <a:t>‹#›</a:t>
            </a:fld>
            <a:endParaRPr lang="en-US"/>
          </a:p>
        </p:txBody>
      </p:sp>
    </p:spTree>
    <p:extLst>
      <p:ext uri="{BB962C8B-B14F-4D97-AF65-F5344CB8AC3E}">
        <p14:creationId xmlns:p14="http://schemas.microsoft.com/office/powerpoint/2010/main" val="1846813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C7FBC-7A73-2BD7-4FC5-43A277165F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05EB9A-45B4-1315-98CB-ADFCC09585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7ED221-7564-4E74-8755-A910082048D0}"/>
              </a:ext>
            </a:extLst>
          </p:cNvPr>
          <p:cNvSpPr>
            <a:spLocks noGrp="1"/>
          </p:cNvSpPr>
          <p:nvPr>
            <p:ph type="dt" sz="half" idx="10"/>
          </p:nvPr>
        </p:nvSpPr>
        <p:spPr/>
        <p:txBody>
          <a:bodyPr/>
          <a:lstStyle/>
          <a:p>
            <a:fld id="{A5454184-0462-4FD2-8B9C-42A5D56C3BED}" type="datetimeFigureOut">
              <a:rPr lang="en-US" smtClean="0"/>
              <a:t>3/6/2024</a:t>
            </a:fld>
            <a:endParaRPr lang="en-US"/>
          </a:p>
        </p:txBody>
      </p:sp>
      <p:sp>
        <p:nvSpPr>
          <p:cNvPr id="5" name="Footer Placeholder 4">
            <a:extLst>
              <a:ext uri="{FF2B5EF4-FFF2-40B4-BE49-F238E27FC236}">
                <a16:creationId xmlns:a16="http://schemas.microsoft.com/office/drawing/2014/main" id="{817E3224-F4E8-53A2-A64D-4B33EF2183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49DB8E-1A14-DDD6-A09F-C2A27CD43752}"/>
              </a:ext>
            </a:extLst>
          </p:cNvPr>
          <p:cNvSpPr>
            <a:spLocks noGrp="1"/>
          </p:cNvSpPr>
          <p:nvPr>
            <p:ph type="sldNum" sz="quarter" idx="12"/>
          </p:nvPr>
        </p:nvSpPr>
        <p:spPr/>
        <p:txBody>
          <a:bodyPr/>
          <a:lstStyle/>
          <a:p>
            <a:fld id="{227E3DE1-62CF-4FC1-BFDE-DD8DBDA568FF}" type="slidenum">
              <a:rPr lang="en-US" smtClean="0"/>
              <a:t>‹#›</a:t>
            </a:fld>
            <a:endParaRPr lang="en-US"/>
          </a:p>
        </p:txBody>
      </p:sp>
    </p:spTree>
    <p:extLst>
      <p:ext uri="{BB962C8B-B14F-4D97-AF65-F5344CB8AC3E}">
        <p14:creationId xmlns:p14="http://schemas.microsoft.com/office/powerpoint/2010/main" val="2632964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A1976-5B77-7DF0-F475-0F686F4E88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623BED-2437-2D30-B69B-E335937DCB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24930C-8A78-B8F6-901F-A482BF30C997}"/>
              </a:ext>
            </a:extLst>
          </p:cNvPr>
          <p:cNvSpPr>
            <a:spLocks noGrp="1"/>
          </p:cNvSpPr>
          <p:nvPr>
            <p:ph type="dt" sz="half" idx="10"/>
          </p:nvPr>
        </p:nvSpPr>
        <p:spPr/>
        <p:txBody>
          <a:bodyPr/>
          <a:lstStyle/>
          <a:p>
            <a:fld id="{A5454184-0462-4FD2-8B9C-42A5D56C3BED}" type="datetimeFigureOut">
              <a:rPr lang="en-US" smtClean="0"/>
              <a:t>3/6/2024</a:t>
            </a:fld>
            <a:endParaRPr lang="en-US"/>
          </a:p>
        </p:txBody>
      </p:sp>
      <p:sp>
        <p:nvSpPr>
          <p:cNvPr id="5" name="Footer Placeholder 4">
            <a:extLst>
              <a:ext uri="{FF2B5EF4-FFF2-40B4-BE49-F238E27FC236}">
                <a16:creationId xmlns:a16="http://schemas.microsoft.com/office/drawing/2014/main" id="{F41EB996-CFA0-0A6A-D7BC-624F0C9D55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83834F-84F7-C75E-1E82-3C8D78E56CF9}"/>
              </a:ext>
            </a:extLst>
          </p:cNvPr>
          <p:cNvSpPr>
            <a:spLocks noGrp="1"/>
          </p:cNvSpPr>
          <p:nvPr>
            <p:ph type="sldNum" sz="quarter" idx="12"/>
          </p:nvPr>
        </p:nvSpPr>
        <p:spPr/>
        <p:txBody>
          <a:bodyPr/>
          <a:lstStyle/>
          <a:p>
            <a:fld id="{227E3DE1-62CF-4FC1-BFDE-DD8DBDA568FF}" type="slidenum">
              <a:rPr lang="en-US" smtClean="0"/>
              <a:t>‹#›</a:t>
            </a:fld>
            <a:endParaRPr lang="en-US"/>
          </a:p>
        </p:txBody>
      </p:sp>
    </p:spTree>
    <p:extLst>
      <p:ext uri="{BB962C8B-B14F-4D97-AF65-F5344CB8AC3E}">
        <p14:creationId xmlns:p14="http://schemas.microsoft.com/office/powerpoint/2010/main" val="429054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BE3F1-BBC8-CCBD-5776-FA58D2339C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CB9F78-82C7-89F3-1CAF-F262F443AB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08A0B1-4E9F-43A6-DA91-AE9AD4F83E41}"/>
              </a:ext>
            </a:extLst>
          </p:cNvPr>
          <p:cNvSpPr>
            <a:spLocks noGrp="1"/>
          </p:cNvSpPr>
          <p:nvPr>
            <p:ph type="dt" sz="half" idx="10"/>
          </p:nvPr>
        </p:nvSpPr>
        <p:spPr/>
        <p:txBody>
          <a:bodyPr/>
          <a:lstStyle/>
          <a:p>
            <a:fld id="{A5454184-0462-4FD2-8B9C-42A5D56C3BED}" type="datetimeFigureOut">
              <a:rPr lang="en-US" smtClean="0"/>
              <a:t>3/6/2024</a:t>
            </a:fld>
            <a:endParaRPr lang="en-US"/>
          </a:p>
        </p:txBody>
      </p:sp>
      <p:sp>
        <p:nvSpPr>
          <p:cNvPr id="5" name="Footer Placeholder 4">
            <a:extLst>
              <a:ext uri="{FF2B5EF4-FFF2-40B4-BE49-F238E27FC236}">
                <a16:creationId xmlns:a16="http://schemas.microsoft.com/office/drawing/2014/main" id="{910E5763-2650-081A-3CBF-FBA2B3688E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D4A6E9-57E2-F9F1-601F-7A8E3A766611}"/>
              </a:ext>
            </a:extLst>
          </p:cNvPr>
          <p:cNvSpPr>
            <a:spLocks noGrp="1"/>
          </p:cNvSpPr>
          <p:nvPr>
            <p:ph type="sldNum" sz="quarter" idx="12"/>
          </p:nvPr>
        </p:nvSpPr>
        <p:spPr/>
        <p:txBody>
          <a:bodyPr/>
          <a:lstStyle/>
          <a:p>
            <a:fld id="{227E3DE1-62CF-4FC1-BFDE-DD8DBDA568FF}" type="slidenum">
              <a:rPr lang="en-US" smtClean="0"/>
              <a:t>‹#›</a:t>
            </a:fld>
            <a:endParaRPr lang="en-US"/>
          </a:p>
        </p:txBody>
      </p:sp>
    </p:spTree>
    <p:extLst>
      <p:ext uri="{BB962C8B-B14F-4D97-AF65-F5344CB8AC3E}">
        <p14:creationId xmlns:p14="http://schemas.microsoft.com/office/powerpoint/2010/main" val="594373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C3EB3-DD4E-6D46-26A1-6D457FE24B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084026-5141-7916-38CB-3A3F802204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326D0E-D720-06F0-231F-2258DE03FD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31988B-0111-DEB3-5AA8-44BEDAD145E5}"/>
              </a:ext>
            </a:extLst>
          </p:cNvPr>
          <p:cNvSpPr>
            <a:spLocks noGrp="1"/>
          </p:cNvSpPr>
          <p:nvPr>
            <p:ph type="dt" sz="half" idx="10"/>
          </p:nvPr>
        </p:nvSpPr>
        <p:spPr/>
        <p:txBody>
          <a:bodyPr/>
          <a:lstStyle/>
          <a:p>
            <a:fld id="{A5454184-0462-4FD2-8B9C-42A5D56C3BED}" type="datetimeFigureOut">
              <a:rPr lang="en-US" smtClean="0"/>
              <a:t>3/6/2024</a:t>
            </a:fld>
            <a:endParaRPr lang="en-US"/>
          </a:p>
        </p:txBody>
      </p:sp>
      <p:sp>
        <p:nvSpPr>
          <p:cNvPr id="6" name="Footer Placeholder 5">
            <a:extLst>
              <a:ext uri="{FF2B5EF4-FFF2-40B4-BE49-F238E27FC236}">
                <a16:creationId xmlns:a16="http://schemas.microsoft.com/office/drawing/2014/main" id="{F590147D-E43F-62A2-8E5C-8016994E28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B9C76B-3D87-A5C6-827A-5038CE1B4D29}"/>
              </a:ext>
            </a:extLst>
          </p:cNvPr>
          <p:cNvSpPr>
            <a:spLocks noGrp="1"/>
          </p:cNvSpPr>
          <p:nvPr>
            <p:ph type="sldNum" sz="quarter" idx="12"/>
          </p:nvPr>
        </p:nvSpPr>
        <p:spPr/>
        <p:txBody>
          <a:bodyPr/>
          <a:lstStyle/>
          <a:p>
            <a:fld id="{227E3DE1-62CF-4FC1-BFDE-DD8DBDA568FF}" type="slidenum">
              <a:rPr lang="en-US" smtClean="0"/>
              <a:t>‹#›</a:t>
            </a:fld>
            <a:endParaRPr lang="en-US"/>
          </a:p>
        </p:txBody>
      </p:sp>
    </p:spTree>
    <p:extLst>
      <p:ext uri="{BB962C8B-B14F-4D97-AF65-F5344CB8AC3E}">
        <p14:creationId xmlns:p14="http://schemas.microsoft.com/office/powerpoint/2010/main" val="35412646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6283-72DD-A895-F5A1-F52A36B25E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CB973C-7766-B29B-E43E-282789DE61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581AA9-6012-7B86-A4F1-04891D8C10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2ED804-12CB-8736-01EE-252821F7E6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E73F02-F1E9-7F3B-B550-3247B434B6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A51F8B-8CB9-05D2-E158-6368D1951DFC}"/>
              </a:ext>
            </a:extLst>
          </p:cNvPr>
          <p:cNvSpPr>
            <a:spLocks noGrp="1"/>
          </p:cNvSpPr>
          <p:nvPr>
            <p:ph type="dt" sz="half" idx="10"/>
          </p:nvPr>
        </p:nvSpPr>
        <p:spPr/>
        <p:txBody>
          <a:bodyPr/>
          <a:lstStyle/>
          <a:p>
            <a:fld id="{A5454184-0462-4FD2-8B9C-42A5D56C3BED}" type="datetimeFigureOut">
              <a:rPr lang="en-US" smtClean="0"/>
              <a:t>3/6/2024</a:t>
            </a:fld>
            <a:endParaRPr lang="en-US"/>
          </a:p>
        </p:txBody>
      </p:sp>
      <p:sp>
        <p:nvSpPr>
          <p:cNvPr id="8" name="Footer Placeholder 7">
            <a:extLst>
              <a:ext uri="{FF2B5EF4-FFF2-40B4-BE49-F238E27FC236}">
                <a16:creationId xmlns:a16="http://schemas.microsoft.com/office/drawing/2014/main" id="{B9C32BBE-951F-E4E0-1B2A-C292F4CE64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12F036-014A-4FF7-D38D-238960BBDDD4}"/>
              </a:ext>
            </a:extLst>
          </p:cNvPr>
          <p:cNvSpPr>
            <a:spLocks noGrp="1"/>
          </p:cNvSpPr>
          <p:nvPr>
            <p:ph type="sldNum" sz="quarter" idx="12"/>
          </p:nvPr>
        </p:nvSpPr>
        <p:spPr/>
        <p:txBody>
          <a:bodyPr/>
          <a:lstStyle/>
          <a:p>
            <a:fld id="{227E3DE1-62CF-4FC1-BFDE-DD8DBDA568FF}" type="slidenum">
              <a:rPr lang="en-US" smtClean="0"/>
              <a:t>‹#›</a:t>
            </a:fld>
            <a:endParaRPr lang="en-US"/>
          </a:p>
        </p:txBody>
      </p:sp>
    </p:spTree>
    <p:extLst>
      <p:ext uri="{BB962C8B-B14F-4D97-AF65-F5344CB8AC3E}">
        <p14:creationId xmlns:p14="http://schemas.microsoft.com/office/powerpoint/2010/main" val="1113725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797953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48770-16ED-7695-E6A9-12F07AE8DF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ECC9BF-9105-049F-195A-991C5F09E426}"/>
              </a:ext>
            </a:extLst>
          </p:cNvPr>
          <p:cNvSpPr>
            <a:spLocks noGrp="1"/>
          </p:cNvSpPr>
          <p:nvPr>
            <p:ph type="dt" sz="half" idx="10"/>
          </p:nvPr>
        </p:nvSpPr>
        <p:spPr/>
        <p:txBody>
          <a:bodyPr/>
          <a:lstStyle/>
          <a:p>
            <a:fld id="{A5454184-0462-4FD2-8B9C-42A5D56C3BED}" type="datetimeFigureOut">
              <a:rPr lang="en-US" smtClean="0"/>
              <a:t>3/6/2024</a:t>
            </a:fld>
            <a:endParaRPr lang="en-US"/>
          </a:p>
        </p:txBody>
      </p:sp>
      <p:sp>
        <p:nvSpPr>
          <p:cNvPr id="4" name="Footer Placeholder 3">
            <a:extLst>
              <a:ext uri="{FF2B5EF4-FFF2-40B4-BE49-F238E27FC236}">
                <a16:creationId xmlns:a16="http://schemas.microsoft.com/office/drawing/2014/main" id="{8F6601EE-8165-9649-2A0C-B6FCCB8B39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71AAC7-87FC-0C46-4A6B-9049E4420A5A}"/>
              </a:ext>
            </a:extLst>
          </p:cNvPr>
          <p:cNvSpPr>
            <a:spLocks noGrp="1"/>
          </p:cNvSpPr>
          <p:nvPr>
            <p:ph type="sldNum" sz="quarter" idx="12"/>
          </p:nvPr>
        </p:nvSpPr>
        <p:spPr/>
        <p:txBody>
          <a:bodyPr/>
          <a:lstStyle/>
          <a:p>
            <a:fld id="{227E3DE1-62CF-4FC1-BFDE-DD8DBDA568FF}" type="slidenum">
              <a:rPr lang="en-US" smtClean="0"/>
              <a:t>‹#›</a:t>
            </a:fld>
            <a:endParaRPr lang="en-US"/>
          </a:p>
        </p:txBody>
      </p:sp>
    </p:spTree>
    <p:extLst>
      <p:ext uri="{BB962C8B-B14F-4D97-AF65-F5344CB8AC3E}">
        <p14:creationId xmlns:p14="http://schemas.microsoft.com/office/powerpoint/2010/main" val="178615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E80E27-D5F6-3255-E3EC-C853AB6E1769}"/>
              </a:ext>
            </a:extLst>
          </p:cNvPr>
          <p:cNvSpPr>
            <a:spLocks noGrp="1"/>
          </p:cNvSpPr>
          <p:nvPr>
            <p:ph type="dt" sz="half" idx="10"/>
          </p:nvPr>
        </p:nvSpPr>
        <p:spPr/>
        <p:txBody>
          <a:bodyPr/>
          <a:lstStyle/>
          <a:p>
            <a:fld id="{A5454184-0462-4FD2-8B9C-42A5D56C3BED}" type="datetimeFigureOut">
              <a:rPr lang="en-US" smtClean="0"/>
              <a:t>3/6/2024</a:t>
            </a:fld>
            <a:endParaRPr lang="en-US"/>
          </a:p>
        </p:txBody>
      </p:sp>
      <p:sp>
        <p:nvSpPr>
          <p:cNvPr id="3" name="Footer Placeholder 2">
            <a:extLst>
              <a:ext uri="{FF2B5EF4-FFF2-40B4-BE49-F238E27FC236}">
                <a16:creationId xmlns:a16="http://schemas.microsoft.com/office/drawing/2014/main" id="{51D541D8-E575-1CBA-267E-BF9EB3528F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71CFB0-E29C-EE49-9108-8D42BF670667}"/>
              </a:ext>
            </a:extLst>
          </p:cNvPr>
          <p:cNvSpPr>
            <a:spLocks noGrp="1"/>
          </p:cNvSpPr>
          <p:nvPr>
            <p:ph type="sldNum" sz="quarter" idx="12"/>
          </p:nvPr>
        </p:nvSpPr>
        <p:spPr/>
        <p:txBody>
          <a:bodyPr/>
          <a:lstStyle/>
          <a:p>
            <a:fld id="{227E3DE1-62CF-4FC1-BFDE-DD8DBDA568FF}" type="slidenum">
              <a:rPr lang="en-US" smtClean="0"/>
              <a:t>‹#›</a:t>
            </a:fld>
            <a:endParaRPr lang="en-US"/>
          </a:p>
        </p:txBody>
      </p:sp>
    </p:spTree>
    <p:extLst>
      <p:ext uri="{BB962C8B-B14F-4D97-AF65-F5344CB8AC3E}">
        <p14:creationId xmlns:p14="http://schemas.microsoft.com/office/powerpoint/2010/main" val="26392733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B621B-8396-1951-50A5-7B0F50D561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8348A3-3EF8-B468-0BA4-A03C40E342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1662E1-4B6A-21CF-5951-611D2EC8FB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066C4F-67E8-653F-B60A-FB05FD428021}"/>
              </a:ext>
            </a:extLst>
          </p:cNvPr>
          <p:cNvSpPr>
            <a:spLocks noGrp="1"/>
          </p:cNvSpPr>
          <p:nvPr>
            <p:ph type="dt" sz="half" idx="10"/>
          </p:nvPr>
        </p:nvSpPr>
        <p:spPr/>
        <p:txBody>
          <a:bodyPr/>
          <a:lstStyle/>
          <a:p>
            <a:fld id="{A5454184-0462-4FD2-8B9C-42A5D56C3BED}" type="datetimeFigureOut">
              <a:rPr lang="en-US" smtClean="0"/>
              <a:t>3/6/2024</a:t>
            </a:fld>
            <a:endParaRPr lang="en-US"/>
          </a:p>
        </p:txBody>
      </p:sp>
      <p:sp>
        <p:nvSpPr>
          <p:cNvPr id="6" name="Footer Placeholder 5">
            <a:extLst>
              <a:ext uri="{FF2B5EF4-FFF2-40B4-BE49-F238E27FC236}">
                <a16:creationId xmlns:a16="http://schemas.microsoft.com/office/drawing/2014/main" id="{018259D2-4287-6345-F30C-0F3FE39715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1762DD-2C34-661D-1F9F-AB562DCF24E0}"/>
              </a:ext>
            </a:extLst>
          </p:cNvPr>
          <p:cNvSpPr>
            <a:spLocks noGrp="1"/>
          </p:cNvSpPr>
          <p:nvPr>
            <p:ph type="sldNum" sz="quarter" idx="12"/>
          </p:nvPr>
        </p:nvSpPr>
        <p:spPr/>
        <p:txBody>
          <a:bodyPr/>
          <a:lstStyle/>
          <a:p>
            <a:fld id="{227E3DE1-62CF-4FC1-BFDE-DD8DBDA568FF}" type="slidenum">
              <a:rPr lang="en-US" smtClean="0"/>
              <a:t>‹#›</a:t>
            </a:fld>
            <a:endParaRPr lang="en-US"/>
          </a:p>
        </p:txBody>
      </p:sp>
    </p:spTree>
    <p:extLst>
      <p:ext uri="{BB962C8B-B14F-4D97-AF65-F5344CB8AC3E}">
        <p14:creationId xmlns:p14="http://schemas.microsoft.com/office/powerpoint/2010/main" val="38356637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24C99-6F70-F919-7AEE-A8006D75EE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96ABE4-E884-028A-391D-46CC50B3AB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3F0F73-6DBF-988F-9830-36B5E5C830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54961D-5CE1-EFC2-760D-EDF93C31461C}"/>
              </a:ext>
            </a:extLst>
          </p:cNvPr>
          <p:cNvSpPr>
            <a:spLocks noGrp="1"/>
          </p:cNvSpPr>
          <p:nvPr>
            <p:ph type="dt" sz="half" idx="10"/>
          </p:nvPr>
        </p:nvSpPr>
        <p:spPr/>
        <p:txBody>
          <a:bodyPr/>
          <a:lstStyle/>
          <a:p>
            <a:fld id="{A5454184-0462-4FD2-8B9C-42A5D56C3BED}" type="datetimeFigureOut">
              <a:rPr lang="en-US" smtClean="0"/>
              <a:t>3/6/2024</a:t>
            </a:fld>
            <a:endParaRPr lang="en-US"/>
          </a:p>
        </p:txBody>
      </p:sp>
      <p:sp>
        <p:nvSpPr>
          <p:cNvPr id="6" name="Footer Placeholder 5">
            <a:extLst>
              <a:ext uri="{FF2B5EF4-FFF2-40B4-BE49-F238E27FC236}">
                <a16:creationId xmlns:a16="http://schemas.microsoft.com/office/drawing/2014/main" id="{8EB355BD-F16E-F191-FA38-F61B258822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B9DBAF-DFD7-30EE-890E-B6DA4A471EF5}"/>
              </a:ext>
            </a:extLst>
          </p:cNvPr>
          <p:cNvSpPr>
            <a:spLocks noGrp="1"/>
          </p:cNvSpPr>
          <p:nvPr>
            <p:ph type="sldNum" sz="quarter" idx="12"/>
          </p:nvPr>
        </p:nvSpPr>
        <p:spPr/>
        <p:txBody>
          <a:bodyPr/>
          <a:lstStyle/>
          <a:p>
            <a:fld id="{227E3DE1-62CF-4FC1-BFDE-DD8DBDA568FF}" type="slidenum">
              <a:rPr lang="en-US" smtClean="0"/>
              <a:t>‹#›</a:t>
            </a:fld>
            <a:endParaRPr lang="en-US"/>
          </a:p>
        </p:txBody>
      </p:sp>
    </p:spTree>
    <p:extLst>
      <p:ext uri="{BB962C8B-B14F-4D97-AF65-F5344CB8AC3E}">
        <p14:creationId xmlns:p14="http://schemas.microsoft.com/office/powerpoint/2010/main" val="1839918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34971-62F6-49DA-BF8B-BA07710769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1C8A18-4464-ACE7-671B-133A17B8A8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CD4D94-B643-EE50-F2BE-CDB877DF6DE9}"/>
              </a:ext>
            </a:extLst>
          </p:cNvPr>
          <p:cNvSpPr>
            <a:spLocks noGrp="1"/>
          </p:cNvSpPr>
          <p:nvPr>
            <p:ph type="dt" sz="half" idx="10"/>
          </p:nvPr>
        </p:nvSpPr>
        <p:spPr/>
        <p:txBody>
          <a:bodyPr/>
          <a:lstStyle/>
          <a:p>
            <a:fld id="{A5454184-0462-4FD2-8B9C-42A5D56C3BED}" type="datetimeFigureOut">
              <a:rPr lang="en-US" smtClean="0"/>
              <a:t>3/6/2024</a:t>
            </a:fld>
            <a:endParaRPr lang="en-US"/>
          </a:p>
        </p:txBody>
      </p:sp>
      <p:sp>
        <p:nvSpPr>
          <p:cNvPr id="5" name="Footer Placeholder 4">
            <a:extLst>
              <a:ext uri="{FF2B5EF4-FFF2-40B4-BE49-F238E27FC236}">
                <a16:creationId xmlns:a16="http://schemas.microsoft.com/office/drawing/2014/main" id="{134CA11D-F110-84FE-BFD3-D9A1339B8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BF024A-6A2D-DCF6-02FB-E6E1FF881FA8}"/>
              </a:ext>
            </a:extLst>
          </p:cNvPr>
          <p:cNvSpPr>
            <a:spLocks noGrp="1"/>
          </p:cNvSpPr>
          <p:nvPr>
            <p:ph type="sldNum" sz="quarter" idx="12"/>
          </p:nvPr>
        </p:nvSpPr>
        <p:spPr/>
        <p:txBody>
          <a:bodyPr/>
          <a:lstStyle/>
          <a:p>
            <a:fld id="{227E3DE1-62CF-4FC1-BFDE-DD8DBDA568FF}" type="slidenum">
              <a:rPr lang="en-US" smtClean="0"/>
              <a:t>‹#›</a:t>
            </a:fld>
            <a:endParaRPr lang="en-US"/>
          </a:p>
        </p:txBody>
      </p:sp>
    </p:spTree>
    <p:extLst>
      <p:ext uri="{BB962C8B-B14F-4D97-AF65-F5344CB8AC3E}">
        <p14:creationId xmlns:p14="http://schemas.microsoft.com/office/powerpoint/2010/main" val="28458314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A8913E-CE04-2C22-0744-4AA0E26415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373C0A-8116-C917-CF5D-61CED10F12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C098E3-BEFA-0499-1C07-EE74DB734B9A}"/>
              </a:ext>
            </a:extLst>
          </p:cNvPr>
          <p:cNvSpPr>
            <a:spLocks noGrp="1"/>
          </p:cNvSpPr>
          <p:nvPr>
            <p:ph type="dt" sz="half" idx="10"/>
          </p:nvPr>
        </p:nvSpPr>
        <p:spPr/>
        <p:txBody>
          <a:bodyPr/>
          <a:lstStyle/>
          <a:p>
            <a:fld id="{A5454184-0462-4FD2-8B9C-42A5D56C3BED}" type="datetimeFigureOut">
              <a:rPr lang="en-US" smtClean="0"/>
              <a:t>3/6/2024</a:t>
            </a:fld>
            <a:endParaRPr lang="en-US"/>
          </a:p>
        </p:txBody>
      </p:sp>
      <p:sp>
        <p:nvSpPr>
          <p:cNvPr id="5" name="Footer Placeholder 4">
            <a:extLst>
              <a:ext uri="{FF2B5EF4-FFF2-40B4-BE49-F238E27FC236}">
                <a16:creationId xmlns:a16="http://schemas.microsoft.com/office/drawing/2014/main" id="{6303787F-1874-1EA1-6F67-9DA65538AE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77F26E-230C-CBA0-59DC-97BA389A7801}"/>
              </a:ext>
            </a:extLst>
          </p:cNvPr>
          <p:cNvSpPr>
            <a:spLocks noGrp="1"/>
          </p:cNvSpPr>
          <p:nvPr>
            <p:ph type="sldNum" sz="quarter" idx="12"/>
          </p:nvPr>
        </p:nvSpPr>
        <p:spPr/>
        <p:txBody>
          <a:bodyPr/>
          <a:lstStyle/>
          <a:p>
            <a:fld id="{227E3DE1-62CF-4FC1-BFDE-DD8DBDA568FF}" type="slidenum">
              <a:rPr lang="en-US" smtClean="0"/>
              <a:t>‹#›</a:t>
            </a:fld>
            <a:endParaRPr lang="en-US"/>
          </a:p>
        </p:txBody>
      </p:sp>
    </p:spTree>
    <p:extLst>
      <p:ext uri="{BB962C8B-B14F-4D97-AF65-F5344CB8AC3E}">
        <p14:creationId xmlns:p14="http://schemas.microsoft.com/office/powerpoint/2010/main" val="20059389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BFC7FD2B-809B-4564-BD48-29E2A19840AA}" type="datetimeFigureOut">
              <a:rPr lang="en-US" smtClean="0"/>
              <a:t>3/6/2024</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5BD01D46-3E13-40D3-9CC4-BACBA82FC798}" type="slidenum">
              <a:rPr lang="en-US" smtClean="0"/>
              <a:t>‹#›</a:t>
            </a:fld>
            <a:endParaRPr lang="en-US"/>
          </a:p>
        </p:txBody>
      </p:sp>
    </p:spTree>
    <p:extLst>
      <p:ext uri="{BB962C8B-B14F-4D97-AF65-F5344CB8AC3E}">
        <p14:creationId xmlns:p14="http://schemas.microsoft.com/office/powerpoint/2010/main" val="17480005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C7FD2B-809B-4564-BD48-29E2A19840AA}"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D01D46-3E13-40D3-9CC4-BACBA82FC798}" type="slidenum">
              <a:rPr lang="en-US" smtClean="0"/>
              <a:t>‹#›</a:t>
            </a:fld>
            <a:endParaRPr lang="en-US"/>
          </a:p>
        </p:txBody>
      </p:sp>
    </p:spTree>
    <p:extLst>
      <p:ext uri="{BB962C8B-B14F-4D97-AF65-F5344CB8AC3E}">
        <p14:creationId xmlns:p14="http://schemas.microsoft.com/office/powerpoint/2010/main" val="11757758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BFC7FD2B-809B-4564-BD48-29E2A19840AA}" type="datetimeFigureOut">
              <a:rPr lang="en-US" smtClean="0"/>
              <a:t>3/6/2024</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5BD01D46-3E13-40D3-9CC4-BACBA82FC798}" type="slidenum">
              <a:rPr lang="en-US" smtClean="0"/>
              <a:t>‹#›</a:t>
            </a:fld>
            <a:endParaRPr lang="en-US"/>
          </a:p>
        </p:txBody>
      </p:sp>
    </p:spTree>
    <p:extLst>
      <p:ext uri="{BB962C8B-B14F-4D97-AF65-F5344CB8AC3E}">
        <p14:creationId xmlns:p14="http://schemas.microsoft.com/office/powerpoint/2010/main" val="2964252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C7FD2B-809B-4564-BD48-29E2A19840AA}"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D01D46-3E13-40D3-9CC4-BACBA82FC798}" type="slidenum">
              <a:rPr lang="en-US" smtClean="0"/>
              <a:t>‹#›</a:t>
            </a:fld>
            <a:endParaRPr lang="en-US"/>
          </a:p>
        </p:txBody>
      </p:sp>
    </p:spTree>
    <p:extLst>
      <p:ext uri="{BB962C8B-B14F-4D97-AF65-F5344CB8AC3E}">
        <p14:creationId xmlns:p14="http://schemas.microsoft.com/office/powerpoint/2010/main" val="2677696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a:t>National Association of</a:t>
            </a:r>
            <a:br>
              <a:rPr lang="en-US"/>
            </a:br>
            <a:r>
              <a:rPr lang="en-US"/>
              <a:t>Councils on</a:t>
            </a:r>
            <a:br>
              <a:rPr lang="en-US"/>
            </a:br>
            <a:r>
              <a:rPr lang="en-US"/>
              <a:t>Developmental Disabilities</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National</a:t>
            </a:r>
          </a:p>
          <a:p>
            <a:r>
              <a:rPr lang="en-US"/>
              <a:t>Non-profit</a:t>
            </a:r>
          </a:p>
          <a:p>
            <a:r>
              <a:rPr lang="en-US"/>
              <a:t>Membership-based</a:t>
            </a:r>
          </a:p>
          <a:p>
            <a:endParaRPr lang="en-US"/>
          </a:p>
        </p:txBody>
      </p:sp>
      <p:sp>
        <p:nvSpPr>
          <p:cNvPr id="4" name="Date Placeholder 3"/>
          <p:cNvSpPr>
            <a:spLocks noGrp="1"/>
          </p:cNvSpPr>
          <p:nvPr>
            <p:ph type="dt" sz="half" idx="10"/>
          </p:nvPr>
        </p:nvSpPr>
        <p:spPr/>
        <p:txBody>
          <a:bodyPr/>
          <a:lstStyle/>
          <a:p>
            <a:fld id="{F261030D-7635-4D6E-A552-892831EEB5CE}"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67522-D8F7-421B-8518-6A5347804991}" type="slidenum">
              <a:rPr lang="en-US" smtClean="0"/>
              <a:t>‹#›</a:t>
            </a:fld>
            <a:endParaRPr lang="en-US"/>
          </a:p>
        </p:txBody>
      </p:sp>
    </p:spTree>
    <p:extLst>
      <p:ext uri="{BB962C8B-B14F-4D97-AF65-F5344CB8AC3E}">
        <p14:creationId xmlns:p14="http://schemas.microsoft.com/office/powerpoint/2010/main" val="33462916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C7FD2B-809B-4564-BD48-29E2A19840AA}" type="datetimeFigureOut">
              <a:rPr lang="en-US" smtClean="0"/>
              <a:t>3/6/2024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D01D46-3E13-40D3-9CC4-BACBA82FC798}" type="slidenum">
              <a:rPr lang="en-US" smtClean="0"/>
              <a:t>‹#›</a:t>
            </a:fld>
            <a:endParaRPr lang="en-US"/>
          </a:p>
        </p:txBody>
      </p:sp>
    </p:spTree>
    <p:extLst>
      <p:ext uri="{BB962C8B-B14F-4D97-AF65-F5344CB8AC3E}">
        <p14:creationId xmlns:p14="http://schemas.microsoft.com/office/powerpoint/2010/main" val="10021280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C7FD2B-809B-4564-BD48-29E2A19840AA}" type="datetimeFigureOut">
              <a:rPr lang="en-US" smtClean="0"/>
              <a:t>3/6/2024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D01D46-3E13-40D3-9CC4-BACBA82FC798}" type="slidenum">
              <a:rPr lang="en-US" smtClean="0"/>
              <a:t>‹#›</a:t>
            </a:fld>
            <a:endParaRPr lang="en-US"/>
          </a:p>
        </p:txBody>
      </p:sp>
    </p:spTree>
    <p:extLst>
      <p:ext uri="{BB962C8B-B14F-4D97-AF65-F5344CB8AC3E}">
        <p14:creationId xmlns:p14="http://schemas.microsoft.com/office/powerpoint/2010/main" val="18030202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C7FD2B-809B-4564-BD48-29E2A19840AA}" type="datetimeFigureOut">
              <a:rPr lang="en-US" smtClean="0"/>
              <a:t>3/6/2024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D01D46-3E13-40D3-9CC4-BACBA82FC798}" type="slidenum">
              <a:rPr lang="en-US" smtClean="0"/>
              <a:t>‹#›</a:t>
            </a:fld>
            <a:endParaRPr lang="en-US"/>
          </a:p>
        </p:txBody>
      </p:sp>
    </p:spTree>
    <p:extLst>
      <p:ext uri="{BB962C8B-B14F-4D97-AF65-F5344CB8AC3E}">
        <p14:creationId xmlns:p14="http://schemas.microsoft.com/office/powerpoint/2010/main" val="26758906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C7FD2B-809B-4564-BD48-29E2A19840AA}"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D01D46-3E13-40D3-9CC4-BACBA82FC798}" type="slidenum">
              <a:rPr lang="en-US" smtClean="0"/>
              <a:t>‹#›</a:t>
            </a:fld>
            <a:endParaRPr lang="en-US"/>
          </a:p>
        </p:txBody>
      </p:sp>
    </p:spTree>
    <p:extLst>
      <p:ext uri="{BB962C8B-B14F-4D97-AF65-F5344CB8AC3E}">
        <p14:creationId xmlns:p14="http://schemas.microsoft.com/office/powerpoint/2010/main" val="25375587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C7FD2B-809B-4564-BD48-29E2A19840AA}"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D01D46-3E13-40D3-9CC4-BACBA82FC798}" type="slidenum">
              <a:rPr lang="en-US" smtClean="0"/>
              <a:t>‹#›</a:t>
            </a:fld>
            <a:endParaRPr lang="en-US"/>
          </a:p>
        </p:txBody>
      </p:sp>
    </p:spTree>
    <p:extLst>
      <p:ext uri="{BB962C8B-B14F-4D97-AF65-F5344CB8AC3E}">
        <p14:creationId xmlns:p14="http://schemas.microsoft.com/office/powerpoint/2010/main" val="32454265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C7FD2B-809B-4564-BD48-29E2A19840AA}"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D01D46-3E13-40D3-9CC4-BACBA82FC798}" type="slidenum">
              <a:rPr lang="en-US" smtClean="0"/>
              <a:t>‹#›</a:t>
            </a:fld>
            <a:endParaRPr lang="en-US"/>
          </a:p>
        </p:txBody>
      </p:sp>
    </p:spTree>
    <p:extLst>
      <p:ext uri="{BB962C8B-B14F-4D97-AF65-F5344CB8AC3E}">
        <p14:creationId xmlns:p14="http://schemas.microsoft.com/office/powerpoint/2010/main" val="4516178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FC7FD2B-809B-4564-BD48-29E2A19840AA}" type="datetimeFigureOut">
              <a:rPr lang="en-US" smtClean="0"/>
              <a:t>3/6/2024</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5BD01D46-3E13-40D3-9CC4-BACBA82FC798}" type="slidenum">
              <a:rPr lang="en-US" smtClean="0"/>
              <a:t>‹#›</a:t>
            </a:fld>
            <a:endParaRPr lang="en-US"/>
          </a:p>
        </p:txBody>
      </p:sp>
    </p:spTree>
    <p:extLst>
      <p:ext uri="{BB962C8B-B14F-4D97-AF65-F5344CB8AC3E}">
        <p14:creationId xmlns:p14="http://schemas.microsoft.com/office/powerpoint/2010/main" val="13959742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FC7FD2B-809B-4564-BD48-29E2A19840AA}" type="datetimeFigureOut">
              <a:rPr lang="en-US" smtClean="0"/>
              <a:t>3/6/2024</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5BD01D46-3E13-40D3-9CC4-BACBA82FC798}"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079516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BFC7FD2B-809B-4564-BD48-29E2A19840AA}" type="datetimeFigureOut">
              <a:rPr lang="en-US" smtClean="0"/>
              <a:t>3/6/2024</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5BD01D46-3E13-40D3-9CC4-BACBA82FC798}" type="slidenum">
              <a:rPr lang="en-US" smtClean="0"/>
              <a:t>‹#›</a:t>
            </a:fld>
            <a:endParaRPr lang="en-US"/>
          </a:p>
        </p:txBody>
      </p:sp>
    </p:spTree>
    <p:extLst>
      <p:ext uri="{BB962C8B-B14F-4D97-AF65-F5344CB8AC3E}">
        <p14:creationId xmlns:p14="http://schemas.microsoft.com/office/powerpoint/2010/main" val="5644295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FC7FD2B-809B-4564-BD48-29E2A19840AA}" type="datetimeFigureOut">
              <a:rPr lang="en-US" smtClean="0"/>
              <a:t>3/6/2024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D01D46-3E13-40D3-9CC4-BACBA82FC798}" type="slidenum">
              <a:rPr lang="en-US" smtClean="0"/>
              <a:t>‹#›</a:t>
            </a:fld>
            <a:endParaRPr lang="en-US"/>
          </a:p>
        </p:txBody>
      </p:sp>
    </p:spTree>
    <p:extLst>
      <p:ext uri="{BB962C8B-B14F-4D97-AF65-F5344CB8AC3E}">
        <p14:creationId xmlns:p14="http://schemas.microsoft.com/office/powerpoint/2010/main" val="1242728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FC7FD2B-809B-4564-BD48-29E2A19840AA}" type="datetimeFigureOut">
              <a:rPr lang="en-US" smtClean="0"/>
              <a:t>3/6/2024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D01D46-3E13-40D3-9CC4-BACBA82FC798}" type="slidenum">
              <a:rPr lang="en-US" smtClean="0"/>
              <a:t>‹#›</a:t>
            </a:fld>
            <a:endParaRPr lang="en-US"/>
          </a:p>
        </p:txBody>
      </p:sp>
    </p:spTree>
    <p:extLst>
      <p:ext uri="{BB962C8B-B14F-4D97-AF65-F5344CB8AC3E}">
        <p14:creationId xmlns:p14="http://schemas.microsoft.com/office/powerpoint/2010/main" val="13384978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C7FD2B-809B-4564-BD48-29E2A19840AA}"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D01D46-3E13-40D3-9CC4-BACBA82FC798}" type="slidenum">
              <a:rPr lang="en-US" smtClean="0"/>
              <a:t>‹#›</a:t>
            </a:fld>
            <a:endParaRPr lang="en-US"/>
          </a:p>
        </p:txBody>
      </p:sp>
    </p:spTree>
    <p:extLst>
      <p:ext uri="{BB962C8B-B14F-4D97-AF65-F5344CB8AC3E}">
        <p14:creationId xmlns:p14="http://schemas.microsoft.com/office/powerpoint/2010/main" val="16924684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BFC7FD2B-809B-4564-BD48-29E2A19840AA}" type="datetimeFigureOut">
              <a:rPr lang="en-US" smtClean="0"/>
              <a:t>3/6/2024</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5BD01D46-3E13-40D3-9CC4-BACBA82FC798}" type="slidenum">
              <a:rPr lang="en-US" smtClean="0"/>
              <a:t>‹#›</a:t>
            </a:fld>
            <a:endParaRPr lang="en-US"/>
          </a:p>
        </p:txBody>
      </p:sp>
    </p:spTree>
    <p:extLst>
      <p:ext uri="{BB962C8B-B14F-4D97-AF65-F5344CB8AC3E}">
        <p14:creationId xmlns:p14="http://schemas.microsoft.com/office/powerpoint/2010/main" val="2576362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theme" Target="../theme/theme5.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image" Target="../media/image2.png"/><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National Association of Councils on </a:t>
            </a:r>
            <a:br>
              <a:rPr lang="en-US"/>
            </a:br>
            <a:r>
              <a:rPr lang="en-US"/>
              <a:t>Developmental Disabilities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Serve as the collective voice of the nation’s 56 DD Councils which exist in ever state and territory of the US</a:t>
            </a:r>
          </a:p>
          <a:p>
            <a:pPr lvl="0"/>
            <a:r>
              <a:rPr lang="en-US"/>
              <a:t>The mission of the DD Councils, and therefore NACDD, is Systems Change</a:t>
            </a:r>
          </a:p>
          <a:p>
            <a:pPr lvl="0"/>
            <a:r>
              <a:rPr lang="en-US"/>
              <a:t>Established in 1970 as part of the first Reauthorization of the Developmental Disabilities Assistance and Bill of Rights Act (DD Act)</a:t>
            </a:r>
          </a:p>
          <a:p>
            <a:pPr lvl="0"/>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1030D-7635-4D6E-A552-892831EEB5CE}" type="datetimeFigureOut">
              <a:rPr lang="en-US" smtClean="0"/>
              <a:t>3/6/2024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167522-D8F7-421B-8518-6A5347804991}" type="slidenum">
              <a:rPr lang="en-US" smtClean="0"/>
              <a:t>‹#›</a:t>
            </a:fld>
            <a:endParaRPr lang="en-US"/>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68305" y="5805678"/>
            <a:ext cx="3081386" cy="1052322"/>
          </a:xfrm>
          <a:prstGeom prst="rect">
            <a:avLst/>
          </a:prstGeom>
        </p:spPr>
      </p:pic>
    </p:spTree>
    <p:extLst>
      <p:ext uri="{BB962C8B-B14F-4D97-AF65-F5344CB8AC3E}">
        <p14:creationId xmlns:p14="http://schemas.microsoft.com/office/powerpoint/2010/main" val="2616841321"/>
      </p:ext>
    </p:extLst>
  </p:cSld>
  <p:clrMap bg1="lt1" tx1="dk1" bg2="lt2" tx2="dk2" accent1="accent1" accent2="accent2" accent3="accent3" accent4="accent4" accent5="accent5" accent6="accent6" hlink="hlink" folHlink="folHlink"/>
  <p:sldLayoutIdLst>
    <p:sldLayoutId id="2147483683" r:id="rId1"/>
    <p:sldLayoutId id="21474837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National Association of Councils on </a:t>
            </a:r>
            <a:br>
              <a:rPr lang="en-US"/>
            </a:br>
            <a:r>
              <a:rPr lang="en-US"/>
              <a:t>Developmental Disabilities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Serve as the collective voice of the nation’s 56 DD Councils which exist in ever state and territory of the US</a:t>
            </a:r>
          </a:p>
          <a:p>
            <a:pPr lvl="0"/>
            <a:r>
              <a:rPr lang="en-US"/>
              <a:t>The mission of the DD Councils, and therefore NACDD, is Systems Change</a:t>
            </a:r>
          </a:p>
          <a:p>
            <a:pPr lvl="0"/>
            <a:r>
              <a:rPr lang="en-US"/>
              <a:t>Established in 1970 as part of the first Reauthorization of the Developmental Disabilities Assistance and Bill of Rights Act (DD Act)</a:t>
            </a:r>
          </a:p>
          <a:p>
            <a:pPr lvl="0"/>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1030D-7635-4D6E-A552-892831EEB5CE}" type="datetimeFigureOut">
              <a:rPr lang="en-US" smtClean="0"/>
              <a:t>3/6/2024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167522-D8F7-421B-8518-6A5347804991}" type="slidenum">
              <a:rPr lang="en-US" smtClean="0"/>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68305" y="5805678"/>
            <a:ext cx="3081386" cy="1052322"/>
          </a:xfrm>
          <a:prstGeom prst="rect">
            <a:avLst/>
          </a:prstGeom>
        </p:spPr>
      </p:pic>
    </p:spTree>
    <p:extLst>
      <p:ext uri="{BB962C8B-B14F-4D97-AF65-F5344CB8AC3E}">
        <p14:creationId xmlns:p14="http://schemas.microsoft.com/office/powerpoint/2010/main" val="13485115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83C671-FEA2-C4F4-E10A-449A851E6D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383B5C-8E6D-30D1-A2DA-97946C08F3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F3EC25-9593-7F6A-A65B-36F73E7CA0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454184-0462-4FD2-8B9C-42A5D56C3BED}" type="datetimeFigureOut">
              <a:rPr lang="en-US" smtClean="0"/>
              <a:t>3/6/2024</a:t>
            </a:fld>
            <a:endParaRPr lang="en-US"/>
          </a:p>
        </p:txBody>
      </p:sp>
      <p:sp>
        <p:nvSpPr>
          <p:cNvPr id="5" name="Footer Placeholder 4">
            <a:extLst>
              <a:ext uri="{FF2B5EF4-FFF2-40B4-BE49-F238E27FC236}">
                <a16:creationId xmlns:a16="http://schemas.microsoft.com/office/drawing/2014/main" id="{BAA7FEFE-88FA-5687-2F18-0917B3BB30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34F7D1-1FE7-103C-E523-E4317754C3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7E3DE1-62CF-4FC1-BFDE-DD8DBDA568FF}" type="slidenum">
              <a:rPr lang="en-US" smtClean="0"/>
              <a:t>‹#›</a:t>
            </a:fld>
            <a:endParaRPr lang="en-US"/>
          </a:p>
        </p:txBody>
      </p:sp>
    </p:spTree>
    <p:extLst>
      <p:ext uri="{BB962C8B-B14F-4D97-AF65-F5344CB8AC3E}">
        <p14:creationId xmlns:p14="http://schemas.microsoft.com/office/powerpoint/2010/main" val="1531439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FC7FD2B-809B-4564-BD48-29E2A19840AA}" type="datetimeFigureOut">
              <a:rPr lang="en-US" smtClean="0"/>
              <a:t>3/6/2024</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BD01D46-3E13-40D3-9CC4-BACBA82FC798}" type="slidenum">
              <a:rPr lang="en-US" smtClean="0"/>
              <a:t>‹#›</a:t>
            </a:fld>
            <a:endParaRPr lang="en-US"/>
          </a:p>
        </p:txBody>
      </p:sp>
    </p:spTree>
    <p:extLst>
      <p:ext uri="{BB962C8B-B14F-4D97-AF65-F5344CB8AC3E}">
        <p14:creationId xmlns:p14="http://schemas.microsoft.com/office/powerpoint/2010/main" val="334634001"/>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bit.ly/49X6KGj"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cdc.gov/media/releases/2024/p0301-respiratory-virus.html" TargetMode="Externa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s://bit.ly/3Ux1PEN" TargetMode="External"/><Relationship Id="rId2" Type="http://schemas.openxmlformats.org/officeDocument/2006/relationships/hyperlink" Target="https://us02web.zoom.us/j/82156490017?pwd=amdsUTliajUrVllwbit1WHR4VmxpUT09" TargetMode="Externa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hyperlink" Target="https://forms.gle/yUKXvRRE5cKN1DDi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73319"/>
            <a:ext cx="9144000" cy="1645604"/>
          </a:xfrm>
        </p:spPr>
        <p:txBody>
          <a:bodyPr>
            <a:normAutofit/>
          </a:bodyPr>
          <a:lstStyle/>
          <a:p>
            <a:r>
              <a:rPr lang="en-US" sz="3600" dirty="0">
                <a:cs typeface="Calibri Light"/>
              </a:rPr>
              <a:t>NACDD Policy Update</a:t>
            </a:r>
            <a:br>
              <a:rPr lang="en-US" sz="3600" dirty="0">
                <a:cs typeface="Calibri Light"/>
              </a:rPr>
            </a:br>
            <a:r>
              <a:rPr lang="en-US" sz="3600" dirty="0">
                <a:cs typeface="Calibri Light"/>
              </a:rPr>
              <a:t>March 6, 2024</a:t>
            </a:r>
            <a:endParaRPr lang="en-US" sz="3600" dirty="0">
              <a:ea typeface="Calibri Light" panose="020F0302020204030204"/>
              <a:cs typeface="Calibri Light" panose="020F0302020204030204"/>
            </a:endParaRPr>
          </a:p>
        </p:txBody>
      </p:sp>
      <p:sp>
        <p:nvSpPr>
          <p:cNvPr id="3" name="Subtitle 2"/>
          <p:cNvSpPr>
            <a:spLocks noGrp="1"/>
          </p:cNvSpPr>
          <p:nvPr>
            <p:ph type="subTitle" idx="1"/>
          </p:nvPr>
        </p:nvSpPr>
        <p:spPr>
          <a:xfrm>
            <a:off x="1472650" y="4003234"/>
            <a:ext cx="9850915" cy="1655762"/>
          </a:xfrm>
        </p:spPr>
        <p:txBody>
          <a:bodyPr vert="horz" lIns="91440" tIns="45720" rIns="91440" bIns="45720" rtlCol="0" anchor="t">
            <a:noAutofit/>
          </a:bodyPr>
          <a:lstStyle/>
          <a:p>
            <a:pPr>
              <a:lnSpc>
                <a:spcPct val="150000"/>
              </a:lnSpc>
            </a:pPr>
            <a:r>
              <a:rPr lang="en-US" dirty="0"/>
              <a:t>Erin Prangley, Director, Public Policy</a:t>
            </a:r>
            <a:endParaRPr lang="en-US" dirty="0">
              <a:ea typeface="Calibri"/>
              <a:cs typeface="Calibri"/>
            </a:endParaRPr>
          </a:p>
        </p:txBody>
      </p:sp>
    </p:spTree>
    <p:extLst>
      <p:ext uri="{BB962C8B-B14F-4D97-AF65-F5344CB8AC3E}">
        <p14:creationId xmlns:p14="http://schemas.microsoft.com/office/powerpoint/2010/main" val="1731942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34F6C-5A19-1DB2-1409-1DE026083A58}"/>
              </a:ext>
            </a:extLst>
          </p:cNvPr>
          <p:cNvSpPr>
            <a:spLocks noGrp="1"/>
          </p:cNvSpPr>
          <p:nvPr>
            <p:ph type="title"/>
          </p:nvPr>
        </p:nvSpPr>
        <p:spPr>
          <a:xfrm>
            <a:off x="7739688" y="593540"/>
            <a:ext cx="3443514" cy="1616203"/>
          </a:xfrm>
        </p:spPr>
        <p:txBody>
          <a:bodyPr vert="horz" lIns="91440" tIns="45720" rIns="91440" bIns="45720" rtlCol="0" anchor="b">
            <a:normAutofit/>
          </a:bodyPr>
          <a:lstStyle/>
          <a:p>
            <a:r>
              <a:rPr lang="en-US" sz="3200" kern="1200">
                <a:solidFill>
                  <a:schemeClr val="tx1"/>
                </a:solidFill>
                <a:latin typeface="+mj-lt"/>
                <a:ea typeface="+mj-ea"/>
                <a:cs typeface="+mj-cs"/>
              </a:rPr>
              <a:t>What's going on in Congress right now?</a:t>
            </a:r>
          </a:p>
        </p:txBody>
      </p:sp>
      <p:pic>
        <p:nvPicPr>
          <p:cNvPr id="3" name="Picture 2" descr="Cartoon of a person being held by an elephant holding an ax&#10;&#10;Description automatically generated">
            <a:extLst>
              <a:ext uri="{FF2B5EF4-FFF2-40B4-BE49-F238E27FC236}">
                <a16:creationId xmlns:a16="http://schemas.microsoft.com/office/drawing/2014/main" id="{24A74059-2AA0-AE69-0500-E496039E294E}"/>
              </a:ext>
            </a:extLst>
          </p:cNvPr>
          <p:cNvPicPr>
            <a:picLocks noChangeAspect="1"/>
          </p:cNvPicPr>
          <p:nvPr/>
        </p:nvPicPr>
        <p:blipFill>
          <a:blip r:embed="rId2"/>
          <a:stretch>
            <a:fillRect/>
          </a:stretch>
        </p:blipFill>
        <p:spPr>
          <a:xfrm>
            <a:off x="787114" y="1208894"/>
            <a:ext cx="6449549" cy="4369569"/>
          </a:xfrm>
          <a:prstGeom prst="rect">
            <a:avLst/>
          </a:prstGeom>
        </p:spPr>
      </p:pic>
      <p:sp>
        <p:nvSpPr>
          <p:cNvPr id="17" name="TextBox 16">
            <a:extLst>
              <a:ext uri="{FF2B5EF4-FFF2-40B4-BE49-F238E27FC236}">
                <a16:creationId xmlns:a16="http://schemas.microsoft.com/office/drawing/2014/main" id="{F2721C67-FE3D-22A3-677B-36051A09FA16}"/>
              </a:ext>
            </a:extLst>
          </p:cNvPr>
          <p:cNvSpPr txBox="1"/>
          <p:nvPr/>
        </p:nvSpPr>
        <p:spPr>
          <a:xfrm>
            <a:off x="7696986" y="2428236"/>
            <a:ext cx="4060371" cy="398002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1600" dirty="0"/>
              <a:t>The House and the Senate agreed to two more continuing resolutions since we last met – so we still don't know how funding will be spent for FY2024 or FY2025 for that matter.</a:t>
            </a:r>
            <a:endParaRPr lang="en-US" sz="1600" dirty="0">
              <a:ea typeface="Calibri"/>
              <a:cs typeface="Calibri"/>
            </a:endParaRPr>
          </a:p>
          <a:p>
            <a:pPr indent="-228600">
              <a:lnSpc>
                <a:spcPct val="90000"/>
              </a:lnSpc>
              <a:spcAft>
                <a:spcPts val="600"/>
              </a:spcAft>
              <a:buFont typeface="Arial" panose="020B0604020202020204" pitchFamily="34" charset="0"/>
              <a:buChar char="•"/>
            </a:pPr>
            <a:endParaRPr lang="en-US" sz="1600" dirty="0">
              <a:ea typeface="Calibri"/>
              <a:cs typeface="Calibri"/>
            </a:endParaRPr>
          </a:p>
          <a:p>
            <a:pPr indent="-228600">
              <a:lnSpc>
                <a:spcPct val="90000"/>
              </a:lnSpc>
              <a:spcAft>
                <a:spcPts val="600"/>
              </a:spcAft>
              <a:buFont typeface="Arial" panose="020B0604020202020204" pitchFamily="34" charset="0"/>
              <a:buChar char="•"/>
            </a:pPr>
            <a:r>
              <a:rPr lang="en-US" sz="1600" dirty="0"/>
              <a:t>On Friday, the Senate is expected to pass funding bills for several departments, but not others. (See next slide.)</a:t>
            </a:r>
            <a:endParaRPr lang="en-US" sz="1600" dirty="0">
              <a:ea typeface="Calibri"/>
              <a:cs typeface="Calibri"/>
            </a:endParaRPr>
          </a:p>
          <a:p>
            <a:pPr indent="-228600">
              <a:lnSpc>
                <a:spcPct val="90000"/>
              </a:lnSpc>
              <a:spcAft>
                <a:spcPts val="600"/>
              </a:spcAft>
              <a:buFont typeface="Arial" panose="020B0604020202020204" pitchFamily="34" charset="0"/>
              <a:buChar char="•"/>
            </a:pPr>
            <a:endParaRPr lang="en-US" sz="1600" dirty="0">
              <a:ea typeface="Calibri"/>
              <a:cs typeface="Calibri"/>
            </a:endParaRPr>
          </a:p>
          <a:p>
            <a:pPr indent="-228600">
              <a:lnSpc>
                <a:spcPct val="90000"/>
              </a:lnSpc>
              <a:spcAft>
                <a:spcPts val="600"/>
              </a:spcAft>
              <a:buFont typeface="Arial" panose="020B0604020202020204" pitchFamily="34" charset="0"/>
              <a:buChar char="•"/>
            </a:pPr>
            <a:r>
              <a:rPr lang="en-US" sz="1600" dirty="0"/>
              <a:t>The next deadline is March 22, for most of the controversial bills that need to pass including our bill (Labor HHS).</a:t>
            </a:r>
            <a:endParaRPr lang="en-US" sz="1600" dirty="0">
              <a:ea typeface="Calibri"/>
              <a:cs typeface="Calibri"/>
            </a:endParaRPr>
          </a:p>
          <a:p>
            <a:pPr indent="-228600">
              <a:lnSpc>
                <a:spcPct val="90000"/>
              </a:lnSpc>
              <a:spcAft>
                <a:spcPts val="600"/>
              </a:spcAft>
              <a:buFont typeface="Arial" panose="020B0604020202020204" pitchFamily="34" charset="0"/>
              <a:buChar char="•"/>
            </a:pPr>
            <a:endParaRPr lang="en-US" sz="1600" dirty="0">
              <a:ea typeface="Calibri"/>
              <a:cs typeface="Calibri"/>
            </a:endParaRPr>
          </a:p>
          <a:p>
            <a:pPr indent="-228600">
              <a:lnSpc>
                <a:spcPct val="90000"/>
              </a:lnSpc>
              <a:spcAft>
                <a:spcPts val="600"/>
              </a:spcAft>
              <a:buFont typeface="Arial" panose="020B0604020202020204" pitchFamily="34" charset="0"/>
              <a:buChar char="•"/>
            </a:pPr>
            <a:r>
              <a:rPr lang="en-US" sz="1600" dirty="0"/>
              <a:t>Other issues? Tax bill not finalized; foreign affairs is a mess.</a:t>
            </a:r>
            <a:endParaRPr lang="en-US" sz="1600" dirty="0">
              <a:ea typeface="Calibri"/>
              <a:cs typeface="Calibri"/>
            </a:endParaRPr>
          </a:p>
          <a:p>
            <a:pPr indent="-228600">
              <a:lnSpc>
                <a:spcPct val="90000"/>
              </a:lnSpc>
              <a:spcAft>
                <a:spcPts val="600"/>
              </a:spcAft>
              <a:buFont typeface="Arial" panose="020B0604020202020204" pitchFamily="34" charset="0"/>
              <a:buChar char="•"/>
            </a:pPr>
            <a:endParaRPr lang="en-US" sz="1300"/>
          </a:p>
        </p:txBody>
      </p:sp>
    </p:spTree>
    <p:extLst>
      <p:ext uri="{BB962C8B-B14F-4D97-AF65-F5344CB8AC3E}">
        <p14:creationId xmlns:p14="http://schemas.microsoft.com/office/powerpoint/2010/main" val="2563305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6A448-E9EB-33A2-A930-F435FB4E89D8}"/>
              </a:ext>
            </a:extLst>
          </p:cNvPr>
          <p:cNvSpPr>
            <a:spLocks noGrp="1"/>
          </p:cNvSpPr>
          <p:nvPr>
            <p:ph type="title"/>
          </p:nvPr>
        </p:nvSpPr>
        <p:spPr>
          <a:xfrm>
            <a:off x="1046746" y="586822"/>
            <a:ext cx="3560252" cy="1645920"/>
          </a:xfrm>
        </p:spPr>
        <p:txBody>
          <a:bodyPr>
            <a:normAutofit/>
          </a:bodyPr>
          <a:lstStyle/>
          <a:p>
            <a:r>
              <a:rPr lang="en-US" sz="3200">
                <a:ea typeface="Calibri Light"/>
                <a:cs typeface="Calibri Light"/>
              </a:rPr>
              <a:t>More CR and ½ Way to Appropriations?</a:t>
            </a:r>
          </a:p>
        </p:txBody>
      </p:sp>
      <p:sp>
        <p:nvSpPr>
          <p:cNvPr id="3" name="Content Placeholder 2">
            <a:extLst>
              <a:ext uri="{FF2B5EF4-FFF2-40B4-BE49-F238E27FC236}">
                <a16:creationId xmlns:a16="http://schemas.microsoft.com/office/drawing/2014/main" id="{219F0007-0ECE-7A4F-B398-8D9E4686FC11}"/>
              </a:ext>
            </a:extLst>
          </p:cNvPr>
          <p:cNvSpPr>
            <a:spLocks noGrp="1"/>
          </p:cNvSpPr>
          <p:nvPr>
            <p:ph idx="1"/>
          </p:nvPr>
        </p:nvSpPr>
        <p:spPr>
          <a:xfrm>
            <a:off x="5384294" y="730387"/>
            <a:ext cx="6234549" cy="1645920"/>
          </a:xfrm>
        </p:spPr>
        <p:txBody>
          <a:bodyPr vert="horz" lIns="91440" tIns="45720" rIns="91440" bIns="45720" rtlCol="0" anchor="ctr">
            <a:noAutofit/>
          </a:bodyPr>
          <a:lstStyle/>
          <a:p>
            <a:pPr marL="0" indent="0">
              <a:buNone/>
            </a:pPr>
            <a:r>
              <a:rPr lang="en-US" sz="2000" dirty="0">
                <a:ea typeface="Calibri"/>
                <a:cs typeface="Calibri"/>
              </a:rPr>
              <a:t>New CR's extend shutdown deadline to March 8 and March 22.</a:t>
            </a:r>
          </a:p>
          <a:p>
            <a:pPr marL="0" indent="0">
              <a:buNone/>
            </a:pPr>
            <a:r>
              <a:rPr lang="en-US" sz="2000" dirty="0">
                <a:ea typeface="+mn-lt"/>
                <a:cs typeface="+mn-lt"/>
              </a:rPr>
              <a:t>Compromise text for six spending bills included good and bad news but will pass this week.</a:t>
            </a:r>
          </a:p>
          <a:p>
            <a:pPr marL="0" indent="0">
              <a:buNone/>
            </a:pPr>
            <a:r>
              <a:rPr lang="en-US" sz="2000" dirty="0">
                <a:ea typeface="Calibri"/>
                <a:cs typeface="Calibri"/>
              </a:rPr>
              <a:t>Negotiations continue on our appropriations bill and riders are likely.</a:t>
            </a:r>
          </a:p>
          <a:p>
            <a:pPr marL="0" indent="0">
              <a:buNone/>
            </a:pPr>
            <a:endParaRPr lang="en-US" sz="1800">
              <a:ea typeface="Calibri"/>
              <a:cs typeface="Calibri"/>
            </a:endParaRPr>
          </a:p>
        </p:txBody>
      </p:sp>
      <p:graphicFrame>
        <p:nvGraphicFramePr>
          <p:cNvPr id="4" name="Table 3">
            <a:extLst>
              <a:ext uri="{FF2B5EF4-FFF2-40B4-BE49-F238E27FC236}">
                <a16:creationId xmlns:a16="http://schemas.microsoft.com/office/drawing/2014/main" id="{F00B0FF0-12ED-0F1B-CE32-CE58EB2CC6E6}"/>
              </a:ext>
            </a:extLst>
          </p:cNvPr>
          <p:cNvGraphicFramePr>
            <a:graphicFrameLocks noGrp="1"/>
          </p:cNvGraphicFramePr>
          <p:nvPr/>
        </p:nvGraphicFramePr>
        <p:xfrm>
          <a:off x="756921" y="2734056"/>
          <a:ext cx="10766551" cy="3483865"/>
        </p:xfrm>
        <a:graphic>
          <a:graphicData uri="http://schemas.openxmlformats.org/drawingml/2006/table">
            <a:tbl>
              <a:tblPr firstRow="1" bandRow="1">
                <a:tableStyleId>{17292A2E-F333-43FB-9621-5CBBE7FDCDCB}</a:tableStyleId>
              </a:tblPr>
              <a:tblGrid>
                <a:gridCol w="5422295">
                  <a:extLst>
                    <a:ext uri="{9D8B030D-6E8A-4147-A177-3AD203B41FA5}">
                      <a16:colId xmlns:a16="http://schemas.microsoft.com/office/drawing/2014/main" val="1157874310"/>
                    </a:ext>
                  </a:extLst>
                </a:gridCol>
                <a:gridCol w="5344256">
                  <a:extLst>
                    <a:ext uri="{9D8B030D-6E8A-4147-A177-3AD203B41FA5}">
                      <a16:colId xmlns:a16="http://schemas.microsoft.com/office/drawing/2014/main" val="1656978939"/>
                    </a:ext>
                  </a:extLst>
                </a:gridCol>
              </a:tblGrid>
              <a:tr h="785994">
                <a:tc gridSpan="2">
                  <a:txBody>
                    <a:bodyPr/>
                    <a:lstStyle/>
                    <a:p>
                      <a:pPr lvl="0">
                        <a:buNone/>
                      </a:pPr>
                      <a:r>
                        <a:rPr lang="en-US" sz="2100" u="none" strike="noStrike" noProof="0"/>
                        <a:t>Transportation, Veterans Affairs, Energy, Agriculture, Interior, and Housing and Urban Development, Environmental Protection Agency and Food and Drug Administration.</a:t>
                      </a:r>
                      <a:endParaRPr lang="en-US" sz="2100"/>
                    </a:p>
                  </a:txBody>
                  <a:tcPr marL="106215" marR="106215" marT="53108" marB="53108"/>
                </a:tc>
                <a:tc hMerge="1">
                  <a:txBody>
                    <a:bodyPr/>
                    <a:lstStyle/>
                    <a:p>
                      <a:endParaRPr lang="en-US"/>
                    </a:p>
                  </a:txBody>
                  <a:tcPr marL="0" marR="0" marT="0" marB="0" horzOverflow="overflow"/>
                </a:tc>
                <a:extLst>
                  <a:ext uri="{0D108BD9-81ED-4DB2-BD59-A6C34878D82A}">
                    <a16:rowId xmlns:a16="http://schemas.microsoft.com/office/drawing/2014/main" val="1998725925"/>
                  </a:ext>
                </a:extLst>
              </a:tr>
              <a:tr h="2697871">
                <a:tc>
                  <a:txBody>
                    <a:bodyPr/>
                    <a:lstStyle/>
                    <a:p>
                      <a:pPr algn="ctr"/>
                      <a:r>
                        <a:rPr lang="en-US" sz="2100" u="sng"/>
                        <a:t>Good</a:t>
                      </a:r>
                    </a:p>
                    <a:p>
                      <a:pPr lvl="0" algn="ctr">
                        <a:buNone/>
                      </a:pPr>
                      <a:r>
                        <a:rPr lang="en-US" sz="2100"/>
                        <a:t>+1B for </a:t>
                      </a:r>
                      <a:r>
                        <a:rPr lang="en-US" sz="2100" u="none" strike="noStrike" noProof="0"/>
                        <a:t>Women, Infants, and Children nutrition assistance program</a:t>
                      </a:r>
                    </a:p>
                    <a:p>
                      <a:pPr lvl="0" algn="ctr">
                        <a:buNone/>
                      </a:pPr>
                      <a:endParaRPr lang="en-US" sz="2100" u="none" strike="noStrike" noProof="0"/>
                    </a:p>
                    <a:p>
                      <a:pPr lvl="0" algn="ctr">
                        <a:buNone/>
                      </a:pPr>
                      <a:r>
                        <a:rPr lang="en-US" sz="2100" u="none" strike="noStrike" noProof="0"/>
                        <a:t>Increases for Homeless Assistance, veterans and youth housing.</a:t>
                      </a:r>
                    </a:p>
                    <a:p>
                      <a:pPr lvl="0" algn="ctr">
                        <a:buNone/>
                      </a:pPr>
                      <a:endParaRPr lang="en-US" sz="2100" u="none" strike="noStrike" noProof="0"/>
                    </a:p>
                    <a:p>
                      <a:pPr lvl="0" algn="ctr">
                        <a:buNone/>
                      </a:pPr>
                      <a:r>
                        <a:rPr lang="en-US" sz="2100" u="none" strike="noStrike" noProof="0"/>
                        <a:t>No Poison pill riders.</a:t>
                      </a:r>
                    </a:p>
                  </a:txBody>
                  <a:tcPr marL="106215" marR="106215" marT="53108" marB="53108"/>
                </a:tc>
                <a:tc>
                  <a:txBody>
                    <a:bodyPr/>
                    <a:lstStyle/>
                    <a:p>
                      <a:pPr algn="ctr"/>
                      <a:r>
                        <a:rPr lang="en-US" sz="2100" u="sng"/>
                        <a:t>Bad</a:t>
                      </a:r>
                    </a:p>
                    <a:p>
                      <a:pPr lvl="0" algn="ctr">
                        <a:lnSpc>
                          <a:spcPct val="100000"/>
                        </a:lnSpc>
                        <a:spcBef>
                          <a:spcPts val="0"/>
                        </a:spcBef>
                        <a:spcAft>
                          <a:spcPts val="0"/>
                        </a:spcAft>
                        <a:buNone/>
                      </a:pPr>
                      <a:r>
                        <a:rPr lang="en-US" sz="2100" b="0" i="0" u="none" strike="noStrike" noProof="0" dirty="0"/>
                        <a:t>$75B total is a 3% reduction from FY23 and $10B less than President’s Budget</a:t>
                      </a:r>
                    </a:p>
                    <a:p>
                      <a:pPr lvl="0" algn="ctr">
                        <a:lnSpc>
                          <a:spcPct val="100000"/>
                        </a:lnSpc>
                        <a:spcBef>
                          <a:spcPts val="0"/>
                        </a:spcBef>
                        <a:spcAft>
                          <a:spcPts val="0"/>
                        </a:spcAft>
                        <a:buNone/>
                      </a:pPr>
                      <a:endParaRPr lang="en-US" sz="2100" b="0" i="0" u="none" strike="noStrike" noProof="0"/>
                    </a:p>
                    <a:p>
                      <a:pPr lvl="0" algn="ctr">
                        <a:buNone/>
                      </a:pPr>
                      <a:r>
                        <a:rPr lang="en-US" sz="2100" b="0" i="0" u="none" strike="noStrike" noProof="0" dirty="0"/>
                        <a:t>-3.2B across 19 DOT and HUD grant programs</a:t>
                      </a:r>
                      <a:endParaRPr lang="en-US" sz="2100" dirty="0"/>
                    </a:p>
                    <a:p>
                      <a:pPr lvl="0" algn="ctr">
                        <a:buNone/>
                      </a:pPr>
                      <a:endParaRPr lang="en-US" sz="2100" b="0" i="0" u="none" strike="noStrike" noProof="0"/>
                    </a:p>
                    <a:p>
                      <a:pPr lvl="0" algn="ctr">
                        <a:lnSpc>
                          <a:spcPct val="100000"/>
                        </a:lnSpc>
                        <a:spcBef>
                          <a:spcPts val="0"/>
                        </a:spcBef>
                        <a:spcAft>
                          <a:spcPts val="0"/>
                        </a:spcAft>
                        <a:buNone/>
                      </a:pPr>
                      <a:r>
                        <a:rPr lang="en-US" sz="2100" b="0" i="0" u="none" strike="noStrike" noProof="0" dirty="0">
                          <a:latin typeface="Calibri"/>
                        </a:rPr>
                        <a:t>Cuts to the FBI (6%), ATF (7%), and EPA (9.6%).</a:t>
                      </a:r>
                      <a:endParaRPr lang="en-US" sz="2100" dirty="0"/>
                    </a:p>
                  </a:txBody>
                  <a:tcPr marL="106215" marR="106215" marT="53108" marB="53108"/>
                </a:tc>
                <a:extLst>
                  <a:ext uri="{0D108BD9-81ED-4DB2-BD59-A6C34878D82A}">
                    <a16:rowId xmlns:a16="http://schemas.microsoft.com/office/drawing/2014/main" val="4131309394"/>
                  </a:ext>
                </a:extLst>
              </a:tr>
            </a:tbl>
          </a:graphicData>
        </a:graphic>
      </p:graphicFrame>
    </p:spTree>
    <p:extLst>
      <p:ext uri="{BB962C8B-B14F-4D97-AF65-F5344CB8AC3E}">
        <p14:creationId xmlns:p14="http://schemas.microsoft.com/office/powerpoint/2010/main" val="490900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1368B-AB5D-1E1E-E385-2C349568DF02}"/>
              </a:ext>
            </a:extLst>
          </p:cNvPr>
          <p:cNvSpPr>
            <a:spLocks noGrp="1"/>
          </p:cNvSpPr>
          <p:nvPr>
            <p:ph type="title"/>
          </p:nvPr>
        </p:nvSpPr>
        <p:spPr>
          <a:xfrm>
            <a:off x="481508" y="-193640"/>
            <a:ext cx="11018520" cy="1434415"/>
          </a:xfrm>
        </p:spPr>
        <p:txBody>
          <a:bodyPr anchor="b">
            <a:normAutofit/>
          </a:bodyPr>
          <a:lstStyle/>
          <a:p>
            <a:r>
              <a:rPr lang="en-US" sz="3000" dirty="0">
                <a:cs typeface="Calibri Light"/>
              </a:rPr>
              <a:t>What does this mean for DD Councils?</a:t>
            </a:r>
            <a:endParaRPr lang="en-US" sz="3000" dirty="0"/>
          </a:p>
        </p:txBody>
      </p:sp>
      <p:sp>
        <p:nvSpPr>
          <p:cNvPr id="3" name="Content Placeholder 2">
            <a:extLst>
              <a:ext uri="{FF2B5EF4-FFF2-40B4-BE49-F238E27FC236}">
                <a16:creationId xmlns:a16="http://schemas.microsoft.com/office/drawing/2014/main" id="{9716E4AC-E83A-1934-8EFB-2CDAA7FD9E04}"/>
              </a:ext>
            </a:extLst>
          </p:cNvPr>
          <p:cNvSpPr>
            <a:spLocks noGrp="1"/>
          </p:cNvSpPr>
          <p:nvPr>
            <p:ph idx="1"/>
          </p:nvPr>
        </p:nvSpPr>
        <p:spPr>
          <a:xfrm>
            <a:off x="583866" y="1434421"/>
            <a:ext cx="6713552" cy="4119172"/>
          </a:xfrm>
        </p:spPr>
        <p:txBody>
          <a:bodyPr vert="horz" lIns="91440" tIns="45720" rIns="91440" bIns="45720" rtlCol="0" anchor="t">
            <a:noAutofit/>
          </a:bodyPr>
          <a:lstStyle/>
          <a:p>
            <a:pPr marL="0" indent="0">
              <a:buNone/>
            </a:pPr>
            <a:r>
              <a:rPr lang="en-US" sz="2000" dirty="0">
                <a:cs typeface="Calibri" panose="020F0502020204030204"/>
              </a:rPr>
              <a:t>DD Council Funding:</a:t>
            </a:r>
          </a:p>
          <a:p>
            <a:r>
              <a:rPr lang="en-US" sz="2000" dirty="0">
                <a:cs typeface="Calibri" panose="020F0502020204030204"/>
              </a:rPr>
              <a:t>The CR continues level 2023 funding through March 22.</a:t>
            </a:r>
            <a:endParaRPr lang="en-US" sz="2000" dirty="0">
              <a:ea typeface="Calibri"/>
              <a:cs typeface="Calibri" panose="020F0502020204030204"/>
            </a:endParaRPr>
          </a:p>
          <a:p>
            <a:r>
              <a:rPr lang="en-US" sz="2000" dirty="0">
                <a:cs typeface="Calibri" panose="020F0502020204030204"/>
              </a:rPr>
              <a:t>The Senate-passed Labor HHS Appropriations bill report language maintains $81M (2023 level).</a:t>
            </a:r>
          </a:p>
          <a:p>
            <a:r>
              <a:rPr lang="en-US" sz="2000" dirty="0">
                <a:cs typeface="Calibri" panose="020F0502020204030204"/>
              </a:rPr>
              <a:t>The House "report" (not official committee report) also maintains $81M (2023 level).</a:t>
            </a:r>
          </a:p>
          <a:p>
            <a:endParaRPr lang="en-US" sz="2000" dirty="0">
              <a:cs typeface="Calibri" panose="020F0502020204030204"/>
            </a:endParaRPr>
          </a:p>
          <a:p>
            <a:pPr marL="0" indent="0">
              <a:buNone/>
            </a:pPr>
            <a:r>
              <a:rPr lang="en-US" sz="2000" dirty="0">
                <a:ea typeface="+mn-lt"/>
                <a:cs typeface="+mn-lt"/>
              </a:rPr>
              <a:t>NACDD's take: </a:t>
            </a:r>
            <a:endParaRPr lang="en-US" sz="2000" dirty="0">
              <a:cs typeface="Calibri" panose="020F0502020204030204"/>
            </a:endParaRPr>
          </a:p>
          <a:p>
            <a:r>
              <a:rPr lang="en-US" sz="2000" dirty="0">
                <a:ea typeface="+mn-lt"/>
                <a:cs typeface="+mn-lt"/>
              </a:rPr>
              <a:t>Level funding is still supported by the Senate (bipartisan) and the White House, but the House wants more spending cuts and riders (abortion, political). Johnson's compromise on first round will mean a lot of pressure to cut in the second. </a:t>
            </a:r>
          </a:p>
        </p:txBody>
      </p:sp>
      <p:pic>
        <p:nvPicPr>
          <p:cNvPr id="5" name="Picture 4" descr="Checkmate in a chess game">
            <a:extLst>
              <a:ext uri="{FF2B5EF4-FFF2-40B4-BE49-F238E27FC236}">
                <a16:creationId xmlns:a16="http://schemas.microsoft.com/office/drawing/2014/main" id="{97EB5A49-DFA3-F96B-880A-BE3D9A956A45}"/>
              </a:ext>
            </a:extLst>
          </p:cNvPr>
          <p:cNvPicPr>
            <a:picLocks noChangeAspect="1"/>
          </p:cNvPicPr>
          <p:nvPr/>
        </p:nvPicPr>
        <p:blipFill rotWithShape="1">
          <a:blip r:embed="rId2"/>
          <a:srcRect l="11462" r="15663" b="1"/>
          <a:stretch/>
        </p:blipFill>
        <p:spPr>
          <a:xfrm>
            <a:off x="7675658" y="2093976"/>
            <a:ext cx="3941064" cy="4096512"/>
          </a:xfrm>
          <a:prstGeom prst="rect">
            <a:avLst/>
          </a:prstGeom>
        </p:spPr>
      </p:pic>
    </p:spTree>
    <p:extLst>
      <p:ext uri="{BB962C8B-B14F-4D97-AF65-F5344CB8AC3E}">
        <p14:creationId xmlns:p14="http://schemas.microsoft.com/office/powerpoint/2010/main" val="3795514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38480-8F10-E56F-0027-906192276F93}"/>
              </a:ext>
            </a:extLst>
          </p:cNvPr>
          <p:cNvSpPr>
            <a:spLocks noGrp="1"/>
          </p:cNvSpPr>
          <p:nvPr>
            <p:ph type="title"/>
          </p:nvPr>
        </p:nvSpPr>
        <p:spPr>
          <a:xfrm>
            <a:off x="630936" y="639520"/>
            <a:ext cx="3429000" cy="1719072"/>
          </a:xfrm>
        </p:spPr>
        <p:txBody>
          <a:bodyPr anchor="b">
            <a:normAutofit/>
          </a:bodyPr>
          <a:lstStyle/>
          <a:p>
            <a:r>
              <a:rPr lang="en-US" sz="5400">
                <a:cs typeface="Calibri Light"/>
              </a:rPr>
              <a:t>Elections looming...</a:t>
            </a:r>
          </a:p>
        </p:txBody>
      </p:sp>
      <p:sp>
        <p:nvSpPr>
          <p:cNvPr id="6" name="Content Placeholder 5">
            <a:extLst>
              <a:ext uri="{FF2B5EF4-FFF2-40B4-BE49-F238E27FC236}">
                <a16:creationId xmlns:a16="http://schemas.microsoft.com/office/drawing/2014/main" id="{006DA5DD-8524-3612-2999-5628892953D4}"/>
              </a:ext>
            </a:extLst>
          </p:cNvPr>
          <p:cNvSpPr>
            <a:spLocks noGrp="1"/>
          </p:cNvSpPr>
          <p:nvPr>
            <p:ph idx="1"/>
          </p:nvPr>
        </p:nvSpPr>
        <p:spPr>
          <a:xfrm>
            <a:off x="187384" y="2807208"/>
            <a:ext cx="3872552" cy="3410712"/>
          </a:xfrm>
        </p:spPr>
        <p:txBody>
          <a:bodyPr vert="horz" lIns="91440" tIns="45720" rIns="91440" bIns="45720" rtlCol="0" anchor="t">
            <a:noAutofit/>
          </a:bodyPr>
          <a:lstStyle/>
          <a:p>
            <a:r>
              <a:rPr lang="en-US" sz="1800" dirty="0">
                <a:ea typeface="Calibri"/>
                <a:cs typeface="Calibri"/>
              </a:rPr>
              <a:t>McConnell steps down from Senate leadership in November. </a:t>
            </a:r>
          </a:p>
          <a:p>
            <a:r>
              <a:rPr lang="en-US" sz="1800" dirty="0">
                <a:ea typeface="Calibri"/>
                <a:cs typeface="Calibri"/>
              </a:rPr>
              <a:t>Sen. Sinema announces she will not seek reelection. Cites </a:t>
            </a:r>
            <a:r>
              <a:rPr lang="en-US" sz="1800" dirty="0" err="1">
                <a:ea typeface="Calibri"/>
                <a:cs typeface="Calibri"/>
              </a:rPr>
              <a:t>incresing</a:t>
            </a:r>
            <a:r>
              <a:rPr lang="en-US" sz="1800" dirty="0">
                <a:ea typeface="Calibri"/>
                <a:cs typeface="Calibri"/>
              </a:rPr>
              <a:t> partisanship.</a:t>
            </a:r>
          </a:p>
          <a:p>
            <a:r>
              <a:rPr lang="en-US" sz="1800" dirty="0">
                <a:ea typeface="+mn-lt"/>
                <a:cs typeface="+mn-lt"/>
              </a:rPr>
              <a:t>R's looking to control the Senate. Democrats will be forced to defend 23 seats, including Sinema’s and two others held by independents who usually vote with Democrats, compared with 10 seats for Republicans.</a:t>
            </a:r>
            <a:endParaRPr lang="en-US" sz="1800" dirty="0">
              <a:ea typeface="Calibri"/>
              <a:cs typeface="Calibri"/>
            </a:endParaRPr>
          </a:p>
        </p:txBody>
      </p:sp>
      <p:pic>
        <p:nvPicPr>
          <p:cNvPr id="7" name="Picture 6" descr="A map of the united states&#10;&#10;Description automatically generated">
            <a:extLst>
              <a:ext uri="{FF2B5EF4-FFF2-40B4-BE49-F238E27FC236}">
                <a16:creationId xmlns:a16="http://schemas.microsoft.com/office/drawing/2014/main" id="{4C2BFA86-8FB9-1DE2-41D9-C7C3C0D2022E}"/>
              </a:ext>
            </a:extLst>
          </p:cNvPr>
          <p:cNvPicPr>
            <a:picLocks noChangeAspect="1"/>
          </p:cNvPicPr>
          <p:nvPr/>
        </p:nvPicPr>
        <p:blipFill>
          <a:blip r:embed="rId2"/>
          <a:stretch>
            <a:fillRect/>
          </a:stretch>
        </p:blipFill>
        <p:spPr>
          <a:xfrm>
            <a:off x="4654296" y="745179"/>
            <a:ext cx="6903720" cy="5367641"/>
          </a:xfrm>
          <a:prstGeom prst="rect">
            <a:avLst/>
          </a:prstGeom>
        </p:spPr>
      </p:pic>
    </p:spTree>
    <p:extLst>
      <p:ext uri="{BB962C8B-B14F-4D97-AF65-F5344CB8AC3E}">
        <p14:creationId xmlns:p14="http://schemas.microsoft.com/office/powerpoint/2010/main" val="3806447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A7DD65-B5F8-DB5B-0187-F46141383CE0}"/>
              </a:ext>
            </a:extLst>
          </p:cNvPr>
          <p:cNvSpPr>
            <a:spLocks noGrp="1"/>
          </p:cNvSpPr>
          <p:nvPr>
            <p:ph type="title"/>
          </p:nvPr>
        </p:nvSpPr>
        <p:spPr>
          <a:xfrm>
            <a:off x="572493" y="238539"/>
            <a:ext cx="11018520" cy="1434415"/>
          </a:xfrm>
        </p:spPr>
        <p:txBody>
          <a:bodyPr anchor="b">
            <a:normAutofit/>
          </a:bodyPr>
          <a:lstStyle/>
          <a:p>
            <a:r>
              <a:rPr lang="en-US" sz="5400">
                <a:ea typeface="Calibri Light"/>
                <a:cs typeface="Calibri Light"/>
              </a:rPr>
              <a:t>Focus on Employment</a:t>
            </a:r>
            <a:endParaRPr lang="en-US" sz="5400"/>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535631E-E641-68D8-EF7D-2ADFB0BC8BD5}"/>
              </a:ext>
            </a:extLst>
          </p:cNvPr>
          <p:cNvSpPr>
            <a:spLocks noGrp="1"/>
          </p:cNvSpPr>
          <p:nvPr>
            <p:ph idx="1"/>
          </p:nvPr>
        </p:nvSpPr>
        <p:spPr>
          <a:xfrm>
            <a:off x="572493" y="2071316"/>
            <a:ext cx="6713552" cy="4119172"/>
          </a:xfrm>
        </p:spPr>
        <p:txBody>
          <a:bodyPr vert="horz" lIns="91440" tIns="45720" rIns="91440" bIns="45720" rtlCol="0" anchor="t">
            <a:normAutofit/>
          </a:bodyPr>
          <a:lstStyle/>
          <a:p>
            <a:pPr>
              <a:spcBef>
                <a:spcPts val="0"/>
              </a:spcBef>
              <a:spcAft>
                <a:spcPts val="600"/>
              </a:spcAft>
            </a:pPr>
            <a:r>
              <a:rPr lang="en-US" sz="2200" b="1">
                <a:ea typeface="+mn-lt"/>
                <a:cs typeface="+mn-lt"/>
              </a:rPr>
              <a:t>Transformation to Competitive Integrated Employment Act</a:t>
            </a:r>
            <a:r>
              <a:rPr lang="en-US" sz="2200">
                <a:ea typeface="+mn-lt"/>
                <a:cs typeface="+mn-lt"/>
              </a:rPr>
              <a:t> (bipartisan/bicameral) - Phases out paying workers with disabilities subminimum wage. </a:t>
            </a:r>
            <a:r>
              <a:rPr lang="en-US" sz="2200" b="1">
                <a:ea typeface="+mn-lt"/>
                <a:cs typeface="+mn-lt"/>
              </a:rPr>
              <a:t>TCIEA </a:t>
            </a:r>
            <a:r>
              <a:rPr lang="en-US" sz="2200">
                <a:ea typeface="+mn-lt"/>
                <a:cs typeface="+mn-lt"/>
              </a:rPr>
              <a:t>got a hearing last week in the Senate. See full hearing here </a:t>
            </a:r>
            <a:r>
              <a:rPr lang="en-US" sz="2200">
                <a:ea typeface="+mn-lt"/>
                <a:cs typeface="+mn-lt"/>
                <a:hlinkClick r:id="rId2"/>
              </a:rPr>
              <a:t>https://bit.ly/49X6KGj</a:t>
            </a:r>
            <a:endParaRPr lang="en-US" sz="2200">
              <a:ea typeface="+mn-lt"/>
              <a:cs typeface="+mn-lt"/>
            </a:endParaRPr>
          </a:p>
          <a:p>
            <a:pPr>
              <a:spcBef>
                <a:spcPts val="0"/>
              </a:spcBef>
              <a:spcAft>
                <a:spcPts val="600"/>
              </a:spcAft>
            </a:pPr>
            <a:endParaRPr lang="en-US" sz="2200">
              <a:ea typeface="Calibri"/>
              <a:cs typeface="Calibri"/>
            </a:endParaRPr>
          </a:p>
          <a:p>
            <a:pPr>
              <a:spcBef>
                <a:spcPts val="0"/>
              </a:spcBef>
              <a:spcAft>
                <a:spcPts val="600"/>
              </a:spcAft>
            </a:pPr>
            <a:r>
              <a:rPr lang="en-US" sz="2200">
                <a:ea typeface="+mn-lt"/>
                <a:cs typeface="+mn-lt"/>
              </a:rPr>
              <a:t>NACDD is going to ask the councils at DPS to focus on Transition to Competitive and Integrated Employment during their DPS visits to Capitol Hill.  </a:t>
            </a:r>
          </a:p>
        </p:txBody>
      </p:sp>
      <p:pic>
        <p:nvPicPr>
          <p:cNvPr id="4" name="Picture 3" descr="Leading House Republican announces retirement from Congress: 'Privilege of  my life' | Fox News">
            <a:extLst>
              <a:ext uri="{FF2B5EF4-FFF2-40B4-BE49-F238E27FC236}">
                <a16:creationId xmlns:a16="http://schemas.microsoft.com/office/drawing/2014/main" id="{54565AC4-1B1F-2F0C-A503-9F5823030050}"/>
              </a:ext>
            </a:extLst>
          </p:cNvPr>
          <p:cNvPicPr>
            <a:picLocks noChangeAspect="1"/>
          </p:cNvPicPr>
          <p:nvPr/>
        </p:nvPicPr>
        <p:blipFill rotWithShape="1">
          <a:blip r:embed="rId3"/>
          <a:srcRect l="22396" r="23729"/>
          <a:stretch/>
        </p:blipFill>
        <p:spPr>
          <a:xfrm>
            <a:off x="7675658" y="2093976"/>
            <a:ext cx="3941064" cy="4096512"/>
          </a:xfrm>
          <a:prstGeom prst="rect">
            <a:avLst/>
          </a:prstGeom>
        </p:spPr>
      </p:pic>
    </p:spTree>
    <p:extLst>
      <p:ext uri="{BB962C8B-B14F-4D97-AF65-F5344CB8AC3E}">
        <p14:creationId xmlns:p14="http://schemas.microsoft.com/office/powerpoint/2010/main" val="2679685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4BC13-5F0C-697D-3F23-9D23C418A4F7}"/>
              </a:ext>
            </a:extLst>
          </p:cNvPr>
          <p:cNvSpPr>
            <a:spLocks noGrp="1"/>
          </p:cNvSpPr>
          <p:nvPr>
            <p:ph type="title"/>
          </p:nvPr>
        </p:nvSpPr>
        <p:spPr/>
        <p:txBody>
          <a:bodyPr/>
          <a:lstStyle/>
          <a:p>
            <a:r>
              <a:rPr lang="en-US" dirty="0">
                <a:ea typeface="Calibri Light"/>
                <a:cs typeface="Calibri Light"/>
              </a:rPr>
              <a:t>Other News</a:t>
            </a:r>
            <a:endParaRPr lang="en-US" dirty="0"/>
          </a:p>
        </p:txBody>
      </p:sp>
      <p:sp>
        <p:nvSpPr>
          <p:cNvPr id="3" name="Content Placeholder 2">
            <a:extLst>
              <a:ext uri="{FF2B5EF4-FFF2-40B4-BE49-F238E27FC236}">
                <a16:creationId xmlns:a16="http://schemas.microsoft.com/office/drawing/2014/main" id="{FE13EE39-57D5-3268-F1F4-11264D5FC445}"/>
              </a:ext>
            </a:extLst>
          </p:cNvPr>
          <p:cNvSpPr>
            <a:spLocks noGrp="1"/>
          </p:cNvSpPr>
          <p:nvPr>
            <p:ph idx="1"/>
          </p:nvPr>
        </p:nvSpPr>
        <p:spPr/>
        <p:txBody>
          <a:bodyPr vert="horz" lIns="91440" tIns="45720" rIns="91440" bIns="45720" rtlCol="0" anchor="t">
            <a:normAutofit fontScale="92500" lnSpcReduction="20000"/>
          </a:bodyPr>
          <a:lstStyle/>
          <a:p>
            <a:pPr marL="0" indent="0">
              <a:buNone/>
            </a:pPr>
            <a:endParaRPr lang="en-US" dirty="0">
              <a:ea typeface="Calibri"/>
              <a:cs typeface="Calibri"/>
            </a:endParaRPr>
          </a:p>
          <a:p>
            <a:r>
              <a:rPr lang="en-US" dirty="0">
                <a:ea typeface="+mn-lt"/>
                <a:cs typeface="+mn-lt"/>
              </a:rPr>
              <a:t>Sen. Warnock reintroduced John R. Lewis Voting Rights Advancement Act which would update and restore critical safeguards of the original Voting Rights Act of 1965 that have been eroded in recent years by federal court rulings. There will be a hearing on the bill on Tuesday, March 12. </a:t>
            </a:r>
            <a:endParaRPr lang="en-US" dirty="0">
              <a:ea typeface="Calibri" panose="020F0502020204030204"/>
              <a:cs typeface="Calibri" panose="020F0502020204030204"/>
            </a:endParaRPr>
          </a:p>
          <a:p>
            <a:r>
              <a:rPr lang="en-US" dirty="0">
                <a:ea typeface="Calibri" panose="020F0502020204030204"/>
                <a:cs typeface="Calibri" panose="020F0502020204030204"/>
              </a:rPr>
              <a:t>Updated CDC Covid </a:t>
            </a:r>
            <a:r>
              <a:rPr lang="en-US" dirty="0" err="1">
                <a:ea typeface="Calibri"/>
                <a:cs typeface="Calibri"/>
              </a:rPr>
              <a:t>guidence</a:t>
            </a:r>
            <a:r>
              <a:rPr lang="en-US" dirty="0">
                <a:ea typeface="Calibri"/>
                <a:cs typeface="Calibri"/>
              </a:rPr>
              <a:t> </a:t>
            </a:r>
            <a:r>
              <a:rPr lang="en-US" dirty="0">
                <a:ea typeface="+mn-lt"/>
                <a:cs typeface="+mn-lt"/>
              </a:rPr>
              <a:t>will now urge individuals with the virus to stay home and away from others, but says they can return to normal activities when they have been fever-free and their symptoms are improving for at least 24 hours, wear a mask, maintain distance from others, practice enhanced hygiene and take other preventive steps for five days</a:t>
            </a:r>
            <a:r>
              <a:rPr lang="en-US" dirty="0">
                <a:ea typeface="Calibri"/>
                <a:cs typeface="Calibri"/>
              </a:rPr>
              <a:t>. See CDC Press Release at </a:t>
            </a:r>
            <a:r>
              <a:rPr lang="en-US" dirty="0">
                <a:ea typeface="+mn-lt"/>
                <a:cs typeface="+mn-lt"/>
                <a:hlinkClick r:id="rId2"/>
              </a:rPr>
              <a:t>https://www.cdc.gov/media/releases/2024/p0301-respiratory-virus.html</a:t>
            </a:r>
            <a:endParaRPr lang="en-US" dirty="0">
              <a:ea typeface="+mn-lt"/>
              <a:cs typeface="+mn-lt"/>
            </a:endParaRPr>
          </a:p>
          <a:p>
            <a:endParaRPr lang="en-US" dirty="0">
              <a:ea typeface="+mn-lt"/>
              <a:cs typeface="+mn-lt"/>
            </a:endParaRPr>
          </a:p>
        </p:txBody>
      </p:sp>
    </p:spTree>
    <p:extLst>
      <p:ext uri="{BB962C8B-B14F-4D97-AF65-F5344CB8AC3E}">
        <p14:creationId xmlns:p14="http://schemas.microsoft.com/office/powerpoint/2010/main" val="791114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83EE6-39A5-B4FC-1A22-5150E8B7DE27}"/>
              </a:ext>
            </a:extLst>
          </p:cNvPr>
          <p:cNvSpPr>
            <a:spLocks noGrp="1"/>
          </p:cNvSpPr>
          <p:nvPr>
            <p:ph type="ctrTitle"/>
          </p:nvPr>
        </p:nvSpPr>
        <p:spPr>
          <a:xfrm>
            <a:off x="6398408" y="4003960"/>
            <a:ext cx="5334930" cy="1977985"/>
          </a:xfrm>
        </p:spPr>
        <p:txBody>
          <a:bodyPr vert="horz" lIns="91440" tIns="45720" rIns="91440" bIns="45720" rtlCol="0" anchor="b">
            <a:noAutofit/>
          </a:bodyPr>
          <a:lstStyle/>
          <a:p>
            <a:r>
              <a:rPr lang="en-US" sz="2400" b="1" dirty="0">
                <a:latin typeface="Calibri"/>
                <a:cs typeface="Calibri Light"/>
              </a:rPr>
              <a:t>Policy Committee Meeting</a:t>
            </a:r>
            <a:br>
              <a:rPr lang="en-US" sz="1800" dirty="0">
                <a:latin typeface="Calibri"/>
                <a:cs typeface="Calibri Light"/>
              </a:rPr>
            </a:br>
            <a:r>
              <a:rPr lang="en-US" sz="1800" dirty="0">
                <a:latin typeface="Calibri"/>
                <a:cs typeface="Calibri Light"/>
              </a:rPr>
              <a:t>Thursday, March 7, 2pm Eastern</a:t>
            </a:r>
            <a:br>
              <a:rPr lang="en-US" sz="1800" dirty="0">
                <a:latin typeface="Calibri"/>
                <a:cs typeface="+mj-lt"/>
              </a:rPr>
            </a:br>
            <a:r>
              <a:rPr lang="en-US" sz="1800" dirty="0">
                <a:latin typeface="Calibri"/>
                <a:ea typeface="+mj-lt"/>
                <a:cs typeface="+mj-lt"/>
              </a:rPr>
              <a:t>Join Zoom Meeting</a:t>
            </a:r>
            <a:endParaRPr lang="en-US" sz="1800" dirty="0">
              <a:latin typeface="Calibri"/>
              <a:cs typeface="Calibri Light"/>
            </a:endParaRPr>
          </a:p>
          <a:p>
            <a:r>
              <a:rPr lang="en-US" sz="1800" dirty="0">
                <a:latin typeface="Calibri"/>
                <a:ea typeface="+mj-lt"/>
                <a:cs typeface="+mj-lt"/>
                <a:hlinkClick r:id="rId2"/>
              </a:rPr>
              <a:t>https://us02web.zoom.us/j/82156490017?pwd=amdsUTliajUrVllwbit1WHR4VmxpUT09</a:t>
            </a:r>
            <a:endParaRPr lang="en-US" sz="1800">
              <a:latin typeface="Calibri"/>
              <a:cs typeface="Calibri Light"/>
            </a:endParaRPr>
          </a:p>
          <a:p>
            <a:r>
              <a:rPr lang="en-US" sz="1800" dirty="0">
                <a:latin typeface="Calibri"/>
                <a:ea typeface="+mj-lt"/>
                <a:cs typeface="+mj-lt"/>
              </a:rPr>
              <a:t>Meeting ID: 821 5649 0017</a:t>
            </a:r>
            <a:endParaRPr lang="en-US" sz="1800">
              <a:latin typeface="Calibri"/>
              <a:cs typeface="Calibri Light"/>
            </a:endParaRPr>
          </a:p>
          <a:p>
            <a:r>
              <a:rPr lang="en-US" sz="1800" dirty="0">
                <a:latin typeface="Calibri"/>
                <a:ea typeface="+mj-lt"/>
                <a:cs typeface="+mj-lt"/>
              </a:rPr>
              <a:t>Passcode: 754454</a:t>
            </a:r>
            <a:endParaRPr lang="en-US" sz="1800">
              <a:latin typeface="Calibri"/>
              <a:cs typeface="Calibri Light"/>
            </a:endParaRPr>
          </a:p>
          <a:p>
            <a:pPr>
              <a:spcBef>
                <a:spcPts val="1000"/>
              </a:spcBef>
            </a:pPr>
            <a:br>
              <a:rPr lang="en-US" sz="1800" dirty="0">
                <a:latin typeface="Calibri"/>
                <a:cs typeface="Calibri Light"/>
              </a:rPr>
            </a:br>
            <a:br>
              <a:rPr lang="en-US" sz="1800" dirty="0">
                <a:latin typeface="Calibri"/>
                <a:cs typeface="Calibri Light"/>
              </a:rPr>
            </a:br>
            <a:br>
              <a:rPr lang="en-US" sz="1800" dirty="0">
                <a:latin typeface="Calibri"/>
                <a:cs typeface="Calibri Light"/>
              </a:rPr>
            </a:br>
            <a:r>
              <a:rPr lang="en-US" sz="2400" b="1" dirty="0">
                <a:latin typeface="Calibri"/>
                <a:cs typeface="Calibri Light"/>
              </a:rPr>
              <a:t>NACDD Public Policy Listservs</a:t>
            </a:r>
            <a:br>
              <a:rPr lang="en-US" sz="1800" dirty="0">
                <a:latin typeface="Calibri"/>
                <a:cs typeface="Calibri Light"/>
              </a:rPr>
            </a:br>
            <a:r>
              <a:rPr lang="en-US" sz="1800" dirty="0">
                <a:latin typeface="Calibri"/>
                <a:cs typeface="Calibri"/>
              </a:rPr>
              <a:t>1) Policy List open to all NACDD members (council members, staff and self-advocates) </a:t>
            </a:r>
            <a:br>
              <a:rPr lang="en-US" sz="1800" dirty="0">
                <a:latin typeface="Calibri"/>
                <a:cs typeface="Calibri"/>
              </a:rPr>
            </a:br>
            <a:r>
              <a:rPr lang="en-US" sz="1800" dirty="0">
                <a:latin typeface="Calibri"/>
                <a:cs typeface="Calibri"/>
              </a:rPr>
              <a:t>To join go to </a:t>
            </a:r>
            <a:r>
              <a:rPr lang="en-US" sz="1800" dirty="0">
                <a:latin typeface="Calibri"/>
                <a:cs typeface="Calibri"/>
                <a:hlinkClick r:id="rId3"/>
              </a:rPr>
              <a:t>https://bit.ly/3Ux1PEN</a:t>
            </a:r>
            <a:br>
              <a:rPr lang="en-US" sz="1800" dirty="0">
                <a:latin typeface="Calibri"/>
                <a:cs typeface="Calibri"/>
              </a:rPr>
            </a:br>
            <a:br>
              <a:rPr lang="en-US" sz="1800" dirty="0">
                <a:latin typeface="Calibri"/>
                <a:cs typeface="Calibri"/>
              </a:rPr>
            </a:br>
            <a:r>
              <a:rPr lang="en-US" sz="1800" dirty="0">
                <a:latin typeface="Calibri"/>
                <a:cs typeface="Calibri"/>
              </a:rPr>
              <a:t>2) State Policy Committee</a:t>
            </a:r>
            <a:br>
              <a:rPr lang="en-US" sz="1800" dirty="0">
                <a:latin typeface="Calibri"/>
                <a:cs typeface="Calibri"/>
              </a:rPr>
            </a:br>
            <a:r>
              <a:rPr lang="en-US" sz="1800" dirty="0">
                <a:latin typeface="Calibri"/>
                <a:cs typeface="Calibri"/>
              </a:rPr>
              <a:t>To join go to</a:t>
            </a:r>
            <a:br>
              <a:rPr lang="en-US" sz="1800" dirty="0">
                <a:latin typeface="Calibri"/>
                <a:cs typeface="Calibri"/>
              </a:rPr>
            </a:br>
            <a:r>
              <a:rPr lang="en-US" sz="1800" dirty="0">
                <a:latin typeface="Calibri"/>
                <a:cs typeface="Calibri"/>
              </a:rPr>
              <a:t> </a:t>
            </a:r>
            <a:r>
              <a:rPr lang="en-US" sz="1800" dirty="0">
                <a:latin typeface="Calibri"/>
                <a:cs typeface="Calibri"/>
                <a:hlinkClick r:id="rId4"/>
              </a:rPr>
              <a:t>https://forms.gle/yUKXvRRE5cKN1DDi8</a:t>
            </a:r>
            <a:r>
              <a:rPr lang="en-US" sz="1800" dirty="0">
                <a:latin typeface="Calibri"/>
                <a:cs typeface="Calibri"/>
              </a:rPr>
              <a:t> </a:t>
            </a:r>
            <a:endParaRPr lang="en-US" sz="1800">
              <a:latin typeface="Calibri"/>
              <a:cs typeface="Calibri Light"/>
            </a:endParaRPr>
          </a:p>
        </p:txBody>
      </p:sp>
      <p:pic>
        <p:nvPicPr>
          <p:cNvPr id="4" name="Picture 4" descr="A picture containing logo&#10;&#10;Description automatically generated">
            <a:extLst>
              <a:ext uri="{FF2B5EF4-FFF2-40B4-BE49-F238E27FC236}">
                <a16:creationId xmlns:a16="http://schemas.microsoft.com/office/drawing/2014/main" id="{AFD1E62A-CD52-FAF7-C54C-89EDF9701392}"/>
              </a:ext>
            </a:extLst>
          </p:cNvPr>
          <p:cNvPicPr>
            <a:picLocks noChangeAspect="1"/>
          </p:cNvPicPr>
          <p:nvPr/>
        </p:nvPicPr>
        <p:blipFill rotWithShape="1">
          <a:blip r:embed="rId5"/>
          <a:srcRect r="1" b="10751"/>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5" name="TextBox 4">
            <a:extLst>
              <a:ext uri="{FF2B5EF4-FFF2-40B4-BE49-F238E27FC236}">
                <a16:creationId xmlns:a16="http://schemas.microsoft.com/office/drawing/2014/main" id="{E8FE8211-A1EC-A102-163F-ECEADA3D9371}"/>
              </a:ext>
            </a:extLst>
          </p:cNvPr>
          <p:cNvSpPr txBox="1"/>
          <p:nvPr/>
        </p:nvSpPr>
        <p:spPr>
          <a:xfrm>
            <a:off x="7630160" y="560832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a:endParaRPr>
          </a:p>
        </p:txBody>
      </p:sp>
    </p:spTree>
    <p:extLst>
      <p:ext uri="{BB962C8B-B14F-4D97-AF65-F5344CB8AC3E}">
        <p14:creationId xmlns:p14="http://schemas.microsoft.com/office/powerpoint/2010/main" val="131465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A0C90C0BAAFC42B9CBFEC0708F4935" ma:contentTypeVersion="18" ma:contentTypeDescription="Create a new document." ma:contentTypeScope="" ma:versionID="747bd14c0bc5fbe46383234328695d9f">
  <xsd:schema xmlns:xsd="http://www.w3.org/2001/XMLSchema" xmlns:xs="http://www.w3.org/2001/XMLSchema" xmlns:p="http://schemas.microsoft.com/office/2006/metadata/properties" xmlns:ns2="560c9c75-9737-4a47-90d7-3192440b0b55" xmlns:ns3="7244ee07-bebb-4256-851d-8920eeb3e1b7" targetNamespace="http://schemas.microsoft.com/office/2006/metadata/properties" ma:root="true" ma:fieldsID="717a3c5c58d1fcb42fb190b8c23c93f3" ns2:_="" ns3:_="">
    <xsd:import namespace="560c9c75-9737-4a47-90d7-3192440b0b55"/>
    <xsd:import namespace="7244ee07-bebb-4256-851d-8920eeb3e1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DateTaken"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c9c75-9737-4a47-90d7-3192440b0b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b6cdaa0-f793-43fc-9d66-18f7e46bb38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244ee07-bebb-4256-851d-8920eeb3e1b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c59ed9a-9116-4bad-92b9-f5b46ad154c1}" ma:internalName="TaxCatchAll" ma:showField="CatchAllData" ma:web="7244ee07-bebb-4256-851d-8920eeb3e1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7244ee07-bebb-4256-851d-8920eeb3e1b7">
      <UserInfo>
        <DisplayName/>
        <AccountId xsi:nil="true"/>
        <AccountType/>
      </UserInfo>
    </SharedWithUsers>
    <lcf76f155ced4ddcb4097134ff3c332f xmlns="560c9c75-9737-4a47-90d7-3192440b0b55">
      <Terms xmlns="http://schemas.microsoft.com/office/infopath/2007/PartnerControls"/>
    </lcf76f155ced4ddcb4097134ff3c332f>
    <TaxCatchAll xmlns="7244ee07-bebb-4256-851d-8920eeb3e1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F73974-3E92-4A83-9C87-81AADAC9E8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0c9c75-9737-4a47-90d7-3192440b0b55"/>
    <ds:schemaRef ds:uri="7244ee07-bebb-4256-851d-8920eeb3e1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B0843C-86CD-480E-B9D4-E64D1EB301FC}">
  <ds:schemaRefs>
    <ds:schemaRef ds:uri="560c9c75-9737-4a47-90d7-3192440b0b55"/>
    <ds:schemaRef ds:uri="7244ee07-bebb-4256-851d-8920eeb3e1b7"/>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19879FF-AB67-425D-94EA-6057DA49CB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8</Slides>
  <Notes>1</Notes>
  <HiddenSlides>0</HiddenSlides>
  <ScaleCrop>false</ScaleCrop>
  <HeadingPairs>
    <vt:vector size="4" baseType="variant">
      <vt:variant>
        <vt:lpstr>Theme</vt:lpstr>
      </vt:variant>
      <vt:variant>
        <vt:i4>5</vt:i4>
      </vt:variant>
      <vt:variant>
        <vt:lpstr>Slide Titles</vt:lpstr>
      </vt:variant>
      <vt:variant>
        <vt:i4>8</vt:i4>
      </vt:variant>
    </vt:vector>
  </HeadingPairs>
  <TitlesOfParts>
    <vt:vector size="13" baseType="lpstr">
      <vt:lpstr>Office Theme</vt:lpstr>
      <vt:lpstr>1_Office Theme</vt:lpstr>
      <vt:lpstr>office theme</vt:lpstr>
      <vt:lpstr>Office Theme</vt:lpstr>
      <vt:lpstr>Vapor Trail</vt:lpstr>
      <vt:lpstr>NACDD Policy Update March 6, 2024</vt:lpstr>
      <vt:lpstr>What's going on in Congress right now?</vt:lpstr>
      <vt:lpstr>More CR and ½ Way to Appropriations?</vt:lpstr>
      <vt:lpstr>What does this mean for DD Councils?</vt:lpstr>
      <vt:lpstr>Elections looming...</vt:lpstr>
      <vt:lpstr>Focus on Employment</vt:lpstr>
      <vt:lpstr>Other News</vt:lpstr>
      <vt:lpstr>Policy Committee Meeting Thursday, March 7, 2pm Eastern Join Zoom Meeting https://us02web.zoom.us/j/82156490017?pwd=amdsUTliajUrVllwbit1WHR4VmxpUT09 Meeting ID: 821 5649 0017 Passcode: 754454    NACDD Public Policy Listservs 1) Policy List open to all NACDD members (council members, staff and self-advocates)  To join go to https://bit.ly/3Ux1PEN  2) State Policy Committee To join go to  https://forms.gle/yUKXvRRE5cKN1DDi8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Misilo</dc:creator>
  <cp:revision>544</cp:revision>
  <cp:lastPrinted>2017-11-16T14:55:44Z</cp:lastPrinted>
  <dcterms:created xsi:type="dcterms:W3CDTF">2016-02-23T16:23:37Z</dcterms:created>
  <dcterms:modified xsi:type="dcterms:W3CDTF">2024-03-06T21:04:06Z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0x01010010A0C90C0BAAFC42B9CBFEC0708F4935</vt:lpwstr>
  </property>
  <property fmtid="{D5CDD505-2E9C-101B-9397-08002B2CF9AE}" pid="3" name="xd_Signature">
    <vt:bool>false</vt:bool>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MediaServiceImageTags">
    <vt:lpwstr/>
  </property>
</Properties>
</file>