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  <p:sldMasterId id="2147483684" r:id="rId5"/>
    <p:sldMasterId id="2147483672" r:id="rId6"/>
    <p:sldMasterId id="2147483648" r:id="rId7"/>
    <p:sldMasterId id="2147483744" r:id="rId8"/>
  </p:sldMasterIdLst>
  <p:notesMasterIdLst>
    <p:notesMasterId r:id="rId16"/>
  </p:notesMasterIdLst>
  <p:sldIdLst>
    <p:sldId id="256" r:id="rId9"/>
    <p:sldId id="327" r:id="rId10"/>
    <p:sldId id="325" r:id="rId11"/>
    <p:sldId id="260" r:id="rId12"/>
    <p:sldId id="326" r:id="rId13"/>
    <p:sldId id="321" r:id="rId14"/>
    <p:sldId id="303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199BCA-476D-768A-A685-E5BCBFC1728E}" v="346" dt="2024-02-21T21:02:16.0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Prangley" userId="S::eprangley@nacdd.org::7f058b9a-f90a-4281-a8c6-5ba31926f190" providerId="AD" clId="Web-{76199BCA-476D-768A-A685-E5BCBFC1728E}"/>
    <pc:docChg chg="addSld delSld modSld sldOrd addMainMaster">
      <pc:chgData name="Erin Prangley" userId="S::eprangley@nacdd.org::7f058b9a-f90a-4281-a8c6-5ba31926f190" providerId="AD" clId="Web-{76199BCA-476D-768A-A685-E5BCBFC1728E}" dt="2024-02-21T21:02:15.772" v="346" actId="20577"/>
      <pc:docMkLst>
        <pc:docMk/>
      </pc:docMkLst>
      <pc:sldChg chg="modSp">
        <pc:chgData name="Erin Prangley" userId="S::eprangley@nacdd.org::7f058b9a-f90a-4281-a8c6-5ba31926f190" providerId="AD" clId="Web-{76199BCA-476D-768A-A685-E5BCBFC1728E}" dt="2024-02-21T20:24:12.007" v="37" actId="1076"/>
        <pc:sldMkLst>
          <pc:docMk/>
          <pc:sldMk cId="1731942061" sldId="256"/>
        </pc:sldMkLst>
        <pc:spChg chg="mod">
          <ac:chgData name="Erin Prangley" userId="S::eprangley@nacdd.org::7f058b9a-f90a-4281-a8c6-5ba31926f190" providerId="AD" clId="Web-{76199BCA-476D-768A-A685-E5BCBFC1728E}" dt="2024-02-21T20:20:44.330" v="2" actId="20577"/>
          <ac:spMkLst>
            <pc:docMk/>
            <pc:sldMk cId="1731942061" sldId="256"/>
            <ac:spMk id="2" creationId="{00000000-0000-0000-0000-000000000000}"/>
          </ac:spMkLst>
        </pc:spChg>
        <pc:spChg chg="mod">
          <ac:chgData name="Erin Prangley" userId="S::eprangley@nacdd.org::7f058b9a-f90a-4281-a8c6-5ba31926f190" providerId="AD" clId="Web-{76199BCA-476D-768A-A685-E5BCBFC1728E}" dt="2024-02-21T20:24:12.007" v="37" actId="1076"/>
          <ac:spMkLst>
            <pc:docMk/>
            <pc:sldMk cId="1731942061" sldId="256"/>
            <ac:spMk id="3" creationId="{00000000-0000-0000-0000-000000000000}"/>
          </ac:spMkLst>
        </pc:spChg>
      </pc:sldChg>
      <pc:sldChg chg="add del">
        <pc:chgData name="Erin Prangley" userId="S::eprangley@nacdd.org::7f058b9a-f90a-4281-a8c6-5ba31926f190" providerId="AD" clId="Web-{76199BCA-476D-768A-A685-E5BCBFC1728E}" dt="2024-02-21T20:27:59.504" v="51"/>
        <pc:sldMkLst>
          <pc:docMk/>
          <pc:sldMk cId="4228727141" sldId="257"/>
        </pc:sldMkLst>
      </pc:sldChg>
      <pc:sldChg chg="add">
        <pc:chgData name="Erin Prangley" userId="S::eprangley@nacdd.org::7f058b9a-f90a-4281-a8c6-5ba31926f190" providerId="AD" clId="Web-{76199BCA-476D-768A-A685-E5BCBFC1728E}" dt="2024-02-21T20:41:32.951" v="53"/>
        <pc:sldMkLst>
          <pc:docMk/>
          <pc:sldMk cId="159741719" sldId="260"/>
        </pc:sldMkLst>
      </pc:sldChg>
      <pc:sldChg chg="modSp">
        <pc:chgData name="Erin Prangley" userId="S::eprangley@nacdd.org::7f058b9a-f90a-4281-a8c6-5ba31926f190" providerId="AD" clId="Web-{76199BCA-476D-768A-A685-E5BCBFC1728E}" dt="2024-02-21T20:25:23.728" v="48" actId="20577"/>
        <pc:sldMkLst>
          <pc:docMk/>
          <pc:sldMk cId="1208579428" sldId="321"/>
        </pc:sldMkLst>
        <pc:spChg chg="mod">
          <ac:chgData name="Erin Prangley" userId="S::eprangley@nacdd.org::7f058b9a-f90a-4281-a8c6-5ba31926f190" providerId="AD" clId="Web-{76199BCA-476D-768A-A685-E5BCBFC1728E}" dt="2024-02-21T20:25:23.728" v="48" actId="20577"/>
          <ac:spMkLst>
            <pc:docMk/>
            <pc:sldMk cId="1208579428" sldId="321"/>
            <ac:spMk id="6" creationId="{2083917B-3A2D-9E28-F025-BA0968B9E08B}"/>
          </ac:spMkLst>
        </pc:spChg>
      </pc:sldChg>
      <pc:sldChg chg="del">
        <pc:chgData name="Erin Prangley" userId="S::eprangley@nacdd.org::7f058b9a-f90a-4281-a8c6-5ba31926f190" providerId="AD" clId="Web-{76199BCA-476D-768A-A685-E5BCBFC1728E}" dt="2024-02-21T20:25:08.149" v="46"/>
        <pc:sldMkLst>
          <pc:docMk/>
          <pc:sldMk cId="2758105583" sldId="324"/>
        </pc:sldMkLst>
      </pc:sldChg>
      <pc:sldChg chg="delSp modSp del">
        <pc:chgData name="Erin Prangley" userId="S::eprangley@nacdd.org::7f058b9a-f90a-4281-a8c6-5ba31926f190" providerId="AD" clId="Web-{76199BCA-476D-768A-A685-E5BCBFC1728E}" dt="2024-02-21T20:24:43.227" v="42"/>
        <pc:sldMkLst>
          <pc:docMk/>
          <pc:sldMk cId="638250974" sldId="325"/>
        </pc:sldMkLst>
        <pc:spChg chg="mod">
          <ac:chgData name="Erin Prangley" userId="S::eprangley@nacdd.org::7f058b9a-f90a-4281-a8c6-5ba31926f190" providerId="AD" clId="Web-{76199BCA-476D-768A-A685-E5BCBFC1728E}" dt="2024-02-21T20:24:25.133" v="38" actId="20577"/>
          <ac:spMkLst>
            <pc:docMk/>
            <pc:sldMk cId="638250974" sldId="325"/>
            <ac:spMk id="17" creationId="{B5178D41-88D8-665A-887B-6AD090F5EEFD}"/>
          </ac:spMkLst>
        </pc:spChg>
        <pc:picChg chg="del">
          <ac:chgData name="Erin Prangley" userId="S::eprangley@nacdd.org::7f058b9a-f90a-4281-a8c6-5ba31926f190" providerId="AD" clId="Web-{76199BCA-476D-768A-A685-E5BCBFC1728E}" dt="2024-02-21T20:24:31.414" v="40"/>
          <ac:picMkLst>
            <pc:docMk/>
            <pc:sldMk cId="638250974" sldId="325"/>
            <ac:picMk id="4" creationId="{5CAAFA44-8573-E257-AFBF-088F4A42E9AD}"/>
          </ac:picMkLst>
        </pc:picChg>
        <pc:picChg chg="del">
          <ac:chgData name="Erin Prangley" userId="S::eprangley@nacdd.org::7f058b9a-f90a-4281-a8c6-5ba31926f190" providerId="AD" clId="Web-{76199BCA-476D-768A-A685-E5BCBFC1728E}" dt="2024-02-21T20:24:32.789" v="41"/>
          <ac:picMkLst>
            <pc:docMk/>
            <pc:sldMk cId="638250974" sldId="325"/>
            <ac:picMk id="6" creationId="{9041DE55-46E8-F08E-3BC1-CEC90AE4CA61}"/>
          </ac:picMkLst>
        </pc:picChg>
        <pc:picChg chg="del">
          <ac:chgData name="Erin Prangley" userId="S::eprangley@nacdd.org::7f058b9a-f90a-4281-a8c6-5ba31926f190" providerId="AD" clId="Web-{76199BCA-476D-768A-A685-E5BCBFC1728E}" dt="2024-02-21T20:24:28.805" v="39"/>
          <ac:picMkLst>
            <pc:docMk/>
            <pc:sldMk cId="638250974" sldId="325"/>
            <ac:picMk id="11" creationId="{2A83701A-D878-9805-DB5F-741BEC4156AF}"/>
          </ac:picMkLst>
        </pc:picChg>
      </pc:sldChg>
      <pc:sldChg chg="addSp delSp modSp new">
        <pc:chgData name="Erin Prangley" userId="S::eprangley@nacdd.org::7f058b9a-f90a-4281-a8c6-5ba31926f190" providerId="AD" clId="Web-{76199BCA-476D-768A-A685-E5BCBFC1728E}" dt="2024-02-21T20:52:00.862" v="221"/>
        <pc:sldMkLst>
          <pc:docMk/>
          <pc:sldMk cId="2778979649" sldId="325"/>
        </pc:sldMkLst>
        <pc:spChg chg="mod">
          <ac:chgData name="Erin Prangley" userId="S::eprangley@nacdd.org::7f058b9a-f90a-4281-a8c6-5ba31926f190" providerId="AD" clId="Web-{76199BCA-476D-768A-A685-E5BCBFC1728E}" dt="2024-02-21T20:25:03.462" v="45" actId="20577"/>
          <ac:spMkLst>
            <pc:docMk/>
            <pc:sldMk cId="2778979649" sldId="325"/>
            <ac:spMk id="2" creationId="{276D191F-86AC-84EB-FBBC-D7A1506B1A85}"/>
          </ac:spMkLst>
        </pc:spChg>
        <pc:spChg chg="del mod">
          <ac:chgData name="Erin Prangley" userId="S::eprangley@nacdd.org::7f058b9a-f90a-4281-a8c6-5ba31926f190" providerId="AD" clId="Web-{76199BCA-476D-768A-A685-E5BCBFC1728E}" dt="2024-02-21T20:47:05.806" v="55"/>
          <ac:spMkLst>
            <pc:docMk/>
            <pc:sldMk cId="2778979649" sldId="325"/>
            <ac:spMk id="3" creationId="{F160BFCA-5595-DC4B-0709-E62283CD9CE2}"/>
          </ac:spMkLst>
        </pc:spChg>
        <pc:graphicFrameChg chg="add mod ord modGraphic">
          <ac:chgData name="Erin Prangley" userId="S::eprangley@nacdd.org::7f058b9a-f90a-4281-a8c6-5ba31926f190" providerId="AD" clId="Web-{76199BCA-476D-768A-A685-E5BCBFC1728E}" dt="2024-02-21T20:52:00.862" v="221"/>
          <ac:graphicFrameMkLst>
            <pc:docMk/>
            <pc:sldMk cId="2778979649" sldId="325"/>
            <ac:graphicFrameMk id="4" creationId="{FC43857F-6BD2-4A0B-8450-A1089A85334B}"/>
          </ac:graphicFrameMkLst>
        </pc:graphicFrameChg>
      </pc:sldChg>
      <pc:sldChg chg="modSp add">
        <pc:chgData name="Erin Prangley" userId="S::eprangley@nacdd.org::7f058b9a-f90a-4281-a8c6-5ba31926f190" providerId="AD" clId="Web-{76199BCA-476D-768A-A685-E5BCBFC1728E}" dt="2024-02-21T20:28:13.942" v="52" actId="20577"/>
        <pc:sldMkLst>
          <pc:docMk/>
          <pc:sldMk cId="3944779971" sldId="326"/>
        </pc:sldMkLst>
        <pc:spChg chg="mod">
          <ac:chgData name="Erin Prangley" userId="S::eprangley@nacdd.org::7f058b9a-f90a-4281-a8c6-5ba31926f190" providerId="AD" clId="Web-{76199BCA-476D-768A-A685-E5BCBFC1728E}" dt="2024-02-21T20:28:13.942" v="52" actId="20577"/>
          <ac:spMkLst>
            <pc:docMk/>
            <pc:sldMk cId="3944779971" sldId="326"/>
            <ac:spMk id="2" creationId="{DE485D5A-F54A-6835-EA18-D0C787425DEC}"/>
          </ac:spMkLst>
        </pc:spChg>
      </pc:sldChg>
      <pc:sldChg chg="addSp modSp new mod ord setBg">
        <pc:chgData name="Erin Prangley" userId="S::eprangley@nacdd.org::7f058b9a-f90a-4281-a8c6-5ba31926f190" providerId="AD" clId="Web-{76199BCA-476D-768A-A685-E5BCBFC1728E}" dt="2024-02-21T21:02:15.772" v="346" actId="20577"/>
        <pc:sldMkLst>
          <pc:docMk/>
          <pc:sldMk cId="490900775" sldId="327"/>
        </pc:sldMkLst>
        <pc:spChg chg="mod">
          <ac:chgData name="Erin Prangley" userId="S::eprangley@nacdd.org::7f058b9a-f90a-4281-a8c6-5ba31926f190" providerId="AD" clId="Web-{76199BCA-476D-768A-A685-E5BCBFC1728E}" dt="2024-02-21T21:02:04.272" v="343"/>
          <ac:spMkLst>
            <pc:docMk/>
            <pc:sldMk cId="490900775" sldId="327"/>
            <ac:spMk id="2" creationId="{76C6A448-E9EB-33A2-A930-F435FB4E89D8}"/>
          </ac:spMkLst>
        </pc:spChg>
        <pc:spChg chg="mod">
          <ac:chgData name="Erin Prangley" userId="S::eprangley@nacdd.org::7f058b9a-f90a-4281-a8c6-5ba31926f190" providerId="AD" clId="Web-{76199BCA-476D-768A-A685-E5BCBFC1728E}" dt="2024-02-21T21:02:15.772" v="346" actId="20577"/>
          <ac:spMkLst>
            <pc:docMk/>
            <pc:sldMk cId="490900775" sldId="327"/>
            <ac:spMk id="3" creationId="{219F0007-0ECE-7A4F-B398-8D9E4686FC11}"/>
          </ac:spMkLst>
        </pc:spChg>
        <pc:spChg chg="add">
          <ac:chgData name="Erin Prangley" userId="S::eprangley@nacdd.org::7f058b9a-f90a-4281-a8c6-5ba31926f190" providerId="AD" clId="Web-{76199BCA-476D-768A-A685-E5BCBFC1728E}" dt="2024-02-21T21:02:04.272" v="343"/>
          <ac:spMkLst>
            <pc:docMk/>
            <pc:sldMk cId="490900775" sldId="327"/>
            <ac:spMk id="8" creationId="{100EDD19-6802-4EC3-95CE-CFFAB042CFD6}"/>
          </ac:spMkLst>
        </pc:spChg>
        <pc:spChg chg="add">
          <ac:chgData name="Erin Prangley" userId="S::eprangley@nacdd.org::7f058b9a-f90a-4281-a8c6-5ba31926f190" providerId="AD" clId="Web-{76199BCA-476D-768A-A685-E5BCBFC1728E}" dt="2024-02-21T21:02:04.272" v="343"/>
          <ac:spMkLst>
            <pc:docMk/>
            <pc:sldMk cId="490900775" sldId="327"/>
            <ac:spMk id="10" creationId="{DB17E863-922E-4C26-BD64-E8FD41D28661}"/>
          </ac:spMkLst>
        </pc:spChg>
      </pc:sldChg>
      <pc:sldMasterChg chg="add addSldLayout">
        <pc:chgData name="Erin Prangley" userId="S::eprangley@nacdd.org::7f058b9a-f90a-4281-a8c6-5ba31926f190" providerId="AD" clId="Web-{76199BCA-476D-768A-A685-E5BCBFC1728E}" dt="2024-02-21T20:27:55.410" v="50"/>
        <pc:sldMasterMkLst>
          <pc:docMk/>
          <pc:sldMasterMk cId="334634001" sldId="2147483744"/>
        </pc:sldMasterMkLst>
        <pc:sldLayoutChg chg="add">
          <pc:chgData name="Erin Prangley" userId="S::eprangley@nacdd.org::7f058b9a-f90a-4281-a8c6-5ba31926f190" providerId="AD" clId="Web-{76199BCA-476D-768A-A685-E5BCBFC1728E}" dt="2024-02-21T20:27:55.410" v="50"/>
          <pc:sldLayoutMkLst>
            <pc:docMk/>
            <pc:sldMasterMk cId="334634001" sldId="2147483744"/>
            <pc:sldLayoutMk cId="1748000552" sldId="2147483745"/>
          </pc:sldLayoutMkLst>
        </pc:sldLayoutChg>
        <pc:sldLayoutChg chg="add">
          <pc:chgData name="Erin Prangley" userId="S::eprangley@nacdd.org::7f058b9a-f90a-4281-a8c6-5ba31926f190" providerId="AD" clId="Web-{76199BCA-476D-768A-A685-E5BCBFC1728E}" dt="2024-02-21T20:27:55.410" v="50"/>
          <pc:sldLayoutMkLst>
            <pc:docMk/>
            <pc:sldMasterMk cId="334634001" sldId="2147483744"/>
            <pc:sldLayoutMk cId="1175775868" sldId="2147483746"/>
          </pc:sldLayoutMkLst>
        </pc:sldLayoutChg>
        <pc:sldLayoutChg chg="add">
          <pc:chgData name="Erin Prangley" userId="S::eprangley@nacdd.org::7f058b9a-f90a-4281-a8c6-5ba31926f190" providerId="AD" clId="Web-{76199BCA-476D-768A-A685-E5BCBFC1728E}" dt="2024-02-21T20:27:55.410" v="50"/>
          <pc:sldLayoutMkLst>
            <pc:docMk/>
            <pc:sldMasterMk cId="334634001" sldId="2147483744"/>
            <pc:sldLayoutMk cId="2964252805" sldId="2147483747"/>
          </pc:sldLayoutMkLst>
        </pc:sldLayoutChg>
        <pc:sldLayoutChg chg="add">
          <pc:chgData name="Erin Prangley" userId="S::eprangley@nacdd.org::7f058b9a-f90a-4281-a8c6-5ba31926f190" providerId="AD" clId="Web-{76199BCA-476D-768A-A685-E5BCBFC1728E}" dt="2024-02-21T20:27:55.410" v="50"/>
          <pc:sldLayoutMkLst>
            <pc:docMk/>
            <pc:sldMasterMk cId="334634001" sldId="2147483744"/>
            <pc:sldLayoutMk cId="2677696893" sldId="2147483748"/>
          </pc:sldLayoutMkLst>
        </pc:sldLayoutChg>
        <pc:sldLayoutChg chg="add">
          <pc:chgData name="Erin Prangley" userId="S::eprangley@nacdd.org::7f058b9a-f90a-4281-a8c6-5ba31926f190" providerId="AD" clId="Web-{76199BCA-476D-768A-A685-E5BCBFC1728E}" dt="2024-02-21T20:27:55.410" v="50"/>
          <pc:sldLayoutMkLst>
            <pc:docMk/>
            <pc:sldMasterMk cId="334634001" sldId="2147483744"/>
            <pc:sldLayoutMk cId="1002128020" sldId="2147483749"/>
          </pc:sldLayoutMkLst>
        </pc:sldLayoutChg>
        <pc:sldLayoutChg chg="add">
          <pc:chgData name="Erin Prangley" userId="S::eprangley@nacdd.org::7f058b9a-f90a-4281-a8c6-5ba31926f190" providerId="AD" clId="Web-{76199BCA-476D-768A-A685-E5BCBFC1728E}" dt="2024-02-21T20:27:55.410" v="50"/>
          <pc:sldLayoutMkLst>
            <pc:docMk/>
            <pc:sldMasterMk cId="334634001" sldId="2147483744"/>
            <pc:sldLayoutMk cId="1803020289" sldId="2147483750"/>
          </pc:sldLayoutMkLst>
        </pc:sldLayoutChg>
        <pc:sldLayoutChg chg="add">
          <pc:chgData name="Erin Prangley" userId="S::eprangley@nacdd.org::7f058b9a-f90a-4281-a8c6-5ba31926f190" providerId="AD" clId="Web-{76199BCA-476D-768A-A685-E5BCBFC1728E}" dt="2024-02-21T20:27:55.410" v="50"/>
          <pc:sldLayoutMkLst>
            <pc:docMk/>
            <pc:sldMasterMk cId="334634001" sldId="2147483744"/>
            <pc:sldLayoutMk cId="2675890689" sldId="2147483751"/>
          </pc:sldLayoutMkLst>
        </pc:sldLayoutChg>
        <pc:sldLayoutChg chg="add">
          <pc:chgData name="Erin Prangley" userId="S::eprangley@nacdd.org::7f058b9a-f90a-4281-a8c6-5ba31926f190" providerId="AD" clId="Web-{76199BCA-476D-768A-A685-E5BCBFC1728E}" dt="2024-02-21T20:27:55.410" v="50"/>
          <pc:sldLayoutMkLst>
            <pc:docMk/>
            <pc:sldMasterMk cId="334634001" sldId="2147483744"/>
            <pc:sldLayoutMk cId="2537558777" sldId="2147483752"/>
          </pc:sldLayoutMkLst>
        </pc:sldLayoutChg>
        <pc:sldLayoutChg chg="add">
          <pc:chgData name="Erin Prangley" userId="S::eprangley@nacdd.org::7f058b9a-f90a-4281-a8c6-5ba31926f190" providerId="AD" clId="Web-{76199BCA-476D-768A-A685-E5BCBFC1728E}" dt="2024-02-21T20:27:55.410" v="50"/>
          <pc:sldLayoutMkLst>
            <pc:docMk/>
            <pc:sldMasterMk cId="334634001" sldId="2147483744"/>
            <pc:sldLayoutMk cId="3245426546" sldId="2147483753"/>
          </pc:sldLayoutMkLst>
        </pc:sldLayoutChg>
        <pc:sldLayoutChg chg="add">
          <pc:chgData name="Erin Prangley" userId="S::eprangley@nacdd.org::7f058b9a-f90a-4281-a8c6-5ba31926f190" providerId="AD" clId="Web-{76199BCA-476D-768A-A685-E5BCBFC1728E}" dt="2024-02-21T20:27:55.410" v="50"/>
          <pc:sldLayoutMkLst>
            <pc:docMk/>
            <pc:sldMasterMk cId="334634001" sldId="2147483744"/>
            <pc:sldLayoutMk cId="451617810" sldId="2147483754"/>
          </pc:sldLayoutMkLst>
        </pc:sldLayoutChg>
        <pc:sldLayoutChg chg="add">
          <pc:chgData name="Erin Prangley" userId="S::eprangley@nacdd.org::7f058b9a-f90a-4281-a8c6-5ba31926f190" providerId="AD" clId="Web-{76199BCA-476D-768A-A685-E5BCBFC1728E}" dt="2024-02-21T20:27:55.410" v="50"/>
          <pc:sldLayoutMkLst>
            <pc:docMk/>
            <pc:sldMasterMk cId="334634001" sldId="2147483744"/>
            <pc:sldLayoutMk cId="1395974210" sldId="2147483755"/>
          </pc:sldLayoutMkLst>
        </pc:sldLayoutChg>
        <pc:sldLayoutChg chg="add">
          <pc:chgData name="Erin Prangley" userId="S::eprangley@nacdd.org::7f058b9a-f90a-4281-a8c6-5ba31926f190" providerId="AD" clId="Web-{76199BCA-476D-768A-A685-E5BCBFC1728E}" dt="2024-02-21T20:27:55.410" v="50"/>
          <pc:sldLayoutMkLst>
            <pc:docMk/>
            <pc:sldMasterMk cId="334634001" sldId="2147483744"/>
            <pc:sldLayoutMk cId="3407951654" sldId="2147483756"/>
          </pc:sldLayoutMkLst>
        </pc:sldLayoutChg>
        <pc:sldLayoutChg chg="add">
          <pc:chgData name="Erin Prangley" userId="S::eprangley@nacdd.org::7f058b9a-f90a-4281-a8c6-5ba31926f190" providerId="AD" clId="Web-{76199BCA-476D-768A-A685-E5BCBFC1728E}" dt="2024-02-21T20:27:55.410" v="50"/>
          <pc:sldLayoutMkLst>
            <pc:docMk/>
            <pc:sldMasterMk cId="334634001" sldId="2147483744"/>
            <pc:sldLayoutMk cId="564429538" sldId="2147483757"/>
          </pc:sldLayoutMkLst>
        </pc:sldLayoutChg>
        <pc:sldLayoutChg chg="add">
          <pc:chgData name="Erin Prangley" userId="S::eprangley@nacdd.org::7f058b9a-f90a-4281-a8c6-5ba31926f190" providerId="AD" clId="Web-{76199BCA-476D-768A-A685-E5BCBFC1728E}" dt="2024-02-21T20:27:55.410" v="50"/>
          <pc:sldLayoutMkLst>
            <pc:docMk/>
            <pc:sldMasterMk cId="334634001" sldId="2147483744"/>
            <pc:sldLayoutMk cId="1242728459" sldId="2147483758"/>
          </pc:sldLayoutMkLst>
        </pc:sldLayoutChg>
        <pc:sldLayoutChg chg="add">
          <pc:chgData name="Erin Prangley" userId="S::eprangley@nacdd.org::7f058b9a-f90a-4281-a8c6-5ba31926f190" providerId="AD" clId="Web-{76199BCA-476D-768A-A685-E5BCBFC1728E}" dt="2024-02-21T20:27:55.410" v="50"/>
          <pc:sldLayoutMkLst>
            <pc:docMk/>
            <pc:sldMasterMk cId="334634001" sldId="2147483744"/>
            <pc:sldLayoutMk cId="1338497831" sldId="2147483759"/>
          </pc:sldLayoutMkLst>
        </pc:sldLayoutChg>
        <pc:sldLayoutChg chg="add">
          <pc:chgData name="Erin Prangley" userId="S::eprangley@nacdd.org::7f058b9a-f90a-4281-a8c6-5ba31926f190" providerId="AD" clId="Web-{76199BCA-476D-768A-A685-E5BCBFC1728E}" dt="2024-02-21T20:27:55.410" v="50"/>
          <pc:sldLayoutMkLst>
            <pc:docMk/>
            <pc:sldMasterMk cId="334634001" sldId="2147483744"/>
            <pc:sldLayoutMk cId="1692468409" sldId="2147483760"/>
          </pc:sldLayoutMkLst>
        </pc:sldLayoutChg>
        <pc:sldLayoutChg chg="add">
          <pc:chgData name="Erin Prangley" userId="S::eprangley@nacdd.org::7f058b9a-f90a-4281-a8c6-5ba31926f190" providerId="AD" clId="Web-{76199BCA-476D-768A-A685-E5BCBFC1728E}" dt="2024-02-21T20:27:55.410" v="50"/>
          <pc:sldLayoutMkLst>
            <pc:docMk/>
            <pc:sldMasterMk cId="334634001" sldId="2147483744"/>
            <pc:sldLayoutMk cId="2576362270" sldId="21474837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3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BAF7F8D9-1CF3-4AF4-99FC-4EE3CAF8338F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5" y="4473243"/>
            <a:ext cx="5607691" cy="3661502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3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0F08332C-4196-4BAA-8379-D1CF8D37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9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NACDD serves as the collective voice of the nation’s 56 DD Councils. The mission of DD Councils (and therefore ultimate goal of NACDD) is Systems Change.</a:t>
            </a:r>
            <a:r>
              <a:rPr lang="en-US" baseline="0"/>
              <a:t>  </a:t>
            </a:r>
            <a:r>
              <a:rPr lang="en-US"/>
              <a:t>VABPDD</a:t>
            </a:r>
            <a:r>
              <a:rPr lang="en-US" baseline="0"/>
              <a:t> is one of the councils we serve. </a:t>
            </a:r>
          </a:p>
          <a:p>
            <a:endParaRPr lang="en-US" baseline="0"/>
          </a:p>
          <a:p>
            <a:r>
              <a:rPr lang="en-US" baseline="0"/>
              <a:t>I'm here today for a purely selfish reason – we need more self advocates.  </a:t>
            </a:r>
          </a:p>
          <a:p>
            <a:endParaRPr lang="en-US" baseline="0"/>
          </a:p>
          <a:p>
            <a:r>
              <a:rPr lang="en-US" baseline="0"/>
              <a:t>Why? Because in order to change systems, we need to change minds. In order to change minds, we need to change hearts. </a:t>
            </a:r>
          </a:p>
          <a:p>
            <a:endParaRPr lang="en-US" baseline="0"/>
          </a:p>
          <a:p>
            <a:r>
              <a:rPr lang="en-US" baseline="0"/>
              <a:t>Heart – Mind – System change.</a:t>
            </a:r>
          </a:p>
          <a:p>
            <a:endParaRPr lang="en-US" baseline="0"/>
          </a:p>
          <a:p>
            <a:r>
              <a:rPr lang="en-US" baseline="0"/>
              <a:t>There is NO ONE who get to the heart of a politician or any decision maker better than a self advocate.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8332C-4196-4BAA-8379-D1CF8D3755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49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National Association of</a:t>
            </a:r>
            <a:br>
              <a:rPr lang="en-US"/>
            </a:br>
            <a:r>
              <a:rPr lang="en-US"/>
              <a:t>Councils on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National</a:t>
            </a:r>
          </a:p>
          <a:p>
            <a:r>
              <a:rPr lang="en-US"/>
              <a:t>Non-profit</a:t>
            </a:r>
          </a:p>
          <a:p>
            <a:r>
              <a:rPr lang="en-US"/>
              <a:t>Membership-based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030D-7635-4D6E-A552-892831EEB5C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1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C7FBC-7A73-2BD7-4FC5-43A277165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05EB9A-45B4-1315-98CB-ADFCC0958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ED221-7564-4E74-8755-A91008204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E3224-F4E8-53A2-A64D-4B33EF218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9DB8E-1A14-DDD6-A09F-C2A27CD4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64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A1976-5B77-7DF0-F475-0F686F4E8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23BED-2437-2D30-B69B-E335937DC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4930C-8A78-B8F6-901F-A482BF30C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EB996-CFA0-0A6A-D7BC-624F0C9D5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3834F-84F7-C75E-1E82-3C8D78E56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4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BE3F1-BBC8-CCBD-5776-FA58D2339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B9F78-82C7-89F3-1CAF-F262F443A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8A0B1-4E9F-43A6-DA91-AE9AD4F83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E5763-2650-081A-3CBF-FBA2B3688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4A6E9-57E2-F9F1-601F-7A8E3A76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73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C3EB3-DD4E-6D46-26A1-6D457FE24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84026-5141-7916-38CB-3A3F802204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26D0E-D720-06F0-231F-2258DE03F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1988B-0111-DEB3-5AA8-44BEDAD14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0147D-E43F-62A2-8E5C-8016994E2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9C76B-3D87-A5C6-827A-5038CE1B4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64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6283-72DD-A895-F5A1-F52A36B25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B973C-7766-B29B-E43E-282789DE6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81AA9-6012-7B86-A4F1-04891D8C1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2ED804-12CB-8736-01EE-252821F7E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E73F02-F1E9-7F3B-B550-3247B434B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A51F8B-8CB9-05D2-E158-6368D1951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C32BBE-951F-E4E0-1B2A-C292F4CE6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12F036-014A-4FF7-D38D-238960BBD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25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48770-16ED-7695-E6A9-12F07AE8D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CC9BF-9105-049F-195A-991C5F09E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601EE-8165-9649-2A0C-B6FCCB8B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1AAC7-87FC-0C46-4A6B-9049E4420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National Association of</a:t>
            </a:r>
            <a:br>
              <a:rPr lang="en-US"/>
            </a:br>
            <a:r>
              <a:rPr lang="en-US"/>
              <a:t>Councils on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National</a:t>
            </a:r>
          </a:p>
          <a:p>
            <a:r>
              <a:rPr lang="en-US"/>
              <a:t>Non-profit</a:t>
            </a:r>
          </a:p>
          <a:p>
            <a:r>
              <a:rPr lang="en-US"/>
              <a:t>Membership-based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030D-7635-4D6E-A552-892831EEB5C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91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E80E27-D5F6-3255-E3EC-C853AB6E1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541D8-E575-1CBA-267E-BF9EB3528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1CFB0-E29C-EE49-9108-8D42BF670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73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B621B-8396-1951-50A5-7B0F50D56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348A3-3EF8-B468-0BA4-A03C40E34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1662E1-4B6A-21CF-5951-611D2EC8F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66C4F-67E8-653F-B60A-FB05FD42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8259D2-4287-6345-F30C-0F3FE3971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762DD-2C34-661D-1F9F-AB562DCF2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63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24C99-6F70-F919-7AEE-A8006D75E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96ABE4-E884-028A-391D-46CC50B3A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3F0F73-6DBF-988F-9830-36B5E5C83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4961D-5CE1-EFC2-760D-EDF93C31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355BD-F16E-F191-FA38-F61B25882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9DBAF-DFD7-30EE-890E-B6DA4A47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18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34971-62F6-49DA-BF8B-BA0771076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1C8A18-4464-ACE7-671B-133A17B8A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D4D94-B643-EE50-F2BE-CDB877DF6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CA11D-F110-84FE-BFD3-D9A1339B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F024A-6A2D-DCF6-02FB-E6E1FF881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31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A8913E-CE04-2C22-0744-4AA0E26415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373C0A-8116-C917-CF5D-61CED10F1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098E3-BEFA-0499-1C07-EE74DB734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3787F-1874-1EA1-6F67-9DA65538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7F26E-230C-CBA0-59DC-97BA389A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38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FC7FD2B-809B-4564-BD48-29E2A19840A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00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75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FC7FD2B-809B-4564-BD48-29E2A19840A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52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96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2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20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906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587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265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178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FC7FD2B-809B-4564-BD48-29E2A19840A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742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FC7FD2B-809B-4564-BD48-29E2A19840A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79516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FC7FD2B-809B-4564-BD48-29E2A19840A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295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284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9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684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FC7FD2B-809B-4564-BD48-29E2A19840A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6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National Association of Councils on 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Serve as the collective voice of the nation’s 56 DD Councils which exist in ever state and territory of the US</a:t>
            </a:r>
          </a:p>
          <a:p>
            <a:pPr lvl="0"/>
            <a:r>
              <a:rPr lang="en-US"/>
              <a:t>The mission of the DD Councils, and therefore NACDD, is Systems Change</a:t>
            </a:r>
          </a:p>
          <a:p>
            <a:pPr lvl="0"/>
            <a:r>
              <a:rPr lang="en-US"/>
              <a:t>Established in 1970 as part of the first Reauthorization of the Developmental Disabilities Assistance and Bill of Rights Act (DD Act)</a:t>
            </a:r>
          </a:p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1030D-7635-4D6E-A552-892831EEB5C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05" y="5805678"/>
            <a:ext cx="3081386" cy="10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4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National Association of Councils on 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Serve as the collective voice of the nation’s 56 DD Councils which exist in ever state and territory of the US</a:t>
            </a:r>
          </a:p>
          <a:p>
            <a:pPr lvl="0"/>
            <a:r>
              <a:rPr lang="en-US"/>
              <a:t>The mission of the DD Councils, and therefore NACDD, is Systems Change</a:t>
            </a:r>
          </a:p>
          <a:p>
            <a:pPr lvl="0"/>
            <a:r>
              <a:rPr lang="en-US"/>
              <a:t>Established in 1970 as part of the first Reauthorization of the Developmental Disabilities Assistance and Bill of Rights Act (DD Act)</a:t>
            </a:r>
          </a:p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1030D-7635-4D6E-A552-892831EEB5C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05" y="5805678"/>
            <a:ext cx="3081386" cy="10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83C671-FEA2-C4F4-E10A-449A851E6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83B5C-8E6D-30D1-A2DA-97946C08F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3EC25-9593-7F6A-A65B-36F73E7CA0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54184-0462-4FD2-8B9C-42A5D56C3BED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7FEFE-88FA-5687-2F18-0917B3BB30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4F7D1-1FE7-103C-E523-E4317754C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3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7FD2B-809B-4564-BD48-29E2A19840A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4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otervoice.net/AutismSociety/Campaigns/107962/Respond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ederal_Communications_Commission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Ux1PEN" TargetMode="External"/><Relationship Id="rId2" Type="http://schemas.openxmlformats.org/officeDocument/2006/relationships/hyperlink" Target="https://us02web.zoom.us/j/82156490017?pwd=amdsUTliajUrVllwbit1WHR4VmxpUT0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forms.gle/yUKXvRRE5cKN1DDi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73319"/>
            <a:ext cx="9144000" cy="1645604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NACDD Policy Update</a:t>
            </a:r>
            <a:br>
              <a:rPr lang="en-US" sz="3600" dirty="0">
                <a:cs typeface="Calibri Light"/>
              </a:rPr>
            </a:br>
            <a:r>
              <a:rPr lang="en-US" sz="3600" dirty="0">
                <a:cs typeface="Calibri Light"/>
              </a:rPr>
              <a:t>February 21, 2024</a:t>
            </a:r>
            <a:endParaRPr lang="en-US" sz="3600" dirty="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2650" y="4003234"/>
            <a:ext cx="9850915" cy="165576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Erin Prangley, Director, Public Policy</a:t>
            </a:r>
            <a:br>
              <a:rPr lang="en-US" dirty="0">
                <a:ea typeface="Calibri"/>
                <a:cs typeface="Calibri"/>
              </a:rPr>
            </a:br>
            <a:r>
              <a:rPr lang="en-US" dirty="0">
                <a:ea typeface="Calibri"/>
                <a:cs typeface="Calibri"/>
              </a:rPr>
              <a:t>Nick</a:t>
            </a:r>
            <a:r>
              <a:rPr lang="en-US">
                <a:ea typeface="+mn-lt"/>
                <a:cs typeface="+mn-lt"/>
              </a:rPr>
              <a:t> Mastrella, Policy Intern, SUNY Washington Internship Program</a:t>
            </a:r>
            <a:br>
              <a:rPr lang="en-US" dirty="0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Catherine Citta, LMSW, Joseph P. Kennedy Jr. Foundation Public Policy Fellow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194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6A448-E9EB-33A2-A930-F435FB4E8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ea typeface="Calibri Light"/>
                <a:cs typeface="Calibri Light"/>
              </a:rPr>
              <a:t>FY2024 Appropriations Update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F0007-0ECE-7A4F-B398-8D9E4686F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ea typeface="Calibri"/>
                <a:cs typeface="Calibri"/>
              </a:rPr>
              <a:t>Possible government shutdown if they do not pass another continuing resolution (CR) before March 1; and the House is on recess until Feb. 28. </a:t>
            </a:r>
          </a:p>
          <a:p>
            <a:pPr marL="0" indent="0">
              <a:buNone/>
            </a:pPr>
            <a:r>
              <a:rPr lang="en-US" sz="2200" dirty="0">
                <a:ea typeface="Calibri"/>
                <a:cs typeface="Calibri"/>
              </a:rPr>
              <a:t>If Congress does not complete its work by April 30, a one percent cut will be applied to all discretionary spending.  </a:t>
            </a:r>
          </a:p>
          <a:p>
            <a:pPr marL="0" indent="0">
              <a:buNone/>
            </a:pPr>
            <a:endParaRPr lang="en-US" sz="2200" u="sng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200" u="sng" dirty="0">
                <a:ea typeface="Calibri"/>
                <a:cs typeface="Calibri"/>
              </a:rPr>
              <a:t>Action Alert!</a:t>
            </a:r>
            <a:r>
              <a:rPr lang="en-US" sz="2200" dirty="0">
                <a:ea typeface="Calibri"/>
                <a:cs typeface="Calibri"/>
              </a:rPr>
              <a:t>  Feel free to let your advocates know that they can educate members of Congress using Autism Society of America's </a:t>
            </a:r>
            <a:r>
              <a:rPr lang="en-US" sz="2200" u="sng" dirty="0">
                <a:ea typeface="Calibri"/>
                <a:cs typeface="Calibri"/>
                <a:hlinkClick r:id="rId2"/>
              </a:rPr>
              <a:t>Action Alert</a:t>
            </a:r>
            <a:r>
              <a:rPr lang="en-US" sz="2200" dirty="0">
                <a:ea typeface="Calibri"/>
                <a:cs typeface="Calibri"/>
              </a:rPr>
              <a:t> about the need to avoid a government shutdown and to provide adequate funding for programs that support people with disabilities. </a:t>
            </a:r>
            <a:endParaRPr lang="en-US"/>
          </a:p>
          <a:p>
            <a:pPr marL="0" indent="0">
              <a:buNone/>
            </a:pPr>
            <a:br>
              <a:rPr lang="en-US" sz="2200" dirty="0">
                <a:ea typeface="Calibri"/>
                <a:cs typeface="Calibri"/>
              </a:rPr>
            </a:br>
            <a:r>
              <a:rPr lang="en-US" sz="2200" dirty="0">
                <a:ea typeface="Calibri"/>
                <a:cs typeface="Calibri"/>
              </a:rPr>
              <a:t>Action Alert at  https</a:t>
            </a:r>
            <a:r>
              <a:rPr lang="en-US" sz="2200" dirty="0">
                <a:ea typeface="+mn-lt"/>
                <a:cs typeface="+mn-lt"/>
              </a:rPr>
              <a:t>://www.votervoice.net/AutismSociety/Campaigns/107962/Respond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00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D191F-86AC-84EB-FBBC-D7A1506B1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latin typeface="Calibri"/>
                <a:ea typeface="Calibri"/>
                <a:cs typeface="Calibri"/>
              </a:rPr>
              <a:t>NACDD FY2025 Appropriations</a:t>
            </a:r>
            <a:endParaRPr lang="en-US" dirty="0">
              <a:ea typeface="Calibri Light" panose="020F0302020204030204"/>
              <a:cs typeface="Calibri Light" panose="020F0302020204030204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C43857F-6BD2-4A0B-8450-A1089A8533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269195"/>
              </p:ext>
            </p:extLst>
          </p:nvPr>
        </p:nvGraphicFramePr>
        <p:xfrm>
          <a:off x="276086" y="1546086"/>
          <a:ext cx="11824865" cy="371014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941622">
                  <a:extLst>
                    <a:ext uri="{9D8B030D-6E8A-4147-A177-3AD203B41FA5}">
                      <a16:colId xmlns:a16="http://schemas.microsoft.com/office/drawing/2014/main" val="1364361292"/>
                    </a:ext>
                  </a:extLst>
                </a:gridCol>
                <a:gridCol w="3644347">
                  <a:extLst>
                    <a:ext uri="{9D8B030D-6E8A-4147-A177-3AD203B41FA5}">
                      <a16:colId xmlns:a16="http://schemas.microsoft.com/office/drawing/2014/main" val="3686427296"/>
                    </a:ext>
                  </a:extLst>
                </a:gridCol>
                <a:gridCol w="4238896">
                  <a:extLst>
                    <a:ext uri="{9D8B030D-6E8A-4147-A177-3AD203B41FA5}">
                      <a16:colId xmlns:a16="http://schemas.microsoft.com/office/drawing/2014/main" val="3593128817"/>
                    </a:ext>
                  </a:extLst>
                </a:gridCol>
              </a:tblGrid>
              <a:tr h="89452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u="none" strike="noStrike" noProof="0" dirty="0"/>
                        <a:t>NACDD Hill Meetings (February)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400" u="none" strike="noStrike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400" u="none" strike="noStrike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365351"/>
                  </a:ext>
                </a:extLst>
              </a:tr>
              <a:tr h="281562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u="none" strike="noStrike" noProof="0" dirty="0"/>
                        <a:t>Robert Aderholt (R-AL) </a:t>
                      </a:r>
                      <a:br>
                        <a:rPr lang="en-US" sz="2400" u="none" strike="noStrike" noProof="0" dirty="0"/>
                      </a:br>
                      <a:r>
                        <a:rPr lang="en-US" sz="2400" u="none" strike="noStrike" noProof="0" dirty="0"/>
                        <a:t>Katie Britt (R-AL) </a:t>
                      </a:r>
                      <a:br>
                        <a:rPr lang="en-US" sz="2400" u="none" strike="noStrike" noProof="0" dirty="0"/>
                      </a:br>
                      <a:r>
                        <a:rPr lang="en-US" sz="2400" u="none" strike="noStrike" noProof="0" dirty="0"/>
                        <a:t>Juan Ciscomani (R-AZ) </a:t>
                      </a:r>
                      <a:br>
                        <a:rPr lang="en-US" sz="2400" u="none" strike="noStrike" noProof="0" dirty="0"/>
                      </a:br>
                      <a:r>
                        <a:rPr lang="en-US" sz="2400" u="none" strike="noStrike" noProof="0" dirty="0"/>
                        <a:t>John Boozman (R-AR) </a:t>
                      </a:r>
                      <a:br>
                        <a:rPr lang="en-US" sz="2400" u="none" strike="noStrike" noProof="0" dirty="0"/>
                      </a:br>
                      <a:r>
                        <a:rPr lang="en-US" sz="2400" u="none" strike="noStrike" noProof="0" dirty="0"/>
                        <a:t>Rosa DeLauro (D-CT) </a:t>
                      </a:r>
                      <a:br>
                        <a:rPr lang="en-US" sz="2400" u="none" strike="noStrike" noProof="0" dirty="0"/>
                      </a:br>
                      <a:r>
                        <a:rPr lang="en-US" sz="2400" u="none" strike="noStrike" noProof="0" dirty="0"/>
                        <a:t>Marco Rubio (R-FL) </a:t>
                      </a:r>
                      <a:br>
                        <a:rPr lang="en-US" sz="2400" u="none" strike="noStrike" noProof="0" dirty="0"/>
                      </a:br>
                      <a:r>
                        <a:rPr lang="en-US" sz="2400" u="none" strike="noStrike" noProof="0" dirty="0"/>
                        <a:t> 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u="none" strike="noStrike" noProof="0" dirty="0">
                          <a:solidFill>
                            <a:srgbClr val="000000"/>
                          </a:solidFill>
                        </a:rPr>
                        <a:t>Brian Schatz (D-HI) </a:t>
                      </a:r>
                      <a:br>
                        <a:rPr lang="en-US" sz="2400" u="none" strike="noStrike" noProof="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2400" u="none" strike="noStrike" noProof="0" dirty="0">
                          <a:solidFill>
                            <a:srgbClr val="000000"/>
                          </a:solidFill>
                        </a:rPr>
                        <a:t>Richard Durbin (D-IL) </a:t>
                      </a:r>
                      <a:br>
                        <a:rPr lang="en-US" sz="2400" u="none" strike="noStrike" noProof="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2400" u="none" strike="noStrike" noProof="0" dirty="0">
                          <a:solidFill>
                            <a:srgbClr val="000000"/>
                          </a:solidFill>
                        </a:rPr>
                        <a:t>Jake </a:t>
                      </a:r>
                      <a:r>
                        <a:rPr lang="en-US" sz="2400" u="none" strike="noStrike" noProof="0" err="1">
                          <a:solidFill>
                            <a:srgbClr val="000000"/>
                          </a:solidFill>
                        </a:rPr>
                        <a:t>LaTurner</a:t>
                      </a:r>
                      <a:r>
                        <a:rPr lang="en-US" sz="2400" u="none" strike="noStrike" noProof="0" dirty="0">
                          <a:solidFill>
                            <a:srgbClr val="000000"/>
                          </a:solidFill>
                        </a:rPr>
                        <a:t> (R-KS) </a:t>
                      </a:r>
                      <a:br>
                        <a:rPr lang="en-US" sz="2400" u="none" strike="noStrike" noProof="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2400" u="none" strike="noStrike" noProof="0" dirty="0">
                          <a:solidFill>
                            <a:srgbClr val="000000"/>
                          </a:solidFill>
                        </a:rPr>
                        <a:t>Julia Letlow (R-LA) </a:t>
                      </a:r>
                      <a:br>
                        <a:rPr lang="en-US" sz="2400" u="none" strike="noStrike" noProof="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2400" u="none" strike="noStrike" noProof="0" dirty="0">
                          <a:solidFill>
                            <a:srgbClr val="000000"/>
                          </a:solidFill>
                        </a:rPr>
                        <a:t>Andy Harris (R-MD) </a:t>
                      </a:r>
                      <a:br>
                        <a:rPr lang="en-US" sz="2400" u="none" strike="noStrike" noProof="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2400" u="none" strike="noStrike" noProof="0" dirty="0">
                          <a:solidFill>
                            <a:srgbClr val="000000"/>
                          </a:solidFill>
                        </a:rPr>
                        <a:t>John Moolenaar (R-MI) </a:t>
                      </a:r>
                      <a:br>
                        <a:rPr lang="en-US" sz="2400" u="none" strike="noStrike" noProof="0" dirty="0">
                          <a:solidFill>
                            <a:srgbClr val="000000"/>
                          </a:solidFill>
                        </a:rPr>
                      </a:br>
                      <a:endParaRPr lang="en-US" sz="2400" u="none" strike="noStrike" noProof="0">
                        <a:solidFill>
                          <a:srgbClr val="80808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u="none" strike="noStrike" noProof="0" dirty="0">
                          <a:solidFill>
                            <a:srgbClr val="000000"/>
                          </a:solidFill>
                        </a:rPr>
                        <a:t>Cindy Hyde-Smith (R-MS) </a:t>
                      </a:r>
                      <a:br>
                        <a:rPr lang="en-US" sz="2400" u="none" strike="noStrike" noProof="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2400" u="none" strike="noStrike" noProof="0" dirty="0">
                          <a:solidFill>
                            <a:srgbClr val="000000"/>
                          </a:solidFill>
                        </a:rPr>
                        <a:t>Jeanne Shaheen (D-NH) </a:t>
                      </a:r>
                      <a:br>
                        <a:rPr lang="en-US" sz="2400" u="none" strike="noStrike" noProof="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2400" u="none" strike="noStrike" noProof="0" dirty="0">
                          <a:solidFill>
                            <a:srgbClr val="000000"/>
                          </a:solidFill>
                        </a:rPr>
                        <a:t>Bonnie Watson Coleman (D-NJ) </a:t>
                      </a:r>
                      <a:br>
                        <a:rPr lang="en-US" sz="2400" u="none" strike="noStrike" noProof="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2400" u="none" strike="noStrike" noProof="0" dirty="0">
                          <a:solidFill>
                            <a:srgbClr val="000000"/>
                          </a:solidFill>
                        </a:rPr>
                        <a:t>Jeff Merkley (D-OR) </a:t>
                      </a:r>
                      <a:br>
                        <a:rPr lang="en-US" sz="2400" u="none" strike="noStrike" noProof="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2400" u="none" strike="noStrike" noProof="0" dirty="0">
                          <a:solidFill>
                            <a:srgbClr val="000000"/>
                          </a:solidFill>
                        </a:rPr>
                        <a:t>Chuck Fleischmann (R-TN) </a:t>
                      </a:r>
                      <a:br>
                        <a:rPr lang="en-US" sz="2400" u="none" strike="noStrike" noProof="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2400" u="none" strike="noStrike" noProof="0" dirty="0">
                          <a:solidFill>
                            <a:srgbClr val="000000"/>
                          </a:solidFill>
                        </a:rPr>
                        <a:t>Mark Pocan (D-WI) </a:t>
                      </a:r>
                      <a:br>
                        <a:rPr lang="en-US" sz="2400" u="none" strike="noStrike" noProof="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2400" u="none" strike="noStrike" noProof="0" dirty="0">
                          <a:solidFill>
                            <a:srgbClr val="000000"/>
                          </a:solidFill>
                        </a:rPr>
                        <a:t>Joe Manchin (D-WV)</a:t>
                      </a: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99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979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6E0EA-969E-2EA7-444B-694C179DA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99" y="102043"/>
            <a:ext cx="11809561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solidFill>
                  <a:srgbClr val="EF612B"/>
                </a:solidFill>
                <a:latin typeface="Avenir Next LT Pro"/>
                <a:ea typeface="+mj-lt"/>
                <a:cs typeface="+mj-lt"/>
              </a:rPr>
              <a:t>Initial Survey re: Waitlist for HCBS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99E78-7611-F65A-8687-DE73764FF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691" y="2925617"/>
            <a:ext cx="3930890" cy="368279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200"/>
              </a:spcBef>
              <a:spcAft>
                <a:spcPts val="500"/>
              </a:spcAft>
              <a:buNone/>
            </a:pPr>
            <a:r>
              <a:rPr lang="en-US" sz="1600" b="1" dirty="0">
                <a:solidFill>
                  <a:srgbClr val="1D3A7D"/>
                </a:solidFill>
                <a:latin typeface="Avenir Next LT Pro"/>
              </a:rPr>
              <a:t>34 out of 56 states and territories </a:t>
            </a:r>
            <a:r>
              <a:rPr lang="en-US" sz="1600" b="1">
                <a:solidFill>
                  <a:srgbClr val="1D3A7D"/>
                </a:solidFill>
                <a:latin typeface="Avenir Next LT Pro"/>
              </a:rPr>
              <a:t>have responded</a:t>
            </a:r>
            <a:endParaRPr lang="en-US" sz="1600" b="1">
              <a:latin typeface="Avenir Next LT Pro"/>
            </a:endParaRP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1600" dirty="0">
                <a:solidFill>
                  <a:srgbClr val="1D3A7D"/>
                </a:solidFill>
                <a:latin typeface="Avenir Next LT Pro"/>
                <a:cs typeface="Arial"/>
              </a:rPr>
              <a:t>Generally, there is variation across states responses and explanations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1600" dirty="0">
                <a:solidFill>
                  <a:srgbClr val="1D3A7D"/>
                </a:solidFill>
                <a:latin typeface="Avenir Next LT Pro"/>
                <a:cs typeface="Arial"/>
              </a:rPr>
              <a:t>No huge surprises 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1600" dirty="0">
                <a:solidFill>
                  <a:srgbClr val="1D3A7D"/>
                </a:solidFill>
                <a:latin typeface="Avenir Next LT Pro"/>
                <a:cs typeface="Arial"/>
              </a:rPr>
              <a:t>The explanations and examples are extremely helpful additions to the numbers and give context the what the numbers actually mean for the individuals affected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1F6DE6-B428-4DED-C026-C91EB4C89E67}"/>
              </a:ext>
            </a:extLst>
          </p:cNvPr>
          <p:cNvSpPr/>
          <p:nvPr/>
        </p:nvSpPr>
        <p:spPr>
          <a:xfrm>
            <a:off x="0" y="6609739"/>
            <a:ext cx="12192000" cy="248261"/>
          </a:xfrm>
          <a:prstGeom prst="rect">
            <a:avLst/>
          </a:prstGeom>
          <a:solidFill>
            <a:srgbClr val="1D3A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A25F17-E398-8C7A-2C34-0F6EE343FDB1}"/>
              </a:ext>
            </a:extLst>
          </p:cNvPr>
          <p:cNvSpPr txBox="1"/>
          <p:nvPr/>
        </p:nvSpPr>
        <p:spPr>
          <a:xfrm>
            <a:off x="8340305" y="2927231"/>
            <a:ext cx="3490822" cy="31938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rgbClr val="1D3A7D"/>
                </a:solidFill>
                <a:latin typeface="Avenir Next LT Pro"/>
                <a:cs typeface="Arial"/>
              </a:rPr>
              <a:t>Next Steps</a:t>
            </a:r>
            <a:endParaRPr lang="en-US" sz="1600">
              <a:latin typeface="Avenir Next LT Pro"/>
            </a:endParaRPr>
          </a:p>
          <a:p>
            <a:pPr algn="ctr"/>
            <a:endParaRPr lang="en-US" sz="1600" b="1" dirty="0">
              <a:solidFill>
                <a:srgbClr val="1D3A7D"/>
              </a:solidFill>
              <a:latin typeface="Avenir Next LT Pro"/>
              <a:cs typeface="Arial"/>
            </a:endParaRPr>
          </a:p>
          <a:p>
            <a:pPr marL="285750" lvl="1" indent="-285750"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r>
              <a:rPr lang="en-US" sz="1600" dirty="0">
                <a:solidFill>
                  <a:srgbClr val="1D3A7D"/>
                </a:solidFill>
                <a:latin typeface="Avenir Next LT Pro"/>
                <a:cs typeface="Arial"/>
              </a:rPr>
              <a:t>Reach out to states and territories who have not responded</a:t>
            </a:r>
          </a:p>
          <a:p>
            <a:pPr marL="285750" lvl="1" indent="-285750"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r>
              <a:rPr lang="en-US" sz="1600" dirty="0">
                <a:solidFill>
                  <a:srgbClr val="1D3A7D"/>
                </a:solidFill>
                <a:latin typeface="Avenir Next LT Pro"/>
                <a:cs typeface="Arial"/>
              </a:rPr>
              <a:t>Clean up data </a:t>
            </a:r>
          </a:p>
          <a:p>
            <a:pPr marL="285750" lvl="1" indent="-285750"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r>
              <a:rPr lang="en-US" sz="1600" dirty="0">
                <a:solidFill>
                  <a:srgbClr val="1D3A7D"/>
                </a:solidFill>
                <a:latin typeface="Avenir Next LT Pro"/>
                <a:cs typeface="Arial"/>
              </a:rPr>
              <a:t>Complete small, informational interviews to dig deeper into some of the more complex responses​</a:t>
            </a:r>
            <a:endParaRPr lang="en-US" sz="1600">
              <a:solidFill>
                <a:srgbClr val="1D3A7D"/>
              </a:solidFill>
              <a:latin typeface="Avenir Next LT Pro"/>
              <a:cs typeface="Arial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ED86FF8-71E8-3BC4-F121-89625C3256E4}"/>
              </a:ext>
            </a:extLst>
          </p:cNvPr>
          <p:cNvSpPr txBox="1">
            <a:spLocks/>
          </p:cNvSpPr>
          <p:nvPr/>
        </p:nvSpPr>
        <p:spPr>
          <a:xfrm>
            <a:off x="4505865" y="2912676"/>
            <a:ext cx="3585834" cy="2712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1600" b="1" dirty="0">
                <a:solidFill>
                  <a:srgbClr val="1D3A7D"/>
                </a:solidFill>
                <a:latin typeface="Avenir Next LT Pro"/>
              </a:rPr>
              <a:t>Response Trends</a:t>
            </a:r>
            <a:endParaRPr lang="en-US" sz="1600">
              <a:latin typeface="Avenir Next LT Pro"/>
            </a:endParaRPr>
          </a:p>
          <a:p>
            <a:pPr marL="0" indent="0" algn="ctr">
              <a:lnSpc>
                <a:spcPct val="120000"/>
              </a:lnSpc>
              <a:spcBef>
                <a:spcPts val="200"/>
              </a:spcBef>
              <a:buNone/>
            </a:pPr>
            <a:endParaRPr lang="en-US" sz="1600" b="1" dirty="0">
              <a:solidFill>
                <a:srgbClr val="1D3A7D"/>
              </a:solidFill>
              <a:latin typeface="Avenir Next LT Pro"/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1600" dirty="0">
                <a:solidFill>
                  <a:srgbClr val="1D3A7D"/>
                </a:solidFill>
                <a:latin typeface="Avenir Next LT Pro"/>
                <a:cs typeface="Arial"/>
              </a:rPr>
              <a:t>Eligibility standards are a barrier as well as administrative burdens</a:t>
            </a:r>
            <a:endParaRPr lang="en-US" sz="1600">
              <a:solidFill>
                <a:srgbClr val="1D3A7D"/>
              </a:solidFill>
              <a:latin typeface="Avenir Next LT Pro"/>
              <a:cs typeface="Arial"/>
            </a:endParaRP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1600" dirty="0">
                <a:solidFill>
                  <a:srgbClr val="1D3A7D"/>
                </a:solidFill>
                <a:latin typeface="Avenir Next LT Pro"/>
                <a:cs typeface="Arial"/>
              </a:rPr>
              <a:t>Individuals being eligible, but are on a non-transparent  back end waitlist because of  provider shortages </a:t>
            </a:r>
            <a:endParaRPr lang="en-US" sz="1600">
              <a:solidFill>
                <a:srgbClr val="1D3A7D"/>
              </a:solidFill>
              <a:latin typeface="Avenir Next LT Pro"/>
              <a:cs typeface="Arial"/>
            </a:endParaRP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endParaRPr lang="en-US" sz="1600" dirty="0">
              <a:solidFill>
                <a:srgbClr val="1D3A7D"/>
              </a:solidFill>
              <a:latin typeface="Avenir Next LT Pro"/>
              <a:cs typeface="Arial"/>
            </a:endParaRPr>
          </a:p>
          <a:p>
            <a:pPr algn="ctr">
              <a:lnSpc>
                <a:spcPct val="120000"/>
              </a:lnSpc>
              <a:spcBef>
                <a:spcPts val="200"/>
              </a:spcBef>
            </a:pPr>
            <a:endParaRPr lang="en-US" sz="1600" dirty="0">
              <a:solidFill>
                <a:srgbClr val="1D3A7D"/>
              </a:solidFill>
              <a:latin typeface="Avenir Next LT Pro"/>
              <a:cs typeface="Arial"/>
            </a:endParaRPr>
          </a:p>
          <a:p>
            <a:pPr>
              <a:lnSpc>
                <a:spcPct val="120000"/>
              </a:lnSpc>
              <a:spcBef>
                <a:spcPts val="200"/>
              </a:spcBef>
            </a:pPr>
            <a:endParaRPr lang="en-US" sz="1600" dirty="0">
              <a:solidFill>
                <a:srgbClr val="1D3A7D"/>
              </a:solidFill>
              <a:latin typeface="Avenir Next LT Pro"/>
              <a:cs typeface="Arial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75460D0-D3E5-8E67-AB90-4E3BF7F9298B}"/>
              </a:ext>
            </a:extLst>
          </p:cNvPr>
          <p:cNvGrpSpPr/>
          <p:nvPr/>
        </p:nvGrpSpPr>
        <p:grpSpPr>
          <a:xfrm>
            <a:off x="9589697" y="1660584"/>
            <a:ext cx="992037" cy="977660"/>
            <a:chOff x="9589697" y="1660584"/>
            <a:chExt cx="992037" cy="97766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5DE98A1-09E9-225E-8FF2-0F3F0832BE82}"/>
                </a:ext>
              </a:extLst>
            </p:cNvPr>
            <p:cNvSpPr/>
            <p:nvPr/>
          </p:nvSpPr>
          <p:spPr>
            <a:xfrm>
              <a:off x="9589697" y="1660584"/>
              <a:ext cx="992037" cy="977660"/>
            </a:xfrm>
            <a:prstGeom prst="ellipse">
              <a:avLst/>
            </a:prstGeom>
            <a:solidFill>
              <a:srgbClr val="FBC43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 descr="Customer review outline">
              <a:extLst>
                <a:ext uri="{FF2B5EF4-FFF2-40B4-BE49-F238E27FC236}">
                  <a16:creationId xmlns:a16="http://schemas.microsoft.com/office/drawing/2014/main" id="{32320AFA-4A32-9E23-7770-E9CDF8B12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348" y="1814424"/>
              <a:ext cx="698741" cy="720305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A9B8680-55A2-A944-23B1-B1C876E955B1}"/>
              </a:ext>
            </a:extLst>
          </p:cNvPr>
          <p:cNvGrpSpPr/>
          <p:nvPr/>
        </p:nvGrpSpPr>
        <p:grpSpPr>
          <a:xfrm>
            <a:off x="1869055" y="1660585"/>
            <a:ext cx="992037" cy="977660"/>
            <a:chOff x="1869055" y="1660585"/>
            <a:chExt cx="992037" cy="97766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D2BCBA0-0D01-BD16-CCA9-FEDA6490B72D}"/>
                </a:ext>
              </a:extLst>
            </p:cNvPr>
            <p:cNvSpPr/>
            <p:nvPr/>
          </p:nvSpPr>
          <p:spPr>
            <a:xfrm>
              <a:off x="1869055" y="1660585"/>
              <a:ext cx="992037" cy="977660"/>
            </a:xfrm>
            <a:prstGeom prst="ellipse">
              <a:avLst/>
            </a:prstGeom>
            <a:solidFill>
              <a:srgbClr val="FBC43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Graphic 27" descr="Harvey Balls 60% outline">
              <a:extLst>
                <a:ext uri="{FF2B5EF4-FFF2-40B4-BE49-F238E27FC236}">
                  <a16:creationId xmlns:a16="http://schemas.microsoft.com/office/drawing/2014/main" id="{EE5379AE-B747-A2A5-EA46-69CF096B9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27644" y="1733550"/>
              <a:ext cx="864080" cy="835325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B7A535C-A281-3A05-9A75-BCC70AAAB982}"/>
              </a:ext>
            </a:extLst>
          </p:cNvPr>
          <p:cNvGrpSpPr/>
          <p:nvPr/>
        </p:nvGrpSpPr>
        <p:grpSpPr>
          <a:xfrm>
            <a:off x="5801263" y="1660585"/>
            <a:ext cx="992037" cy="977660"/>
            <a:chOff x="5801263" y="1646208"/>
            <a:chExt cx="992037" cy="97766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97FB637-E917-881B-C11B-6A44CFD637AA}"/>
                </a:ext>
              </a:extLst>
            </p:cNvPr>
            <p:cNvSpPr/>
            <p:nvPr/>
          </p:nvSpPr>
          <p:spPr>
            <a:xfrm>
              <a:off x="5801263" y="1646208"/>
              <a:ext cx="992037" cy="977660"/>
            </a:xfrm>
            <a:prstGeom prst="ellipse">
              <a:avLst/>
            </a:prstGeom>
            <a:solidFill>
              <a:srgbClr val="FBC43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Graphic 28" descr="Signal outline">
              <a:extLst>
                <a:ext uri="{FF2B5EF4-FFF2-40B4-BE49-F238E27FC236}">
                  <a16:creationId xmlns:a16="http://schemas.microsoft.com/office/drawing/2014/main" id="{ED21B520-7B44-17DA-D9BC-4AA8CE724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919160" y="1742536"/>
              <a:ext cx="727495" cy="7274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741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5D5A-F54A-6835-EA18-D0C78742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465"/>
            <a:ext cx="10515600" cy="1325563"/>
          </a:xfrm>
        </p:spPr>
        <p:txBody>
          <a:bodyPr/>
          <a:lstStyle/>
          <a:p>
            <a:r>
              <a:rPr lang="en-US" dirty="0"/>
              <a:t>Digital Access and Equity </a:t>
            </a:r>
          </a:p>
        </p:txBody>
      </p:sp>
      <p:pic>
        <p:nvPicPr>
          <p:cNvPr id="13" name="Picture 12" descr="A blue and yellow emblem with a bird and white text&#10;&#10;Description automatically generated">
            <a:extLst>
              <a:ext uri="{FF2B5EF4-FFF2-40B4-BE49-F238E27FC236}">
                <a16:creationId xmlns:a16="http://schemas.microsoft.com/office/drawing/2014/main" id="{AAF50822-4880-DEF9-66E4-BC42F51D1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09464" y="1261654"/>
            <a:ext cx="1782536" cy="15594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7DF126-5F27-8CB3-47F3-651B7B327468}"/>
              </a:ext>
            </a:extLst>
          </p:cNvPr>
          <p:cNvSpPr txBox="1"/>
          <p:nvPr/>
        </p:nvSpPr>
        <p:spPr>
          <a:xfrm>
            <a:off x="342900" y="1924050"/>
            <a:ext cx="99441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ECECEC"/>
                </a:solidFill>
                <a:effectLst/>
                <a:latin typeface="Söhne"/>
              </a:rPr>
              <a:t>Main Points:</a:t>
            </a: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1" i="0" dirty="0">
                <a:solidFill>
                  <a:srgbClr val="ECECEC"/>
                </a:solidFill>
                <a:effectLst/>
                <a:latin typeface="Söhne"/>
              </a:rPr>
              <a:t>Problem:</a:t>
            </a:r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 Some people, especially those with </a:t>
            </a:r>
            <a:r>
              <a:rPr lang="en-US" dirty="0">
                <a:solidFill>
                  <a:srgbClr val="ECECEC"/>
                </a:solidFill>
                <a:latin typeface="Söhne"/>
              </a:rPr>
              <a:t>I/DD</a:t>
            </a:r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, have a hard time using the internet because of structural obstacles such as broadband limitations and cultural attitudes and bias. 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1" i="0" dirty="0">
                <a:solidFill>
                  <a:srgbClr val="ECECEC"/>
                </a:solidFill>
                <a:effectLst/>
                <a:latin typeface="Söhne"/>
              </a:rPr>
              <a:t>Why It Matters:</a:t>
            </a:r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 The internet helps us share ideas, learn, and talk to others. </a:t>
            </a:r>
            <a:r>
              <a:rPr lang="en-US" dirty="0">
                <a:solidFill>
                  <a:srgbClr val="ECECEC"/>
                </a:solidFill>
                <a:latin typeface="Söhne"/>
              </a:rPr>
              <a:t>It is essential to life today, and everyone should have access to this tool. The federal government has dedicated significant funds to help advocates in the disability community to address this issue. </a:t>
            </a: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US" b="1" dirty="0">
                <a:solidFill>
                  <a:srgbClr val="ECECEC"/>
                </a:solidFill>
                <a:latin typeface="Söhne"/>
              </a:rPr>
              <a:t>Proposed advocacy</a:t>
            </a:r>
            <a:r>
              <a:rPr lang="en-US" b="1" i="0" dirty="0">
                <a:solidFill>
                  <a:srgbClr val="ECECEC"/>
                </a:solidFill>
                <a:effectLst/>
                <a:latin typeface="Söhne"/>
              </a:rPr>
              <a:t>:</a:t>
            </a: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The FCC should better understand peoples support needs, through examining inequalities that are prevalent in internet access. 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We need to make sure people with disabilities have the training and tools they need, like special software or devices, to use the internet.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dirty="0">
                <a:solidFill>
                  <a:srgbClr val="ECECEC"/>
                </a:solidFill>
                <a:latin typeface="Söhne"/>
              </a:rPr>
              <a:t>Examine all potential legal and regulatory powers to address these issues.</a:t>
            </a: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ECECEC"/>
                </a:solidFill>
                <a:effectLst/>
                <a:latin typeface="Söhne"/>
              </a:rPr>
              <a:t>How to Help:</a:t>
            </a: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NACDD </a:t>
            </a:r>
            <a:r>
              <a:rPr lang="en-US" dirty="0">
                <a:solidFill>
                  <a:srgbClr val="ECECEC"/>
                </a:solidFill>
                <a:latin typeface="Söhne"/>
              </a:rPr>
              <a:t>will be sending out a sign on letter to DD Councils to show their support to the initiative.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779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B349E7-FDF7-1312-8A6F-FB92B1625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New Resources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83917B-3A2D-9E28-F025-BA0968B9E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000" dirty="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208579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683EE6-39A5-B4FC-1A22-5150E8B7D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6956" y="3917928"/>
            <a:ext cx="5334930" cy="197798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 b="1" dirty="0">
                <a:latin typeface="Calibri"/>
                <a:cs typeface="Calibri Light"/>
              </a:rPr>
              <a:t>Policy Committee Meeting</a:t>
            </a:r>
            <a:br>
              <a:rPr lang="en-US" sz="1800" dirty="0">
                <a:latin typeface="Calibri"/>
                <a:cs typeface="Calibri Light"/>
              </a:rPr>
            </a:br>
            <a:r>
              <a:rPr lang="en-US" sz="1800" dirty="0">
                <a:latin typeface="Calibri"/>
                <a:cs typeface="Calibri Light"/>
              </a:rPr>
              <a:t>Thursday, March 7, 2pm Eastern</a:t>
            </a:r>
            <a:br>
              <a:rPr lang="en-US" sz="1800" dirty="0">
                <a:latin typeface="Calibri"/>
                <a:cs typeface="+mj-lt"/>
              </a:rPr>
            </a:br>
            <a:r>
              <a:rPr lang="en-US" sz="1800" dirty="0">
                <a:latin typeface="Calibri"/>
                <a:ea typeface="+mj-lt"/>
                <a:cs typeface="+mj-lt"/>
              </a:rPr>
              <a:t>Join Zoom Meeting</a:t>
            </a:r>
            <a:endParaRPr lang="en-US" sz="1800" dirty="0">
              <a:latin typeface="Calibri"/>
              <a:cs typeface="Calibri Light"/>
            </a:endParaRPr>
          </a:p>
          <a:p>
            <a:r>
              <a:rPr lang="en-US" sz="1800" dirty="0">
                <a:latin typeface="Calibri"/>
                <a:ea typeface="+mj-lt"/>
                <a:cs typeface="+mj-lt"/>
                <a:hlinkClick r:id="rId2"/>
              </a:rPr>
              <a:t>https://us02web.zoom.us/j/82156490017?pwd=amdsUTliajUrVllwbit1WHR4VmxpUT09</a:t>
            </a:r>
            <a:endParaRPr lang="en-US" sz="1800" dirty="0">
              <a:latin typeface="Calibri"/>
              <a:ea typeface="+mj-lt"/>
              <a:cs typeface="+mj-lt"/>
            </a:endParaRPr>
          </a:p>
          <a:p>
            <a:r>
              <a:rPr lang="en-US" sz="1800" dirty="0">
                <a:latin typeface="Calibri"/>
                <a:ea typeface="+mj-lt"/>
                <a:cs typeface="+mj-lt"/>
              </a:rPr>
              <a:t>Meeting ID: 821 5649 0017</a:t>
            </a:r>
            <a:endParaRPr lang="en-US" sz="1800" dirty="0">
              <a:latin typeface="Calibri"/>
              <a:cs typeface="Calibri Light"/>
            </a:endParaRPr>
          </a:p>
          <a:p>
            <a:r>
              <a:rPr lang="en-US" sz="1800" dirty="0">
                <a:latin typeface="Calibri"/>
                <a:ea typeface="+mj-lt"/>
                <a:cs typeface="+mj-lt"/>
              </a:rPr>
              <a:t>Passcode: 754454</a:t>
            </a:r>
            <a:br>
              <a:rPr lang="en-US" sz="1800" dirty="0">
                <a:latin typeface="Calibri"/>
                <a:ea typeface="+mj-lt"/>
                <a:cs typeface="+mj-lt"/>
              </a:rPr>
            </a:br>
            <a:br>
              <a:rPr lang="en-US" sz="1800" u="sng" dirty="0">
                <a:latin typeface="Calibri"/>
                <a:cs typeface="+mj-lt"/>
              </a:rPr>
            </a:br>
            <a:br>
              <a:rPr lang="en-US" sz="1800" u="sng" dirty="0">
                <a:latin typeface="Calibri"/>
                <a:cs typeface="Calibri Light"/>
              </a:rPr>
            </a:br>
            <a:br>
              <a:rPr lang="en-US" sz="1800" dirty="0">
                <a:latin typeface="Calibri"/>
                <a:cs typeface="Calibri Light"/>
              </a:rPr>
            </a:br>
            <a:br>
              <a:rPr lang="en-US" sz="1800" dirty="0">
                <a:latin typeface="Calibri"/>
                <a:cs typeface="Calibri Light"/>
              </a:rPr>
            </a:br>
            <a:r>
              <a:rPr lang="en-US" sz="2400" b="1" dirty="0">
                <a:latin typeface="Calibri"/>
                <a:cs typeface="Calibri Light"/>
              </a:rPr>
              <a:t>NACDD Public Policy Listservs</a:t>
            </a:r>
            <a:br>
              <a:rPr lang="en-US" sz="1400" dirty="0">
                <a:latin typeface="Calibri"/>
                <a:cs typeface="Calibri Light"/>
              </a:rPr>
            </a:br>
            <a:r>
              <a:rPr lang="en-US" sz="1600" dirty="0">
                <a:latin typeface="Calibri"/>
                <a:cs typeface="Calibri"/>
              </a:rPr>
              <a:t>1) Policy list is open to all NACDD members </a:t>
            </a:r>
            <a:br>
              <a:rPr lang="en-US" sz="1600" dirty="0">
                <a:latin typeface="Calibri"/>
                <a:cs typeface="Calibri"/>
              </a:rPr>
            </a:br>
            <a:r>
              <a:rPr lang="en-US" sz="1600" dirty="0">
                <a:latin typeface="Calibri"/>
                <a:cs typeface="Calibri"/>
              </a:rPr>
              <a:t>(council members, staff and self-advocates) </a:t>
            </a:r>
            <a:br>
              <a:rPr lang="en-US" sz="1600" dirty="0">
                <a:latin typeface="Calibri"/>
                <a:cs typeface="Calibri"/>
              </a:rPr>
            </a:br>
            <a:r>
              <a:rPr lang="en-US" sz="1600" dirty="0">
                <a:latin typeface="Calibri"/>
                <a:cs typeface="Calibri"/>
              </a:rPr>
              <a:t>To join go to </a:t>
            </a:r>
            <a:r>
              <a:rPr lang="en-US" sz="1600" dirty="0">
                <a:latin typeface="Calibri"/>
                <a:cs typeface="Calibri"/>
                <a:hlinkClick r:id="rId3"/>
              </a:rPr>
              <a:t>https://bit.ly/3Ux1PEN</a:t>
            </a:r>
            <a:br>
              <a:rPr lang="en-US" sz="1600" dirty="0">
                <a:latin typeface="Calibri"/>
                <a:cs typeface="Calibri"/>
              </a:rPr>
            </a:br>
            <a:br>
              <a:rPr lang="en-US" sz="1600" dirty="0">
                <a:latin typeface="Calibri"/>
                <a:cs typeface="Calibri"/>
              </a:rPr>
            </a:br>
            <a:r>
              <a:rPr lang="en-US" sz="1600" dirty="0">
                <a:latin typeface="Calibri"/>
                <a:cs typeface="Calibri"/>
              </a:rPr>
              <a:t>2) State Policy Committee</a:t>
            </a:r>
            <a:br>
              <a:rPr lang="en-US" sz="1600" dirty="0">
                <a:latin typeface="Calibri"/>
                <a:cs typeface="Calibri"/>
              </a:rPr>
            </a:br>
            <a:r>
              <a:rPr lang="en-US" sz="1600" dirty="0">
                <a:latin typeface="Calibri"/>
                <a:cs typeface="Calibri"/>
              </a:rPr>
              <a:t>To join go to</a:t>
            </a:r>
            <a:br>
              <a:rPr lang="en-US" sz="1600" dirty="0">
                <a:latin typeface="Calibri"/>
                <a:cs typeface="Calibri"/>
              </a:rPr>
            </a:br>
            <a:r>
              <a:rPr lang="en-US" sz="1600" dirty="0">
                <a:latin typeface="Calibri"/>
                <a:cs typeface="Calibri"/>
              </a:rPr>
              <a:t> </a:t>
            </a:r>
            <a:r>
              <a:rPr lang="en-US" sz="1600" dirty="0">
                <a:latin typeface="Calibri"/>
                <a:cs typeface="Calibri"/>
                <a:hlinkClick r:id="rId4"/>
              </a:rPr>
              <a:t>https://forms.gle/yUKXvRRE5cKN1DDi8</a:t>
            </a:r>
            <a:r>
              <a:rPr lang="en-US" sz="1600" dirty="0">
                <a:latin typeface="Calibri"/>
                <a:cs typeface="Calibri"/>
              </a:rPr>
              <a:t> </a:t>
            </a:r>
            <a:endParaRPr lang="en-US" sz="1600" dirty="0">
              <a:latin typeface="Calibri"/>
              <a:cs typeface="Calibri Light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AFD1E62A-CD52-FAF7-C54C-89EDF97013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" b="10751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E8211-A1EC-A102-163F-ECEADA3D9371}"/>
              </a:ext>
            </a:extLst>
          </p:cNvPr>
          <p:cNvSpPr txBox="1"/>
          <p:nvPr/>
        </p:nvSpPr>
        <p:spPr>
          <a:xfrm>
            <a:off x="7630160" y="560832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332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244ee07-bebb-4256-851d-8920eeb3e1b7">
      <UserInfo>
        <DisplayName/>
        <AccountId xsi:nil="true"/>
        <AccountType/>
      </UserInfo>
    </SharedWithUsers>
    <lcf76f155ced4ddcb4097134ff3c332f xmlns="560c9c75-9737-4a47-90d7-3192440b0b55">
      <Terms xmlns="http://schemas.microsoft.com/office/infopath/2007/PartnerControls"/>
    </lcf76f155ced4ddcb4097134ff3c332f>
    <TaxCatchAll xmlns="7244ee07-bebb-4256-851d-8920eeb3e1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0C90C0BAAFC42B9CBFEC0708F4935" ma:contentTypeVersion="18" ma:contentTypeDescription="Create a new document." ma:contentTypeScope="" ma:versionID="747bd14c0bc5fbe46383234328695d9f">
  <xsd:schema xmlns:xsd="http://www.w3.org/2001/XMLSchema" xmlns:xs="http://www.w3.org/2001/XMLSchema" xmlns:p="http://schemas.microsoft.com/office/2006/metadata/properties" xmlns:ns2="560c9c75-9737-4a47-90d7-3192440b0b55" xmlns:ns3="7244ee07-bebb-4256-851d-8920eeb3e1b7" targetNamespace="http://schemas.microsoft.com/office/2006/metadata/properties" ma:root="true" ma:fieldsID="717a3c5c58d1fcb42fb190b8c23c93f3" ns2:_="" ns3:_="">
    <xsd:import namespace="560c9c75-9737-4a47-90d7-3192440b0b55"/>
    <xsd:import namespace="7244ee07-bebb-4256-851d-8920eeb3e1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DateTaken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c9c75-9737-4a47-90d7-3192440b0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6cdaa0-f793-43fc-9d66-18f7e46bb3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4ee07-bebb-4256-851d-8920eeb3e1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c59ed9a-9116-4bad-92b9-f5b46ad154c1}" ma:internalName="TaxCatchAll" ma:showField="CatchAllData" ma:web="7244ee07-bebb-4256-851d-8920eeb3e1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B0843C-86CD-480E-B9D4-E64D1EB301FC}">
  <ds:schemaRefs>
    <ds:schemaRef ds:uri="560c9c75-9737-4a47-90d7-3192440b0b55"/>
    <ds:schemaRef ds:uri="7244ee07-bebb-4256-851d-8920eeb3e1b7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3F73974-3E92-4A83-9C87-81AADAC9E8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0c9c75-9737-4a47-90d7-3192440b0b55"/>
    <ds:schemaRef ds:uri="7244ee07-bebb-4256-851d-8920eeb3e1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9879FF-AB67-425D-94EA-6057DA49CB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1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Office Theme</vt:lpstr>
      <vt:lpstr>1_Office Theme</vt:lpstr>
      <vt:lpstr>office theme</vt:lpstr>
      <vt:lpstr>Office Theme</vt:lpstr>
      <vt:lpstr>Vapor Trail</vt:lpstr>
      <vt:lpstr>NACDD Policy Update February 21, 2024</vt:lpstr>
      <vt:lpstr>FY2024 Appropriations Update</vt:lpstr>
      <vt:lpstr>NACDD FY2025 Appropriations</vt:lpstr>
      <vt:lpstr>Initial Survey re: Waitlist for HCBS Services</vt:lpstr>
      <vt:lpstr>Digital Access and Equity </vt:lpstr>
      <vt:lpstr>New Resources</vt:lpstr>
      <vt:lpstr>Policy Committee Meeting Thursday, March 7, 2pm Eastern Join Zoom Meeting https://us02web.zoom.us/j/82156490017?pwd=amdsUTliajUrVllwbit1WHR4VmxpUT09 Meeting ID: 821 5649 0017 Passcode: 754454     NACDD Public Policy Listservs 1) Policy list is open to all NACDD members  (council members, staff and self-advocates)  To join go to https://bit.ly/3Ux1PEN  2) State Policy Committee To join go to  https://forms.gle/yUKXvRRE5cKN1DDi8 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 Misilo</dc:creator>
  <cp:revision>376</cp:revision>
  <cp:lastPrinted>2017-11-16T14:55:44Z</cp:lastPrinted>
  <dcterms:created xsi:type="dcterms:W3CDTF">2016-02-23T16:23:37Z</dcterms:created>
  <dcterms:modified xsi:type="dcterms:W3CDTF">2024-02-21T21:02:19Z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0x01010010A0C90C0BAAFC42B9CBFEC0708F4935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MediaServiceImageTags">
    <vt:lpwstr/>
  </property>
</Properties>
</file>