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684" r:id="rId5"/>
    <p:sldMasterId id="2147483672" r:id="rId6"/>
    <p:sldMasterId id="2147483648" r:id="rId7"/>
  </p:sldMasterIdLst>
  <p:notesMasterIdLst>
    <p:notesMasterId r:id="rId14"/>
  </p:notesMasterIdLst>
  <p:sldIdLst>
    <p:sldId id="256" r:id="rId8"/>
    <p:sldId id="322" r:id="rId9"/>
    <p:sldId id="323" r:id="rId10"/>
    <p:sldId id="320" r:id="rId11"/>
    <p:sldId id="321" r:id="rId12"/>
    <p:sldId id="303"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6AE4AC-F985-AB31-0557-FC188162BFC1}" v="107" dt="2024-01-24T15:26:08.159"/>
    <p1510:client id="{E0BA8A1B-492E-4CDD-4B72-D09B396BE7F7}" v="624" dt="2024-01-24T21:01:23.1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666AE4AC-F985-AB31-0557-FC188162BFC1}"/>
    <pc:docChg chg="addSld delSld modSld">
      <pc:chgData name="Erin Prangley" userId="S::eprangley@nacdd.org::7f058b9a-f90a-4281-a8c6-5ba31926f190" providerId="AD" clId="Web-{666AE4AC-F985-AB31-0557-FC188162BFC1}" dt="2024-01-24T15:26:08.159" v="100" actId="20577"/>
      <pc:docMkLst>
        <pc:docMk/>
      </pc:docMkLst>
      <pc:sldChg chg="modSp">
        <pc:chgData name="Erin Prangley" userId="S::eprangley@nacdd.org::7f058b9a-f90a-4281-a8c6-5ba31926f190" providerId="AD" clId="Web-{666AE4AC-F985-AB31-0557-FC188162BFC1}" dt="2024-01-24T15:15:33.903" v="1" actId="20577"/>
        <pc:sldMkLst>
          <pc:docMk/>
          <pc:sldMk cId="1731942061" sldId="256"/>
        </pc:sldMkLst>
        <pc:spChg chg="mod">
          <ac:chgData name="Erin Prangley" userId="S::eprangley@nacdd.org::7f058b9a-f90a-4281-a8c6-5ba31926f190" providerId="AD" clId="Web-{666AE4AC-F985-AB31-0557-FC188162BFC1}" dt="2024-01-24T15:15:33.903" v="1" actId="20577"/>
          <ac:spMkLst>
            <pc:docMk/>
            <pc:sldMk cId="1731942061" sldId="256"/>
            <ac:spMk id="2" creationId="{00000000-0000-0000-0000-000000000000}"/>
          </ac:spMkLst>
        </pc:spChg>
      </pc:sldChg>
      <pc:sldChg chg="del">
        <pc:chgData name="Erin Prangley" userId="S::eprangley@nacdd.org::7f058b9a-f90a-4281-a8c6-5ba31926f190" providerId="AD" clId="Web-{666AE4AC-F985-AB31-0557-FC188162BFC1}" dt="2024-01-24T15:20:16.671" v="39"/>
        <pc:sldMkLst>
          <pc:docMk/>
          <pc:sldMk cId="268033978" sldId="318"/>
        </pc:sldMkLst>
      </pc:sldChg>
      <pc:sldChg chg="addSp delSp modSp">
        <pc:chgData name="Erin Prangley" userId="S::eprangley@nacdd.org::7f058b9a-f90a-4281-a8c6-5ba31926f190" providerId="AD" clId="Web-{666AE4AC-F985-AB31-0557-FC188162BFC1}" dt="2024-01-24T15:19:40.296" v="29" actId="20577"/>
        <pc:sldMkLst>
          <pc:docMk/>
          <pc:sldMk cId="2449126401" sldId="319"/>
        </pc:sldMkLst>
        <pc:spChg chg="mod">
          <ac:chgData name="Erin Prangley" userId="S::eprangley@nacdd.org::7f058b9a-f90a-4281-a8c6-5ba31926f190" providerId="AD" clId="Web-{666AE4AC-F985-AB31-0557-FC188162BFC1}" dt="2024-01-24T15:15:51.872" v="3" actId="20577"/>
          <ac:spMkLst>
            <pc:docMk/>
            <pc:sldMk cId="2449126401" sldId="319"/>
            <ac:spMk id="2" creationId="{2E702138-C8AC-E9AF-7217-71319BBCD2CE}"/>
          </ac:spMkLst>
        </pc:spChg>
        <pc:spChg chg="add del mod">
          <ac:chgData name="Erin Prangley" userId="S::eprangley@nacdd.org::7f058b9a-f90a-4281-a8c6-5ba31926f190" providerId="AD" clId="Web-{666AE4AC-F985-AB31-0557-FC188162BFC1}" dt="2024-01-24T15:19:40.296" v="29" actId="20577"/>
          <ac:spMkLst>
            <pc:docMk/>
            <pc:sldMk cId="2449126401" sldId="319"/>
            <ac:spMk id="17" creationId="{E96BFA20-17D8-96AA-62BB-4BC9383FB34B}"/>
          </ac:spMkLst>
        </pc:spChg>
        <pc:picChg chg="del">
          <ac:chgData name="Erin Prangley" userId="S::eprangley@nacdd.org::7f058b9a-f90a-4281-a8c6-5ba31926f190" providerId="AD" clId="Web-{666AE4AC-F985-AB31-0557-FC188162BFC1}" dt="2024-01-24T15:18:56.499" v="23"/>
          <ac:picMkLst>
            <pc:docMk/>
            <pc:sldMk cId="2449126401" sldId="319"/>
            <ac:picMk id="21" creationId="{867C398A-8675-07CF-5364-AEDDE95B951C}"/>
          </ac:picMkLst>
        </pc:picChg>
      </pc:sldChg>
      <pc:sldChg chg="modSp new">
        <pc:chgData name="Erin Prangley" userId="S::eprangley@nacdd.org::7f058b9a-f90a-4281-a8c6-5ba31926f190" providerId="AD" clId="Web-{666AE4AC-F985-AB31-0557-FC188162BFC1}" dt="2024-01-24T15:26:08.159" v="100" actId="20577"/>
        <pc:sldMkLst>
          <pc:docMk/>
          <pc:sldMk cId="1208579428" sldId="321"/>
        </pc:sldMkLst>
        <pc:spChg chg="mod">
          <ac:chgData name="Erin Prangley" userId="S::eprangley@nacdd.org::7f058b9a-f90a-4281-a8c6-5ba31926f190" providerId="AD" clId="Web-{666AE4AC-F985-AB31-0557-FC188162BFC1}" dt="2024-01-24T15:21:09.125" v="47" actId="20577"/>
          <ac:spMkLst>
            <pc:docMk/>
            <pc:sldMk cId="1208579428" sldId="321"/>
            <ac:spMk id="2" creationId="{97B349E7-FDF7-1312-8A6F-FB92B16255BA}"/>
          </ac:spMkLst>
        </pc:spChg>
        <pc:spChg chg="mod">
          <ac:chgData name="Erin Prangley" userId="S::eprangley@nacdd.org::7f058b9a-f90a-4281-a8c6-5ba31926f190" providerId="AD" clId="Web-{666AE4AC-F985-AB31-0557-FC188162BFC1}" dt="2024-01-24T15:26:08.159" v="100" actId="20577"/>
          <ac:spMkLst>
            <pc:docMk/>
            <pc:sldMk cId="1208579428" sldId="321"/>
            <ac:spMk id="3" creationId="{431221D3-84A5-320D-0436-CCC0290874A0}"/>
          </ac:spMkLst>
        </pc:spChg>
      </pc:sldChg>
      <pc:sldChg chg="addSp delSp modSp del">
        <pc:chgData name="Erin Prangley" userId="S::eprangley@nacdd.org::7f058b9a-f90a-4281-a8c6-5ba31926f190" providerId="AD" clId="Web-{666AE4AC-F985-AB31-0557-FC188162BFC1}" dt="2024-01-24T15:20:14.452" v="38"/>
        <pc:sldMkLst>
          <pc:docMk/>
          <pc:sldMk cId="3631899172" sldId="321"/>
        </pc:sldMkLst>
        <pc:spChg chg="del">
          <ac:chgData name="Erin Prangley" userId="S::eprangley@nacdd.org::7f058b9a-f90a-4281-a8c6-5ba31926f190" providerId="AD" clId="Web-{666AE4AC-F985-AB31-0557-FC188162BFC1}" dt="2024-01-24T15:20:11.749" v="37"/>
          <ac:spMkLst>
            <pc:docMk/>
            <pc:sldMk cId="3631899172" sldId="321"/>
            <ac:spMk id="2" creationId="{0197E0AF-3E85-8E7B-B314-603D31FCE40A}"/>
          </ac:spMkLst>
        </pc:spChg>
        <pc:spChg chg="del mod">
          <ac:chgData name="Erin Prangley" userId="S::eprangley@nacdd.org::7f058b9a-f90a-4281-a8c6-5ba31926f190" providerId="AD" clId="Web-{666AE4AC-F985-AB31-0557-FC188162BFC1}" dt="2024-01-24T15:20:08.859" v="36"/>
          <ac:spMkLst>
            <pc:docMk/>
            <pc:sldMk cId="3631899172" sldId="321"/>
            <ac:spMk id="3" creationId="{5E832CDB-9C40-5F1F-B746-02FFE1BBBB33}"/>
          </ac:spMkLst>
        </pc:spChg>
        <pc:spChg chg="del mod">
          <ac:chgData name="Erin Prangley" userId="S::eprangley@nacdd.org::7f058b9a-f90a-4281-a8c6-5ba31926f190" providerId="AD" clId="Web-{666AE4AC-F985-AB31-0557-FC188162BFC1}" dt="2024-01-24T15:19:54.780" v="33"/>
          <ac:spMkLst>
            <pc:docMk/>
            <pc:sldMk cId="3631899172" sldId="321"/>
            <ac:spMk id="5" creationId="{D68FE2FB-DF49-DB0B-872C-41FAD4888447}"/>
          </ac:spMkLst>
        </pc:spChg>
        <pc:spChg chg="add mod">
          <ac:chgData name="Erin Prangley" userId="S::eprangley@nacdd.org::7f058b9a-f90a-4281-a8c6-5ba31926f190" providerId="AD" clId="Web-{666AE4AC-F985-AB31-0557-FC188162BFC1}" dt="2024-01-24T15:20:08.859" v="36"/>
          <ac:spMkLst>
            <pc:docMk/>
            <pc:sldMk cId="3631899172" sldId="321"/>
            <ac:spMk id="7" creationId="{C0244EED-2415-FE82-8070-6BAFBF6BA17F}"/>
          </ac:spMkLst>
        </pc:spChg>
        <pc:spChg chg="add mod">
          <ac:chgData name="Erin Prangley" userId="S::eprangley@nacdd.org::7f058b9a-f90a-4281-a8c6-5ba31926f190" providerId="AD" clId="Web-{666AE4AC-F985-AB31-0557-FC188162BFC1}" dt="2024-01-24T15:20:11.749" v="37"/>
          <ac:spMkLst>
            <pc:docMk/>
            <pc:sldMk cId="3631899172" sldId="321"/>
            <ac:spMk id="10" creationId="{1B1E2E1E-0935-E406-CED1-BF5B7D1868CC}"/>
          </ac:spMkLst>
        </pc:spChg>
        <pc:picChg chg="del">
          <ac:chgData name="Erin Prangley" userId="S::eprangley@nacdd.org::7f058b9a-f90a-4281-a8c6-5ba31926f190" providerId="AD" clId="Web-{666AE4AC-F985-AB31-0557-FC188162BFC1}" dt="2024-01-24T15:19:49.874" v="31"/>
          <ac:picMkLst>
            <pc:docMk/>
            <pc:sldMk cId="3631899172" sldId="321"/>
            <ac:picMk id="4" creationId="{9B1AF78A-5613-7FA3-EF20-6F1C1353D92D}"/>
          </ac:picMkLst>
        </pc:picChg>
      </pc:sldChg>
      <pc:sldChg chg="del">
        <pc:chgData name="Erin Prangley" userId="S::eprangley@nacdd.org::7f058b9a-f90a-4281-a8c6-5ba31926f190" providerId="AD" clId="Web-{666AE4AC-F985-AB31-0557-FC188162BFC1}" dt="2024-01-24T15:19:41.952" v="30"/>
        <pc:sldMkLst>
          <pc:docMk/>
          <pc:sldMk cId="1353827401" sldId="322"/>
        </pc:sldMkLst>
      </pc:sldChg>
    </pc:docChg>
  </pc:docChgLst>
  <pc:docChgLst>
    <pc:chgData name="Erin Prangley" userId="S::eprangley@nacdd.org::7f058b9a-f90a-4281-a8c6-5ba31926f190" providerId="AD" clId="Web-{E0BA8A1B-492E-4CDD-4B72-D09B396BE7F7}"/>
    <pc:docChg chg="addSld delSld modSld sldOrd">
      <pc:chgData name="Erin Prangley" userId="S::eprangley@nacdd.org::7f058b9a-f90a-4281-a8c6-5ba31926f190" providerId="AD" clId="Web-{E0BA8A1B-492E-4CDD-4B72-D09B396BE7F7}" dt="2024-01-24T21:01:23.174" v="635" actId="20577"/>
      <pc:docMkLst>
        <pc:docMk/>
      </pc:docMkLst>
      <pc:sldChg chg="modSp add del">
        <pc:chgData name="Erin Prangley" userId="S::eprangley@nacdd.org::7f058b9a-f90a-4281-a8c6-5ba31926f190" providerId="AD" clId="Web-{E0BA8A1B-492E-4CDD-4B72-D09B396BE7F7}" dt="2024-01-24T20:17:42.658" v="69"/>
        <pc:sldMkLst>
          <pc:docMk/>
          <pc:sldMk cId="2449126401" sldId="319"/>
        </pc:sldMkLst>
        <pc:spChg chg="mod">
          <ac:chgData name="Erin Prangley" userId="S::eprangley@nacdd.org::7f058b9a-f90a-4281-a8c6-5ba31926f190" providerId="AD" clId="Web-{E0BA8A1B-492E-4CDD-4B72-D09B396BE7F7}" dt="2024-01-24T20:17:40.393" v="68" actId="20577"/>
          <ac:spMkLst>
            <pc:docMk/>
            <pc:sldMk cId="2449126401" sldId="319"/>
            <ac:spMk id="17" creationId="{E96BFA20-17D8-96AA-62BB-4BC9383FB34B}"/>
          </ac:spMkLst>
        </pc:spChg>
      </pc:sldChg>
      <pc:sldChg chg="addSp modSp mod ord setBg">
        <pc:chgData name="Erin Prangley" userId="S::eprangley@nacdd.org::7f058b9a-f90a-4281-a8c6-5ba31926f190" providerId="AD" clId="Web-{E0BA8A1B-492E-4CDD-4B72-D09B396BE7F7}" dt="2024-01-24T21:01:23.174" v="635" actId="20577"/>
        <pc:sldMkLst>
          <pc:docMk/>
          <pc:sldMk cId="2866806812" sldId="320"/>
        </pc:sldMkLst>
        <pc:spChg chg="mod">
          <ac:chgData name="Erin Prangley" userId="S::eprangley@nacdd.org::7f058b9a-f90a-4281-a8c6-5ba31926f190" providerId="AD" clId="Web-{E0BA8A1B-492E-4CDD-4B72-D09B396BE7F7}" dt="2024-01-24T21:01:13.814" v="633"/>
          <ac:spMkLst>
            <pc:docMk/>
            <pc:sldMk cId="2866806812" sldId="320"/>
            <ac:spMk id="2" creationId="{D5C56F1E-A894-262D-AE35-3352F201C69E}"/>
          </ac:spMkLst>
        </pc:spChg>
        <pc:spChg chg="mod">
          <ac:chgData name="Erin Prangley" userId="S::eprangley@nacdd.org::7f058b9a-f90a-4281-a8c6-5ba31926f190" providerId="AD" clId="Web-{E0BA8A1B-492E-4CDD-4B72-D09B396BE7F7}" dt="2024-01-24T21:01:23.174" v="635" actId="20577"/>
          <ac:spMkLst>
            <pc:docMk/>
            <pc:sldMk cId="2866806812" sldId="320"/>
            <ac:spMk id="3" creationId="{652765D8-5B4A-48D6-3BDC-7AA379E2C840}"/>
          </ac:spMkLst>
        </pc:spChg>
        <pc:spChg chg="add">
          <ac:chgData name="Erin Prangley" userId="S::eprangley@nacdd.org::7f058b9a-f90a-4281-a8c6-5ba31926f190" providerId="AD" clId="Web-{E0BA8A1B-492E-4CDD-4B72-D09B396BE7F7}" dt="2024-01-24T21:01:13.814" v="633"/>
          <ac:spMkLst>
            <pc:docMk/>
            <pc:sldMk cId="2866806812" sldId="320"/>
            <ac:spMk id="8" creationId="{100EDD19-6802-4EC3-95CE-CFFAB042CFD6}"/>
          </ac:spMkLst>
        </pc:spChg>
        <pc:spChg chg="add">
          <ac:chgData name="Erin Prangley" userId="S::eprangley@nacdd.org::7f058b9a-f90a-4281-a8c6-5ba31926f190" providerId="AD" clId="Web-{E0BA8A1B-492E-4CDD-4B72-D09B396BE7F7}" dt="2024-01-24T21:01:13.814" v="633"/>
          <ac:spMkLst>
            <pc:docMk/>
            <pc:sldMk cId="2866806812" sldId="320"/>
            <ac:spMk id="10" creationId="{DB17E863-922E-4C26-BD64-E8FD41D28661}"/>
          </ac:spMkLst>
        </pc:spChg>
      </pc:sldChg>
      <pc:sldChg chg="addSp delSp modSp mod setBg">
        <pc:chgData name="Erin Prangley" userId="S::eprangley@nacdd.org::7f058b9a-f90a-4281-a8c6-5ba31926f190" providerId="AD" clId="Web-{E0BA8A1B-492E-4CDD-4B72-D09B396BE7F7}" dt="2024-01-24T20:52:46.099" v="605" actId="1076"/>
        <pc:sldMkLst>
          <pc:docMk/>
          <pc:sldMk cId="1208579428" sldId="321"/>
        </pc:sldMkLst>
        <pc:spChg chg="mod">
          <ac:chgData name="Erin Prangley" userId="S::eprangley@nacdd.org::7f058b9a-f90a-4281-a8c6-5ba31926f190" providerId="AD" clId="Web-{E0BA8A1B-492E-4CDD-4B72-D09B396BE7F7}" dt="2024-01-24T20:52:14.925" v="597"/>
          <ac:spMkLst>
            <pc:docMk/>
            <pc:sldMk cId="1208579428" sldId="321"/>
            <ac:spMk id="2" creationId="{97B349E7-FDF7-1312-8A6F-FB92B16255BA}"/>
          </ac:spMkLst>
        </pc:spChg>
        <pc:spChg chg="mod">
          <ac:chgData name="Erin Prangley" userId="S::eprangley@nacdd.org::7f058b9a-f90a-4281-a8c6-5ba31926f190" providerId="AD" clId="Web-{E0BA8A1B-492E-4CDD-4B72-D09B396BE7F7}" dt="2024-01-24T20:52:46.099" v="605" actId="1076"/>
          <ac:spMkLst>
            <pc:docMk/>
            <pc:sldMk cId="1208579428" sldId="321"/>
            <ac:spMk id="3" creationId="{431221D3-84A5-320D-0436-CCC0290874A0}"/>
          </ac:spMkLst>
        </pc:spChg>
        <pc:spChg chg="add del">
          <ac:chgData name="Erin Prangley" userId="S::eprangley@nacdd.org::7f058b9a-f90a-4281-a8c6-5ba31926f190" providerId="AD" clId="Web-{E0BA8A1B-492E-4CDD-4B72-D09B396BE7F7}" dt="2024-01-24T20:52:14.925" v="597"/>
          <ac:spMkLst>
            <pc:docMk/>
            <pc:sldMk cId="1208579428" sldId="321"/>
            <ac:spMk id="9" creationId="{2C61293E-6EBE-43EF-A52C-9BEBFD7679D4}"/>
          </ac:spMkLst>
        </pc:spChg>
        <pc:spChg chg="add del">
          <ac:chgData name="Erin Prangley" userId="S::eprangley@nacdd.org::7f058b9a-f90a-4281-a8c6-5ba31926f190" providerId="AD" clId="Web-{E0BA8A1B-492E-4CDD-4B72-D09B396BE7F7}" dt="2024-01-24T20:52:14.925" v="597"/>
          <ac:spMkLst>
            <pc:docMk/>
            <pc:sldMk cId="1208579428" sldId="321"/>
            <ac:spMk id="11" creationId="{21540236-BFD5-4A9D-8840-4703E7F76825}"/>
          </ac:spMkLst>
        </pc:spChg>
        <pc:spChg chg="add">
          <ac:chgData name="Erin Prangley" userId="S::eprangley@nacdd.org::7f058b9a-f90a-4281-a8c6-5ba31926f190" providerId="AD" clId="Web-{E0BA8A1B-492E-4CDD-4B72-D09B396BE7F7}" dt="2024-01-24T20:52:14.925" v="597"/>
          <ac:spMkLst>
            <pc:docMk/>
            <pc:sldMk cId="1208579428" sldId="321"/>
            <ac:spMk id="16" creationId="{45D37F4E-DDB4-456B-97E0-9937730A039F}"/>
          </ac:spMkLst>
        </pc:spChg>
        <pc:spChg chg="add">
          <ac:chgData name="Erin Prangley" userId="S::eprangley@nacdd.org::7f058b9a-f90a-4281-a8c6-5ba31926f190" providerId="AD" clId="Web-{E0BA8A1B-492E-4CDD-4B72-D09B396BE7F7}" dt="2024-01-24T20:52:14.925" v="597"/>
          <ac:spMkLst>
            <pc:docMk/>
            <pc:sldMk cId="1208579428" sldId="321"/>
            <ac:spMk id="18" creationId="{B2DD41CD-8F47-4F56-AD12-4E2FF7696987}"/>
          </ac:spMkLst>
        </pc:spChg>
        <pc:picChg chg="add mod ord">
          <ac:chgData name="Erin Prangley" userId="S::eprangley@nacdd.org::7f058b9a-f90a-4281-a8c6-5ba31926f190" providerId="AD" clId="Web-{E0BA8A1B-492E-4CDD-4B72-D09B396BE7F7}" dt="2024-01-24T20:52:14.925" v="597"/>
          <ac:picMkLst>
            <pc:docMk/>
            <pc:sldMk cId="1208579428" sldId="321"/>
            <ac:picMk id="5" creationId="{F8BE2549-F705-5A58-815E-6A5105848BE4}"/>
          </ac:picMkLst>
        </pc:picChg>
      </pc:sldChg>
      <pc:sldChg chg="addSp delSp modSp new mod ord setBg">
        <pc:chgData name="Erin Prangley" userId="S::eprangley@nacdd.org::7f058b9a-f90a-4281-a8c6-5ba31926f190" providerId="AD" clId="Web-{E0BA8A1B-492E-4CDD-4B72-D09B396BE7F7}" dt="2024-01-24T20:50:46.499" v="585" actId="20577"/>
        <pc:sldMkLst>
          <pc:docMk/>
          <pc:sldMk cId="1465736962" sldId="322"/>
        </pc:sldMkLst>
        <pc:spChg chg="mod">
          <ac:chgData name="Erin Prangley" userId="S::eprangley@nacdd.org::7f058b9a-f90a-4281-a8c6-5ba31926f190" providerId="AD" clId="Web-{E0BA8A1B-492E-4CDD-4B72-D09B396BE7F7}" dt="2024-01-24T20:50:23.341" v="582"/>
          <ac:spMkLst>
            <pc:docMk/>
            <pc:sldMk cId="1465736962" sldId="322"/>
            <ac:spMk id="2" creationId="{47E3625B-5E81-9CBF-992B-26FB60CB7A7F}"/>
          </ac:spMkLst>
        </pc:spChg>
        <pc:spChg chg="mod">
          <ac:chgData name="Erin Prangley" userId="S::eprangley@nacdd.org::7f058b9a-f90a-4281-a8c6-5ba31926f190" providerId="AD" clId="Web-{E0BA8A1B-492E-4CDD-4B72-D09B396BE7F7}" dt="2024-01-24T20:50:46.499" v="585" actId="20577"/>
          <ac:spMkLst>
            <pc:docMk/>
            <pc:sldMk cId="1465736962" sldId="322"/>
            <ac:spMk id="3" creationId="{48C16FD2-7BFE-3C72-820A-E4B187F6EA6C}"/>
          </ac:spMkLst>
        </pc:spChg>
        <pc:spChg chg="add del">
          <ac:chgData name="Erin Prangley" userId="S::eprangley@nacdd.org::7f058b9a-f90a-4281-a8c6-5ba31926f190" providerId="AD" clId="Web-{E0BA8A1B-492E-4CDD-4B72-D09B396BE7F7}" dt="2024-01-24T20:50:23.326" v="581"/>
          <ac:spMkLst>
            <pc:docMk/>
            <pc:sldMk cId="1465736962" sldId="322"/>
            <ac:spMk id="9" creationId="{201CC55D-ED54-4C5C-95E6-10947BD1103B}"/>
          </ac:spMkLst>
        </pc:spChg>
        <pc:spChg chg="add">
          <ac:chgData name="Erin Prangley" userId="S::eprangley@nacdd.org::7f058b9a-f90a-4281-a8c6-5ba31926f190" providerId="AD" clId="Web-{E0BA8A1B-492E-4CDD-4B72-D09B396BE7F7}" dt="2024-01-24T20:50:23.341" v="582"/>
          <ac:spMkLst>
            <pc:docMk/>
            <pc:sldMk cId="1465736962" sldId="322"/>
            <ac:spMk id="13" creationId="{E659831F-0D9A-4C63-9EBB-8435B85A440F}"/>
          </ac:spMkLst>
        </pc:spChg>
        <pc:spChg chg="add del">
          <ac:chgData name="Erin Prangley" userId="S::eprangley@nacdd.org::7f058b9a-f90a-4281-a8c6-5ba31926f190" providerId="AD" clId="Web-{E0BA8A1B-492E-4CDD-4B72-D09B396BE7F7}" dt="2024-01-24T20:50:23.326" v="581"/>
          <ac:spMkLst>
            <pc:docMk/>
            <pc:sldMk cId="1465736962" sldId="322"/>
            <ac:spMk id="15" creationId="{3873B707-463F-40B0-8227-E8CC6C67EB25}"/>
          </ac:spMkLst>
        </pc:spChg>
        <pc:spChg chg="add del">
          <ac:chgData name="Erin Prangley" userId="S::eprangley@nacdd.org::7f058b9a-f90a-4281-a8c6-5ba31926f190" providerId="AD" clId="Web-{E0BA8A1B-492E-4CDD-4B72-D09B396BE7F7}" dt="2024-01-24T20:50:23.326" v="581"/>
          <ac:spMkLst>
            <pc:docMk/>
            <pc:sldMk cId="1465736962" sldId="322"/>
            <ac:spMk id="17" creationId="{C13237C8-E62C-4F0D-A318-BD6FB6C2D138}"/>
          </ac:spMkLst>
        </pc:spChg>
        <pc:spChg chg="add del">
          <ac:chgData name="Erin Prangley" userId="S::eprangley@nacdd.org::7f058b9a-f90a-4281-a8c6-5ba31926f190" providerId="AD" clId="Web-{E0BA8A1B-492E-4CDD-4B72-D09B396BE7F7}" dt="2024-01-24T20:50:23.326" v="581"/>
          <ac:spMkLst>
            <pc:docMk/>
            <pc:sldMk cId="1465736962" sldId="322"/>
            <ac:spMk id="19" creationId="{19C9EAEA-39D0-4B0E-A0EB-51E7B26740B1}"/>
          </ac:spMkLst>
        </pc:spChg>
        <pc:spChg chg="add">
          <ac:chgData name="Erin Prangley" userId="S::eprangley@nacdd.org::7f058b9a-f90a-4281-a8c6-5ba31926f190" providerId="AD" clId="Web-{E0BA8A1B-492E-4CDD-4B72-D09B396BE7F7}" dt="2024-01-24T20:50:23.341" v="582"/>
          <ac:spMkLst>
            <pc:docMk/>
            <pc:sldMk cId="1465736962" sldId="322"/>
            <ac:spMk id="21" creationId="{058A14AF-9FB5-4CC7-BA35-E8E85D3EDF0E}"/>
          </ac:spMkLst>
        </pc:spChg>
        <pc:spChg chg="add">
          <ac:chgData name="Erin Prangley" userId="S::eprangley@nacdd.org::7f058b9a-f90a-4281-a8c6-5ba31926f190" providerId="AD" clId="Web-{E0BA8A1B-492E-4CDD-4B72-D09B396BE7F7}" dt="2024-01-24T20:50:23.341" v="582"/>
          <ac:spMkLst>
            <pc:docMk/>
            <pc:sldMk cId="1465736962" sldId="322"/>
            <ac:spMk id="22" creationId="{3A9A4357-BD1D-4622-A4FE-766E6AB8DE84}"/>
          </ac:spMkLst>
        </pc:spChg>
        <pc:spChg chg="add">
          <ac:chgData name="Erin Prangley" userId="S::eprangley@nacdd.org::7f058b9a-f90a-4281-a8c6-5ba31926f190" providerId="AD" clId="Web-{E0BA8A1B-492E-4CDD-4B72-D09B396BE7F7}" dt="2024-01-24T20:50:23.341" v="582"/>
          <ac:spMkLst>
            <pc:docMk/>
            <pc:sldMk cId="1465736962" sldId="322"/>
            <ac:spMk id="23" creationId="{E6995CE5-F890-4ABA-82A2-26507CE8D2A3}"/>
          </ac:spMkLst>
        </pc:spChg>
        <pc:grpChg chg="add del">
          <ac:chgData name="Erin Prangley" userId="S::eprangley@nacdd.org::7f058b9a-f90a-4281-a8c6-5ba31926f190" providerId="AD" clId="Web-{E0BA8A1B-492E-4CDD-4B72-D09B396BE7F7}" dt="2024-01-24T20:50:23.326" v="581"/>
          <ac:grpSpMkLst>
            <pc:docMk/>
            <pc:sldMk cId="1465736962" sldId="322"/>
            <ac:grpSpMk id="11" creationId="{1DE889C7-FAD6-4397-98E2-05D503484459}"/>
          </ac:grpSpMkLst>
        </pc:grpChg>
        <pc:picChg chg="add mod">
          <ac:chgData name="Erin Prangley" userId="S::eprangley@nacdd.org::7f058b9a-f90a-4281-a8c6-5ba31926f190" providerId="AD" clId="Web-{E0BA8A1B-492E-4CDD-4B72-D09B396BE7F7}" dt="2024-01-24T20:50:23.341" v="582"/>
          <ac:picMkLst>
            <pc:docMk/>
            <pc:sldMk cId="1465736962" sldId="322"/>
            <ac:picMk id="4" creationId="{D75D335E-3735-D309-9437-2B1830C3FC2C}"/>
          </ac:picMkLst>
        </pc:picChg>
      </pc:sldChg>
      <pc:sldChg chg="addSp modSp new mod ord setBg">
        <pc:chgData name="Erin Prangley" userId="S::eprangley@nacdd.org::7f058b9a-f90a-4281-a8c6-5ba31926f190" providerId="AD" clId="Web-{E0BA8A1B-492E-4CDD-4B72-D09B396BE7F7}" dt="2024-01-24T20:57:52.803" v="611"/>
        <pc:sldMkLst>
          <pc:docMk/>
          <pc:sldMk cId="3394721567" sldId="323"/>
        </pc:sldMkLst>
        <pc:spChg chg="mod">
          <ac:chgData name="Erin Prangley" userId="S::eprangley@nacdd.org::7f058b9a-f90a-4281-a8c6-5ba31926f190" providerId="AD" clId="Web-{E0BA8A1B-492E-4CDD-4B72-D09B396BE7F7}" dt="2024-01-24T20:36:07.202" v="326"/>
          <ac:spMkLst>
            <pc:docMk/>
            <pc:sldMk cId="3394721567" sldId="323"/>
            <ac:spMk id="2" creationId="{295784D7-CF49-DAE0-66E2-6AB68084E935}"/>
          </ac:spMkLst>
        </pc:spChg>
        <pc:spChg chg="mod">
          <ac:chgData name="Erin Prangley" userId="S::eprangley@nacdd.org::7f058b9a-f90a-4281-a8c6-5ba31926f190" providerId="AD" clId="Web-{E0BA8A1B-492E-4CDD-4B72-D09B396BE7F7}" dt="2024-01-24T20:57:38.162" v="610" actId="20577"/>
          <ac:spMkLst>
            <pc:docMk/>
            <pc:sldMk cId="3394721567" sldId="323"/>
            <ac:spMk id="3" creationId="{790D4F25-C154-A5AF-BEE7-38C2112C86EC}"/>
          </ac:spMkLst>
        </pc:spChg>
        <pc:spChg chg="add">
          <ac:chgData name="Erin Prangley" userId="S::eprangley@nacdd.org::7f058b9a-f90a-4281-a8c6-5ba31926f190" providerId="AD" clId="Web-{E0BA8A1B-492E-4CDD-4B72-D09B396BE7F7}" dt="2024-01-24T20:36:07.202" v="326"/>
          <ac:spMkLst>
            <pc:docMk/>
            <pc:sldMk cId="3394721567" sldId="323"/>
            <ac:spMk id="9" creationId="{2B97F24A-32CE-4C1C-A50D-3016B394DCFB}"/>
          </ac:spMkLst>
        </pc:spChg>
        <pc:spChg chg="add">
          <ac:chgData name="Erin Prangley" userId="S::eprangley@nacdd.org::7f058b9a-f90a-4281-a8c6-5ba31926f190" providerId="AD" clId="Web-{E0BA8A1B-492E-4CDD-4B72-D09B396BE7F7}" dt="2024-01-24T20:36:07.202" v="326"/>
          <ac:spMkLst>
            <pc:docMk/>
            <pc:sldMk cId="3394721567" sldId="323"/>
            <ac:spMk id="11" creationId="{CD8B4F24-440B-49E9-B85D-733523DC064B}"/>
          </ac:spMkLst>
        </pc:spChg>
        <pc:picChg chg="add mod">
          <ac:chgData name="Erin Prangley" userId="S::eprangley@nacdd.org::7f058b9a-f90a-4281-a8c6-5ba31926f190" providerId="AD" clId="Web-{E0BA8A1B-492E-4CDD-4B72-D09B396BE7F7}" dt="2024-01-24T20:36:07.202" v="326"/>
          <ac:picMkLst>
            <pc:docMk/>
            <pc:sldMk cId="3394721567" sldId="323"/>
            <ac:picMk id="4" creationId="{82A03495-1FBC-3457-E03B-B50972F60ED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1/24/2024</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NACDD serves as the collective voice of the nation’s 56 DD Councils. The mission of DD Councils (and therefore ultimate goal of NACDD) is Systems Change.</a:t>
            </a:r>
            <a:r>
              <a:rPr lang="en-US" baseline="0"/>
              <a:t>  </a:t>
            </a:r>
            <a:r>
              <a:rPr lang="en-US"/>
              <a:t>VABPDD</a:t>
            </a:r>
            <a:r>
              <a:rPr lang="en-US" baseline="0"/>
              <a:t> is one of the councils we serve. </a:t>
            </a:r>
          </a:p>
          <a:p>
            <a:endParaRPr lang="en-US" baseline="0"/>
          </a:p>
          <a:p>
            <a:r>
              <a:rPr lang="en-US" baseline="0"/>
              <a:t>I'm here today for a purely selfish reason – we need more self advocates.  </a:t>
            </a:r>
          </a:p>
          <a:p>
            <a:endParaRPr lang="en-US" baseline="0"/>
          </a:p>
          <a:p>
            <a:r>
              <a:rPr lang="en-US" baseline="0"/>
              <a:t>Why? Because in order to change systems, we need to change minds. In order to change minds, we need to change hearts. </a:t>
            </a:r>
          </a:p>
          <a:p>
            <a:endParaRPr lang="en-US" baseline="0"/>
          </a:p>
          <a:p>
            <a:r>
              <a:rPr lang="en-US" baseline="0"/>
              <a:t>Heart – Mind – System change.</a:t>
            </a:r>
          </a:p>
          <a:p>
            <a:endParaRPr lang="en-US" baseline="0"/>
          </a:p>
          <a:p>
            <a:r>
              <a:rPr lang="en-US" baseline="0"/>
              <a:t>There is NO ONE who get to the heart of a politician or any decision maker better than a self advocate. </a:t>
            </a: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C7FBC-7A73-2BD7-4FC5-43A277165F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05EB9A-45B4-1315-98CB-ADFCC09585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7ED221-7564-4E74-8755-A910082048D0}"/>
              </a:ext>
            </a:extLst>
          </p:cNvPr>
          <p:cNvSpPr>
            <a:spLocks noGrp="1"/>
          </p:cNvSpPr>
          <p:nvPr>
            <p:ph type="dt" sz="half" idx="10"/>
          </p:nvPr>
        </p:nvSpPr>
        <p:spPr/>
        <p:txBody>
          <a:bodyPr/>
          <a:lstStyle/>
          <a:p>
            <a:fld id="{A5454184-0462-4FD2-8B9C-42A5D56C3BED}" type="datetimeFigureOut">
              <a:rPr lang="en-US" smtClean="0"/>
              <a:t>1/24/2024</a:t>
            </a:fld>
            <a:endParaRPr lang="en-US"/>
          </a:p>
        </p:txBody>
      </p:sp>
      <p:sp>
        <p:nvSpPr>
          <p:cNvPr id="5" name="Footer Placeholder 4">
            <a:extLst>
              <a:ext uri="{FF2B5EF4-FFF2-40B4-BE49-F238E27FC236}">
                <a16:creationId xmlns:a16="http://schemas.microsoft.com/office/drawing/2014/main" id="{817E3224-F4E8-53A2-A64D-4B33EF218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49DB8E-1A14-DDD6-A09F-C2A27CD43752}"/>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632964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A1976-5B77-7DF0-F475-0F686F4E8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623BED-2437-2D30-B69B-E335937DCB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24930C-8A78-B8F6-901F-A482BF30C997}"/>
              </a:ext>
            </a:extLst>
          </p:cNvPr>
          <p:cNvSpPr>
            <a:spLocks noGrp="1"/>
          </p:cNvSpPr>
          <p:nvPr>
            <p:ph type="dt" sz="half" idx="10"/>
          </p:nvPr>
        </p:nvSpPr>
        <p:spPr/>
        <p:txBody>
          <a:bodyPr/>
          <a:lstStyle/>
          <a:p>
            <a:fld id="{A5454184-0462-4FD2-8B9C-42A5D56C3BED}" type="datetimeFigureOut">
              <a:rPr lang="en-US" smtClean="0"/>
              <a:t>1/24/2024</a:t>
            </a:fld>
            <a:endParaRPr lang="en-US"/>
          </a:p>
        </p:txBody>
      </p:sp>
      <p:sp>
        <p:nvSpPr>
          <p:cNvPr id="5" name="Footer Placeholder 4">
            <a:extLst>
              <a:ext uri="{FF2B5EF4-FFF2-40B4-BE49-F238E27FC236}">
                <a16:creationId xmlns:a16="http://schemas.microsoft.com/office/drawing/2014/main" id="{F41EB996-CFA0-0A6A-D7BC-624F0C9D5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83834F-84F7-C75E-1E82-3C8D78E56CF9}"/>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429054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BE3F1-BBC8-CCBD-5776-FA58D2339C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CB9F78-82C7-89F3-1CAF-F262F443AB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08A0B1-4E9F-43A6-DA91-AE9AD4F83E41}"/>
              </a:ext>
            </a:extLst>
          </p:cNvPr>
          <p:cNvSpPr>
            <a:spLocks noGrp="1"/>
          </p:cNvSpPr>
          <p:nvPr>
            <p:ph type="dt" sz="half" idx="10"/>
          </p:nvPr>
        </p:nvSpPr>
        <p:spPr/>
        <p:txBody>
          <a:bodyPr/>
          <a:lstStyle/>
          <a:p>
            <a:fld id="{A5454184-0462-4FD2-8B9C-42A5D56C3BED}" type="datetimeFigureOut">
              <a:rPr lang="en-US" smtClean="0"/>
              <a:t>1/24/2024</a:t>
            </a:fld>
            <a:endParaRPr lang="en-US"/>
          </a:p>
        </p:txBody>
      </p:sp>
      <p:sp>
        <p:nvSpPr>
          <p:cNvPr id="5" name="Footer Placeholder 4">
            <a:extLst>
              <a:ext uri="{FF2B5EF4-FFF2-40B4-BE49-F238E27FC236}">
                <a16:creationId xmlns:a16="http://schemas.microsoft.com/office/drawing/2014/main" id="{910E5763-2650-081A-3CBF-FBA2B3688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D4A6E9-57E2-F9F1-601F-7A8E3A766611}"/>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59437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C3EB3-DD4E-6D46-26A1-6D457FE24B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84026-5141-7916-38CB-3A3F802204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326D0E-D720-06F0-231F-2258DE03FD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31988B-0111-DEB3-5AA8-44BEDAD145E5}"/>
              </a:ext>
            </a:extLst>
          </p:cNvPr>
          <p:cNvSpPr>
            <a:spLocks noGrp="1"/>
          </p:cNvSpPr>
          <p:nvPr>
            <p:ph type="dt" sz="half" idx="10"/>
          </p:nvPr>
        </p:nvSpPr>
        <p:spPr/>
        <p:txBody>
          <a:bodyPr/>
          <a:lstStyle/>
          <a:p>
            <a:fld id="{A5454184-0462-4FD2-8B9C-42A5D56C3BED}" type="datetimeFigureOut">
              <a:rPr lang="en-US" smtClean="0"/>
              <a:t>1/24/2024</a:t>
            </a:fld>
            <a:endParaRPr lang="en-US"/>
          </a:p>
        </p:txBody>
      </p:sp>
      <p:sp>
        <p:nvSpPr>
          <p:cNvPr id="6" name="Footer Placeholder 5">
            <a:extLst>
              <a:ext uri="{FF2B5EF4-FFF2-40B4-BE49-F238E27FC236}">
                <a16:creationId xmlns:a16="http://schemas.microsoft.com/office/drawing/2014/main" id="{F590147D-E43F-62A2-8E5C-8016994E2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B9C76B-3D87-A5C6-827A-5038CE1B4D29}"/>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3541264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76283-72DD-A895-F5A1-F52A36B25E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CB973C-7766-B29B-E43E-282789DE6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581AA9-6012-7B86-A4F1-04891D8C10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2ED804-12CB-8736-01EE-252821F7E6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E73F02-F1E9-7F3B-B550-3247B434B6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A51F8B-8CB9-05D2-E158-6368D1951DFC}"/>
              </a:ext>
            </a:extLst>
          </p:cNvPr>
          <p:cNvSpPr>
            <a:spLocks noGrp="1"/>
          </p:cNvSpPr>
          <p:nvPr>
            <p:ph type="dt" sz="half" idx="10"/>
          </p:nvPr>
        </p:nvSpPr>
        <p:spPr/>
        <p:txBody>
          <a:bodyPr/>
          <a:lstStyle/>
          <a:p>
            <a:fld id="{A5454184-0462-4FD2-8B9C-42A5D56C3BED}" type="datetimeFigureOut">
              <a:rPr lang="en-US" smtClean="0"/>
              <a:t>1/24/2024</a:t>
            </a:fld>
            <a:endParaRPr lang="en-US"/>
          </a:p>
        </p:txBody>
      </p:sp>
      <p:sp>
        <p:nvSpPr>
          <p:cNvPr id="8" name="Footer Placeholder 7">
            <a:extLst>
              <a:ext uri="{FF2B5EF4-FFF2-40B4-BE49-F238E27FC236}">
                <a16:creationId xmlns:a16="http://schemas.microsoft.com/office/drawing/2014/main" id="{B9C32BBE-951F-E4E0-1B2A-C292F4CE64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12F036-014A-4FF7-D38D-238960BBDDD4}"/>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1113725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48770-16ED-7695-E6A9-12F07AE8DF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ECC9BF-9105-049F-195A-991C5F09E426}"/>
              </a:ext>
            </a:extLst>
          </p:cNvPr>
          <p:cNvSpPr>
            <a:spLocks noGrp="1"/>
          </p:cNvSpPr>
          <p:nvPr>
            <p:ph type="dt" sz="half" idx="10"/>
          </p:nvPr>
        </p:nvSpPr>
        <p:spPr/>
        <p:txBody>
          <a:bodyPr/>
          <a:lstStyle/>
          <a:p>
            <a:fld id="{A5454184-0462-4FD2-8B9C-42A5D56C3BED}" type="datetimeFigureOut">
              <a:rPr lang="en-US" smtClean="0"/>
              <a:t>1/24/2024</a:t>
            </a:fld>
            <a:endParaRPr lang="en-US"/>
          </a:p>
        </p:txBody>
      </p:sp>
      <p:sp>
        <p:nvSpPr>
          <p:cNvPr id="4" name="Footer Placeholder 3">
            <a:extLst>
              <a:ext uri="{FF2B5EF4-FFF2-40B4-BE49-F238E27FC236}">
                <a16:creationId xmlns:a16="http://schemas.microsoft.com/office/drawing/2014/main" id="{8F6601EE-8165-9649-2A0C-B6FCCB8B39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71AAC7-87FC-0C46-4A6B-9049E4420A5A}"/>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17861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E80E27-D5F6-3255-E3EC-C853AB6E1769}"/>
              </a:ext>
            </a:extLst>
          </p:cNvPr>
          <p:cNvSpPr>
            <a:spLocks noGrp="1"/>
          </p:cNvSpPr>
          <p:nvPr>
            <p:ph type="dt" sz="half" idx="10"/>
          </p:nvPr>
        </p:nvSpPr>
        <p:spPr/>
        <p:txBody>
          <a:bodyPr/>
          <a:lstStyle/>
          <a:p>
            <a:fld id="{A5454184-0462-4FD2-8B9C-42A5D56C3BED}" type="datetimeFigureOut">
              <a:rPr lang="en-US" smtClean="0"/>
              <a:t>1/24/2024</a:t>
            </a:fld>
            <a:endParaRPr lang="en-US"/>
          </a:p>
        </p:txBody>
      </p:sp>
      <p:sp>
        <p:nvSpPr>
          <p:cNvPr id="3" name="Footer Placeholder 2">
            <a:extLst>
              <a:ext uri="{FF2B5EF4-FFF2-40B4-BE49-F238E27FC236}">
                <a16:creationId xmlns:a16="http://schemas.microsoft.com/office/drawing/2014/main" id="{51D541D8-E575-1CBA-267E-BF9EB3528F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71CFB0-E29C-EE49-9108-8D42BF670667}"/>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639273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B621B-8396-1951-50A5-7B0F50D561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8348A3-3EF8-B468-0BA4-A03C40E34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1662E1-4B6A-21CF-5951-611D2EC8FB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066C4F-67E8-653F-B60A-FB05FD428021}"/>
              </a:ext>
            </a:extLst>
          </p:cNvPr>
          <p:cNvSpPr>
            <a:spLocks noGrp="1"/>
          </p:cNvSpPr>
          <p:nvPr>
            <p:ph type="dt" sz="half" idx="10"/>
          </p:nvPr>
        </p:nvSpPr>
        <p:spPr/>
        <p:txBody>
          <a:bodyPr/>
          <a:lstStyle/>
          <a:p>
            <a:fld id="{A5454184-0462-4FD2-8B9C-42A5D56C3BED}" type="datetimeFigureOut">
              <a:rPr lang="en-US" smtClean="0"/>
              <a:t>1/24/2024</a:t>
            </a:fld>
            <a:endParaRPr lang="en-US"/>
          </a:p>
        </p:txBody>
      </p:sp>
      <p:sp>
        <p:nvSpPr>
          <p:cNvPr id="6" name="Footer Placeholder 5">
            <a:extLst>
              <a:ext uri="{FF2B5EF4-FFF2-40B4-BE49-F238E27FC236}">
                <a16:creationId xmlns:a16="http://schemas.microsoft.com/office/drawing/2014/main" id="{018259D2-4287-6345-F30C-0F3FE3971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1762DD-2C34-661D-1F9F-AB562DCF24E0}"/>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3835663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24C99-6F70-F919-7AEE-A8006D75EE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96ABE4-E884-028A-391D-46CC50B3AB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3F0F73-6DBF-988F-9830-36B5E5C83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54961D-5CE1-EFC2-760D-EDF93C31461C}"/>
              </a:ext>
            </a:extLst>
          </p:cNvPr>
          <p:cNvSpPr>
            <a:spLocks noGrp="1"/>
          </p:cNvSpPr>
          <p:nvPr>
            <p:ph type="dt" sz="half" idx="10"/>
          </p:nvPr>
        </p:nvSpPr>
        <p:spPr/>
        <p:txBody>
          <a:bodyPr/>
          <a:lstStyle/>
          <a:p>
            <a:fld id="{A5454184-0462-4FD2-8B9C-42A5D56C3BED}" type="datetimeFigureOut">
              <a:rPr lang="en-US" smtClean="0"/>
              <a:t>1/24/2024</a:t>
            </a:fld>
            <a:endParaRPr lang="en-US"/>
          </a:p>
        </p:txBody>
      </p:sp>
      <p:sp>
        <p:nvSpPr>
          <p:cNvPr id="6" name="Footer Placeholder 5">
            <a:extLst>
              <a:ext uri="{FF2B5EF4-FFF2-40B4-BE49-F238E27FC236}">
                <a16:creationId xmlns:a16="http://schemas.microsoft.com/office/drawing/2014/main" id="{8EB355BD-F16E-F191-FA38-F61B258822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9DBAF-DFD7-30EE-890E-B6DA4A471EF5}"/>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18399189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34971-62F6-49DA-BF8B-BA07710769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1C8A18-4464-ACE7-671B-133A17B8A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CD4D94-B643-EE50-F2BE-CDB877DF6DE9}"/>
              </a:ext>
            </a:extLst>
          </p:cNvPr>
          <p:cNvSpPr>
            <a:spLocks noGrp="1"/>
          </p:cNvSpPr>
          <p:nvPr>
            <p:ph type="dt" sz="half" idx="10"/>
          </p:nvPr>
        </p:nvSpPr>
        <p:spPr/>
        <p:txBody>
          <a:bodyPr/>
          <a:lstStyle/>
          <a:p>
            <a:fld id="{A5454184-0462-4FD2-8B9C-42A5D56C3BED}" type="datetimeFigureOut">
              <a:rPr lang="en-US" smtClean="0"/>
              <a:t>1/24/2024</a:t>
            </a:fld>
            <a:endParaRPr lang="en-US"/>
          </a:p>
        </p:txBody>
      </p:sp>
      <p:sp>
        <p:nvSpPr>
          <p:cNvPr id="5" name="Footer Placeholder 4">
            <a:extLst>
              <a:ext uri="{FF2B5EF4-FFF2-40B4-BE49-F238E27FC236}">
                <a16:creationId xmlns:a16="http://schemas.microsoft.com/office/drawing/2014/main" id="{134CA11D-F110-84FE-BFD3-D9A1339B8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BF024A-6A2D-DCF6-02FB-E6E1FF881FA8}"/>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8458314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A8913E-CE04-2C22-0744-4AA0E26415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373C0A-8116-C917-CF5D-61CED10F12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C098E3-BEFA-0499-1C07-EE74DB734B9A}"/>
              </a:ext>
            </a:extLst>
          </p:cNvPr>
          <p:cNvSpPr>
            <a:spLocks noGrp="1"/>
          </p:cNvSpPr>
          <p:nvPr>
            <p:ph type="dt" sz="half" idx="10"/>
          </p:nvPr>
        </p:nvSpPr>
        <p:spPr/>
        <p:txBody>
          <a:bodyPr/>
          <a:lstStyle/>
          <a:p>
            <a:fld id="{A5454184-0462-4FD2-8B9C-42A5D56C3BED}" type="datetimeFigureOut">
              <a:rPr lang="en-US" smtClean="0"/>
              <a:t>1/24/2024</a:t>
            </a:fld>
            <a:endParaRPr lang="en-US"/>
          </a:p>
        </p:txBody>
      </p:sp>
      <p:sp>
        <p:nvSpPr>
          <p:cNvPr id="5" name="Footer Placeholder 4">
            <a:extLst>
              <a:ext uri="{FF2B5EF4-FFF2-40B4-BE49-F238E27FC236}">
                <a16:creationId xmlns:a16="http://schemas.microsoft.com/office/drawing/2014/main" id="{6303787F-1874-1EA1-6F67-9DA65538A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77F26E-230C-CBA0-59DC-97BA389A7801}"/>
              </a:ext>
            </a:extLst>
          </p:cNvPr>
          <p:cNvSpPr>
            <a:spLocks noGrp="1"/>
          </p:cNvSpPr>
          <p:nvPr>
            <p:ph type="sldNum" sz="quarter" idx="12"/>
          </p:nvPr>
        </p:nvSpPr>
        <p:spPr/>
        <p:txBody>
          <a:bodyPr/>
          <a:lstStyle/>
          <a:p>
            <a:fld id="{227E3DE1-62CF-4FC1-BFDE-DD8DBDA568FF}" type="slidenum">
              <a:rPr lang="en-US" smtClean="0"/>
              <a:t>‹#›</a:t>
            </a:fld>
            <a:endParaRPr lang="en-US"/>
          </a:p>
        </p:txBody>
      </p:sp>
    </p:spTree>
    <p:extLst>
      <p:ext uri="{BB962C8B-B14F-4D97-AF65-F5344CB8AC3E}">
        <p14:creationId xmlns:p14="http://schemas.microsoft.com/office/powerpoint/2010/main" val="200593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3C671-FEA2-C4F4-E10A-449A851E6D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383B5C-8E6D-30D1-A2DA-97946C08F3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3EC25-9593-7F6A-A65B-36F73E7CA0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54184-0462-4FD2-8B9C-42A5D56C3BED}" type="datetimeFigureOut">
              <a:rPr lang="en-US" smtClean="0"/>
              <a:t>1/24/2024</a:t>
            </a:fld>
            <a:endParaRPr lang="en-US"/>
          </a:p>
        </p:txBody>
      </p:sp>
      <p:sp>
        <p:nvSpPr>
          <p:cNvPr id="5" name="Footer Placeholder 4">
            <a:extLst>
              <a:ext uri="{FF2B5EF4-FFF2-40B4-BE49-F238E27FC236}">
                <a16:creationId xmlns:a16="http://schemas.microsoft.com/office/drawing/2014/main" id="{BAA7FEFE-88FA-5687-2F18-0917B3BB30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34F7D1-1FE7-103C-E523-E4317754C3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E3DE1-62CF-4FC1-BFDE-DD8DBDA568FF}" type="slidenum">
              <a:rPr lang="en-US" smtClean="0"/>
              <a:t>‹#›</a:t>
            </a:fld>
            <a:endParaRPr lang="en-US"/>
          </a:p>
        </p:txBody>
      </p:sp>
    </p:spTree>
    <p:extLst>
      <p:ext uri="{BB962C8B-B14F-4D97-AF65-F5344CB8AC3E}">
        <p14:creationId xmlns:p14="http://schemas.microsoft.com/office/powerpoint/2010/main" val="153143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disabilitypolicyseminar.org/registration-information/" TargetMode="External"/><Relationship Id="rId2" Type="http://schemas.openxmlformats.org/officeDocument/2006/relationships/hyperlink" Target="mailto:eprangley@nacdd.org"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s://www.cbpp.org/blog/added-funding-needed-to-prevent-harmful-cuts-to-housing-vouchers-and-other-rental-assistance" TargetMode="External"/><Relationship Id="rId3" Type="http://schemas.openxmlformats.org/officeDocument/2006/relationships/hyperlink" Target="https://sites.ed.gov/idea/idea-files/at-guidance/" TargetMode="External"/><Relationship Id="rId7" Type="http://schemas.openxmlformats.org/officeDocument/2006/relationships/hyperlink" Target="https://nlihc.org/sites/default/files/CHCDF_National-DoA_FY24_Resouces_FINAL01.pdf" TargetMode="External"/><Relationship Id="rId2" Type="http://schemas.openxmlformats.org/officeDocument/2006/relationships/hyperlink" Target="https://sites.ed.gov/idea/idea-files/at-guidance" TargetMode="External"/><Relationship Id="rId1" Type="http://schemas.openxmlformats.org/officeDocument/2006/relationships/slideLayout" Target="../slideLayouts/slideLayout4.xml"/><Relationship Id="rId6" Type="http://schemas.openxmlformats.org/officeDocument/2006/relationships/hyperlink" Target="https://cites.cast.org/get-started/policy" TargetMode="External"/><Relationship Id="rId5" Type="http://schemas.openxmlformats.org/officeDocument/2006/relationships/hyperlink" Target="https://bit.ly/CITES-policy" TargetMode="External"/><Relationship Id="rId10" Type="http://schemas.openxmlformats.org/officeDocument/2006/relationships/image" Target="../media/image4.jpeg"/><Relationship Id="rId4" Type="http://schemas.openxmlformats.org/officeDocument/2006/relationships/hyperlink" Target="https://tech.ed.gov/netp/" TargetMode="External"/><Relationship Id="rId9" Type="http://schemas.openxmlformats.org/officeDocument/2006/relationships/hyperlink" Target="http://Toohttps:/docs.google.com/document/d/1onG-mIrlTwW6MG-sXJDb3x-e1koVVaxEYg_VfBHYt2I/edi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it.ly/3Ux1PEN" TargetMode="External"/><Relationship Id="rId2" Type="http://schemas.openxmlformats.org/officeDocument/2006/relationships/hyperlink" Target="https://us02web.zoom.us/j/82156490017?pwd=amdsUTliajUrVllwbit1WHR4VmxpUT09"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forms.gle/yUKXvRRE5cKN1DDi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73319"/>
            <a:ext cx="9144000" cy="1645604"/>
          </a:xfrm>
        </p:spPr>
        <p:txBody>
          <a:bodyPr>
            <a:normAutofit/>
          </a:bodyPr>
          <a:lstStyle/>
          <a:p>
            <a:r>
              <a:rPr lang="en-US" sz="3600" dirty="0">
                <a:cs typeface="Calibri Light"/>
              </a:rPr>
              <a:t>NACDD Policy Update</a:t>
            </a:r>
            <a:br>
              <a:rPr lang="en-US" sz="3600" dirty="0">
                <a:cs typeface="Calibri Light"/>
              </a:rPr>
            </a:br>
            <a:r>
              <a:rPr lang="en-US" sz="3600" dirty="0">
                <a:cs typeface="Calibri Light"/>
              </a:rPr>
              <a:t>January 24, 2024</a:t>
            </a:r>
            <a:endParaRPr lang="en-US" sz="3600" dirty="0">
              <a:ea typeface="Calibri Light" panose="020F0302020204030204"/>
              <a:cs typeface="Calibri Light" panose="020F0302020204030204"/>
            </a:endParaRPr>
          </a:p>
        </p:txBody>
      </p:sp>
      <p:sp>
        <p:nvSpPr>
          <p:cNvPr id="3" name="Subtitle 2"/>
          <p:cNvSpPr>
            <a:spLocks noGrp="1"/>
          </p:cNvSpPr>
          <p:nvPr>
            <p:ph type="subTitle" idx="1"/>
          </p:nvPr>
        </p:nvSpPr>
        <p:spPr>
          <a:xfrm>
            <a:off x="1459735" y="4248624"/>
            <a:ext cx="9850915" cy="1655762"/>
          </a:xfrm>
        </p:spPr>
        <p:txBody>
          <a:bodyPr vert="horz" lIns="91440" tIns="45720" rIns="91440" bIns="45720" rtlCol="0" anchor="t">
            <a:normAutofit/>
          </a:bodyPr>
          <a:lstStyle/>
          <a:p>
            <a:r>
              <a:rPr lang="en-US"/>
              <a:t>Erin Prangley, Director, Public Policy and</a:t>
            </a:r>
          </a:p>
          <a:p>
            <a:r>
              <a:rPr lang="en-US">
                <a:ea typeface="+mn-lt"/>
                <a:cs typeface="+mn-lt"/>
              </a:rPr>
              <a:t>Catherine Citta, LMSW, Joseph P. Kennedy Jr. Foundation Public Policy Fellow</a:t>
            </a:r>
            <a:endParaRPr lang="en-US"/>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E3625B-5E81-9CBF-992B-26FB60CB7A7F}"/>
              </a:ext>
            </a:extLst>
          </p:cNvPr>
          <p:cNvSpPr>
            <a:spLocks noGrp="1"/>
          </p:cNvSpPr>
          <p:nvPr>
            <p:ph type="title"/>
          </p:nvPr>
        </p:nvSpPr>
        <p:spPr>
          <a:xfrm>
            <a:off x="793662" y="386930"/>
            <a:ext cx="10066122" cy="1298448"/>
          </a:xfrm>
        </p:spPr>
        <p:txBody>
          <a:bodyPr anchor="b">
            <a:normAutofit/>
          </a:bodyPr>
          <a:lstStyle/>
          <a:p>
            <a:r>
              <a:rPr lang="en-US" sz="4800">
                <a:ea typeface="Calibri Light"/>
                <a:cs typeface="Calibri Light"/>
              </a:rPr>
              <a:t>Appropriations</a:t>
            </a:r>
            <a:endParaRPr lang="en-US" sz="4800"/>
          </a:p>
        </p:txBody>
      </p:sp>
      <p:sp>
        <p:nvSpPr>
          <p:cNvPr id="22" name="Rectangle 2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8C16FD2-7BFE-3C72-820A-E4B187F6EA6C}"/>
              </a:ext>
            </a:extLst>
          </p:cNvPr>
          <p:cNvSpPr>
            <a:spLocks noGrp="1"/>
          </p:cNvSpPr>
          <p:nvPr>
            <p:ph idx="1"/>
          </p:nvPr>
        </p:nvSpPr>
        <p:spPr>
          <a:xfrm>
            <a:off x="793661" y="2599509"/>
            <a:ext cx="4530898" cy="3639450"/>
          </a:xfrm>
        </p:spPr>
        <p:txBody>
          <a:bodyPr vert="horz" lIns="91440" tIns="45720" rIns="91440" bIns="45720" rtlCol="0" anchor="ctr">
            <a:normAutofit/>
          </a:bodyPr>
          <a:lstStyle/>
          <a:p>
            <a:r>
              <a:rPr lang="en-US" sz="1700" dirty="0">
                <a:ea typeface="+mn-lt"/>
                <a:cs typeface="+mn-lt"/>
              </a:rPr>
              <a:t>Congress passed and the President signed another continuing resolution (CR) that funds four FY24 appropriations bills (Ag, Energy &amp; Water, </a:t>
            </a:r>
            <a:r>
              <a:rPr lang="en-US" sz="1700" dirty="0" err="1">
                <a:ea typeface="+mn-lt"/>
                <a:cs typeface="+mn-lt"/>
              </a:rPr>
              <a:t>MilCon</a:t>
            </a:r>
            <a:r>
              <a:rPr lang="en-US" sz="1700" dirty="0">
                <a:ea typeface="+mn-lt"/>
                <a:cs typeface="+mn-lt"/>
              </a:rPr>
              <a:t> VA and THUD) until March 1st and the other 8 bills (including Defense and Labor HHS) until March 8th.</a:t>
            </a:r>
          </a:p>
          <a:p>
            <a:r>
              <a:rPr lang="en-US" sz="1700" dirty="0">
                <a:ea typeface="+mn-lt"/>
                <a:cs typeface="+mn-lt"/>
              </a:rPr>
              <a:t>Johnson and Schumer reached a $1.66 trillion topline agreement earlier this month. The defense category limit is more than 3 percent higher than the previous fiscal year’s while nondefense spending would be held flat.</a:t>
            </a:r>
            <a:endParaRPr lang="en-US" sz="1700" dirty="0">
              <a:ea typeface="Calibri"/>
              <a:cs typeface="Calibri"/>
            </a:endParaRPr>
          </a:p>
          <a:p>
            <a:r>
              <a:rPr lang="en-US" sz="1700" dirty="0">
                <a:ea typeface="+mn-lt"/>
                <a:cs typeface="+mn-lt"/>
              </a:rPr>
              <a:t>Appropriators are currently devising how that topline will be split among the twelve annual bills. </a:t>
            </a:r>
            <a:endParaRPr lang="en-US" sz="1700" dirty="0">
              <a:ea typeface="Calibri" panose="020F0502020204030204"/>
              <a:cs typeface="Calibri" panose="020F0502020204030204"/>
            </a:endParaRPr>
          </a:p>
        </p:txBody>
      </p:sp>
      <p:pic>
        <p:nvPicPr>
          <p:cNvPr id="4" name="Picture 3" descr="Editorial cartoons for Sunday, Jan. 14 | HeraldNet.com">
            <a:extLst>
              <a:ext uri="{FF2B5EF4-FFF2-40B4-BE49-F238E27FC236}">
                <a16:creationId xmlns:a16="http://schemas.microsoft.com/office/drawing/2014/main" id="{D75D335E-3735-D309-9437-2B1830C3FC2C}"/>
              </a:ext>
            </a:extLst>
          </p:cNvPr>
          <p:cNvPicPr>
            <a:picLocks noChangeAspect="1"/>
          </p:cNvPicPr>
          <p:nvPr/>
        </p:nvPicPr>
        <p:blipFill>
          <a:blip r:embed="rId2"/>
          <a:stretch>
            <a:fillRect/>
          </a:stretch>
        </p:blipFill>
        <p:spPr>
          <a:xfrm>
            <a:off x="5911532" y="2622472"/>
            <a:ext cx="5150277" cy="3437809"/>
          </a:xfrm>
          <a:prstGeom prst="rect">
            <a:avLst/>
          </a:prstGeom>
        </p:spPr>
      </p:pic>
      <p:sp>
        <p:nvSpPr>
          <p:cNvPr id="23" name="Rectangle 22">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5736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5784D7-CF49-DAE0-66E2-6AB68084E935}"/>
              </a:ext>
            </a:extLst>
          </p:cNvPr>
          <p:cNvSpPr>
            <a:spLocks noGrp="1"/>
          </p:cNvSpPr>
          <p:nvPr>
            <p:ph type="title"/>
          </p:nvPr>
        </p:nvSpPr>
        <p:spPr>
          <a:xfrm>
            <a:off x="630936" y="639520"/>
            <a:ext cx="3429000" cy="1719072"/>
          </a:xfrm>
        </p:spPr>
        <p:txBody>
          <a:bodyPr anchor="b">
            <a:normAutofit/>
          </a:bodyPr>
          <a:lstStyle/>
          <a:p>
            <a:r>
              <a:rPr lang="en-US" sz="5400">
                <a:ea typeface="Calibri Light"/>
                <a:cs typeface="Calibri Light"/>
              </a:rPr>
              <a:t>Tax Bill</a:t>
            </a:r>
            <a:endParaRPr lang="en-US" sz="5400"/>
          </a:p>
        </p:txBody>
      </p:sp>
      <p:sp>
        <p:nvSpPr>
          <p:cNvPr id="11"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90D4F25-C154-A5AF-BEE7-38C2112C86EC}"/>
              </a:ext>
            </a:extLst>
          </p:cNvPr>
          <p:cNvSpPr>
            <a:spLocks noGrp="1"/>
          </p:cNvSpPr>
          <p:nvPr>
            <p:ph idx="1"/>
          </p:nvPr>
        </p:nvSpPr>
        <p:spPr>
          <a:xfrm>
            <a:off x="630936" y="2807208"/>
            <a:ext cx="3429000" cy="3410712"/>
          </a:xfrm>
        </p:spPr>
        <p:txBody>
          <a:bodyPr vert="horz" lIns="91440" tIns="45720" rIns="91440" bIns="45720" rtlCol="0" anchor="t">
            <a:normAutofit fontScale="92500" lnSpcReduction="20000"/>
          </a:bodyPr>
          <a:lstStyle/>
          <a:p>
            <a:r>
              <a:rPr lang="en-US" sz="2200" dirty="0">
                <a:ea typeface="+mn-lt"/>
                <a:cs typeface="+mn-lt"/>
              </a:rPr>
              <a:t>The bipartisan proposal pairs corporate and small business tax provisions with Child Tax Credit improvements that cost a similar amount, reportedly about $35 billion for each set of proposals.</a:t>
            </a:r>
            <a:endParaRPr lang="en-US" sz="2200" dirty="0">
              <a:latin typeface="Calibri" panose="020F0502020204030204"/>
              <a:ea typeface="Calibri" panose="020F0502020204030204"/>
              <a:cs typeface="Calibri" panose="020F0502020204030204"/>
            </a:endParaRPr>
          </a:p>
          <a:p>
            <a:r>
              <a:rPr lang="en-US" sz="2200" dirty="0">
                <a:latin typeface="Roboto"/>
                <a:ea typeface="Roboto"/>
                <a:cs typeface="Roboto"/>
              </a:rPr>
              <a:t>House Republicans to put the bill on the floor next week under suspension of the rules, a fast-track procedure that requires a two-thirds majority for passage. </a:t>
            </a:r>
            <a:endParaRPr lang="en-US" sz="2200">
              <a:ea typeface="Calibri"/>
              <a:cs typeface="Calibri"/>
            </a:endParaRPr>
          </a:p>
        </p:txBody>
      </p:sp>
      <p:pic>
        <p:nvPicPr>
          <p:cNvPr id="4" name="Picture 3" descr="A close-up of a credit card&#10;&#10;Description automatically generated">
            <a:extLst>
              <a:ext uri="{FF2B5EF4-FFF2-40B4-BE49-F238E27FC236}">
                <a16:creationId xmlns:a16="http://schemas.microsoft.com/office/drawing/2014/main" id="{82A03495-1FBC-3457-E03B-B50972F60EDF}"/>
              </a:ext>
            </a:extLst>
          </p:cNvPr>
          <p:cNvPicPr>
            <a:picLocks noChangeAspect="1"/>
          </p:cNvPicPr>
          <p:nvPr/>
        </p:nvPicPr>
        <p:blipFill>
          <a:blip r:embed="rId2"/>
          <a:stretch>
            <a:fillRect/>
          </a:stretch>
        </p:blipFill>
        <p:spPr>
          <a:xfrm>
            <a:off x="4786013" y="640080"/>
            <a:ext cx="6640285" cy="5577840"/>
          </a:xfrm>
          <a:prstGeom prst="rect">
            <a:avLst/>
          </a:prstGeom>
        </p:spPr>
      </p:pic>
    </p:spTree>
    <p:extLst>
      <p:ext uri="{BB962C8B-B14F-4D97-AF65-F5344CB8AC3E}">
        <p14:creationId xmlns:p14="http://schemas.microsoft.com/office/powerpoint/2010/main" val="3394721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C56F1E-A894-262D-AE35-3352F201C69E}"/>
              </a:ext>
            </a:extLst>
          </p:cNvPr>
          <p:cNvSpPr>
            <a:spLocks noGrp="1"/>
          </p:cNvSpPr>
          <p:nvPr>
            <p:ph type="title"/>
          </p:nvPr>
        </p:nvSpPr>
        <p:spPr>
          <a:xfrm>
            <a:off x="838200" y="365125"/>
            <a:ext cx="10515600" cy="1325563"/>
          </a:xfrm>
        </p:spPr>
        <p:txBody>
          <a:bodyPr>
            <a:normAutofit/>
          </a:bodyPr>
          <a:lstStyle/>
          <a:p>
            <a:r>
              <a:rPr lang="en-US" sz="5400">
                <a:cs typeface="Calibri Light"/>
              </a:rPr>
              <a:t>Policy Committee Updates</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52765D8-5B4A-48D6-3BDC-7AA379E2C840}"/>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dirty="0">
                <a:cs typeface="Calibri"/>
              </a:rPr>
              <a:t>Public Policy Office Hours starting February 2, 2pm-3pm Eastern</a:t>
            </a:r>
            <a:endParaRPr lang="en-US">
              <a:ea typeface="Calibri"/>
              <a:cs typeface="Calibri"/>
            </a:endParaRPr>
          </a:p>
          <a:p>
            <a:r>
              <a:rPr lang="en-US" dirty="0">
                <a:cs typeface="Calibri"/>
              </a:rPr>
              <a:t>Net Inclusion Panel, February 13. Does your DD council currently participate in state efforts to expand broadband (internet)? Looking for examples of DD Council best practices to promote digital equity in the states. Please email </a:t>
            </a:r>
            <a:r>
              <a:rPr lang="en-US" dirty="0">
                <a:cs typeface="Calibri"/>
                <a:hlinkClick r:id="rId2"/>
              </a:rPr>
              <a:t>eprangley@nacdd.org</a:t>
            </a:r>
            <a:r>
              <a:rPr lang="en-US" dirty="0">
                <a:cs typeface="Calibri"/>
              </a:rPr>
              <a:t> </a:t>
            </a:r>
            <a:endParaRPr lang="en-US">
              <a:ea typeface="Calibri"/>
              <a:cs typeface="Calibri"/>
            </a:endParaRPr>
          </a:p>
          <a:p>
            <a:r>
              <a:rPr lang="en-US" dirty="0">
                <a:cs typeface="Calibri"/>
              </a:rPr>
              <a:t>Developmental Disabilities Awareness Month Resource Fair, March 12</a:t>
            </a:r>
            <a:endParaRPr lang="en-US">
              <a:ea typeface="Calibri"/>
              <a:cs typeface="Calibri"/>
            </a:endParaRPr>
          </a:p>
          <a:p>
            <a:r>
              <a:rPr lang="en-US" dirty="0">
                <a:cs typeface="Calibri"/>
              </a:rPr>
              <a:t>Disability Policy Seminar, April 8-10  </a:t>
            </a:r>
            <a:br>
              <a:rPr lang="en-US" dirty="0">
                <a:cs typeface="Calibri"/>
              </a:rPr>
            </a:br>
            <a:r>
              <a:rPr lang="en-US" dirty="0">
                <a:cs typeface="Calibri"/>
                <a:hlinkClick r:id="rId3"/>
              </a:rPr>
              <a:t>https</a:t>
            </a:r>
            <a:r>
              <a:rPr lang="en-US" dirty="0">
                <a:ea typeface="+mn-lt"/>
                <a:cs typeface="+mn-lt"/>
                <a:hlinkClick r:id="rId3"/>
              </a:rPr>
              <a:t>://disabilitypolicyseminar.org/registration-information/</a:t>
            </a:r>
            <a:endParaRPr lang="en-US" dirty="0">
              <a:ea typeface="+mn-lt"/>
              <a:cs typeface="+mn-lt"/>
            </a:endParaRPr>
          </a:p>
        </p:txBody>
      </p:sp>
    </p:spTree>
    <p:extLst>
      <p:ext uri="{BB962C8B-B14F-4D97-AF65-F5344CB8AC3E}">
        <p14:creationId xmlns:p14="http://schemas.microsoft.com/office/powerpoint/2010/main" val="2866806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B349E7-FDF7-1312-8A6F-FB92B16255BA}"/>
              </a:ext>
            </a:extLst>
          </p:cNvPr>
          <p:cNvSpPr>
            <a:spLocks noGrp="1"/>
          </p:cNvSpPr>
          <p:nvPr>
            <p:ph type="title"/>
          </p:nvPr>
        </p:nvSpPr>
        <p:spPr>
          <a:xfrm>
            <a:off x="572493" y="238539"/>
            <a:ext cx="11018520" cy="1434415"/>
          </a:xfrm>
        </p:spPr>
        <p:txBody>
          <a:bodyPr anchor="b">
            <a:normAutofit/>
          </a:bodyPr>
          <a:lstStyle/>
          <a:p>
            <a:r>
              <a:rPr lang="en-US" sz="5400">
                <a:cs typeface="Calibri Light"/>
              </a:rPr>
              <a:t>New Resources</a:t>
            </a:r>
          </a:p>
        </p:txBody>
      </p:sp>
      <p:sp>
        <p:nvSpPr>
          <p:cNvPr id="1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31221D3-84A5-320D-0436-CCC0290874A0}"/>
              </a:ext>
            </a:extLst>
          </p:cNvPr>
          <p:cNvSpPr>
            <a:spLocks noGrp="1"/>
          </p:cNvSpPr>
          <p:nvPr>
            <p:ph idx="1"/>
          </p:nvPr>
        </p:nvSpPr>
        <p:spPr>
          <a:xfrm>
            <a:off x="379698" y="1823436"/>
            <a:ext cx="6713552" cy="4119172"/>
          </a:xfrm>
        </p:spPr>
        <p:txBody>
          <a:bodyPr vert="horz" lIns="91440" tIns="45720" rIns="91440" bIns="45720" rtlCol="0" anchor="t">
            <a:noAutofit/>
          </a:bodyPr>
          <a:lstStyle/>
          <a:p>
            <a:pPr marL="0" indent="0">
              <a:buNone/>
            </a:pPr>
            <a:r>
              <a:rPr lang="en-US" sz="1400" dirty="0">
                <a:latin typeface="Times New Roman"/>
                <a:cs typeface="Times New Roman"/>
              </a:rPr>
              <a:t>NEW Guidance: Department of Education released guidance to increase understanding of the Individuals with Disabilities Education Act’s (IDEA’s) assistive technology (AT) requirements. See</a:t>
            </a:r>
            <a:r>
              <a:rPr lang="en-US" sz="1400" b="1" dirty="0">
                <a:latin typeface="Times New Roman"/>
                <a:cs typeface="Times New Roman"/>
              </a:rPr>
              <a:t> </a:t>
            </a:r>
            <a:r>
              <a:rPr lang="en-US" sz="1400" dirty="0">
                <a:latin typeface="Times New Roman"/>
                <a:cs typeface="Times New Roman"/>
                <a:hlinkClick r:id="rId2"/>
              </a:rPr>
              <a:t>Myths and Facts Surrounding Assistive Technology Devices and Services</a:t>
            </a:r>
            <a:r>
              <a:rPr lang="en-US" sz="1400" dirty="0">
                <a:latin typeface="Times New Roman"/>
                <a:cs typeface="Times New Roman"/>
              </a:rPr>
              <a:t> at </a:t>
            </a:r>
            <a:r>
              <a:rPr lang="en-US" sz="1400" dirty="0">
                <a:ea typeface="+mn-lt"/>
                <a:cs typeface="+mn-lt"/>
                <a:hlinkClick r:id="rId3"/>
              </a:rPr>
              <a:t>https://sites.ed.gov/idea/idea-files/at-guidance/</a:t>
            </a:r>
            <a:r>
              <a:rPr lang="en-US" sz="1400" dirty="0">
                <a:ea typeface="+mn-lt"/>
                <a:cs typeface="+mn-lt"/>
              </a:rPr>
              <a:t>   See also </a:t>
            </a:r>
            <a:r>
              <a:rPr lang="en-US" sz="1400" dirty="0">
                <a:latin typeface="Times New Roman"/>
                <a:cs typeface="Times New Roman"/>
              </a:rPr>
              <a:t>2024 </a:t>
            </a:r>
            <a:r>
              <a:rPr lang="en-US" sz="1400" dirty="0">
                <a:latin typeface="Times New Roman"/>
                <a:cs typeface="Times New Roman"/>
                <a:hlinkClick r:id="rId4"/>
              </a:rPr>
              <a:t>National Education Technology Plan</a:t>
            </a:r>
            <a:r>
              <a:rPr lang="en-US" sz="1400" dirty="0">
                <a:latin typeface="Times New Roman"/>
                <a:cs typeface="Times New Roman"/>
              </a:rPr>
              <a:t> (NETP) released with recommendations to address digital use, design, and access divides in education. OSEP’s Center on Inclusive Technology and Education Systems (CITES) will be offering additional resources and technical assistance on the AT guidance over the coming months. Information and updates will be posted to the </a:t>
            </a:r>
            <a:r>
              <a:rPr lang="en-US" sz="1400" dirty="0">
                <a:latin typeface="Times New Roman"/>
                <a:cs typeface="Times New Roman"/>
                <a:hlinkClick r:id="rId5"/>
              </a:rPr>
              <a:t>CITES webpage</a:t>
            </a:r>
            <a:r>
              <a:rPr lang="en-US" sz="1400" dirty="0">
                <a:latin typeface="Times New Roman"/>
                <a:cs typeface="Times New Roman"/>
              </a:rPr>
              <a:t> as they are released. See </a:t>
            </a:r>
            <a:r>
              <a:rPr lang="en-US" sz="1400" dirty="0">
                <a:ea typeface="+mn-lt"/>
                <a:cs typeface="+mn-lt"/>
                <a:hlinkClick r:id="rId6"/>
              </a:rPr>
              <a:t>https://cites.cast.org/get-started/policy</a:t>
            </a:r>
            <a:endParaRPr lang="en-US" sz="1400" dirty="0">
              <a:latin typeface="Times New Roman"/>
              <a:ea typeface="+mn-lt"/>
              <a:cs typeface="Times New Roman"/>
            </a:endParaRPr>
          </a:p>
          <a:p>
            <a:pPr marL="0" indent="0">
              <a:buNone/>
            </a:pPr>
            <a:r>
              <a:rPr lang="en-US" sz="1400" dirty="0">
                <a:ea typeface="+mn-lt"/>
                <a:cs typeface="+mn-lt"/>
              </a:rPr>
              <a:t>Toolkit for National Day of Action (1/25): Urge Congress to Invest in Affordable Housing. The Campaign for Housing and Community Development Funding (CHCDF) has shared a toolkit that includes sample social media posts, talking points, and other helpful information for Housing Choice Vouchers advocates. You can also use the new state-by-state estimates from CBPP on the number of vouchers lost under the House and Senate draft appropriations bills.  See Toolkit here </a:t>
            </a:r>
            <a:r>
              <a:rPr lang="en-US" sz="1400" dirty="0">
                <a:ea typeface="+mn-lt"/>
                <a:cs typeface="+mn-lt"/>
                <a:hlinkClick r:id="rId7"/>
              </a:rPr>
              <a:t>https://nlihc.org/sites/default/files/CHCDF_National-DoA_FY24_Resouces_FINAL01.pdf</a:t>
            </a:r>
            <a:r>
              <a:rPr lang="en-US" sz="1400" dirty="0">
                <a:ea typeface="+mn-lt"/>
                <a:cs typeface="+mn-lt"/>
              </a:rPr>
              <a:t> and State-by-state numbers here </a:t>
            </a:r>
            <a:r>
              <a:rPr lang="en-US" sz="1400" dirty="0">
                <a:ea typeface="+mn-lt"/>
                <a:cs typeface="+mn-lt"/>
                <a:hlinkClick r:id="rId8"/>
              </a:rPr>
              <a:t>https://www.cbpp.org/blog/added-funding-needed-to-prevent-harmful-cuts-to-housing-vouchers-and-other-rental-assistance</a:t>
            </a:r>
            <a:r>
              <a:rPr lang="en-US" sz="1400" dirty="0">
                <a:ea typeface="+mn-lt"/>
                <a:cs typeface="+mn-lt"/>
              </a:rPr>
              <a:t> </a:t>
            </a:r>
          </a:p>
          <a:p>
            <a:pPr marL="0" indent="0">
              <a:buNone/>
            </a:pPr>
            <a:r>
              <a:rPr lang="en-US" sz="1400" dirty="0">
                <a:ea typeface="+mn-lt"/>
                <a:cs typeface="+mn-lt"/>
              </a:rPr>
              <a:t>Toolkit to Oppose Funding Cuts and Supporting Human Needs Funding and Child Tax Credit. The Coalition for Human Needs shared a </a:t>
            </a:r>
            <a:r>
              <a:rPr lang="en-US" sz="1400" err="1">
                <a:ea typeface="+mn-lt"/>
                <a:cs typeface="+mn-lt"/>
              </a:rPr>
              <a:t>tookit</a:t>
            </a:r>
            <a:r>
              <a:rPr lang="en-US" sz="1400" dirty="0">
                <a:ea typeface="+mn-lt"/>
                <a:cs typeface="+mn-lt"/>
              </a:rPr>
              <a:t> for advocates who want to contact members of Congress urging them to support critical programs for low income and marginalized groups. See Toolkit here </a:t>
            </a:r>
            <a:r>
              <a:rPr lang="en-US" sz="1400" dirty="0">
                <a:ea typeface="+mn-lt"/>
                <a:cs typeface="+mn-lt"/>
                <a:hlinkClick r:id="rId9">
                  <a:extLst>
                    <a:ext uri="{A12FA001-AC4F-418D-AE19-62706E023703}">
                      <ahyp:hlinkClr xmlns:ahyp="http://schemas.microsoft.com/office/drawing/2018/hyperlinkcolor" val="tx"/>
                    </a:ext>
                  </a:extLst>
                </a:hlinkClick>
              </a:rPr>
              <a:t>https://docs.google.com/document/d/1onG-mIrlTwW6MG-sXJDb3x-e1koVVaxEYg_VfBHYt2I/edit</a:t>
            </a:r>
            <a:r>
              <a:rPr lang="en-US" sz="1400" dirty="0">
                <a:ea typeface="+mn-lt"/>
                <a:cs typeface="+mn-lt"/>
              </a:rPr>
              <a:t> </a:t>
            </a:r>
            <a:endParaRPr lang="en-US" sz="1400" dirty="0">
              <a:ea typeface="Calibri"/>
              <a:cs typeface="Calibri"/>
            </a:endParaRPr>
          </a:p>
        </p:txBody>
      </p:sp>
      <p:pic>
        <p:nvPicPr>
          <p:cNvPr id="5" name="Picture 4" descr="Light bulb on yellow background with sketched light beams and cord">
            <a:extLst>
              <a:ext uri="{FF2B5EF4-FFF2-40B4-BE49-F238E27FC236}">
                <a16:creationId xmlns:a16="http://schemas.microsoft.com/office/drawing/2014/main" id="{F8BE2549-F705-5A58-815E-6A5105848BE4}"/>
              </a:ext>
            </a:extLst>
          </p:cNvPr>
          <p:cNvPicPr>
            <a:picLocks noChangeAspect="1"/>
          </p:cNvPicPr>
          <p:nvPr/>
        </p:nvPicPr>
        <p:blipFill rotWithShape="1">
          <a:blip r:embed="rId10"/>
          <a:srcRect l="40835" r="-3" b="-3"/>
          <a:stretch/>
        </p:blipFill>
        <p:spPr>
          <a:xfrm>
            <a:off x="7675658" y="2093976"/>
            <a:ext cx="3941064" cy="4096512"/>
          </a:xfrm>
          <a:prstGeom prst="rect">
            <a:avLst/>
          </a:prstGeom>
        </p:spPr>
      </p:pic>
    </p:spTree>
    <p:extLst>
      <p:ext uri="{BB962C8B-B14F-4D97-AF65-F5344CB8AC3E}">
        <p14:creationId xmlns:p14="http://schemas.microsoft.com/office/powerpoint/2010/main" val="1208579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683EE6-39A5-B4FC-1A22-5150E8B7DE27}"/>
              </a:ext>
            </a:extLst>
          </p:cNvPr>
          <p:cNvSpPr>
            <a:spLocks noGrp="1"/>
          </p:cNvSpPr>
          <p:nvPr>
            <p:ph type="ctrTitle"/>
          </p:nvPr>
        </p:nvSpPr>
        <p:spPr>
          <a:xfrm>
            <a:off x="6336956" y="3917928"/>
            <a:ext cx="5334930" cy="1977985"/>
          </a:xfrm>
        </p:spPr>
        <p:txBody>
          <a:bodyPr vert="horz" lIns="91440" tIns="45720" rIns="91440" bIns="45720" rtlCol="0" anchor="b">
            <a:noAutofit/>
          </a:bodyPr>
          <a:lstStyle/>
          <a:p>
            <a:r>
              <a:rPr lang="en-US" sz="2400" b="1">
                <a:latin typeface="Calibri"/>
                <a:cs typeface="Calibri Light"/>
              </a:rPr>
              <a:t>Policy Committee Meeting</a:t>
            </a:r>
            <a:br>
              <a:rPr lang="en-US" sz="1800">
                <a:latin typeface="Calibri"/>
                <a:cs typeface="Calibri Light"/>
              </a:rPr>
            </a:br>
            <a:r>
              <a:rPr lang="en-US" sz="1800">
                <a:latin typeface="Calibri"/>
                <a:cs typeface="Calibri Light"/>
              </a:rPr>
              <a:t>Thursday, February 1, 2pm Eastern</a:t>
            </a:r>
            <a:br>
              <a:rPr lang="en-US" sz="1800">
                <a:latin typeface="Calibri"/>
                <a:cs typeface="+mj-lt"/>
              </a:rPr>
            </a:br>
            <a:r>
              <a:rPr lang="en-US" sz="1800">
                <a:latin typeface="Calibri"/>
                <a:ea typeface="+mj-lt"/>
                <a:cs typeface="+mj-lt"/>
              </a:rPr>
              <a:t>Join Zoom Meeting</a:t>
            </a:r>
            <a:endParaRPr lang="en-US" sz="1800">
              <a:latin typeface="Calibri"/>
              <a:cs typeface="Calibri Light"/>
            </a:endParaRPr>
          </a:p>
          <a:p>
            <a:r>
              <a:rPr lang="en-US" sz="1800">
                <a:latin typeface="Calibri"/>
                <a:ea typeface="+mj-lt"/>
                <a:cs typeface="+mj-lt"/>
                <a:hlinkClick r:id="rId2"/>
              </a:rPr>
              <a:t>https://us02web.zoom.us/j/82156490017?pwd=amdsUTliajUrVllwbit1WHR4VmxpUT09</a:t>
            </a:r>
            <a:endParaRPr lang="en-US" sz="1800">
              <a:latin typeface="Calibri"/>
              <a:ea typeface="+mj-lt"/>
              <a:cs typeface="+mj-lt"/>
            </a:endParaRPr>
          </a:p>
          <a:p>
            <a:r>
              <a:rPr lang="en-US" sz="1800">
                <a:latin typeface="Calibri"/>
                <a:ea typeface="+mj-lt"/>
                <a:cs typeface="+mj-lt"/>
              </a:rPr>
              <a:t>Meeting ID: 821 5649 0017</a:t>
            </a:r>
            <a:endParaRPr lang="en-US" sz="1800">
              <a:latin typeface="Calibri"/>
              <a:cs typeface="Calibri Light"/>
            </a:endParaRPr>
          </a:p>
          <a:p>
            <a:r>
              <a:rPr lang="en-US" sz="1800">
                <a:latin typeface="Calibri"/>
                <a:ea typeface="+mj-lt"/>
                <a:cs typeface="+mj-lt"/>
              </a:rPr>
              <a:t>Passcode: 754454</a:t>
            </a:r>
            <a:br>
              <a:rPr lang="en-US" sz="1800">
                <a:latin typeface="Calibri"/>
                <a:ea typeface="+mj-lt"/>
                <a:cs typeface="+mj-lt"/>
              </a:rPr>
            </a:br>
            <a:br>
              <a:rPr lang="en-US" sz="1800" u="sng">
                <a:latin typeface="Calibri"/>
                <a:cs typeface="+mj-lt"/>
              </a:rPr>
            </a:br>
            <a:br>
              <a:rPr lang="en-US" sz="1800" u="sng">
                <a:latin typeface="Calibri"/>
                <a:cs typeface="Calibri Light"/>
              </a:rPr>
            </a:br>
            <a:br>
              <a:rPr lang="en-US" sz="1800">
                <a:latin typeface="Calibri"/>
                <a:cs typeface="Calibri Light"/>
              </a:rPr>
            </a:br>
            <a:br>
              <a:rPr lang="en-US" sz="1800">
                <a:latin typeface="Calibri"/>
                <a:cs typeface="Calibri Light"/>
              </a:rPr>
            </a:br>
            <a:r>
              <a:rPr lang="en-US" sz="2400" b="1">
                <a:latin typeface="Calibri"/>
                <a:cs typeface="Calibri Light"/>
              </a:rPr>
              <a:t>NACDD Public Policy Listservs</a:t>
            </a:r>
            <a:br>
              <a:rPr lang="en-US" sz="1400">
                <a:latin typeface="Calibri"/>
                <a:cs typeface="Calibri Light"/>
              </a:rPr>
            </a:br>
            <a:r>
              <a:rPr lang="en-US" sz="1600">
                <a:latin typeface="Calibri"/>
                <a:cs typeface="Calibri"/>
              </a:rPr>
              <a:t>1) Policy list is open to all NACDD members </a:t>
            </a:r>
            <a:br>
              <a:rPr lang="en-US" sz="1600">
                <a:latin typeface="Calibri"/>
                <a:cs typeface="Calibri"/>
              </a:rPr>
            </a:br>
            <a:r>
              <a:rPr lang="en-US" sz="1600">
                <a:latin typeface="Calibri"/>
                <a:cs typeface="Calibri"/>
              </a:rPr>
              <a:t>(council members, staff and self-advocates) </a:t>
            </a:r>
            <a:br>
              <a:rPr lang="en-US" sz="1600">
                <a:latin typeface="Calibri"/>
                <a:cs typeface="Calibri"/>
              </a:rPr>
            </a:br>
            <a:r>
              <a:rPr lang="en-US" sz="1600">
                <a:latin typeface="Calibri"/>
                <a:cs typeface="Calibri"/>
              </a:rPr>
              <a:t>To join go to </a:t>
            </a:r>
            <a:r>
              <a:rPr lang="en-US" sz="1600">
                <a:latin typeface="Calibri"/>
                <a:cs typeface="Calibri"/>
                <a:hlinkClick r:id="rId3"/>
              </a:rPr>
              <a:t>https://bit.ly/3Ux1PEN</a:t>
            </a:r>
            <a:br>
              <a:rPr lang="en-US" sz="1600">
                <a:latin typeface="Calibri"/>
                <a:cs typeface="Calibri"/>
              </a:rPr>
            </a:br>
            <a:br>
              <a:rPr lang="en-US" sz="1600">
                <a:latin typeface="Calibri"/>
                <a:cs typeface="Calibri"/>
              </a:rPr>
            </a:br>
            <a:r>
              <a:rPr lang="en-US" sz="1600">
                <a:latin typeface="Calibri"/>
                <a:cs typeface="Calibri"/>
              </a:rPr>
              <a:t>2) State Policy Committee</a:t>
            </a:r>
            <a:br>
              <a:rPr lang="en-US" sz="1600">
                <a:latin typeface="Calibri"/>
                <a:cs typeface="Calibri"/>
              </a:rPr>
            </a:br>
            <a:r>
              <a:rPr lang="en-US" sz="1600">
                <a:latin typeface="Calibri"/>
                <a:cs typeface="Calibri"/>
              </a:rPr>
              <a:t>To join go to</a:t>
            </a:r>
            <a:br>
              <a:rPr lang="en-US" sz="1600">
                <a:latin typeface="Calibri"/>
                <a:cs typeface="Calibri"/>
              </a:rPr>
            </a:br>
            <a:r>
              <a:rPr lang="en-US" sz="1600">
                <a:latin typeface="Calibri"/>
                <a:cs typeface="Calibri"/>
              </a:rPr>
              <a:t> </a:t>
            </a:r>
            <a:r>
              <a:rPr lang="en-US" sz="1600">
                <a:latin typeface="Calibri"/>
                <a:cs typeface="Calibri"/>
                <a:hlinkClick r:id="rId4"/>
              </a:rPr>
              <a:t>https://forms.gle/yUKXvRRE5cKN1DDi8</a:t>
            </a:r>
            <a:r>
              <a:rPr lang="en-US" sz="1600">
                <a:latin typeface="Calibri"/>
                <a:cs typeface="Calibri"/>
              </a:rPr>
              <a:t> </a:t>
            </a:r>
            <a:endParaRPr lang="en-US" sz="1600">
              <a:latin typeface="Calibri"/>
              <a:cs typeface="Calibri Light"/>
            </a:endParaRP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4" descr="A picture containing logo&#10;&#10;Description automatically generated">
            <a:extLst>
              <a:ext uri="{FF2B5EF4-FFF2-40B4-BE49-F238E27FC236}">
                <a16:creationId xmlns:a16="http://schemas.microsoft.com/office/drawing/2014/main" id="{AFD1E62A-CD52-FAF7-C54C-89EDF9701392}"/>
              </a:ext>
            </a:extLst>
          </p:cNvPr>
          <p:cNvPicPr>
            <a:picLocks noChangeAspect="1"/>
          </p:cNvPicPr>
          <p:nvPr/>
        </p:nvPicPr>
        <p:blipFill rotWithShape="1">
          <a:blip r:embed="rId5"/>
          <a:srcRect r="1" b="10751"/>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E8FE8211-A1EC-A102-163F-ECEADA3D9371}"/>
              </a:ext>
            </a:extLst>
          </p:cNvPr>
          <p:cNvSpPr txBox="1"/>
          <p:nvPr/>
        </p:nvSpPr>
        <p:spPr>
          <a:xfrm>
            <a:off x="7630160" y="560832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p:txBody>
      </p:sp>
    </p:spTree>
    <p:extLst>
      <p:ext uri="{BB962C8B-B14F-4D97-AF65-F5344CB8AC3E}">
        <p14:creationId xmlns:p14="http://schemas.microsoft.com/office/powerpoint/2010/main" val="200332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8" ma:contentTypeDescription="Create a new document." ma:contentTypeScope="" ma:versionID="747bd14c0bc5fbe46383234328695d9f">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717a3c5c58d1fcb42fb190b8c23c93f3"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b6cdaa0-f793-43fc-9d66-18f7e46bb38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59ed9a-9116-4bad-92b9-f5b46ad154c1}" ma:internalName="TaxCatchAll" ma:showField="CatchAllData" ma:web="7244ee07-bebb-4256-851d-8920eeb3e1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
        <AccountId xsi:nil="true"/>
        <AccountType/>
      </UserInfo>
    </SharedWithUsers>
    <lcf76f155ced4ddcb4097134ff3c332f xmlns="560c9c75-9737-4a47-90d7-3192440b0b55">
      <Terms xmlns="http://schemas.microsoft.com/office/infopath/2007/PartnerControls"/>
    </lcf76f155ced4ddcb4097134ff3c332f>
    <TaxCatchAll xmlns="7244ee07-bebb-4256-851d-8920eeb3e1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F73974-3E92-4A83-9C87-81AADAC9E8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B0843C-86CD-480E-B9D4-E64D1EB301FC}">
  <ds:schemaRefs>
    <ds:schemaRef ds:uri="560c9c75-9737-4a47-90d7-3192440b0b55"/>
    <ds:schemaRef ds:uri="7244ee07-bebb-4256-851d-8920eeb3e1b7"/>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1</Notes>
  <HiddenSlides>0</HiddenSlides>
  <ScaleCrop>false</ScaleCrop>
  <HeadingPairs>
    <vt:vector size="4" baseType="variant">
      <vt:variant>
        <vt:lpstr>Theme</vt:lpstr>
      </vt:variant>
      <vt:variant>
        <vt:i4>4</vt:i4>
      </vt:variant>
      <vt:variant>
        <vt:lpstr>Slide Titles</vt:lpstr>
      </vt:variant>
      <vt:variant>
        <vt:i4>6</vt:i4>
      </vt:variant>
    </vt:vector>
  </HeadingPairs>
  <TitlesOfParts>
    <vt:vector size="10" baseType="lpstr">
      <vt:lpstr>Office Theme</vt:lpstr>
      <vt:lpstr>1_Office Theme</vt:lpstr>
      <vt:lpstr>office theme</vt:lpstr>
      <vt:lpstr>Office Theme</vt:lpstr>
      <vt:lpstr>NACDD Policy Update January 24, 2024</vt:lpstr>
      <vt:lpstr>Appropriations</vt:lpstr>
      <vt:lpstr>Tax Bill</vt:lpstr>
      <vt:lpstr>Policy Committee Updates</vt:lpstr>
      <vt:lpstr>New Resources</vt:lpstr>
      <vt:lpstr>Policy Committee Meeting Thursday, February 1, 2pm Eastern Join Zoom Meeting https://us02web.zoom.us/j/82156490017?pwd=amdsUTliajUrVllwbit1WHR4VmxpUT09 Meeting ID: 821 5649 0017 Passcode: 754454     NACDD Public Policy Listservs 1) Policy list is open to all NACDD members  (council members, staff and self-advocates)  To join go to https://bit.ly/3Ux1PEN  2) State Policy Committee To join go to  https://forms.gle/yUKXvRRE5cKN1DDi8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181</cp:revision>
  <cp:lastPrinted>2017-11-16T14:55:44Z</cp:lastPrinted>
  <dcterms:created xsi:type="dcterms:W3CDTF">2016-02-23T16:23:37Z</dcterms:created>
  <dcterms:modified xsi:type="dcterms:W3CDTF">2024-01-24T21:01:28Z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MediaServiceImageTags">
    <vt:lpwstr/>
  </property>
</Properties>
</file>