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 id="2147483684" r:id="rId5"/>
    <p:sldMasterId id="2147483672" r:id="rId6"/>
    <p:sldMasterId id="2147483648" r:id="rId7"/>
  </p:sldMasterIdLst>
  <p:notesMasterIdLst>
    <p:notesMasterId r:id="rId13"/>
  </p:notesMasterIdLst>
  <p:sldIdLst>
    <p:sldId id="256" r:id="rId8"/>
    <p:sldId id="313" r:id="rId9"/>
    <p:sldId id="315" r:id="rId10"/>
    <p:sldId id="314" r:id="rId11"/>
    <p:sldId id="303"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5E54AE-AC56-7D6B-21D7-46F1E82EDA0B}" v="1019" dt="2023-09-06T19:55:28.466"/>
    <p1510:client id="{069766E5-F427-513C-B595-2C141795A20B}" v="747" dt="2023-04-19T19:37:56.139"/>
    <p1510:client id="{07A05232-5D6A-9C37-8C55-08F152AED5E2}" v="1" dt="2020-08-25T18:26:32.621"/>
    <p1510:client id="{1624F7C1-37D5-A5C9-B0E3-D552BF9A9BA1}" v="1174" dt="2023-09-06T18:29:22.976"/>
    <p1510:client id="{1D6659EC-09C9-B69B-1A5A-34DAE977CE1E}" v="2472" dt="2023-11-15T18:28:35.614"/>
    <p1510:client id="{26437E94-BC32-DC8D-B278-B54AF8EF3CF9}" v="1783" dt="2023-11-01T19:59:26.473"/>
    <p1510:client id="{28A4A341-0916-76E8-A870-7ECB7E7A1F0B}" v="960" dt="2022-11-12T15:39:43.107"/>
    <p1510:client id="{29328460-7E7D-408E-F76A-642CC58D698C}" v="6116" dt="2023-05-31T21:00:21.614"/>
    <p1510:client id="{2A2B4AEB-E6CF-1894-CFAE-3886B86EAB2B}" v="329" dt="2023-07-12T20:00:14.660"/>
    <p1510:client id="{2B93B5FA-7393-895B-83DB-B58C788F56F4}" v="118" dt="2023-12-11T21:48:19.156"/>
    <p1510:client id="{2C767CF6-F57C-A072-B2CE-0DA7D3029DB7}" v="1781" dt="2023-01-11T17:11:13.522"/>
    <p1510:client id="{3505BB87-A799-514D-F261-C7D63C982E6E}" v="5" dt="2022-11-16T18:16:37.252"/>
    <p1510:client id="{47F90FFD-DC7F-F710-1909-2360213CFB76}" v="74" dt="2023-02-22T21:16:57.338"/>
    <p1510:client id="{62BF95C3-1207-3B5C-CC3E-2880AD577791}" v="4" dt="2021-11-05T12:18:02.417"/>
    <p1510:client id="{69A9CD37-8C6F-3824-74F7-17EECBD4A356}" v="7" dt="2023-04-20T17:45:53.794"/>
    <p1510:client id="{7BA6096F-CA27-3513-615C-000A640AA137}" v="1" dt="2022-11-12T16:42:13.802"/>
    <p1510:client id="{81072E3E-0812-27E4-057D-E82847100B0E}" v="985" dt="2023-06-14T20:26:05.601"/>
    <p1510:client id="{860475A2-0E17-32F0-8D12-2DB7C7978A4A}" v="5" dt="2023-09-20T18:05:41.611"/>
    <p1510:client id="{8FAF9CD8-E95C-D080-6877-1AC802A9620A}" v="2000" dt="2023-01-11T18:49:39.180"/>
    <p1510:client id="{9C1B213E-DE28-3432-158A-0BA628CFAD0D}" v="4" dt="2023-06-11T22:59:07.180"/>
    <p1510:client id="{9D014D78-3C46-AD5F-2194-A071A26FA41A}" v="70" dt="2023-11-15T18:39:57.118"/>
    <p1510:client id="{9DC94677-086F-B044-C661-6882F5F51306}" v="1560" dt="2023-12-13T21:03:08.252"/>
    <p1510:client id="{A22AE4E4-1CBC-8FD2-8638-299B6529C887}" v="11" dt="2020-03-13T17:42:39.288"/>
    <p1510:client id="{A7CA5EB5-A4BC-FB7E-BDF5-D751FDD055E7}" v="558" dt="2022-11-16T20:00:07.050"/>
    <p1510:client id="{A92E15A1-A650-5381-8F71-DD66E6136C71}" v="1828" dt="2023-02-08T21:48:39.232"/>
    <p1510:client id="{A94B4929-869D-5189-4226-2B0DB8637D79}" v="92" dt="2023-01-25T20:29:24.554"/>
    <p1510:client id="{AC0D4931-A584-287A-CB07-9BE0439DBB62}" v="1" dt="2020-08-12T21:15:02.318"/>
    <p1510:client id="{AE1905F3-8769-F47E-9120-B2EDC0CAC758}" v="188" dt="2023-11-15T18:54:59.256"/>
    <p1510:client id="{AF414DD8-746A-5AA9-AC6B-937C86343529}" v="23" dt="2023-11-01T20:58:39.963"/>
    <p1510:client id="{B92C6D49-2441-1D0B-833C-49971098A3E7}" v="211" dt="2022-12-14T17:33:09.508"/>
    <p1510:client id="{BC489871-2197-FFBF-F37C-3908167C3738}" v="1022" dt="2021-11-05T14:00:05.609"/>
    <p1510:client id="{C02848A7-8ABC-5757-1F1C-3E7CC1128C94}" v="16" dt="2020-03-13T16:29:05.621"/>
    <p1510:client id="{D078341A-77BF-801D-EFA5-FD3ECD6BD7B2}" v="1817" dt="2023-09-20T19:40:34.359"/>
    <p1510:client id="{DA87B118-4B37-076C-8215-50D89A6B14E7}" v="5" dt="2023-06-07T16:07:57.198"/>
    <p1510:client id="{F8180A31-9ABB-2EA9-5312-043409868E5B}" v="4" dt="2020-08-13T13:57:05.990"/>
    <p1510:client id="{F8297631-7D84-D859-41A5-A678D1D73478}" v="1184" dt="2022-11-12T14:54:35.505"/>
    <p1510:client id="{FF1BD9A1-20DC-3382-8A30-C886DAE0EE68}" v="1951" dt="2022-03-11T17:49:11.7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3.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2B93B5FA-7393-895B-83DB-B58C788F56F4}"/>
    <pc:docChg chg="addSld delSld modSld">
      <pc:chgData name="Erin Prangley" userId="S::eprangley@nacdd.org::7f058b9a-f90a-4281-a8c6-5ba31926f190" providerId="AD" clId="Web-{2B93B5FA-7393-895B-83DB-B58C788F56F4}" dt="2023-12-11T21:48:19.156" v="107" actId="20577"/>
      <pc:docMkLst>
        <pc:docMk/>
      </pc:docMkLst>
      <pc:sldChg chg="modSp">
        <pc:chgData name="Erin Prangley" userId="S::eprangley@nacdd.org::7f058b9a-f90a-4281-a8c6-5ba31926f190" providerId="AD" clId="Web-{2B93B5FA-7393-895B-83DB-B58C788F56F4}" dt="2023-12-11T21:42:16.319" v="1" actId="20577"/>
        <pc:sldMkLst>
          <pc:docMk/>
          <pc:sldMk cId="1731942061" sldId="256"/>
        </pc:sldMkLst>
        <pc:spChg chg="mod">
          <ac:chgData name="Erin Prangley" userId="S::eprangley@nacdd.org::7f058b9a-f90a-4281-a8c6-5ba31926f190" providerId="AD" clId="Web-{2B93B5FA-7393-895B-83DB-B58C788F56F4}" dt="2023-12-11T21:42:16.319" v="1" actId="20577"/>
          <ac:spMkLst>
            <pc:docMk/>
            <pc:sldMk cId="1731942061" sldId="256"/>
            <ac:spMk id="2" creationId="{00000000-0000-0000-0000-000000000000}"/>
          </ac:spMkLst>
        </pc:spChg>
      </pc:sldChg>
      <pc:sldChg chg="modSp">
        <pc:chgData name="Erin Prangley" userId="S::eprangley@nacdd.org::7f058b9a-f90a-4281-a8c6-5ba31926f190" providerId="AD" clId="Web-{2B93B5FA-7393-895B-83DB-B58C788F56F4}" dt="2023-12-11T21:48:19.156" v="107" actId="20577"/>
        <pc:sldMkLst>
          <pc:docMk/>
          <pc:sldMk cId="2003323784" sldId="303"/>
        </pc:sldMkLst>
        <pc:spChg chg="mod">
          <ac:chgData name="Erin Prangley" userId="S::eprangley@nacdd.org::7f058b9a-f90a-4281-a8c6-5ba31926f190" providerId="AD" clId="Web-{2B93B5FA-7393-895B-83DB-B58C788F56F4}" dt="2023-12-11T21:48:19.156" v="107" actId="20577"/>
          <ac:spMkLst>
            <pc:docMk/>
            <pc:sldMk cId="2003323784" sldId="303"/>
            <ac:spMk id="2" creationId="{82683EE6-39A5-B4FC-1A22-5150E8B7DE27}"/>
          </ac:spMkLst>
        </pc:spChg>
      </pc:sldChg>
      <pc:sldChg chg="delSp">
        <pc:chgData name="Erin Prangley" userId="S::eprangley@nacdd.org::7f058b9a-f90a-4281-a8c6-5ba31926f190" providerId="AD" clId="Web-{2B93B5FA-7393-895B-83DB-B58C788F56F4}" dt="2023-12-11T21:42:20.960" v="2"/>
        <pc:sldMkLst>
          <pc:docMk/>
          <pc:sldMk cId="1137956108" sldId="313"/>
        </pc:sldMkLst>
        <pc:picChg chg="del">
          <ac:chgData name="Erin Prangley" userId="S::eprangley@nacdd.org::7f058b9a-f90a-4281-a8c6-5ba31926f190" providerId="AD" clId="Web-{2B93B5FA-7393-895B-83DB-B58C788F56F4}" dt="2023-12-11T21:42:20.960" v="2"/>
          <ac:picMkLst>
            <pc:docMk/>
            <pc:sldMk cId="1137956108" sldId="313"/>
            <ac:picMk id="7" creationId="{76FC3612-C3A0-A29A-D582-154131A27893}"/>
          </ac:picMkLst>
        </pc:picChg>
      </pc:sldChg>
      <pc:sldChg chg="addSp delSp modSp add replId">
        <pc:chgData name="Erin Prangley" userId="S::eprangley@nacdd.org::7f058b9a-f90a-4281-a8c6-5ba31926f190" providerId="AD" clId="Web-{2B93B5FA-7393-895B-83DB-B58C788F56F4}" dt="2023-12-11T21:43:38.555" v="32" actId="20577"/>
        <pc:sldMkLst>
          <pc:docMk/>
          <pc:sldMk cId="1532485140" sldId="314"/>
        </pc:sldMkLst>
        <pc:spChg chg="mod">
          <ac:chgData name="Erin Prangley" userId="S::eprangley@nacdd.org::7f058b9a-f90a-4281-a8c6-5ba31926f190" providerId="AD" clId="Web-{2B93B5FA-7393-895B-83DB-B58C788F56F4}" dt="2023-12-11T21:43:22.711" v="28" actId="20577"/>
          <ac:spMkLst>
            <pc:docMk/>
            <pc:sldMk cId="1532485140" sldId="314"/>
            <ac:spMk id="2" creationId="{0BF34F6C-5A19-1DB2-1409-1DE026083A58}"/>
          </ac:spMkLst>
        </pc:spChg>
        <pc:spChg chg="mod">
          <ac:chgData name="Erin Prangley" userId="S::eprangley@nacdd.org::7f058b9a-f90a-4281-a8c6-5ba31926f190" providerId="AD" clId="Web-{2B93B5FA-7393-895B-83DB-B58C788F56F4}" dt="2023-12-11T21:43:16.711" v="25" actId="20577"/>
          <ac:spMkLst>
            <pc:docMk/>
            <pc:sldMk cId="1532485140" sldId="314"/>
            <ac:spMk id="4" creationId="{F2721C67-FE3D-22A3-677B-36051A09FA16}"/>
          </ac:spMkLst>
        </pc:spChg>
        <pc:spChg chg="add mod">
          <ac:chgData name="Erin Prangley" userId="S::eprangley@nacdd.org::7f058b9a-f90a-4281-a8c6-5ba31926f190" providerId="AD" clId="Web-{2B93B5FA-7393-895B-83DB-B58C788F56F4}" dt="2023-12-11T21:43:38.555" v="32" actId="20577"/>
          <ac:spMkLst>
            <pc:docMk/>
            <pc:sldMk cId="1532485140" sldId="314"/>
            <ac:spMk id="5" creationId="{90490718-5878-2612-85F3-FC5E7038CCB6}"/>
          </ac:spMkLst>
        </pc:spChg>
        <pc:graphicFrameChg chg="del mod modGraphic">
          <ac:chgData name="Erin Prangley" userId="S::eprangley@nacdd.org::7f058b9a-f90a-4281-a8c6-5ba31926f190" providerId="AD" clId="Web-{2B93B5FA-7393-895B-83DB-B58C788F56F4}" dt="2023-12-11T21:42:58.148" v="15"/>
          <ac:graphicFrameMkLst>
            <pc:docMk/>
            <pc:sldMk cId="1532485140" sldId="314"/>
            <ac:graphicFrameMk id="6" creationId="{813A007A-E85B-4F05-82E1-0893CD036823}"/>
          </ac:graphicFrameMkLst>
        </pc:graphicFrameChg>
      </pc:sldChg>
      <pc:sldChg chg="del">
        <pc:chgData name="Erin Prangley" userId="S::eprangley@nacdd.org::7f058b9a-f90a-4281-a8c6-5ba31926f190" providerId="AD" clId="Web-{2B93B5FA-7393-895B-83DB-B58C788F56F4}" dt="2023-12-11T21:42:23.929" v="3"/>
        <pc:sldMkLst>
          <pc:docMk/>
          <pc:sldMk cId="3795514260" sldId="321"/>
        </pc:sldMkLst>
      </pc:sldChg>
      <pc:sldChg chg="del">
        <pc:chgData name="Erin Prangley" userId="S::eprangley@nacdd.org::7f058b9a-f90a-4281-a8c6-5ba31926f190" providerId="AD" clId="Web-{2B93B5FA-7393-895B-83DB-B58C788F56F4}" dt="2023-12-11T21:42:32.866" v="7"/>
        <pc:sldMkLst>
          <pc:docMk/>
          <pc:sldMk cId="3063882156" sldId="323"/>
        </pc:sldMkLst>
      </pc:sldChg>
      <pc:sldChg chg="del">
        <pc:chgData name="Erin Prangley" userId="S::eprangley@nacdd.org::7f058b9a-f90a-4281-a8c6-5ba31926f190" providerId="AD" clId="Web-{2B93B5FA-7393-895B-83DB-B58C788F56F4}" dt="2023-12-11T21:42:36.382" v="9"/>
        <pc:sldMkLst>
          <pc:docMk/>
          <pc:sldMk cId="3828947756" sldId="324"/>
        </pc:sldMkLst>
      </pc:sldChg>
      <pc:sldChg chg="del">
        <pc:chgData name="Erin Prangley" userId="S::eprangley@nacdd.org::7f058b9a-f90a-4281-a8c6-5ba31926f190" providerId="AD" clId="Web-{2B93B5FA-7393-895B-83DB-B58C788F56F4}" dt="2023-12-11T21:42:34.866" v="8"/>
        <pc:sldMkLst>
          <pc:docMk/>
          <pc:sldMk cId="252506284" sldId="325"/>
        </pc:sldMkLst>
      </pc:sldChg>
      <pc:sldChg chg="del">
        <pc:chgData name="Erin Prangley" userId="S::eprangley@nacdd.org::7f058b9a-f90a-4281-a8c6-5ba31926f190" providerId="AD" clId="Web-{2B93B5FA-7393-895B-83DB-B58C788F56F4}" dt="2023-12-11T21:42:29.773" v="6"/>
        <pc:sldMkLst>
          <pc:docMk/>
          <pc:sldMk cId="2110938291" sldId="326"/>
        </pc:sldMkLst>
      </pc:sldChg>
      <pc:sldChg chg="del">
        <pc:chgData name="Erin Prangley" userId="S::eprangley@nacdd.org::7f058b9a-f90a-4281-a8c6-5ba31926f190" providerId="AD" clId="Web-{2B93B5FA-7393-895B-83DB-B58C788F56F4}" dt="2023-12-11T21:42:26.085" v="4"/>
        <pc:sldMkLst>
          <pc:docMk/>
          <pc:sldMk cId="3647424797" sldId="327"/>
        </pc:sldMkLst>
      </pc:sldChg>
      <pc:sldChg chg="del">
        <pc:chgData name="Erin Prangley" userId="S::eprangley@nacdd.org::7f058b9a-f90a-4281-a8c6-5ba31926f190" providerId="AD" clId="Web-{2B93B5FA-7393-895B-83DB-B58C788F56F4}" dt="2023-12-11T21:42:28.429" v="5"/>
        <pc:sldMkLst>
          <pc:docMk/>
          <pc:sldMk cId="1358024567" sldId="328"/>
        </pc:sldMkLst>
      </pc:sldChg>
    </pc:docChg>
  </pc:docChgLst>
  <pc:docChgLst>
    <pc:chgData name="Erin Prangley" userId="S::eprangley@nacdd.org::7f058b9a-f90a-4281-a8c6-5ba31926f190" providerId="AD" clId="Web-{9DC94677-086F-B044-C661-6882F5F51306}"/>
    <pc:docChg chg="addSld modSld">
      <pc:chgData name="Erin Prangley" userId="S::eprangley@nacdd.org::7f058b9a-f90a-4281-a8c6-5ba31926f190" providerId="AD" clId="Web-{9DC94677-086F-B044-C661-6882F5F51306}" dt="2023-12-13T21:03:08.252" v="1286" actId="20577"/>
      <pc:docMkLst>
        <pc:docMk/>
      </pc:docMkLst>
      <pc:sldChg chg="modSp">
        <pc:chgData name="Erin Prangley" userId="S::eprangley@nacdd.org::7f058b9a-f90a-4281-a8c6-5ba31926f190" providerId="AD" clId="Web-{9DC94677-086F-B044-C661-6882F5F51306}" dt="2023-12-13T20:27:59.734" v="6" actId="20577"/>
        <pc:sldMkLst>
          <pc:docMk/>
          <pc:sldMk cId="1731942061" sldId="256"/>
        </pc:sldMkLst>
        <pc:spChg chg="mod">
          <ac:chgData name="Erin Prangley" userId="S::eprangley@nacdd.org::7f058b9a-f90a-4281-a8c6-5ba31926f190" providerId="AD" clId="Web-{9DC94677-086F-B044-C661-6882F5F51306}" dt="2023-12-13T20:27:59.734" v="6" actId="20577"/>
          <ac:spMkLst>
            <pc:docMk/>
            <pc:sldMk cId="1731942061" sldId="256"/>
            <ac:spMk id="2" creationId="{00000000-0000-0000-0000-000000000000}"/>
          </ac:spMkLst>
        </pc:spChg>
      </pc:sldChg>
      <pc:sldChg chg="addSp delSp modSp">
        <pc:chgData name="Erin Prangley" userId="S::eprangley@nacdd.org::7f058b9a-f90a-4281-a8c6-5ba31926f190" providerId="AD" clId="Web-{9DC94677-086F-B044-C661-6882F5F51306}" dt="2023-12-13T20:59:44.779" v="1174"/>
        <pc:sldMkLst>
          <pc:docMk/>
          <pc:sldMk cId="1137956108" sldId="313"/>
        </pc:sldMkLst>
        <pc:spChg chg="mod">
          <ac:chgData name="Erin Prangley" userId="S::eprangley@nacdd.org::7f058b9a-f90a-4281-a8c6-5ba31926f190" providerId="AD" clId="Web-{9DC94677-086F-B044-C661-6882F5F51306}" dt="2023-12-13T20:59:28.606" v="1170"/>
          <ac:spMkLst>
            <pc:docMk/>
            <pc:sldMk cId="1137956108" sldId="313"/>
            <ac:spMk id="2" creationId="{0BF34F6C-5A19-1DB2-1409-1DE026083A58}"/>
          </ac:spMkLst>
        </pc:spChg>
        <pc:spChg chg="del mod">
          <ac:chgData name="Erin Prangley" userId="S::eprangley@nacdd.org::7f058b9a-f90a-4281-a8c6-5ba31926f190" providerId="AD" clId="Web-{9DC94677-086F-B044-C661-6882F5F51306}" dt="2023-12-13T20:30:04.487" v="9"/>
          <ac:spMkLst>
            <pc:docMk/>
            <pc:sldMk cId="1137956108" sldId="313"/>
            <ac:spMk id="4" creationId="{F2721C67-FE3D-22A3-677B-36051A09FA16}"/>
          </ac:spMkLst>
        </pc:spChg>
        <pc:spChg chg="add mod">
          <ac:chgData name="Erin Prangley" userId="S::eprangley@nacdd.org::7f058b9a-f90a-4281-a8c6-5ba31926f190" providerId="AD" clId="Web-{9DC94677-086F-B044-C661-6882F5F51306}" dt="2023-12-13T20:33:41.399" v="138" actId="20577"/>
          <ac:spMkLst>
            <pc:docMk/>
            <pc:sldMk cId="1137956108" sldId="313"/>
            <ac:spMk id="5" creationId="{7CF71696-0473-C958-0763-61E1C72E512E}"/>
          </ac:spMkLst>
        </pc:spChg>
        <pc:spChg chg="add mod ord">
          <ac:chgData name="Erin Prangley" userId="S::eprangley@nacdd.org::7f058b9a-f90a-4281-a8c6-5ba31926f190" providerId="AD" clId="Web-{9DC94677-086F-B044-C661-6882F5F51306}" dt="2023-12-13T20:59:28.606" v="1170"/>
          <ac:spMkLst>
            <pc:docMk/>
            <pc:sldMk cId="1137956108" sldId="313"/>
            <ac:spMk id="7" creationId="{DA405FB6-22CA-730B-462E-EE003C4A6558}"/>
          </ac:spMkLst>
        </pc:spChg>
        <pc:spChg chg="del">
          <ac:chgData name="Erin Prangley" userId="S::eprangley@nacdd.org::7f058b9a-f90a-4281-a8c6-5ba31926f190" providerId="AD" clId="Web-{9DC94677-086F-B044-C661-6882F5F51306}" dt="2023-12-13T20:55:15.335" v="944"/>
          <ac:spMkLst>
            <pc:docMk/>
            <pc:sldMk cId="1137956108" sldId="313"/>
            <ac:spMk id="12" creationId="{385E1BDC-A9B0-4A87-82E3-F3187F69A802}"/>
          </ac:spMkLst>
        </pc:spChg>
        <pc:spChg chg="del">
          <ac:chgData name="Erin Prangley" userId="S::eprangley@nacdd.org::7f058b9a-f90a-4281-a8c6-5ba31926f190" providerId="AD" clId="Web-{9DC94677-086F-B044-C661-6882F5F51306}" dt="2023-12-13T20:55:15.335" v="944"/>
          <ac:spMkLst>
            <pc:docMk/>
            <pc:sldMk cId="1137956108" sldId="313"/>
            <ac:spMk id="14" creationId="{0990C621-3B8B-4820-8328-D47EF7CE823C}"/>
          </ac:spMkLst>
        </pc:spChg>
        <pc:spChg chg="del">
          <ac:chgData name="Erin Prangley" userId="S::eprangley@nacdd.org::7f058b9a-f90a-4281-a8c6-5ba31926f190" providerId="AD" clId="Web-{9DC94677-086F-B044-C661-6882F5F51306}" dt="2023-12-13T20:55:15.335" v="944"/>
          <ac:spMkLst>
            <pc:docMk/>
            <pc:sldMk cId="1137956108" sldId="313"/>
            <ac:spMk id="16" creationId="{C1A2385B-1D2A-4E17-84FA-6CB7F0AAE473}"/>
          </ac:spMkLst>
        </pc:spChg>
        <pc:spChg chg="del">
          <ac:chgData name="Erin Prangley" userId="S::eprangley@nacdd.org::7f058b9a-f90a-4281-a8c6-5ba31926f190" providerId="AD" clId="Web-{9DC94677-086F-B044-C661-6882F5F51306}" dt="2023-12-13T20:55:15.335" v="944"/>
          <ac:spMkLst>
            <pc:docMk/>
            <pc:sldMk cId="1137956108" sldId="313"/>
            <ac:spMk id="18" creationId="{5E791F2F-79DB-4CC0-9FA1-001E3E91E8B7}"/>
          </ac:spMkLst>
        </pc:spChg>
        <pc:spChg chg="add del">
          <ac:chgData name="Erin Prangley" userId="S::eprangley@nacdd.org::7f058b9a-f90a-4281-a8c6-5ba31926f190" providerId="AD" clId="Web-{9DC94677-086F-B044-C661-6882F5F51306}" dt="2023-12-13T20:59:28.606" v="1170"/>
          <ac:spMkLst>
            <pc:docMk/>
            <pc:sldMk cId="1137956108" sldId="313"/>
            <ac:spMk id="23" creationId="{2B97F24A-32CE-4C1C-A50D-3016B394DCFB}"/>
          </ac:spMkLst>
        </pc:spChg>
        <pc:spChg chg="add del">
          <ac:chgData name="Erin Prangley" userId="S::eprangley@nacdd.org::7f058b9a-f90a-4281-a8c6-5ba31926f190" providerId="AD" clId="Web-{9DC94677-086F-B044-C661-6882F5F51306}" dt="2023-12-13T20:59:28.606" v="1170"/>
          <ac:spMkLst>
            <pc:docMk/>
            <pc:sldMk cId="1137956108" sldId="313"/>
            <ac:spMk id="25" creationId="{CD8B4F24-440B-49E9-B85D-733523DC064B}"/>
          </ac:spMkLst>
        </pc:spChg>
        <pc:spChg chg="add">
          <ac:chgData name="Erin Prangley" userId="S::eprangley@nacdd.org::7f058b9a-f90a-4281-a8c6-5ba31926f190" providerId="AD" clId="Web-{9DC94677-086F-B044-C661-6882F5F51306}" dt="2023-12-13T20:59:28.606" v="1170"/>
          <ac:spMkLst>
            <pc:docMk/>
            <pc:sldMk cId="1137956108" sldId="313"/>
            <ac:spMk id="30" creationId="{DBC6133C-0615-4CE4-9132-37E609A9BDFA}"/>
          </ac:spMkLst>
        </pc:spChg>
        <pc:spChg chg="add">
          <ac:chgData name="Erin Prangley" userId="S::eprangley@nacdd.org::7f058b9a-f90a-4281-a8c6-5ba31926f190" providerId="AD" clId="Web-{9DC94677-086F-B044-C661-6882F5F51306}" dt="2023-12-13T20:59:28.606" v="1170"/>
          <ac:spMkLst>
            <pc:docMk/>
            <pc:sldMk cId="1137956108" sldId="313"/>
            <ac:spMk id="32" creationId="{169CC832-2974-4E8D-90ED-3E2941BA7336}"/>
          </ac:spMkLst>
        </pc:spChg>
        <pc:spChg chg="add">
          <ac:chgData name="Erin Prangley" userId="S::eprangley@nacdd.org::7f058b9a-f90a-4281-a8c6-5ba31926f190" providerId="AD" clId="Web-{9DC94677-086F-B044-C661-6882F5F51306}" dt="2023-12-13T20:59:28.606" v="1170"/>
          <ac:spMkLst>
            <pc:docMk/>
            <pc:sldMk cId="1137956108" sldId="313"/>
            <ac:spMk id="34" creationId="{55222F96-971A-4F90-B841-6BAB416C7AC1}"/>
          </ac:spMkLst>
        </pc:spChg>
        <pc:spChg chg="add">
          <ac:chgData name="Erin Prangley" userId="S::eprangley@nacdd.org::7f058b9a-f90a-4281-a8c6-5ba31926f190" providerId="AD" clId="Web-{9DC94677-086F-B044-C661-6882F5F51306}" dt="2023-12-13T20:59:28.606" v="1170"/>
          <ac:spMkLst>
            <pc:docMk/>
            <pc:sldMk cId="1137956108" sldId="313"/>
            <ac:spMk id="36" creationId="{08980754-6F4B-43C9-B9BE-127B6BED6586}"/>
          </ac:spMkLst>
        </pc:spChg>
        <pc:spChg chg="add">
          <ac:chgData name="Erin Prangley" userId="S::eprangley@nacdd.org::7f058b9a-f90a-4281-a8c6-5ba31926f190" providerId="AD" clId="Web-{9DC94677-086F-B044-C661-6882F5F51306}" dt="2023-12-13T20:59:28.606" v="1170"/>
          <ac:spMkLst>
            <pc:docMk/>
            <pc:sldMk cId="1137956108" sldId="313"/>
            <ac:spMk id="38" creationId="{2C1BBA94-3F40-40AA-8BB9-E69E25E537C1}"/>
          </ac:spMkLst>
        </pc:spChg>
        <pc:graphicFrameChg chg="mod ord modGraphic">
          <ac:chgData name="Erin Prangley" userId="S::eprangley@nacdd.org::7f058b9a-f90a-4281-a8c6-5ba31926f190" providerId="AD" clId="Web-{9DC94677-086F-B044-C661-6882F5F51306}" dt="2023-12-13T20:59:44.779" v="1174"/>
          <ac:graphicFrameMkLst>
            <pc:docMk/>
            <pc:sldMk cId="1137956108" sldId="313"/>
            <ac:graphicFrameMk id="6" creationId="{813A007A-E85B-4F05-82E1-0893CD036823}"/>
          </ac:graphicFrameMkLst>
        </pc:graphicFrameChg>
      </pc:sldChg>
      <pc:sldChg chg="modSp">
        <pc:chgData name="Erin Prangley" userId="S::eprangley@nacdd.org::7f058b9a-f90a-4281-a8c6-5ba31926f190" providerId="AD" clId="Web-{9DC94677-086F-B044-C661-6882F5F51306}" dt="2023-12-13T21:03:08.252" v="1286" actId="20577"/>
        <pc:sldMkLst>
          <pc:docMk/>
          <pc:sldMk cId="1532485140" sldId="314"/>
        </pc:sldMkLst>
        <pc:spChg chg="mod">
          <ac:chgData name="Erin Prangley" userId="S::eprangley@nacdd.org::7f058b9a-f90a-4281-a8c6-5ba31926f190" providerId="AD" clId="Web-{9DC94677-086F-B044-C661-6882F5F51306}" dt="2023-12-13T21:00:22.561" v="1181" actId="20577"/>
          <ac:spMkLst>
            <pc:docMk/>
            <pc:sldMk cId="1532485140" sldId="314"/>
            <ac:spMk id="2" creationId="{0BF34F6C-5A19-1DB2-1409-1DE026083A58}"/>
          </ac:spMkLst>
        </pc:spChg>
        <pc:spChg chg="mod">
          <ac:chgData name="Erin Prangley" userId="S::eprangley@nacdd.org::7f058b9a-f90a-4281-a8c6-5ba31926f190" providerId="AD" clId="Web-{9DC94677-086F-B044-C661-6882F5F51306}" dt="2023-12-13T21:03:08.252" v="1286" actId="20577"/>
          <ac:spMkLst>
            <pc:docMk/>
            <pc:sldMk cId="1532485140" sldId="314"/>
            <ac:spMk id="5" creationId="{90490718-5878-2612-85F3-FC5E7038CCB6}"/>
          </ac:spMkLst>
        </pc:spChg>
      </pc:sldChg>
      <pc:sldChg chg="addSp modSp new">
        <pc:chgData name="Erin Prangley" userId="S::eprangley@nacdd.org::7f058b9a-f90a-4281-a8c6-5ba31926f190" providerId="AD" clId="Web-{9DC94677-086F-B044-C661-6882F5F51306}" dt="2023-12-13T20:55:05.272" v="943" actId="20577"/>
        <pc:sldMkLst>
          <pc:docMk/>
          <pc:sldMk cId="787246629" sldId="315"/>
        </pc:sldMkLst>
        <pc:spChg chg="mod">
          <ac:chgData name="Erin Prangley" userId="S::eprangley@nacdd.org::7f058b9a-f90a-4281-a8c6-5ba31926f190" providerId="AD" clId="Web-{9DC94677-086F-B044-C661-6882F5F51306}" dt="2023-12-13T20:49:44.280" v="817" actId="20577"/>
          <ac:spMkLst>
            <pc:docMk/>
            <pc:sldMk cId="787246629" sldId="315"/>
            <ac:spMk id="2" creationId="{0E867F90-CC95-41B5-C762-711B53F0E01F}"/>
          </ac:spMkLst>
        </pc:spChg>
        <pc:spChg chg="mod">
          <ac:chgData name="Erin Prangley" userId="S::eprangley@nacdd.org::7f058b9a-f90a-4281-a8c6-5ba31926f190" providerId="AD" clId="Web-{9DC94677-086F-B044-C661-6882F5F51306}" dt="2023-12-13T20:54:31.756" v="933" actId="14100"/>
          <ac:spMkLst>
            <pc:docMk/>
            <pc:sldMk cId="787246629" sldId="315"/>
            <ac:spMk id="3" creationId="{9C8EE05B-2952-8ACF-6F19-723BE69F22B2}"/>
          </ac:spMkLst>
        </pc:spChg>
        <pc:spChg chg="add mod">
          <ac:chgData name="Erin Prangley" userId="S::eprangley@nacdd.org::7f058b9a-f90a-4281-a8c6-5ba31926f190" providerId="AD" clId="Web-{9DC94677-086F-B044-C661-6882F5F51306}" dt="2023-12-13T20:55:05.272" v="943" actId="20577"/>
          <ac:spMkLst>
            <pc:docMk/>
            <pc:sldMk cId="787246629" sldId="315"/>
            <ac:spMk id="4" creationId="{7189DF8C-2C3E-AA10-6D88-517B1914C8E8}"/>
          </ac:spMkLst>
        </pc:spChg>
      </pc:sldChg>
    </pc:docChg>
  </pc:docChgLst>
  <pc:docChgLst>
    <pc:chgData clId="Web-{2B93B5FA-7393-895B-83DB-B58C788F56F4}"/>
    <pc:docChg chg="modSld">
      <pc:chgData name="" userId="" providerId="" clId="Web-{2B93B5FA-7393-895B-83DB-B58C788F56F4}" dt="2023-12-11T21:42:15.319" v="5" actId="20577"/>
      <pc:docMkLst>
        <pc:docMk/>
      </pc:docMkLst>
      <pc:sldChg chg="modSp">
        <pc:chgData name="" userId="" providerId="" clId="Web-{2B93B5FA-7393-895B-83DB-B58C788F56F4}" dt="2023-12-11T21:42:15.319" v="5" actId="20577"/>
        <pc:sldMkLst>
          <pc:docMk/>
          <pc:sldMk cId="1731942061" sldId="256"/>
        </pc:sldMkLst>
        <pc:spChg chg="mod">
          <ac:chgData name="" userId="" providerId="" clId="Web-{2B93B5FA-7393-895B-83DB-B58C788F56F4}" dt="2023-12-11T21:42:15.319" v="5" actId="20577"/>
          <ac:spMkLst>
            <pc:docMk/>
            <pc:sldMk cId="1731942061" sldId="256"/>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a:p>
        </p:txBody>
      </p:sp>
      <p:sp>
        <p:nvSpPr>
          <p:cNvPr id="3" name="Date Placeholder 2"/>
          <p:cNvSpPr>
            <a:spLocks noGrp="1"/>
          </p:cNvSpPr>
          <p:nvPr>
            <p:ph type="dt" idx="1"/>
          </p:nvPr>
        </p:nvSpPr>
        <p:spPr>
          <a:xfrm>
            <a:off x="3970673" y="0"/>
            <a:ext cx="3038155" cy="466554"/>
          </a:xfrm>
          <a:prstGeom prst="rect">
            <a:avLst/>
          </a:prstGeom>
        </p:spPr>
        <p:txBody>
          <a:bodyPr vert="horz" lIns="90690" tIns="45345" rIns="90690" bIns="45345" rtlCol="0"/>
          <a:lstStyle>
            <a:lvl1pPr algn="r">
              <a:defRPr sz="1200"/>
            </a:lvl1pPr>
          </a:lstStyle>
          <a:p>
            <a:fld id="{BAF7F8D9-1CF3-4AF4-99FC-4EE3CAF8338F}" type="datetimeFigureOut">
              <a:rPr lang="en-US" smtClean="0"/>
              <a:t>12/13/2023</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0690" tIns="45345" rIns="90690" bIns="45345" rtlCol="0" anchor="ctr"/>
          <a:lstStyle/>
          <a:p>
            <a:endParaRPr lang="en-US"/>
          </a:p>
        </p:txBody>
      </p:sp>
      <p:sp>
        <p:nvSpPr>
          <p:cNvPr id="5" name="Notes Placeholder 4"/>
          <p:cNvSpPr>
            <a:spLocks noGrp="1"/>
          </p:cNvSpPr>
          <p:nvPr>
            <p:ph type="body" sz="quarter" idx="3"/>
          </p:nvPr>
        </p:nvSpPr>
        <p:spPr>
          <a:xfrm>
            <a:off x="701355" y="4473243"/>
            <a:ext cx="5607691" cy="3661502"/>
          </a:xfrm>
          <a:prstGeom prst="rect">
            <a:avLst/>
          </a:prstGeom>
        </p:spPr>
        <p:txBody>
          <a:bodyPr vert="horz" lIns="90690" tIns="45345" rIns="90690" bIns="4534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a:p>
        </p:txBody>
      </p:sp>
      <p:sp>
        <p:nvSpPr>
          <p:cNvPr id="7" name="Slide Number Placeholder 6"/>
          <p:cNvSpPr>
            <a:spLocks noGrp="1"/>
          </p:cNvSpPr>
          <p:nvPr>
            <p:ph type="sldNum" sz="quarter" idx="5"/>
          </p:nvPr>
        </p:nvSpPr>
        <p:spPr>
          <a:xfrm>
            <a:off x="3970673" y="8829846"/>
            <a:ext cx="3038155" cy="466554"/>
          </a:xfrm>
          <a:prstGeom prst="rect">
            <a:avLst/>
          </a:prstGeom>
        </p:spPr>
        <p:txBody>
          <a:bodyPr vert="horz" lIns="90690" tIns="45345" rIns="90690" bIns="45345" rtlCol="0" anchor="b"/>
          <a:lstStyle>
            <a:lvl1pPr algn="r">
              <a:defRPr sz="1200"/>
            </a:lvl1pPr>
          </a:lstStyle>
          <a:p>
            <a:fld id="{0F08332C-4196-4BAA-8379-D1CF8D375562}" type="slidenum">
              <a:rPr lang="en-US" smtClean="0"/>
              <a:t>‹#›</a:t>
            </a:fld>
            <a:endParaRPr lang="en-US"/>
          </a:p>
        </p:txBody>
      </p:sp>
    </p:spTree>
    <p:extLst>
      <p:ext uri="{BB962C8B-B14F-4D97-AF65-F5344CB8AC3E}">
        <p14:creationId xmlns:p14="http://schemas.microsoft.com/office/powerpoint/2010/main" val="247829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NACDD serves as the collective voice of the nation’s 56 DD Councils. The mission of DD Councils (and therefore ultimate goal of NACDD) is Systems Change.</a:t>
            </a:r>
            <a:r>
              <a:rPr lang="en-US" baseline="0"/>
              <a:t>  </a:t>
            </a:r>
            <a:r>
              <a:rPr lang="en-US"/>
              <a:t>VABPDD</a:t>
            </a:r>
            <a:r>
              <a:rPr lang="en-US" baseline="0"/>
              <a:t> is one of the councils we serve. </a:t>
            </a:r>
          </a:p>
          <a:p>
            <a:endParaRPr lang="en-US" baseline="0"/>
          </a:p>
          <a:p>
            <a:r>
              <a:rPr lang="en-US" baseline="0"/>
              <a:t>I'm here today for a purely selfish reason – we need more self advocates.  </a:t>
            </a:r>
          </a:p>
          <a:p>
            <a:endParaRPr lang="en-US" baseline="0"/>
          </a:p>
          <a:p>
            <a:r>
              <a:rPr lang="en-US" baseline="0"/>
              <a:t>Why? Because in order to change systems, we need to change minds. In order to change minds, we need to change hearts. </a:t>
            </a:r>
          </a:p>
          <a:p>
            <a:endParaRPr lang="en-US" baseline="0"/>
          </a:p>
          <a:p>
            <a:r>
              <a:rPr lang="en-US" baseline="0"/>
              <a:t>Heart – Mind – System change.</a:t>
            </a:r>
          </a:p>
          <a:p>
            <a:endParaRPr lang="en-US" baseline="0"/>
          </a:p>
          <a:p>
            <a:r>
              <a:rPr lang="en-US" baseline="0"/>
              <a:t>There is NO ONE who get to the heart of a politician or any decision maker better than a self advocate. </a:t>
            </a:r>
          </a:p>
        </p:txBody>
      </p:sp>
      <p:sp>
        <p:nvSpPr>
          <p:cNvPr id="4" name="Slide Number Placeholder 3"/>
          <p:cNvSpPr>
            <a:spLocks noGrp="1"/>
          </p:cNvSpPr>
          <p:nvPr>
            <p:ph type="sldNum" sz="quarter" idx="10"/>
          </p:nvPr>
        </p:nvSpPr>
        <p:spPr/>
        <p:txBody>
          <a:bodyPr/>
          <a:lstStyle/>
          <a:p>
            <a:fld id="{0F08332C-4196-4BAA-8379-D1CF8D375562}" type="slidenum">
              <a:rPr lang="en-US" smtClean="0"/>
              <a:t>1</a:t>
            </a:fld>
            <a:endParaRPr lang="en-US"/>
          </a:p>
        </p:txBody>
      </p:sp>
    </p:spTree>
    <p:extLst>
      <p:ext uri="{BB962C8B-B14F-4D97-AF65-F5344CB8AC3E}">
        <p14:creationId xmlns:p14="http://schemas.microsoft.com/office/powerpoint/2010/main" val="3111649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1846813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C7FBC-7A73-2BD7-4FC5-43A277165F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05EB9A-45B4-1315-98CB-ADFCC09585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7ED221-7564-4E74-8755-A910082048D0}"/>
              </a:ext>
            </a:extLst>
          </p:cNvPr>
          <p:cNvSpPr>
            <a:spLocks noGrp="1"/>
          </p:cNvSpPr>
          <p:nvPr>
            <p:ph type="dt" sz="half" idx="10"/>
          </p:nvPr>
        </p:nvSpPr>
        <p:spPr/>
        <p:txBody>
          <a:bodyPr/>
          <a:lstStyle/>
          <a:p>
            <a:fld id="{A5454184-0462-4FD2-8B9C-42A5D56C3BED}" type="datetimeFigureOut">
              <a:rPr lang="en-US" smtClean="0"/>
              <a:t>12/13/2023</a:t>
            </a:fld>
            <a:endParaRPr lang="en-US"/>
          </a:p>
        </p:txBody>
      </p:sp>
      <p:sp>
        <p:nvSpPr>
          <p:cNvPr id="5" name="Footer Placeholder 4">
            <a:extLst>
              <a:ext uri="{FF2B5EF4-FFF2-40B4-BE49-F238E27FC236}">
                <a16:creationId xmlns:a16="http://schemas.microsoft.com/office/drawing/2014/main" id="{817E3224-F4E8-53A2-A64D-4B33EF2183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49DB8E-1A14-DDD6-A09F-C2A27CD43752}"/>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2632964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A1976-5B77-7DF0-F475-0F686F4E88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623BED-2437-2D30-B69B-E335937DCB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24930C-8A78-B8F6-901F-A482BF30C997}"/>
              </a:ext>
            </a:extLst>
          </p:cNvPr>
          <p:cNvSpPr>
            <a:spLocks noGrp="1"/>
          </p:cNvSpPr>
          <p:nvPr>
            <p:ph type="dt" sz="half" idx="10"/>
          </p:nvPr>
        </p:nvSpPr>
        <p:spPr/>
        <p:txBody>
          <a:bodyPr/>
          <a:lstStyle/>
          <a:p>
            <a:fld id="{A5454184-0462-4FD2-8B9C-42A5D56C3BED}" type="datetimeFigureOut">
              <a:rPr lang="en-US" smtClean="0"/>
              <a:t>12/13/2023</a:t>
            </a:fld>
            <a:endParaRPr lang="en-US"/>
          </a:p>
        </p:txBody>
      </p:sp>
      <p:sp>
        <p:nvSpPr>
          <p:cNvPr id="5" name="Footer Placeholder 4">
            <a:extLst>
              <a:ext uri="{FF2B5EF4-FFF2-40B4-BE49-F238E27FC236}">
                <a16:creationId xmlns:a16="http://schemas.microsoft.com/office/drawing/2014/main" id="{F41EB996-CFA0-0A6A-D7BC-624F0C9D55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83834F-84F7-C75E-1E82-3C8D78E56CF9}"/>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429054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BE3F1-BBC8-CCBD-5776-FA58D2339C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CB9F78-82C7-89F3-1CAF-F262F443AB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08A0B1-4E9F-43A6-DA91-AE9AD4F83E41}"/>
              </a:ext>
            </a:extLst>
          </p:cNvPr>
          <p:cNvSpPr>
            <a:spLocks noGrp="1"/>
          </p:cNvSpPr>
          <p:nvPr>
            <p:ph type="dt" sz="half" idx="10"/>
          </p:nvPr>
        </p:nvSpPr>
        <p:spPr/>
        <p:txBody>
          <a:bodyPr/>
          <a:lstStyle/>
          <a:p>
            <a:fld id="{A5454184-0462-4FD2-8B9C-42A5D56C3BED}" type="datetimeFigureOut">
              <a:rPr lang="en-US" smtClean="0"/>
              <a:t>12/13/2023</a:t>
            </a:fld>
            <a:endParaRPr lang="en-US"/>
          </a:p>
        </p:txBody>
      </p:sp>
      <p:sp>
        <p:nvSpPr>
          <p:cNvPr id="5" name="Footer Placeholder 4">
            <a:extLst>
              <a:ext uri="{FF2B5EF4-FFF2-40B4-BE49-F238E27FC236}">
                <a16:creationId xmlns:a16="http://schemas.microsoft.com/office/drawing/2014/main" id="{910E5763-2650-081A-3CBF-FBA2B3688E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D4A6E9-57E2-F9F1-601F-7A8E3A766611}"/>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594373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C3EB3-DD4E-6D46-26A1-6D457FE24B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084026-5141-7916-38CB-3A3F802204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326D0E-D720-06F0-231F-2258DE03FD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31988B-0111-DEB3-5AA8-44BEDAD145E5}"/>
              </a:ext>
            </a:extLst>
          </p:cNvPr>
          <p:cNvSpPr>
            <a:spLocks noGrp="1"/>
          </p:cNvSpPr>
          <p:nvPr>
            <p:ph type="dt" sz="half" idx="10"/>
          </p:nvPr>
        </p:nvSpPr>
        <p:spPr/>
        <p:txBody>
          <a:bodyPr/>
          <a:lstStyle/>
          <a:p>
            <a:fld id="{A5454184-0462-4FD2-8B9C-42A5D56C3BED}" type="datetimeFigureOut">
              <a:rPr lang="en-US" smtClean="0"/>
              <a:t>12/13/2023</a:t>
            </a:fld>
            <a:endParaRPr lang="en-US"/>
          </a:p>
        </p:txBody>
      </p:sp>
      <p:sp>
        <p:nvSpPr>
          <p:cNvPr id="6" name="Footer Placeholder 5">
            <a:extLst>
              <a:ext uri="{FF2B5EF4-FFF2-40B4-BE49-F238E27FC236}">
                <a16:creationId xmlns:a16="http://schemas.microsoft.com/office/drawing/2014/main" id="{F590147D-E43F-62A2-8E5C-8016994E28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B9C76B-3D87-A5C6-827A-5038CE1B4D29}"/>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3541264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76283-72DD-A895-F5A1-F52A36B25E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CB973C-7766-B29B-E43E-282789DE61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581AA9-6012-7B86-A4F1-04891D8C10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2ED804-12CB-8736-01EE-252821F7E6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E73F02-F1E9-7F3B-B550-3247B434B6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A51F8B-8CB9-05D2-E158-6368D1951DFC}"/>
              </a:ext>
            </a:extLst>
          </p:cNvPr>
          <p:cNvSpPr>
            <a:spLocks noGrp="1"/>
          </p:cNvSpPr>
          <p:nvPr>
            <p:ph type="dt" sz="half" idx="10"/>
          </p:nvPr>
        </p:nvSpPr>
        <p:spPr/>
        <p:txBody>
          <a:bodyPr/>
          <a:lstStyle/>
          <a:p>
            <a:fld id="{A5454184-0462-4FD2-8B9C-42A5D56C3BED}" type="datetimeFigureOut">
              <a:rPr lang="en-US" smtClean="0"/>
              <a:t>12/13/2023</a:t>
            </a:fld>
            <a:endParaRPr lang="en-US"/>
          </a:p>
        </p:txBody>
      </p:sp>
      <p:sp>
        <p:nvSpPr>
          <p:cNvPr id="8" name="Footer Placeholder 7">
            <a:extLst>
              <a:ext uri="{FF2B5EF4-FFF2-40B4-BE49-F238E27FC236}">
                <a16:creationId xmlns:a16="http://schemas.microsoft.com/office/drawing/2014/main" id="{B9C32BBE-951F-E4E0-1B2A-C292F4CE64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12F036-014A-4FF7-D38D-238960BBDDD4}"/>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11137251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48770-16ED-7695-E6A9-12F07AE8DF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ECC9BF-9105-049F-195A-991C5F09E426}"/>
              </a:ext>
            </a:extLst>
          </p:cNvPr>
          <p:cNvSpPr>
            <a:spLocks noGrp="1"/>
          </p:cNvSpPr>
          <p:nvPr>
            <p:ph type="dt" sz="half" idx="10"/>
          </p:nvPr>
        </p:nvSpPr>
        <p:spPr/>
        <p:txBody>
          <a:bodyPr/>
          <a:lstStyle/>
          <a:p>
            <a:fld id="{A5454184-0462-4FD2-8B9C-42A5D56C3BED}" type="datetimeFigureOut">
              <a:rPr lang="en-US" smtClean="0"/>
              <a:t>12/13/2023</a:t>
            </a:fld>
            <a:endParaRPr lang="en-US"/>
          </a:p>
        </p:txBody>
      </p:sp>
      <p:sp>
        <p:nvSpPr>
          <p:cNvPr id="4" name="Footer Placeholder 3">
            <a:extLst>
              <a:ext uri="{FF2B5EF4-FFF2-40B4-BE49-F238E27FC236}">
                <a16:creationId xmlns:a16="http://schemas.microsoft.com/office/drawing/2014/main" id="{8F6601EE-8165-9649-2A0C-B6FCCB8B39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71AAC7-87FC-0C46-4A6B-9049E4420A5A}"/>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178615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33462916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E80E27-D5F6-3255-E3EC-C853AB6E1769}"/>
              </a:ext>
            </a:extLst>
          </p:cNvPr>
          <p:cNvSpPr>
            <a:spLocks noGrp="1"/>
          </p:cNvSpPr>
          <p:nvPr>
            <p:ph type="dt" sz="half" idx="10"/>
          </p:nvPr>
        </p:nvSpPr>
        <p:spPr/>
        <p:txBody>
          <a:bodyPr/>
          <a:lstStyle/>
          <a:p>
            <a:fld id="{A5454184-0462-4FD2-8B9C-42A5D56C3BED}" type="datetimeFigureOut">
              <a:rPr lang="en-US" smtClean="0"/>
              <a:t>12/13/2023</a:t>
            </a:fld>
            <a:endParaRPr lang="en-US"/>
          </a:p>
        </p:txBody>
      </p:sp>
      <p:sp>
        <p:nvSpPr>
          <p:cNvPr id="3" name="Footer Placeholder 2">
            <a:extLst>
              <a:ext uri="{FF2B5EF4-FFF2-40B4-BE49-F238E27FC236}">
                <a16:creationId xmlns:a16="http://schemas.microsoft.com/office/drawing/2014/main" id="{51D541D8-E575-1CBA-267E-BF9EB3528F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71CFB0-E29C-EE49-9108-8D42BF670667}"/>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26392733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B621B-8396-1951-50A5-7B0F50D561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8348A3-3EF8-B468-0BA4-A03C40E34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1662E1-4B6A-21CF-5951-611D2EC8FB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066C4F-67E8-653F-B60A-FB05FD428021}"/>
              </a:ext>
            </a:extLst>
          </p:cNvPr>
          <p:cNvSpPr>
            <a:spLocks noGrp="1"/>
          </p:cNvSpPr>
          <p:nvPr>
            <p:ph type="dt" sz="half" idx="10"/>
          </p:nvPr>
        </p:nvSpPr>
        <p:spPr/>
        <p:txBody>
          <a:bodyPr/>
          <a:lstStyle/>
          <a:p>
            <a:fld id="{A5454184-0462-4FD2-8B9C-42A5D56C3BED}" type="datetimeFigureOut">
              <a:rPr lang="en-US" smtClean="0"/>
              <a:t>12/13/2023</a:t>
            </a:fld>
            <a:endParaRPr lang="en-US"/>
          </a:p>
        </p:txBody>
      </p:sp>
      <p:sp>
        <p:nvSpPr>
          <p:cNvPr id="6" name="Footer Placeholder 5">
            <a:extLst>
              <a:ext uri="{FF2B5EF4-FFF2-40B4-BE49-F238E27FC236}">
                <a16:creationId xmlns:a16="http://schemas.microsoft.com/office/drawing/2014/main" id="{018259D2-4287-6345-F30C-0F3FE3971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1762DD-2C34-661D-1F9F-AB562DCF24E0}"/>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38356637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24C99-6F70-F919-7AEE-A8006D75EE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96ABE4-E884-028A-391D-46CC50B3AB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3F0F73-6DBF-988F-9830-36B5E5C830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54961D-5CE1-EFC2-760D-EDF93C31461C}"/>
              </a:ext>
            </a:extLst>
          </p:cNvPr>
          <p:cNvSpPr>
            <a:spLocks noGrp="1"/>
          </p:cNvSpPr>
          <p:nvPr>
            <p:ph type="dt" sz="half" idx="10"/>
          </p:nvPr>
        </p:nvSpPr>
        <p:spPr/>
        <p:txBody>
          <a:bodyPr/>
          <a:lstStyle/>
          <a:p>
            <a:fld id="{A5454184-0462-4FD2-8B9C-42A5D56C3BED}" type="datetimeFigureOut">
              <a:rPr lang="en-US" smtClean="0"/>
              <a:t>12/13/2023</a:t>
            </a:fld>
            <a:endParaRPr lang="en-US"/>
          </a:p>
        </p:txBody>
      </p:sp>
      <p:sp>
        <p:nvSpPr>
          <p:cNvPr id="6" name="Footer Placeholder 5">
            <a:extLst>
              <a:ext uri="{FF2B5EF4-FFF2-40B4-BE49-F238E27FC236}">
                <a16:creationId xmlns:a16="http://schemas.microsoft.com/office/drawing/2014/main" id="{8EB355BD-F16E-F191-FA38-F61B258822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B9DBAF-DFD7-30EE-890E-B6DA4A471EF5}"/>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18399189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34971-62F6-49DA-BF8B-BA07710769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1C8A18-4464-ACE7-671B-133A17B8A8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CD4D94-B643-EE50-F2BE-CDB877DF6DE9}"/>
              </a:ext>
            </a:extLst>
          </p:cNvPr>
          <p:cNvSpPr>
            <a:spLocks noGrp="1"/>
          </p:cNvSpPr>
          <p:nvPr>
            <p:ph type="dt" sz="half" idx="10"/>
          </p:nvPr>
        </p:nvSpPr>
        <p:spPr/>
        <p:txBody>
          <a:bodyPr/>
          <a:lstStyle/>
          <a:p>
            <a:fld id="{A5454184-0462-4FD2-8B9C-42A5D56C3BED}" type="datetimeFigureOut">
              <a:rPr lang="en-US" smtClean="0"/>
              <a:t>12/13/2023</a:t>
            </a:fld>
            <a:endParaRPr lang="en-US"/>
          </a:p>
        </p:txBody>
      </p:sp>
      <p:sp>
        <p:nvSpPr>
          <p:cNvPr id="5" name="Footer Placeholder 4">
            <a:extLst>
              <a:ext uri="{FF2B5EF4-FFF2-40B4-BE49-F238E27FC236}">
                <a16:creationId xmlns:a16="http://schemas.microsoft.com/office/drawing/2014/main" id="{134CA11D-F110-84FE-BFD3-D9A1339B8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BF024A-6A2D-DCF6-02FB-E6E1FF881FA8}"/>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28458314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A8913E-CE04-2C22-0744-4AA0E26415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373C0A-8116-C917-CF5D-61CED10F12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C098E3-BEFA-0499-1C07-EE74DB734B9A}"/>
              </a:ext>
            </a:extLst>
          </p:cNvPr>
          <p:cNvSpPr>
            <a:spLocks noGrp="1"/>
          </p:cNvSpPr>
          <p:nvPr>
            <p:ph type="dt" sz="half" idx="10"/>
          </p:nvPr>
        </p:nvSpPr>
        <p:spPr/>
        <p:txBody>
          <a:bodyPr/>
          <a:lstStyle/>
          <a:p>
            <a:fld id="{A5454184-0462-4FD2-8B9C-42A5D56C3BED}" type="datetimeFigureOut">
              <a:rPr lang="en-US" smtClean="0"/>
              <a:t>12/13/2023</a:t>
            </a:fld>
            <a:endParaRPr lang="en-US"/>
          </a:p>
        </p:txBody>
      </p:sp>
      <p:sp>
        <p:nvSpPr>
          <p:cNvPr id="5" name="Footer Placeholder 4">
            <a:extLst>
              <a:ext uri="{FF2B5EF4-FFF2-40B4-BE49-F238E27FC236}">
                <a16:creationId xmlns:a16="http://schemas.microsoft.com/office/drawing/2014/main" id="{6303787F-1874-1EA1-6F67-9DA65538AE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77F26E-230C-CBA0-59DC-97BA389A7801}"/>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2005938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12/13/2023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2616841321"/>
      </p:ext>
    </p:extLst>
  </p:cSld>
  <p:clrMap bg1="lt1" tx1="dk1" bg2="lt2" tx2="dk2" accent1="accent1" accent2="accent2" accent3="accent3" accent4="accent4" accent5="accent5" accent6="accent6" hlink="hlink" folHlink="folHlink"/>
  <p:sldLayoutIdLst>
    <p:sldLayoutId id="214748368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12/13/2023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134851157"/>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12/13/2023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3C671-FEA2-C4F4-E10A-449A851E6D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383B5C-8E6D-30D1-A2DA-97946C08F3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F3EC25-9593-7F6A-A65B-36F73E7CA0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54184-0462-4FD2-8B9C-42A5D56C3BED}" type="datetimeFigureOut">
              <a:rPr lang="en-US" smtClean="0"/>
              <a:t>12/13/2023</a:t>
            </a:fld>
            <a:endParaRPr lang="en-US"/>
          </a:p>
        </p:txBody>
      </p:sp>
      <p:sp>
        <p:nvSpPr>
          <p:cNvPr id="5" name="Footer Placeholder 4">
            <a:extLst>
              <a:ext uri="{FF2B5EF4-FFF2-40B4-BE49-F238E27FC236}">
                <a16:creationId xmlns:a16="http://schemas.microsoft.com/office/drawing/2014/main" id="{BAA7FEFE-88FA-5687-2F18-0917B3BB30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34F7D1-1FE7-103C-E523-E4317754C3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E3DE1-62CF-4FC1-BFDE-DD8DBDA568FF}" type="slidenum">
              <a:rPr lang="en-US" smtClean="0"/>
              <a:t>‹#›</a:t>
            </a:fld>
            <a:endParaRPr lang="en-US"/>
          </a:p>
        </p:txBody>
      </p:sp>
    </p:spTree>
    <p:extLst>
      <p:ext uri="{BB962C8B-B14F-4D97-AF65-F5344CB8AC3E}">
        <p14:creationId xmlns:p14="http://schemas.microsoft.com/office/powerpoint/2010/main" val="1531439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wXiJ6L6fY3U" TargetMode="External"/><Relationship Id="rId2" Type="http://schemas.openxmlformats.org/officeDocument/2006/relationships/hyperlink" Target="https://ndrn.salsalabs.org/censusdisability/index.html" TargetMode="External"/><Relationship Id="rId1" Type="http://schemas.openxmlformats.org/officeDocument/2006/relationships/slideLayout" Target="../slideLayouts/slideLayout4.xml"/><Relationship Id="rId4" Type="http://schemas.openxmlformats.org/officeDocument/2006/relationships/hyperlink" Target="https://www.cnbc.com/2023/12/06/bank-ceos-show-support-for-ssi-reform-bill.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bit.ly/3Ux1PEN" TargetMode="External"/><Relationship Id="rId2" Type="http://schemas.openxmlformats.org/officeDocument/2006/relationships/hyperlink" Target="https://us02web.zoom.us/j/82156490017?pwd=amdsUTliajUrVllwbit1WHR4VmxpUT09"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forms.gle/yUKXvRRE5cKN1DDi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73319"/>
            <a:ext cx="9144000" cy="1645604"/>
          </a:xfrm>
        </p:spPr>
        <p:txBody>
          <a:bodyPr>
            <a:normAutofit/>
          </a:bodyPr>
          <a:lstStyle/>
          <a:p>
            <a:r>
              <a:rPr lang="en-US" sz="3600" dirty="0">
                <a:cs typeface="Calibri Light"/>
              </a:rPr>
              <a:t>NACDD Policy Update</a:t>
            </a:r>
            <a:br>
              <a:rPr lang="en-US" sz="3600" dirty="0">
                <a:cs typeface="Calibri Light"/>
              </a:rPr>
            </a:br>
            <a:r>
              <a:rPr lang="en-US" sz="3600" dirty="0">
                <a:cs typeface="Calibri Light"/>
              </a:rPr>
              <a:t>December 13, 2023</a:t>
            </a:r>
            <a:endParaRPr lang="en-US" sz="3600" dirty="0">
              <a:ea typeface="Calibri Light" panose="020F0302020204030204"/>
              <a:cs typeface="Calibri Light" panose="020F0302020204030204"/>
            </a:endParaRPr>
          </a:p>
        </p:txBody>
      </p:sp>
      <p:sp>
        <p:nvSpPr>
          <p:cNvPr id="3" name="Subtitle 2"/>
          <p:cNvSpPr>
            <a:spLocks noGrp="1"/>
          </p:cNvSpPr>
          <p:nvPr>
            <p:ph type="subTitle" idx="1"/>
          </p:nvPr>
        </p:nvSpPr>
        <p:spPr>
          <a:xfrm>
            <a:off x="1524000" y="4799467"/>
            <a:ext cx="9144000" cy="1655762"/>
          </a:xfrm>
        </p:spPr>
        <p:txBody>
          <a:bodyPr/>
          <a:lstStyle/>
          <a:p>
            <a:r>
              <a:rPr lang="en-US"/>
              <a:t>Erin Prangley, Director, Public Policy</a:t>
            </a:r>
            <a:br>
              <a:rPr lang="en-US"/>
            </a:br>
            <a:r>
              <a:rPr lang="en-US"/>
              <a:t>National Association of Councils on Developmental Disabilities</a:t>
            </a:r>
          </a:p>
        </p:txBody>
      </p:sp>
    </p:spTree>
    <p:extLst>
      <p:ext uri="{BB962C8B-B14F-4D97-AF65-F5344CB8AC3E}">
        <p14:creationId xmlns:p14="http://schemas.microsoft.com/office/powerpoint/2010/main" val="173194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F34F6C-5A19-1DB2-1409-1DE026083A58}"/>
              </a:ext>
            </a:extLst>
          </p:cNvPr>
          <p:cNvSpPr>
            <a:spLocks noGrp="1"/>
          </p:cNvSpPr>
          <p:nvPr>
            <p:ph type="title"/>
          </p:nvPr>
        </p:nvSpPr>
        <p:spPr>
          <a:xfrm>
            <a:off x="645064" y="525982"/>
            <a:ext cx="4282983" cy="1200361"/>
          </a:xfrm>
        </p:spPr>
        <p:txBody>
          <a:bodyPr vert="horz" lIns="91440" tIns="45720" rIns="91440" bIns="45720" rtlCol="0" anchor="b">
            <a:normAutofit/>
          </a:bodyPr>
          <a:lstStyle/>
          <a:p>
            <a:r>
              <a:rPr lang="en-US" sz="3600" kern="1200">
                <a:solidFill>
                  <a:schemeClr val="tx1"/>
                </a:solidFill>
                <a:latin typeface="+mj-lt"/>
                <a:ea typeface="+mj-ea"/>
                <a:cs typeface="+mj-cs"/>
              </a:rPr>
              <a:t>Appropriations</a:t>
            </a:r>
          </a:p>
        </p:txBody>
      </p:sp>
      <p:sp>
        <p:nvSpPr>
          <p:cNvPr id="32" name="Rectangle 31">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6533"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A405FB6-22CA-730B-462E-EE003C4A6558}"/>
              </a:ext>
            </a:extLst>
          </p:cNvPr>
          <p:cNvSpPr txBox="1"/>
          <p:nvPr/>
        </p:nvSpPr>
        <p:spPr>
          <a:xfrm>
            <a:off x="645066" y="2031101"/>
            <a:ext cx="4282984" cy="351194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a:t>Congress is unlikely to come to an agreement on the "top line" spending this week making it nearly impossible to meet the CR deadline. Two alternatives should we reach January without a deal: a full-year continuing resolution or a partial government shutdown.</a:t>
            </a:r>
          </a:p>
        </p:txBody>
      </p:sp>
      <p:sp>
        <p:nvSpPr>
          <p:cNvPr id="34" name="Rectangle 33">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5843"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492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6793"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50D4320-70A8-144C-1121-32093A4CB1A9}"/>
              </a:ext>
            </a:extLst>
          </p:cNvPr>
          <p:cNvSpPr txBox="1"/>
          <p:nvPr/>
        </p:nvSpPr>
        <p:spPr>
          <a:xfrm>
            <a:off x="645242" y="5542935"/>
            <a:ext cx="1071716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sp>
        <p:nvSpPr>
          <p:cNvPr id="5" name="TextBox 4">
            <a:extLst>
              <a:ext uri="{FF2B5EF4-FFF2-40B4-BE49-F238E27FC236}">
                <a16:creationId xmlns:a16="http://schemas.microsoft.com/office/drawing/2014/main" id="{7CF71696-0473-C958-0763-61E1C72E512E}"/>
              </a:ext>
            </a:extLst>
          </p:cNvPr>
          <p:cNvSpPr txBox="1"/>
          <p:nvPr/>
        </p:nvSpPr>
        <p:spPr>
          <a:xfrm>
            <a:off x="6973823" y="3312566"/>
            <a:ext cx="4573219"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dirty="0">
              <a:latin typeface="Georgia"/>
            </a:endParaRPr>
          </a:p>
        </p:txBody>
      </p:sp>
      <p:graphicFrame>
        <p:nvGraphicFramePr>
          <p:cNvPr id="6" name="Table 5">
            <a:extLst>
              <a:ext uri="{FF2B5EF4-FFF2-40B4-BE49-F238E27FC236}">
                <a16:creationId xmlns:a16="http://schemas.microsoft.com/office/drawing/2014/main" id="{813A007A-E85B-4F05-82E1-0893CD036823}"/>
              </a:ext>
            </a:extLst>
          </p:cNvPr>
          <p:cNvGraphicFramePr>
            <a:graphicFrameLocks noGrp="1"/>
          </p:cNvGraphicFramePr>
          <p:nvPr>
            <p:extLst>
              <p:ext uri="{D42A27DB-BD31-4B8C-83A1-F6EECF244321}">
                <p14:modId xmlns:p14="http://schemas.microsoft.com/office/powerpoint/2010/main" val="2257765953"/>
              </p:ext>
            </p:extLst>
          </p:nvPr>
        </p:nvGraphicFramePr>
        <p:xfrm>
          <a:off x="6005981" y="650494"/>
          <a:ext cx="5591533" cy="5324143"/>
        </p:xfrm>
        <a:graphic>
          <a:graphicData uri="http://schemas.openxmlformats.org/drawingml/2006/table">
            <a:tbl>
              <a:tblPr firstRow="1" bandRow="1">
                <a:tableStyleId>{5940675A-B579-460E-94D1-54222C63F5DA}</a:tableStyleId>
              </a:tblPr>
              <a:tblGrid>
                <a:gridCol w="1850249">
                  <a:extLst>
                    <a:ext uri="{9D8B030D-6E8A-4147-A177-3AD203B41FA5}">
                      <a16:colId xmlns:a16="http://schemas.microsoft.com/office/drawing/2014/main" val="3974629165"/>
                    </a:ext>
                  </a:extLst>
                </a:gridCol>
                <a:gridCol w="1800402">
                  <a:extLst>
                    <a:ext uri="{9D8B030D-6E8A-4147-A177-3AD203B41FA5}">
                      <a16:colId xmlns:a16="http://schemas.microsoft.com/office/drawing/2014/main" val="255287157"/>
                    </a:ext>
                  </a:extLst>
                </a:gridCol>
                <a:gridCol w="1940882">
                  <a:extLst>
                    <a:ext uri="{9D8B030D-6E8A-4147-A177-3AD203B41FA5}">
                      <a16:colId xmlns:a16="http://schemas.microsoft.com/office/drawing/2014/main" val="1636937259"/>
                    </a:ext>
                  </a:extLst>
                </a:gridCol>
              </a:tblGrid>
              <a:tr h="324592">
                <a:tc>
                  <a:txBody>
                    <a:bodyPr/>
                    <a:lstStyle/>
                    <a:p>
                      <a:pPr lvl="0">
                        <a:buNone/>
                      </a:pPr>
                      <a:r>
                        <a:rPr lang="en-US" sz="1400" b="0" i="0" u="none" strike="noStrike" noProof="0" dirty="0">
                          <a:latin typeface="Calibri"/>
                        </a:rPr>
                        <a:t>Current deadlines?</a:t>
                      </a:r>
                    </a:p>
                  </a:txBody>
                  <a:tcPr marL="72271" marR="72271" marT="36135" marB="36135"/>
                </a:tc>
                <a:tc>
                  <a:txBody>
                    <a:bodyPr/>
                    <a:lstStyle/>
                    <a:p>
                      <a:pPr marL="0" lvl="0" indent="0">
                        <a:buNone/>
                      </a:pPr>
                      <a:r>
                        <a:rPr lang="en-US" sz="1400" b="0" i="0" u="none" strike="noStrike" noProof="0" dirty="0">
                          <a:solidFill>
                            <a:srgbClr val="000000"/>
                          </a:solidFill>
                          <a:latin typeface="Calibri"/>
                        </a:rPr>
                        <a:t>Year Long CR?</a:t>
                      </a:r>
                      <a:endParaRPr lang="en-US" sz="1400" b="0" i="0" u="none" strike="noStrike" noProof="0" dirty="0">
                        <a:latin typeface="Calibri"/>
                      </a:endParaRPr>
                    </a:p>
                  </a:txBody>
                  <a:tcPr marL="72271" marR="72271" marT="36135" marB="36135"/>
                </a:tc>
                <a:tc>
                  <a:txBody>
                    <a:bodyPr/>
                    <a:lstStyle/>
                    <a:p>
                      <a:pPr lvl="0">
                        <a:buNone/>
                      </a:pPr>
                      <a:r>
                        <a:rPr lang="en-US" sz="1400" b="0" i="0" u="none" strike="noStrike" noProof="0" dirty="0">
                          <a:solidFill>
                            <a:srgbClr val="000000"/>
                          </a:solidFill>
                          <a:latin typeface="Calibri"/>
                        </a:rPr>
                        <a:t>What's on the table?</a:t>
                      </a:r>
                      <a:endParaRPr lang="en-US" sz="1700" dirty="0"/>
                    </a:p>
                  </a:txBody>
                  <a:tcPr marL="72271" marR="72271" marT="36135" marB="36135"/>
                </a:tc>
                <a:extLst>
                  <a:ext uri="{0D108BD9-81ED-4DB2-BD59-A6C34878D82A}">
                    <a16:rowId xmlns:a16="http://schemas.microsoft.com/office/drawing/2014/main" val="3256460292"/>
                  </a:ext>
                </a:extLst>
              </a:tr>
              <a:tr h="1629702">
                <a:tc>
                  <a:txBody>
                    <a:bodyPr/>
                    <a:lstStyle/>
                    <a:p>
                      <a:pPr lvl="0">
                        <a:buNone/>
                      </a:pPr>
                      <a:r>
                        <a:rPr lang="en-US" sz="1400" b="0" i="0" u="none" strike="noStrike" noProof="0" dirty="0">
                          <a:latin typeface="Calibri"/>
                        </a:rPr>
                        <a:t>“I think we’re headed to seeing a government shutdown,” </a:t>
                      </a:r>
                      <a:br>
                        <a:rPr lang="en-US" sz="1400" b="0" i="0" u="none" strike="noStrike" noProof="0" dirty="0">
                          <a:latin typeface="Calibri"/>
                        </a:rPr>
                      </a:br>
                      <a:r>
                        <a:rPr lang="en-US" sz="1400" b="0" i="0" u="none" strike="noStrike" noProof="0" dirty="0">
                          <a:latin typeface="Calibri"/>
                        </a:rPr>
                        <a:t>- Rep. DeLauro</a:t>
                      </a:r>
                      <a:endParaRPr lang="en-US" sz="1700" dirty="0"/>
                    </a:p>
                  </a:txBody>
                  <a:tcPr marL="72271" marR="72271" marT="36135" marB="36135"/>
                </a:tc>
                <a:tc>
                  <a:txBody>
                    <a:bodyPr/>
                    <a:lstStyle/>
                    <a:p>
                      <a:pPr lvl="0">
                        <a:buNone/>
                      </a:pPr>
                      <a:r>
                        <a:rPr lang="en-US" sz="1400" b="0" i="0" u="none" strike="noStrike" noProof="0" dirty="0">
                          <a:latin typeface="Calibri"/>
                        </a:rPr>
                        <a:t>“A date-change, full-year CR as proposed by House Speaker Johnson would be unprecedented and reckless.”  -Sen. Murray</a:t>
                      </a:r>
                      <a:endParaRPr lang="en-US" sz="1700" dirty="0"/>
                    </a:p>
                  </a:txBody>
                  <a:tcPr marL="72271" marR="72271" marT="36135" marB="36135"/>
                </a:tc>
                <a:tc>
                  <a:txBody>
                    <a:bodyPr/>
                    <a:lstStyle/>
                    <a:p>
                      <a:pPr lvl="0">
                        <a:buNone/>
                      </a:pPr>
                      <a:r>
                        <a:rPr lang="en-US" sz="1400" b="0" i="0" u="none" strike="noStrike" noProof="0" dirty="0">
                          <a:latin typeface="Calibri"/>
                        </a:rPr>
                        <a:t>“What we also agreed to was what is written in the law, which is the [debt limit law] numbers on topline.” </a:t>
                      </a:r>
                      <a:endParaRPr lang="en-US" sz="1700" dirty="0"/>
                    </a:p>
                    <a:p>
                      <a:pPr lvl="0">
                        <a:buNone/>
                      </a:pPr>
                      <a:r>
                        <a:rPr lang="en-US" sz="1400" b="0" i="0" u="none" strike="noStrike" noProof="0" dirty="0">
                          <a:latin typeface="Calibri"/>
                        </a:rPr>
                        <a:t>-Speaker Johnson </a:t>
                      </a:r>
                      <a:endParaRPr lang="en-US" sz="1700" dirty="0"/>
                    </a:p>
                  </a:txBody>
                  <a:tcPr marL="72271" marR="72271" marT="36135" marB="36135"/>
                </a:tc>
                <a:extLst>
                  <a:ext uri="{0D108BD9-81ED-4DB2-BD59-A6C34878D82A}">
                    <a16:rowId xmlns:a16="http://schemas.microsoft.com/office/drawing/2014/main" val="911026261"/>
                  </a:ext>
                </a:extLst>
              </a:tr>
              <a:tr h="3369849">
                <a:tc>
                  <a:txBody>
                    <a:bodyPr/>
                    <a:lstStyle/>
                    <a:p>
                      <a:pPr lvl="0" algn="l">
                        <a:lnSpc>
                          <a:spcPct val="100000"/>
                        </a:lnSpc>
                        <a:spcBef>
                          <a:spcPts val="0"/>
                        </a:spcBef>
                        <a:spcAft>
                          <a:spcPts val="0"/>
                        </a:spcAft>
                        <a:buNone/>
                      </a:pPr>
                      <a:r>
                        <a:rPr lang="en-US" sz="1400" b="0" i="0" u="none" strike="noStrike" noProof="0" dirty="0">
                          <a:solidFill>
                            <a:srgbClr val="000000"/>
                          </a:solidFill>
                          <a:latin typeface="Calibri"/>
                        </a:rPr>
                        <a:t>Fiscal year 2023 spending levels in the CR will expire January 19 and </a:t>
                      </a:r>
                      <a:r>
                        <a:rPr lang="en-US" sz="1400" b="0" i="0" u="none" strike="noStrike" noProof="0" dirty="0">
                          <a:solidFill>
                            <a:srgbClr val="000000"/>
                          </a:solidFill>
                        </a:rPr>
                        <a:t>February 2. </a:t>
                      </a:r>
                      <a:endParaRPr lang="en-US" sz="1700" dirty="0"/>
                    </a:p>
                    <a:p>
                      <a:pPr lvl="0" algn="l">
                        <a:lnSpc>
                          <a:spcPct val="100000"/>
                        </a:lnSpc>
                        <a:spcBef>
                          <a:spcPts val="0"/>
                        </a:spcBef>
                        <a:spcAft>
                          <a:spcPts val="0"/>
                        </a:spcAft>
                        <a:buNone/>
                      </a:pPr>
                      <a:endParaRPr lang="en-US" sz="1400" b="0" i="0" u="none" strike="noStrike" noProof="0">
                        <a:solidFill>
                          <a:srgbClr val="000000"/>
                        </a:solidFill>
                      </a:endParaRPr>
                    </a:p>
                    <a:p>
                      <a:pPr lvl="0" algn="l">
                        <a:lnSpc>
                          <a:spcPct val="100000"/>
                        </a:lnSpc>
                        <a:spcBef>
                          <a:spcPts val="0"/>
                        </a:spcBef>
                        <a:spcAft>
                          <a:spcPts val="0"/>
                        </a:spcAft>
                        <a:buNone/>
                      </a:pPr>
                      <a:r>
                        <a:rPr lang="en-US" sz="1400" b="0" i="0" u="none" strike="noStrike" noProof="0" dirty="0">
                          <a:solidFill>
                            <a:srgbClr val="000000"/>
                          </a:solidFill>
                        </a:rPr>
                        <a:t>Because of the congressional calendar, it is not likely they will meet the CR deadline without a "top line" number for staff to work on over the holidays.</a:t>
                      </a:r>
                      <a:endParaRPr lang="en-US" sz="1700" dirty="0">
                        <a:solidFill>
                          <a:srgbClr val="000000"/>
                        </a:solidFill>
                      </a:endParaRPr>
                    </a:p>
                    <a:p>
                      <a:pPr lvl="0" algn="l">
                        <a:lnSpc>
                          <a:spcPct val="100000"/>
                        </a:lnSpc>
                        <a:spcBef>
                          <a:spcPts val="0"/>
                        </a:spcBef>
                        <a:spcAft>
                          <a:spcPts val="0"/>
                        </a:spcAft>
                        <a:buNone/>
                      </a:pPr>
                      <a:endParaRPr lang="en-US" sz="1400" b="0" i="0" u="none" strike="noStrike" noProof="0">
                        <a:solidFill>
                          <a:srgbClr val="000000"/>
                        </a:solidFill>
                      </a:endParaRPr>
                    </a:p>
                  </a:txBody>
                  <a:tcPr marL="72271" marR="72271" marT="36135" marB="36135"/>
                </a:tc>
                <a:tc>
                  <a:txBody>
                    <a:bodyPr/>
                    <a:lstStyle/>
                    <a:p>
                      <a:pPr lvl="0">
                        <a:buNone/>
                      </a:pPr>
                      <a:r>
                        <a:rPr lang="en-US" sz="1400" b="0" i="0" u="none" strike="noStrike" noProof="0" dirty="0">
                          <a:latin typeface="Calibri"/>
                        </a:rPr>
                        <a:t>Due to the spending caps in the debt limit law, a full-year “date change” CR would lead to across-the-board nondefense spending cuts. Unpopular and unlikely to occur. </a:t>
                      </a:r>
                      <a:endParaRPr lang="en-US" sz="1700" dirty="0"/>
                    </a:p>
                  </a:txBody>
                  <a:tcPr marL="72271" marR="72271" marT="36135" marB="36135"/>
                </a:tc>
                <a:tc>
                  <a:txBody>
                    <a:bodyPr/>
                    <a:lstStyle/>
                    <a:p>
                      <a:pPr lvl="0">
                        <a:buNone/>
                      </a:pPr>
                      <a:r>
                        <a:rPr lang="en-US" sz="1200" b="0" i="0" u="none" strike="noStrike" noProof="0" dirty="0">
                          <a:solidFill>
                            <a:srgbClr val="000000"/>
                          </a:solidFill>
                          <a:latin typeface="Georgia"/>
                        </a:rPr>
                        <a:t>House proposal is $1.59 trillion level set in the text of the debt limit law without the $69 billion in extra nondefense spending agreed to in a “side deal” in those negotiations.</a:t>
                      </a:r>
                      <a:endParaRPr lang="en-US" sz="1700" dirty="0"/>
                    </a:p>
                    <a:p>
                      <a:pPr lvl="0">
                        <a:buNone/>
                      </a:pPr>
                      <a:endParaRPr lang="en-US" sz="1200" b="0" i="0" u="none" strike="noStrike" noProof="0">
                        <a:solidFill>
                          <a:srgbClr val="000000"/>
                        </a:solidFill>
                        <a:latin typeface="Georgia"/>
                      </a:endParaRPr>
                    </a:p>
                    <a:p>
                      <a:pPr lvl="0">
                        <a:buNone/>
                      </a:pPr>
                      <a:r>
                        <a:rPr lang="en-US" sz="1200" b="0" i="0" u="none" strike="noStrike" noProof="0" dirty="0">
                          <a:solidFill>
                            <a:srgbClr val="000000"/>
                          </a:solidFill>
                          <a:latin typeface="Georgia"/>
                        </a:rPr>
                        <a:t>Senate not likely to agree to this. </a:t>
                      </a:r>
                      <a:endParaRPr lang="en-US" sz="1200" b="0" i="0" u="none" strike="noStrike" noProof="0" dirty="0">
                        <a:solidFill>
                          <a:srgbClr val="000000"/>
                        </a:solidFill>
                      </a:endParaRPr>
                    </a:p>
                  </a:txBody>
                  <a:tcPr marL="72271" marR="72271" marT="36135" marB="36135"/>
                </a:tc>
                <a:extLst>
                  <a:ext uri="{0D108BD9-81ED-4DB2-BD59-A6C34878D82A}">
                    <a16:rowId xmlns:a16="http://schemas.microsoft.com/office/drawing/2014/main" val="4056447668"/>
                  </a:ext>
                </a:extLst>
              </a:tr>
            </a:tbl>
          </a:graphicData>
        </a:graphic>
      </p:graphicFrame>
    </p:spTree>
    <p:extLst>
      <p:ext uri="{BB962C8B-B14F-4D97-AF65-F5344CB8AC3E}">
        <p14:creationId xmlns:p14="http://schemas.microsoft.com/office/powerpoint/2010/main" val="1137956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67F90-CC95-41B5-C762-711B53F0E01F}"/>
              </a:ext>
            </a:extLst>
          </p:cNvPr>
          <p:cNvSpPr>
            <a:spLocks noGrp="1"/>
          </p:cNvSpPr>
          <p:nvPr>
            <p:ph type="title"/>
          </p:nvPr>
        </p:nvSpPr>
        <p:spPr/>
        <p:txBody>
          <a:bodyPr/>
          <a:lstStyle/>
          <a:p>
            <a:pPr algn="ctr"/>
            <a:r>
              <a:rPr lang="en-US" dirty="0">
                <a:ea typeface="Calibri Light"/>
                <a:cs typeface="Calibri Light"/>
              </a:rPr>
              <a:t>$69B "Side Deal" Details</a:t>
            </a:r>
            <a:endParaRPr lang="en-US" sz="2000" dirty="0">
              <a:latin typeface="Calibri"/>
              <a:ea typeface="Calibri"/>
              <a:cs typeface="Calibri"/>
            </a:endParaRPr>
          </a:p>
        </p:txBody>
      </p:sp>
      <p:sp>
        <p:nvSpPr>
          <p:cNvPr id="3" name="Content Placeholder 2">
            <a:extLst>
              <a:ext uri="{FF2B5EF4-FFF2-40B4-BE49-F238E27FC236}">
                <a16:creationId xmlns:a16="http://schemas.microsoft.com/office/drawing/2014/main" id="{9C8EE05B-2952-8ACF-6F19-723BE69F22B2}"/>
              </a:ext>
            </a:extLst>
          </p:cNvPr>
          <p:cNvSpPr>
            <a:spLocks noGrp="1"/>
          </p:cNvSpPr>
          <p:nvPr>
            <p:ph idx="1"/>
          </p:nvPr>
        </p:nvSpPr>
        <p:spPr>
          <a:xfrm>
            <a:off x="838200" y="1825625"/>
            <a:ext cx="10515600" cy="3390556"/>
          </a:xfrm>
        </p:spPr>
        <p:txBody>
          <a:bodyPr vert="horz" lIns="91440" tIns="45720" rIns="91440" bIns="45720" rtlCol="0" anchor="t">
            <a:noAutofit/>
          </a:bodyPr>
          <a:lstStyle/>
          <a:p>
            <a:pPr marL="457200" indent="-457200"/>
            <a:r>
              <a:rPr lang="en-US" sz="2000" dirty="0">
                <a:ea typeface="+mn-lt"/>
                <a:cs typeface="+mn-lt"/>
              </a:rPr>
              <a:t>$15 billion in “changes in mandatory programs,” or CHIMPs, that block mandatory spending in a given fiscal year without actually producing any savings but frees up money for discretionary appropriations;</a:t>
            </a:r>
            <a:endParaRPr lang="en-US" sz="2000">
              <a:ea typeface="Calibri"/>
              <a:cs typeface="Calibri"/>
            </a:endParaRPr>
          </a:p>
          <a:p>
            <a:pPr marL="457200" indent="-457200"/>
            <a:r>
              <a:rPr lang="en-US" sz="2000" dirty="0">
                <a:ea typeface="+mn-lt"/>
                <a:cs typeface="+mn-lt"/>
              </a:rPr>
              <a:t>$10 billion in additional CHIMPs on top of the traditional amount.</a:t>
            </a:r>
          </a:p>
          <a:p>
            <a:pPr marL="457200" indent="-457200"/>
            <a:r>
              <a:rPr lang="en-US" sz="2000" dirty="0">
                <a:ea typeface="+mn-lt"/>
                <a:cs typeface="+mn-lt"/>
              </a:rPr>
              <a:t>$10 billion rescinded from IRS appropriations in the 2022 climate and health care reconciliation package.</a:t>
            </a:r>
          </a:p>
          <a:p>
            <a:pPr marL="457200" indent="-457200"/>
            <a:r>
              <a:rPr lang="en-US" sz="2000" dirty="0">
                <a:ea typeface="+mn-lt"/>
                <a:cs typeface="+mn-lt"/>
              </a:rPr>
              <a:t>$23 billion in regular appropriations designated as “emergencies” that can skirt spending caps.</a:t>
            </a:r>
            <a:endParaRPr lang="en-US" sz="2000" dirty="0">
              <a:ea typeface="Calibri" panose="020F0502020204030204"/>
              <a:cs typeface="Calibri" panose="020F0502020204030204"/>
            </a:endParaRPr>
          </a:p>
          <a:p>
            <a:pPr marL="457200" indent="-457200"/>
            <a:r>
              <a:rPr lang="en-US" sz="2000" dirty="0">
                <a:ea typeface="+mn-lt"/>
                <a:cs typeface="+mn-lt"/>
              </a:rPr>
              <a:t>$11 billion rescinded from money appropriated in the debt limit law for the Commerce Department’s “Nonrecurring Expenses” fund, which was injected full of cash to be used for other purposes during the fiscal 2024 appropriations process.</a:t>
            </a:r>
          </a:p>
        </p:txBody>
      </p:sp>
      <p:sp>
        <p:nvSpPr>
          <p:cNvPr id="4" name="TextBox 3">
            <a:extLst>
              <a:ext uri="{FF2B5EF4-FFF2-40B4-BE49-F238E27FC236}">
                <a16:creationId xmlns:a16="http://schemas.microsoft.com/office/drawing/2014/main" id="{7189DF8C-2C3E-AA10-6D88-517B1914C8E8}"/>
              </a:ext>
            </a:extLst>
          </p:cNvPr>
          <p:cNvSpPr txBox="1"/>
          <p:nvPr/>
        </p:nvSpPr>
        <p:spPr>
          <a:xfrm>
            <a:off x="841513" y="5479332"/>
            <a:ext cx="10507205"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ea typeface="+mn-lt"/>
                <a:cs typeface="+mn-lt"/>
              </a:rPr>
              <a:t>Without "Side Deal" cuts nondefense spending = 9 percent below FY 2023 levels and eliminates another$14 billion in emergency spending ($8 billion of which is for the Pentagon). </a:t>
            </a:r>
            <a:endParaRPr lang="en-US" sz="2000" dirty="0"/>
          </a:p>
        </p:txBody>
      </p:sp>
    </p:spTree>
    <p:extLst>
      <p:ext uri="{BB962C8B-B14F-4D97-AF65-F5344CB8AC3E}">
        <p14:creationId xmlns:p14="http://schemas.microsoft.com/office/powerpoint/2010/main" val="787246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85E1BDC-A9B0-4A87-82E3-F3187F69A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0990C621-3B8B-4820-8328-D47EF7CE8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BF34F6C-5A19-1DB2-1409-1DE026083A58}"/>
              </a:ext>
            </a:extLst>
          </p:cNvPr>
          <p:cNvSpPr>
            <a:spLocks noGrp="1"/>
          </p:cNvSpPr>
          <p:nvPr>
            <p:ph type="title"/>
          </p:nvPr>
        </p:nvSpPr>
        <p:spPr>
          <a:xfrm>
            <a:off x="1051560" y="586822"/>
            <a:ext cx="3657600" cy="1645920"/>
          </a:xfrm>
        </p:spPr>
        <p:txBody>
          <a:bodyPr vert="horz" lIns="91440" tIns="45720" rIns="91440" bIns="45720" rtlCol="0" anchor="ctr">
            <a:normAutofit/>
          </a:bodyPr>
          <a:lstStyle/>
          <a:p>
            <a:r>
              <a:rPr lang="en-US" sz="3200" dirty="0"/>
              <a:t>Other Priorities</a:t>
            </a:r>
            <a:endParaRPr lang="en-US" sz="3200" dirty="0">
              <a:ea typeface="Calibri Light" panose="020F0302020204030204"/>
              <a:cs typeface="Calibri Light"/>
            </a:endParaRPr>
          </a:p>
        </p:txBody>
      </p:sp>
      <p:sp>
        <p:nvSpPr>
          <p:cNvPr id="16" name="Rectangle 15">
            <a:extLst>
              <a:ext uri="{FF2B5EF4-FFF2-40B4-BE49-F238E27FC236}">
                <a16:creationId xmlns:a16="http://schemas.microsoft.com/office/drawing/2014/main" id="{C1A2385B-1D2A-4E17-84FA-6CB7F0AAE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18" name="Rectangle 17">
            <a:extLst>
              <a:ext uri="{FF2B5EF4-FFF2-40B4-BE49-F238E27FC236}">
                <a16:creationId xmlns:a16="http://schemas.microsoft.com/office/drawing/2014/main" id="{5E791F2F-79DB-4CC0-9FA1-001E3E91E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F2721C67-FE3D-22A3-677B-36051A09FA16}"/>
              </a:ext>
            </a:extLst>
          </p:cNvPr>
          <p:cNvSpPr txBox="1"/>
          <p:nvPr/>
        </p:nvSpPr>
        <p:spPr>
          <a:xfrm>
            <a:off x="5250106" y="586822"/>
            <a:ext cx="6106742" cy="1645920"/>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Aft>
                <a:spcPts val="600"/>
              </a:spcAft>
            </a:pPr>
            <a:endParaRPr lang="en-US" dirty="0">
              <a:cs typeface="Calibri"/>
            </a:endParaRPr>
          </a:p>
        </p:txBody>
      </p:sp>
      <p:sp>
        <p:nvSpPr>
          <p:cNvPr id="3" name="TextBox 2">
            <a:extLst>
              <a:ext uri="{FF2B5EF4-FFF2-40B4-BE49-F238E27FC236}">
                <a16:creationId xmlns:a16="http://schemas.microsoft.com/office/drawing/2014/main" id="{750D4320-70A8-144C-1121-32093A4CB1A9}"/>
              </a:ext>
            </a:extLst>
          </p:cNvPr>
          <p:cNvSpPr txBox="1"/>
          <p:nvPr/>
        </p:nvSpPr>
        <p:spPr>
          <a:xfrm>
            <a:off x="645242" y="5542935"/>
            <a:ext cx="1071716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sp>
        <p:nvSpPr>
          <p:cNvPr id="5" name="TextBox 4">
            <a:extLst>
              <a:ext uri="{FF2B5EF4-FFF2-40B4-BE49-F238E27FC236}">
                <a16:creationId xmlns:a16="http://schemas.microsoft.com/office/drawing/2014/main" id="{90490718-5878-2612-85F3-FC5E7038CCB6}"/>
              </a:ext>
            </a:extLst>
          </p:cNvPr>
          <p:cNvSpPr txBox="1"/>
          <p:nvPr/>
        </p:nvSpPr>
        <p:spPr>
          <a:xfrm>
            <a:off x="699447" y="3121925"/>
            <a:ext cx="10952328"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400">
                <a:cs typeface="Calibri"/>
              </a:rPr>
              <a:t>DD Councils weighing in on the Census definition of disability.</a:t>
            </a:r>
            <a:endParaRPr lang="en-US" sz="2400">
              <a:ea typeface="Calibri"/>
              <a:cs typeface="Calibri"/>
            </a:endParaRPr>
          </a:p>
          <a:p>
            <a:pPr marL="1200150" indent="-285750">
              <a:buFont typeface="Arial"/>
              <a:buChar char="•"/>
            </a:pPr>
            <a:r>
              <a:rPr lang="en-US" sz="2400">
                <a:ea typeface="Calibri"/>
                <a:cs typeface="Calibri"/>
              </a:rPr>
              <a:t>Action Alert: </a:t>
            </a:r>
            <a:r>
              <a:rPr lang="en-US" sz="2400">
                <a:solidFill>
                  <a:srgbClr val="0563C1"/>
                </a:solidFill>
                <a:ea typeface="Calibri" panose="020F0502020204030204"/>
                <a:cs typeface="Calibri" panose="020F0502020204030204"/>
                <a:hlinkClick r:id="rId2"/>
              </a:rPr>
              <a:t>Tell the Census Bureau: Nothing About Us Without Us!</a:t>
            </a:r>
            <a:r>
              <a:rPr lang="en-US" sz="2400">
                <a:ea typeface="Calibri" panose="020F0502020204030204"/>
                <a:cs typeface="Calibri" panose="020F0502020204030204"/>
              </a:rPr>
              <a:t> At </a:t>
            </a:r>
            <a:r>
              <a:rPr lang="en-US" sz="2400">
                <a:ea typeface="+mn-lt"/>
                <a:cs typeface="+mn-lt"/>
                <a:hlinkClick r:id="rId2"/>
              </a:rPr>
              <a:t>https://ndrn.salsalabs.org/censusdisability/index.html</a:t>
            </a:r>
            <a:r>
              <a:rPr lang="en-US" sz="2400">
                <a:ea typeface="+mn-lt"/>
                <a:cs typeface="+mn-lt"/>
              </a:rPr>
              <a:t> </a:t>
            </a:r>
          </a:p>
          <a:p>
            <a:pPr marL="285750" indent="-285750">
              <a:buFont typeface="Arial"/>
              <a:buChar char="•"/>
            </a:pPr>
            <a:r>
              <a:rPr lang="en-US" sz="2400" dirty="0">
                <a:cs typeface="Calibri"/>
              </a:rPr>
              <a:t>SSI Savings Penalty and Elimination Act got a lot of visibility last week at the Senate Banking Hearings, and several CEOs (including JPMC's Jamie Dimon) explained why they are supporting it on the record. See video at </a:t>
            </a:r>
            <a:r>
              <a:rPr lang="en-US" sz="2400" dirty="0">
                <a:cs typeface="Calibri"/>
                <a:hlinkClick r:id="rId3"/>
              </a:rPr>
              <a:t>https://www.youtube.com/watch?v=wXiJ6L6fY3U</a:t>
            </a:r>
            <a:r>
              <a:rPr lang="en-US" sz="2400" dirty="0">
                <a:cs typeface="Calibri"/>
              </a:rPr>
              <a:t> and story at </a:t>
            </a:r>
            <a:r>
              <a:rPr lang="en-US" sz="2400" dirty="0">
                <a:cs typeface="Calibri"/>
                <a:hlinkClick r:id="rId4"/>
              </a:rPr>
              <a:t>https://www.cnbc.com/2023/12/06/bank-ceos-show-support-for-ssi-reform-bill.html</a:t>
            </a:r>
            <a:endParaRPr lang="en-US" sz="2400" dirty="0">
              <a:ea typeface="Calibri"/>
              <a:cs typeface="Calibri"/>
            </a:endParaRPr>
          </a:p>
          <a:p>
            <a:pPr algn="l"/>
            <a:endParaRPr lang="en-US" dirty="0">
              <a:cs typeface="Calibri"/>
            </a:endParaRPr>
          </a:p>
        </p:txBody>
      </p:sp>
    </p:spTree>
    <p:extLst>
      <p:ext uri="{BB962C8B-B14F-4D97-AF65-F5344CB8AC3E}">
        <p14:creationId xmlns:p14="http://schemas.microsoft.com/office/powerpoint/2010/main" val="1532485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683EE6-39A5-B4FC-1A22-5150E8B7DE27}"/>
              </a:ext>
            </a:extLst>
          </p:cNvPr>
          <p:cNvSpPr>
            <a:spLocks noGrp="1"/>
          </p:cNvSpPr>
          <p:nvPr>
            <p:ph type="ctrTitle"/>
          </p:nvPr>
        </p:nvSpPr>
        <p:spPr>
          <a:xfrm>
            <a:off x="6336956" y="3917928"/>
            <a:ext cx="5334930" cy="1977985"/>
          </a:xfrm>
        </p:spPr>
        <p:txBody>
          <a:bodyPr vert="horz" lIns="91440" tIns="45720" rIns="91440" bIns="45720" rtlCol="0" anchor="b">
            <a:noAutofit/>
          </a:bodyPr>
          <a:lstStyle/>
          <a:p>
            <a:br>
              <a:rPr lang="en-US" sz="2400" b="1" dirty="0">
                <a:latin typeface="Calibri"/>
                <a:cs typeface="Calibri Light"/>
              </a:rPr>
            </a:br>
            <a:r>
              <a:rPr lang="en-US" sz="2400" b="1" dirty="0">
                <a:latin typeface="Calibri"/>
                <a:cs typeface="Calibri Light"/>
              </a:rPr>
              <a:t>Welcome 2024!</a:t>
            </a:r>
            <a:br>
              <a:rPr lang="en-US" sz="2400" b="1" dirty="0">
                <a:latin typeface="Calibri"/>
                <a:cs typeface="Calibri Light"/>
              </a:rPr>
            </a:br>
            <a:r>
              <a:rPr lang="en-US" sz="2400" b="1">
                <a:latin typeface="Calibri"/>
                <a:cs typeface="Calibri Light"/>
              </a:rPr>
              <a:t>Policy Committee Meeting</a:t>
            </a:r>
            <a:br>
              <a:rPr lang="en-US" sz="1800" dirty="0">
                <a:latin typeface="Calibri"/>
                <a:cs typeface="Calibri Light"/>
              </a:rPr>
            </a:br>
            <a:r>
              <a:rPr lang="en-US" sz="1800">
                <a:latin typeface="Calibri"/>
                <a:cs typeface="Calibri Light"/>
              </a:rPr>
              <a:t>Thursday, January 4, 2pm Eastern</a:t>
            </a:r>
            <a:br>
              <a:rPr lang="en-US" sz="1800" dirty="0">
                <a:latin typeface="Calibri"/>
                <a:cs typeface="+mj-lt"/>
              </a:rPr>
            </a:br>
            <a:r>
              <a:rPr lang="en-US" sz="1800" dirty="0">
                <a:latin typeface="Calibri"/>
                <a:ea typeface="+mj-lt"/>
                <a:cs typeface="+mj-lt"/>
              </a:rPr>
              <a:t>Join Zoom Meeting</a:t>
            </a:r>
            <a:endParaRPr lang="en-US" sz="1800" dirty="0">
              <a:latin typeface="Calibri"/>
              <a:cs typeface="Calibri Light"/>
            </a:endParaRPr>
          </a:p>
          <a:p>
            <a:r>
              <a:rPr lang="en-US" sz="1800" dirty="0">
                <a:latin typeface="Calibri"/>
                <a:ea typeface="+mj-lt"/>
                <a:cs typeface="+mj-lt"/>
                <a:hlinkClick r:id="rId2"/>
              </a:rPr>
              <a:t>https://us02web.zoom.us/j/82156490017?pwd=amdsUTliajUrVllwbit1WHR4VmxpUT09</a:t>
            </a:r>
            <a:endParaRPr lang="en-US" sz="1800" dirty="0">
              <a:latin typeface="Calibri"/>
              <a:ea typeface="+mj-lt"/>
              <a:cs typeface="+mj-lt"/>
            </a:endParaRPr>
          </a:p>
          <a:p>
            <a:r>
              <a:rPr lang="en-US" sz="1800" dirty="0">
                <a:latin typeface="Calibri"/>
                <a:ea typeface="+mj-lt"/>
                <a:cs typeface="+mj-lt"/>
              </a:rPr>
              <a:t>Meeting ID: 821 5649 0017</a:t>
            </a:r>
            <a:endParaRPr lang="en-US" sz="1800">
              <a:latin typeface="Calibri"/>
              <a:cs typeface="Calibri Light"/>
            </a:endParaRPr>
          </a:p>
          <a:p>
            <a:r>
              <a:rPr lang="en-US" sz="1800" dirty="0">
                <a:latin typeface="Calibri"/>
                <a:ea typeface="+mj-lt"/>
                <a:cs typeface="+mj-lt"/>
              </a:rPr>
              <a:t>Passcode: 754454</a:t>
            </a:r>
            <a:br>
              <a:rPr lang="en-US" sz="1800" dirty="0">
                <a:latin typeface="Calibri"/>
                <a:ea typeface="+mj-lt"/>
                <a:cs typeface="+mj-lt"/>
              </a:rPr>
            </a:br>
            <a:br>
              <a:rPr lang="en-US" sz="1800" u="sng" dirty="0">
                <a:latin typeface="Calibri"/>
                <a:cs typeface="+mj-lt"/>
              </a:rPr>
            </a:br>
            <a:br>
              <a:rPr lang="en-US" sz="1800" u="sng" dirty="0">
                <a:latin typeface="Calibri"/>
                <a:cs typeface="Calibri Light"/>
              </a:rPr>
            </a:br>
            <a:br>
              <a:rPr lang="en-US" sz="1800" dirty="0">
                <a:latin typeface="Calibri"/>
                <a:cs typeface="Calibri Light"/>
              </a:rPr>
            </a:br>
            <a:br>
              <a:rPr lang="en-US" sz="1800" dirty="0">
                <a:latin typeface="Calibri"/>
                <a:cs typeface="Calibri Light"/>
              </a:rPr>
            </a:br>
            <a:r>
              <a:rPr lang="en-US" sz="2400" b="1" dirty="0">
                <a:latin typeface="Calibri"/>
                <a:cs typeface="Calibri Light"/>
              </a:rPr>
              <a:t>NACDD Public Policy Listservs</a:t>
            </a:r>
            <a:br>
              <a:rPr lang="en-US" sz="1400" dirty="0">
                <a:latin typeface="Calibri"/>
                <a:cs typeface="Calibri Light"/>
              </a:rPr>
            </a:br>
            <a:r>
              <a:rPr lang="en-US" sz="1600">
                <a:latin typeface="Calibri"/>
                <a:cs typeface="Calibri"/>
              </a:rPr>
              <a:t>1) Policy list is open to all NACDD members </a:t>
            </a:r>
            <a:br>
              <a:rPr lang="en-US" sz="1600" dirty="0">
                <a:latin typeface="Calibri"/>
                <a:cs typeface="Calibri"/>
              </a:rPr>
            </a:br>
            <a:r>
              <a:rPr lang="en-US" sz="1600" dirty="0">
                <a:latin typeface="Calibri"/>
                <a:cs typeface="Calibri"/>
              </a:rPr>
              <a:t>(council members, staff and self-advocates) </a:t>
            </a:r>
            <a:br>
              <a:rPr lang="en-US" sz="1600" dirty="0">
                <a:latin typeface="Calibri"/>
                <a:cs typeface="Calibri"/>
              </a:rPr>
            </a:br>
            <a:r>
              <a:rPr lang="en-US" sz="1600" dirty="0">
                <a:latin typeface="Calibri"/>
                <a:cs typeface="Calibri"/>
              </a:rPr>
              <a:t>To join go to </a:t>
            </a:r>
            <a:r>
              <a:rPr lang="en-US" sz="1600" dirty="0">
                <a:latin typeface="Calibri"/>
                <a:cs typeface="Calibri"/>
                <a:hlinkClick r:id="rId3"/>
              </a:rPr>
              <a:t>https://bit.ly/3Ux1PEN</a:t>
            </a:r>
            <a:br>
              <a:rPr lang="en-US" sz="1600" dirty="0">
                <a:latin typeface="Calibri"/>
                <a:cs typeface="Calibri"/>
              </a:rPr>
            </a:br>
            <a:br>
              <a:rPr lang="en-US" sz="1600" dirty="0">
                <a:latin typeface="Calibri"/>
                <a:cs typeface="Calibri"/>
              </a:rPr>
            </a:br>
            <a:r>
              <a:rPr lang="en-US" sz="1600" dirty="0">
                <a:latin typeface="Calibri"/>
                <a:cs typeface="Calibri"/>
              </a:rPr>
              <a:t>2) State Policy Committee</a:t>
            </a:r>
            <a:br>
              <a:rPr lang="en-US" sz="1600" dirty="0">
                <a:latin typeface="Calibri"/>
                <a:cs typeface="Calibri"/>
              </a:rPr>
            </a:br>
            <a:r>
              <a:rPr lang="en-US" sz="1600" dirty="0">
                <a:latin typeface="Calibri"/>
                <a:cs typeface="Calibri"/>
              </a:rPr>
              <a:t>To join go to</a:t>
            </a:r>
            <a:br>
              <a:rPr lang="en-US" sz="1600" dirty="0">
                <a:latin typeface="Calibri"/>
                <a:cs typeface="Calibri"/>
              </a:rPr>
            </a:br>
            <a:r>
              <a:rPr lang="en-US" sz="1600" dirty="0">
                <a:latin typeface="Calibri"/>
                <a:cs typeface="Calibri"/>
              </a:rPr>
              <a:t> </a:t>
            </a:r>
            <a:r>
              <a:rPr lang="en-US" sz="1600" dirty="0">
                <a:latin typeface="Calibri"/>
                <a:cs typeface="Calibri"/>
                <a:hlinkClick r:id="rId4"/>
              </a:rPr>
              <a:t>https://forms.gle/yUKXvRRE5cKN1DDi8</a:t>
            </a:r>
            <a:r>
              <a:rPr lang="en-US" sz="1600" dirty="0">
                <a:latin typeface="Calibri"/>
                <a:cs typeface="Calibri"/>
              </a:rPr>
              <a:t> </a:t>
            </a:r>
            <a:endParaRPr lang="en-US" sz="1600">
              <a:latin typeface="Calibri"/>
              <a:cs typeface="Calibri Light"/>
            </a:endParaRPr>
          </a:p>
        </p:txBody>
      </p:sp>
      <p:sp>
        <p:nvSpPr>
          <p:cNvPr id="11" name="Freeform: Shape 10">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4" name="Picture 4" descr="A picture containing logo&#10;&#10;Description automatically generated">
            <a:extLst>
              <a:ext uri="{FF2B5EF4-FFF2-40B4-BE49-F238E27FC236}">
                <a16:creationId xmlns:a16="http://schemas.microsoft.com/office/drawing/2014/main" id="{AFD1E62A-CD52-FAF7-C54C-89EDF9701392}"/>
              </a:ext>
            </a:extLst>
          </p:cNvPr>
          <p:cNvPicPr>
            <a:picLocks noChangeAspect="1"/>
          </p:cNvPicPr>
          <p:nvPr/>
        </p:nvPicPr>
        <p:blipFill rotWithShape="1">
          <a:blip r:embed="rId5"/>
          <a:srcRect r="1" b="10751"/>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21" name="Freeform: Shape 20">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extBox 4">
            <a:extLst>
              <a:ext uri="{FF2B5EF4-FFF2-40B4-BE49-F238E27FC236}">
                <a16:creationId xmlns:a16="http://schemas.microsoft.com/office/drawing/2014/main" id="{E8FE8211-A1EC-A102-163F-ECEADA3D9371}"/>
              </a:ext>
            </a:extLst>
          </p:cNvPr>
          <p:cNvSpPr txBox="1"/>
          <p:nvPr/>
        </p:nvSpPr>
        <p:spPr>
          <a:xfrm>
            <a:off x="7630160" y="560832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cs typeface="Calibri"/>
            </a:endParaRPr>
          </a:p>
        </p:txBody>
      </p:sp>
    </p:spTree>
    <p:extLst>
      <p:ext uri="{BB962C8B-B14F-4D97-AF65-F5344CB8AC3E}">
        <p14:creationId xmlns:p14="http://schemas.microsoft.com/office/powerpoint/2010/main" val="200332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
        <AccountId xsi:nil="true"/>
        <AccountType/>
      </UserInfo>
    </SharedWithUsers>
    <lcf76f155ced4ddcb4097134ff3c332f xmlns="560c9c75-9737-4a47-90d7-3192440b0b55">
      <Terms xmlns="http://schemas.microsoft.com/office/infopath/2007/PartnerControls"/>
    </lcf76f155ced4ddcb4097134ff3c332f>
    <TaxCatchAll xmlns="7244ee07-bebb-4256-851d-8920eeb3e1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7" ma:contentTypeDescription="Create a new document." ma:contentTypeScope="" ma:versionID="437a8ecfd489215ad9b44f125b81bfe4">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5ce7391d5a453cd1ec0a11e815cb553e"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b6cdaa0-f793-43fc-9d66-18f7e46bb38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59ed9a-9116-4bad-92b9-f5b46ad154c1}" ma:internalName="TaxCatchAll" ma:showField="CatchAllData" ma:web="7244ee07-bebb-4256-851d-8920eeb3e1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B0843C-86CD-480E-B9D4-E64D1EB301FC}">
  <ds:schemaRefs>
    <ds:schemaRef ds:uri="560c9c75-9737-4a47-90d7-3192440b0b55"/>
    <ds:schemaRef ds:uri="7244ee07-bebb-4256-851d-8920eeb3e1b7"/>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8A35735-E687-4CEA-A859-362AC44D8C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c9c75-9737-4a47-90d7-3192440b0b55"/>
    <ds:schemaRef ds:uri="7244ee07-bebb-4256-851d-8920eeb3e1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9879FF-AB67-425D-94EA-6057DA49CB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1</Notes>
  <HiddenSlides>0</HiddenSlides>
  <ScaleCrop>false</ScaleCrop>
  <HeadingPairs>
    <vt:vector size="4" baseType="variant">
      <vt:variant>
        <vt:lpstr>Theme</vt:lpstr>
      </vt:variant>
      <vt:variant>
        <vt:i4>4</vt:i4>
      </vt:variant>
      <vt:variant>
        <vt:lpstr>Slide Titles</vt:lpstr>
      </vt:variant>
      <vt:variant>
        <vt:i4>5</vt:i4>
      </vt:variant>
    </vt:vector>
  </HeadingPairs>
  <TitlesOfParts>
    <vt:vector size="9" baseType="lpstr">
      <vt:lpstr>Office Theme</vt:lpstr>
      <vt:lpstr>1_Office Theme</vt:lpstr>
      <vt:lpstr>office theme</vt:lpstr>
      <vt:lpstr>Office Theme</vt:lpstr>
      <vt:lpstr>NACDD Policy Update December 13, 2023</vt:lpstr>
      <vt:lpstr>Appropriations</vt:lpstr>
      <vt:lpstr>$69B "Side Deal" Details</vt:lpstr>
      <vt:lpstr>Other Priorities</vt:lpstr>
      <vt:lpstr> Welcome 2024! Policy Committee Meeting Thursday, January 4, 2pm Eastern Join Zoom Meeting https://us02web.zoom.us/j/82156490017?pwd=amdsUTliajUrVllwbit1WHR4VmxpUT09 Meeting ID: 821 5649 0017 Passcode: 754454     NACDD Public Policy Listservs 1) Policy list is open to all NACDD members  (council members, staff and self-advocates)  To join go to https://bit.ly/3Ux1PEN  2) State Policy Committee To join go to  https://forms.gle/yUKXvRRE5cKN1DDi8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Misilo</dc:creator>
  <cp:revision>2200</cp:revision>
  <cp:lastPrinted>2017-11-16T14:55:44Z</cp:lastPrinted>
  <dcterms:created xsi:type="dcterms:W3CDTF">2016-02-23T16:23:37Z</dcterms:created>
  <dcterms:modified xsi:type="dcterms:W3CDTF">2023-12-13T21:03:11Z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MediaServiceImageTags">
    <vt:lpwstr/>
  </property>
</Properties>
</file>