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0" r:id="rId5"/>
    <p:sldMasterId id="2147483672" r:id="rId6"/>
  </p:sldMasterIdLst>
  <p:notesMasterIdLst>
    <p:notesMasterId r:id="rId11"/>
  </p:notesMasterIdLst>
  <p:sldIdLst>
    <p:sldId id="312" r:id="rId7"/>
    <p:sldId id="326" r:id="rId8"/>
    <p:sldId id="328" r:id="rId9"/>
    <p:sldId id="303"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5E54AE-AC56-7D6B-21D7-46F1E82EDA0B}" v="1019" dt="2023-09-06T19:55:28.466"/>
    <p1510:client id="{069766E5-F427-513C-B595-2C141795A20B}" v="747" dt="2023-04-19T19:37:56.139"/>
    <p1510:client id="{07A05232-5D6A-9C37-8C55-08F152AED5E2}" v="1" dt="2020-08-25T18:26:32.621"/>
    <p1510:client id="{1624F7C1-37D5-A5C9-B0E3-D552BF9A9BA1}" v="1174" dt="2023-09-06T18:29:22.976"/>
    <p1510:client id="{28A4A341-0916-76E8-A870-7ECB7E7A1F0B}" v="960" dt="2022-11-12T15:39:43.107"/>
    <p1510:client id="{29328460-7E7D-408E-F76A-642CC58D698C}" v="6116" dt="2023-05-31T21:00:21.614"/>
    <p1510:client id="{2A2B4AEB-E6CF-1894-CFAE-3886B86EAB2B}" v="329" dt="2023-07-12T20:00:14.660"/>
    <p1510:client id="{2C767CF6-F57C-A072-B2CE-0DA7D3029DB7}" v="1781" dt="2023-01-11T17:11:13.522"/>
    <p1510:client id="{3505BB87-A799-514D-F261-C7D63C982E6E}" v="5" dt="2022-11-16T18:16:37.252"/>
    <p1510:client id="{47F90FFD-DC7F-F710-1909-2360213CFB76}" v="74" dt="2023-02-22T21:16:57.338"/>
    <p1510:client id="{62BF95C3-1207-3B5C-CC3E-2880AD577791}" v="4" dt="2021-11-05T12:18:02.417"/>
    <p1510:client id="{69A9CD37-8C6F-3824-74F7-17EECBD4A356}" v="7" dt="2023-04-20T17:45:53.794"/>
    <p1510:client id="{7BA6096F-CA27-3513-615C-000A640AA137}" v="1" dt="2022-11-12T16:42:13.802"/>
    <p1510:client id="{80814F2E-DBCE-4135-1314-BE8021CC9C01}" v="3055" dt="2023-10-12T17:53:43.904"/>
    <p1510:client id="{81072E3E-0812-27E4-057D-E82847100B0E}" v="985" dt="2023-06-14T20:26:05.601"/>
    <p1510:client id="{860475A2-0E17-32F0-8D12-2DB7C7978A4A}" v="5" dt="2023-09-20T18:05:41.611"/>
    <p1510:client id="{8FAF9CD8-E95C-D080-6877-1AC802A9620A}" v="2000" dt="2023-01-11T18:49:39.180"/>
    <p1510:client id="{9C1B213E-DE28-3432-158A-0BA628CFAD0D}" v="4" dt="2023-06-11T22:59:07.180"/>
    <p1510:client id="{A22AE4E4-1CBC-8FD2-8638-299B6529C887}" v="11" dt="2020-03-13T17:42:39.288"/>
    <p1510:client id="{A7CA5EB5-A4BC-FB7E-BDF5-D751FDD055E7}" v="558" dt="2022-11-16T20:00:07.050"/>
    <p1510:client id="{A92E15A1-A650-5381-8F71-DD66E6136C71}" v="1828" dt="2023-02-08T21:48:39.232"/>
    <p1510:client id="{A94B4929-869D-5189-4226-2B0DB8637D79}" v="92" dt="2023-01-25T20:29:24.554"/>
    <p1510:client id="{AC0D4931-A584-287A-CB07-9BE0439DBB62}" v="1" dt="2020-08-12T21:15:02.318"/>
    <p1510:client id="{B92C6D49-2441-1D0B-833C-49971098A3E7}" v="211" dt="2022-12-14T17:33:09.508"/>
    <p1510:client id="{BC489871-2197-FFBF-F37C-3908167C3738}" v="1022" dt="2021-11-05T14:00:05.609"/>
    <p1510:client id="{C02848A7-8ABC-5757-1F1C-3E7CC1128C94}" v="16" dt="2020-03-13T16:29:05.621"/>
    <p1510:client id="{CCAA8A80-C882-BC34-887D-4077445E777B}" v="318" dt="2023-10-17T19:46:35.468"/>
    <p1510:client id="{D078341A-77BF-801D-EFA5-FD3ECD6BD7B2}" v="1817" dt="2023-09-20T19:40:34.359"/>
    <p1510:client id="{DA87B118-4B37-076C-8215-50D89A6B14E7}" v="5" dt="2023-06-07T16:07:57.198"/>
    <p1510:client id="{F8180A31-9ABB-2EA9-5312-043409868E5B}" v="4" dt="2020-08-13T13:57:05.990"/>
    <p1510:client id="{F8297631-7D84-D859-41A5-A678D1D73478}" v="1184" dt="2022-11-12T14:54:35.505"/>
    <p1510:client id="{FF1BD9A1-20DC-3382-8A30-C886DAE0EE68}" v="1951" dt="2022-03-11T17:49:11.7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Prangley" userId="S::eprangley@nacdd.org::7f058b9a-f90a-4281-a8c6-5ba31926f190" providerId="AD" clId="Web-{CCAA8A80-C882-BC34-887D-4077445E777B}"/>
    <pc:docChg chg="addSld delSld modSld">
      <pc:chgData name="Erin Prangley" userId="S::eprangley@nacdd.org::7f058b9a-f90a-4281-a8c6-5ba31926f190" providerId="AD" clId="Web-{CCAA8A80-C882-BC34-887D-4077445E777B}" dt="2023-10-17T19:46:35.468" v="316" actId="20577"/>
      <pc:docMkLst>
        <pc:docMk/>
      </pc:docMkLst>
      <pc:sldChg chg="modSp">
        <pc:chgData name="Erin Prangley" userId="S::eprangley@nacdd.org::7f058b9a-f90a-4281-a8c6-5ba31926f190" providerId="AD" clId="Web-{CCAA8A80-C882-BC34-887D-4077445E777B}" dt="2023-10-17T19:45:42.904" v="243" actId="20577"/>
        <pc:sldMkLst>
          <pc:docMk/>
          <pc:sldMk cId="3605224106" sldId="312"/>
        </pc:sldMkLst>
        <pc:spChg chg="mod">
          <ac:chgData name="Erin Prangley" userId="S::eprangley@nacdd.org::7f058b9a-f90a-4281-a8c6-5ba31926f190" providerId="AD" clId="Web-{CCAA8A80-C882-BC34-887D-4077445E777B}" dt="2023-10-17T19:44:34.183" v="199" actId="1076"/>
          <ac:spMkLst>
            <pc:docMk/>
            <pc:sldMk cId="3605224106" sldId="312"/>
            <ac:spMk id="2" creationId="{73F78C70-D741-1350-8621-2000702D5FBB}"/>
          </ac:spMkLst>
        </pc:spChg>
        <pc:spChg chg="mod">
          <ac:chgData name="Erin Prangley" userId="S::eprangley@nacdd.org::7f058b9a-f90a-4281-a8c6-5ba31926f190" providerId="AD" clId="Web-{CCAA8A80-C882-BC34-887D-4077445E777B}" dt="2023-10-17T19:45:42.904" v="243" actId="20577"/>
          <ac:spMkLst>
            <pc:docMk/>
            <pc:sldMk cId="3605224106" sldId="312"/>
            <ac:spMk id="3" creationId="{A8A26333-A84A-976C-1A1F-F2AE544257BF}"/>
          </ac:spMkLst>
        </pc:spChg>
      </pc:sldChg>
      <pc:sldChg chg="del">
        <pc:chgData name="Erin Prangley" userId="S::eprangley@nacdd.org::7f058b9a-f90a-4281-a8c6-5ba31926f190" providerId="AD" clId="Web-{CCAA8A80-C882-BC34-887D-4077445E777B}" dt="2023-10-17T19:17:22.013" v="3"/>
        <pc:sldMkLst>
          <pc:docMk/>
          <pc:sldMk cId="4101859222" sldId="317"/>
        </pc:sldMkLst>
      </pc:sldChg>
      <pc:sldChg chg="del">
        <pc:chgData name="Erin Prangley" userId="S::eprangley@nacdd.org::7f058b9a-f90a-4281-a8c6-5ba31926f190" providerId="AD" clId="Web-{CCAA8A80-C882-BC34-887D-4077445E777B}" dt="2023-10-17T19:17:22.013" v="4"/>
        <pc:sldMkLst>
          <pc:docMk/>
          <pc:sldMk cId="4192716538" sldId="320"/>
        </pc:sldMkLst>
      </pc:sldChg>
      <pc:sldChg chg="del">
        <pc:chgData name="Erin Prangley" userId="S::eprangley@nacdd.org::7f058b9a-f90a-4281-a8c6-5ba31926f190" providerId="AD" clId="Web-{CCAA8A80-C882-BC34-887D-4077445E777B}" dt="2023-10-17T19:17:22.013" v="2"/>
        <pc:sldMkLst>
          <pc:docMk/>
          <pc:sldMk cId="3045122199" sldId="321"/>
        </pc:sldMkLst>
      </pc:sldChg>
      <pc:sldChg chg="del">
        <pc:chgData name="Erin Prangley" userId="S::eprangley@nacdd.org::7f058b9a-f90a-4281-a8c6-5ba31926f190" providerId="AD" clId="Web-{CCAA8A80-C882-BC34-887D-4077445E777B}" dt="2023-10-17T19:17:21.997" v="0"/>
        <pc:sldMkLst>
          <pc:docMk/>
          <pc:sldMk cId="790793607" sldId="323"/>
        </pc:sldMkLst>
      </pc:sldChg>
      <pc:sldChg chg="del">
        <pc:chgData name="Erin Prangley" userId="S::eprangley@nacdd.org::7f058b9a-f90a-4281-a8c6-5ba31926f190" providerId="AD" clId="Web-{CCAA8A80-C882-BC34-887D-4077445E777B}" dt="2023-10-17T19:17:21.997" v="1"/>
        <pc:sldMkLst>
          <pc:docMk/>
          <pc:sldMk cId="2156004585" sldId="324"/>
        </pc:sldMkLst>
      </pc:sldChg>
      <pc:sldChg chg="del">
        <pc:chgData name="Erin Prangley" userId="S::eprangley@nacdd.org::7f058b9a-f90a-4281-a8c6-5ba31926f190" providerId="AD" clId="Web-{CCAA8A80-C882-BC34-887D-4077445E777B}" dt="2023-10-17T19:17:24.622" v="5"/>
        <pc:sldMkLst>
          <pc:docMk/>
          <pc:sldMk cId="4159038512" sldId="325"/>
        </pc:sldMkLst>
      </pc:sldChg>
      <pc:sldChg chg="modSp">
        <pc:chgData name="Erin Prangley" userId="S::eprangley@nacdd.org::7f058b9a-f90a-4281-a8c6-5ba31926f190" providerId="AD" clId="Web-{CCAA8A80-C882-BC34-887D-4077445E777B}" dt="2023-10-17T19:46:35.468" v="316" actId="20577"/>
        <pc:sldMkLst>
          <pc:docMk/>
          <pc:sldMk cId="904273787" sldId="326"/>
        </pc:sldMkLst>
        <pc:spChg chg="mod">
          <ac:chgData name="Erin Prangley" userId="S::eprangley@nacdd.org::7f058b9a-f90a-4281-a8c6-5ba31926f190" providerId="AD" clId="Web-{CCAA8A80-C882-BC34-887D-4077445E777B}" dt="2023-10-17T19:46:35.468" v="316" actId="20577"/>
          <ac:spMkLst>
            <pc:docMk/>
            <pc:sldMk cId="904273787" sldId="326"/>
            <ac:spMk id="3" creationId="{A1FB56AD-59C3-A338-F45F-AD51589255A3}"/>
          </ac:spMkLst>
        </pc:spChg>
      </pc:sldChg>
      <pc:sldChg chg="modSp del">
        <pc:chgData name="Erin Prangley" userId="S::eprangley@nacdd.org::7f058b9a-f90a-4281-a8c6-5ba31926f190" providerId="AD" clId="Web-{CCAA8A80-C882-BC34-887D-4077445E777B}" dt="2023-10-17T19:42:12.148" v="135"/>
        <pc:sldMkLst>
          <pc:docMk/>
          <pc:sldMk cId="3163960741" sldId="327"/>
        </pc:sldMkLst>
        <pc:spChg chg="mod">
          <ac:chgData name="Erin Prangley" userId="S::eprangley@nacdd.org::7f058b9a-f90a-4281-a8c6-5ba31926f190" providerId="AD" clId="Web-{CCAA8A80-C882-BC34-887D-4077445E777B}" dt="2023-10-17T19:22:17.188" v="115" actId="20577"/>
          <ac:spMkLst>
            <pc:docMk/>
            <pc:sldMk cId="3163960741" sldId="327"/>
            <ac:spMk id="4" creationId="{DE33B828-8C73-BF19-B8BF-05CE812922E8}"/>
          </ac:spMkLst>
        </pc:spChg>
      </pc:sldChg>
      <pc:sldChg chg="addSp modSp new mod setBg">
        <pc:chgData name="Erin Prangley" userId="S::eprangley@nacdd.org::7f058b9a-f90a-4281-a8c6-5ba31926f190" providerId="AD" clId="Web-{CCAA8A80-C882-BC34-887D-4077445E777B}" dt="2023-10-17T19:42:04.820" v="134" actId="20577"/>
        <pc:sldMkLst>
          <pc:docMk/>
          <pc:sldMk cId="1097212110" sldId="328"/>
        </pc:sldMkLst>
        <pc:spChg chg="add mod">
          <ac:chgData name="Erin Prangley" userId="S::eprangley@nacdd.org::7f058b9a-f90a-4281-a8c6-5ba31926f190" providerId="AD" clId="Web-{CCAA8A80-C882-BC34-887D-4077445E777B}" dt="2023-10-17T19:42:04.820" v="134" actId="20577"/>
          <ac:spMkLst>
            <pc:docMk/>
            <pc:sldMk cId="1097212110" sldId="328"/>
            <ac:spMk id="3" creationId="{C6122290-91B7-AF1B-AD1F-B1224071844C}"/>
          </ac:spMkLst>
        </pc:spChg>
        <pc:spChg chg="add">
          <ac:chgData name="Erin Prangley" userId="S::eprangley@nacdd.org::7f058b9a-f90a-4281-a8c6-5ba31926f190" providerId="AD" clId="Web-{CCAA8A80-C882-BC34-887D-4077445E777B}" dt="2023-10-17T19:41:36.272" v="121"/>
          <ac:spMkLst>
            <pc:docMk/>
            <pc:sldMk cId="1097212110" sldId="328"/>
            <ac:spMk id="8" creationId="{2EB492CD-616E-47F8-933B-5E2D952A0593}"/>
          </ac:spMkLst>
        </pc:spChg>
        <pc:spChg chg="add">
          <ac:chgData name="Erin Prangley" userId="S::eprangley@nacdd.org::7f058b9a-f90a-4281-a8c6-5ba31926f190" providerId="AD" clId="Web-{CCAA8A80-C882-BC34-887D-4077445E777B}" dt="2023-10-17T19:41:36.272" v="121"/>
          <ac:spMkLst>
            <pc:docMk/>
            <pc:sldMk cId="1097212110" sldId="328"/>
            <ac:spMk id="10" creationId="{59383CF9-23B5-4335-9B21-1791C4CF1C75}"/>
          </ac:spMkLst>
        </pc:spChg>
        <pc:spChg chg="add">
          <ac:chgData name="Erin Prangley" userId="S::eprangley@nacdd.org::7f058b9a-f90a-4281-a8c6-5ba31926f190" providerId="AD" clId="Web-{CCAA8A80-C882-BC34-887D-4077445E777B}" dt="2023-10-17T19:41:36.272" v="121"/>
          <ac:spMkLst>
            <pc:docMk/>
            <pc:sldMk cId="1097212110" sldId="328"/>
            <ac:spMk id="12" creationId="{0007FE00-9498-4706-B255-6437B0252C02}"/>
          </ac:spMkLst>
        </pc:spChg>
        <pc:picChg chg="add mod">
          <ac:chgData name="Erin Prangley" userId="S::eprangley@nacdd.org::7f058b9a-f90a-4281-a8c6-5ba31926f190" providerId="AD" clId="Web-{CCAA8A80-C882-BC34-887D-4077445E777B}" dt="2023-10-17T19:41:36.272" v="121"/>
          <ac:picMkLst>
            <pc:docMk/>
            <pc:sldMk cId="1097212110" sldId="328"/>
            <ac:picMk id="2" creationId="{78EB00CD-6C5E-8E61-0939-C8E29071B92C}"/>
          </ac:picMkLst>
        </pc:picChg>
      </pc:sldChg>
    </pc:docChg>
  </pc:docChgLst>
  <pc:docChgLst>
    <pc:chgData clId="Web-{CCAA8A80-C882-BC34-887D-4077445E777B}"/>
    <pc:docChg chg="delSld">
      <pc:chgData name="" userId="" providerId="" clId="Web-{CCAA8A80-C882-BC34-887D-4077445E777B}" dt="2023-10-17T19:17:11.199" v="0"/>
      <pc:docMkLst>
        <pc:docMk/>
      </pc:docMkLst>
      <pc:sldChg chg="del">
        <pc:chgData name="" userId="" providerId="" clId="Web-{CCAA8A80-C882-BC34-887D-4077445E777B}" dt="2023-10-17T19:17:11.199" v="0"/>
        <pc:sldMkLst>
          <pc:docMk/>
          <pc:sldMk cId="1731942061"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6554"/>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idx="1"/>
          </p:nvPr>
        </p:nvSpPr>
        <p:spPr>
          <a:xfrm>
            <a:off x="3970673" y="0"/>
            <a:ext cx="3038155" cy="466554"/>
          </a:xfrm>
          <a:prstGeom prst="rect">
            <a:avLst/>
          </a:prstGeom>
        </p:spPr>
        <p:txBody>
          <a:bodyPr vert="horz" lIns="90690" tIns="45345" rIns="90690" bIns="45345" rtlCol="0"/>
          <a:lstStyle>
            <a:lvl1pPr algn="r">
              <a:defRPr sz="1200"/>
            </a:lvl1pPr>
          </a:lstStyle>
          <a:p>
            <a:fld id="{BAF7F8D9-1CF3-4AF4-99FC-4EE3CAF8338F}" type="datetimeFigureOut">
              <a:rPr lang="en-US" smtClean="0"/>
              <a:t>10/17/2023</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0690" tIns="45345" rIns="90690" bIns="45345" rtlCol="0" anchor="ctr"/>
          <a:lstStyle/>
          <a:p>
            <a:endParaRPr lang="en-US"/>
          </a:p>
        </p:txBody>
      </p:sp>
      <p:sp>
        <p:nvSpPr>
          <p:cNvPr id="5" name="Notes Placeholder 4"/>
          <p:cNvSpPr>
            <a:spLocks noGrp="1"/>
          </p:cNvSpPr>
          <p:nvPr>
            <p:ph type="body" sz="quarter" idx="3"/>
          </p:nvPr>
        </p:nvSpPr>
        <p:spPr>
          <a:xfrm>
            <a:off x="701355" y="4473243"/>
            <a:ext cx="5607691" cy="3661502"/>
          </a:xfrm>
          <a:prstGeom prst="rect">
            <a:avLst/>
          </a:prstGeom>
        </p:spPr>
        <p:txBody>
          <a:bodyPr vert="horz" lIns="90690" tIns="45345" rIns="90690" bIns="4534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846"/>
            <a:ext cx="3038155" cy="466554"/>
          </a:xfrm>
          <a:prstGeom prst="rect">
            <a:avLst/>
          </a:prstGeom>
        </p:spPr>
        <p:txBody>
          <a:bodyPr vert="horz" lIns="90690" tIns="45345" rIns="90690" bIns="45345" rtlCol="0" anchor="b"/>
          <a:lstStyle>
            <a:lvl1pPr algn="l">
              <a:defRPr sz="1200"/>
            </a:lvl1pPr>
          </a:lstStyle>
          <a:p>
            <a:endParaRPr lang="en-US"/>
          </a:p>
        </p:txBody>
      </p:sp>
      <p:sp>
        <p:nvSpPr>
          <p:cNvPr id="7" name="Slide Number Placeholder 6"/>
          <p:cNvSpPr>
            <a:spLocks noGrp="1"/>
          </p:cNvSpPr>
          <p:nvPr>
            <p:ph type="sldNum" sz="quarter" idx="5"/>
          </p:nvPr>
        </p:nvSpPr>
        <p:spPr>
          <a:xfrm>
            <a:off x="3970673" y="8829846"/>
            <a:ext cx="3038155" cy="466554"/>
          </a:xfrm>
          <a:prstGeom prst="rect">
            <a:avLst/>
          </a:prstGeom>
        </p:spPr>
        <p:txBody>
          <a:bodyPr vert="horz" lIns="90690" tIns="45345" rIns="90690" bIns="45345" rtlCol="0" anchor="b"/>
          <a:lstStyle>
            <a:lvl1pPr algn="r">
              <a:defRPr sz="1200"/>
            </a:lvl1pPr>
          </a:lstStyle>
          <a:p>
            <a:fld id="{0F08332C-4196-4BAA-8379-D1CF8D375562}" type="slidenum">
              <a:rPr lang="en-US" smtClean="0"/>
              <a:t>‹#›</a:t>
            </a:fld>
            <a:endParaRPr lang="en-US"/>
          </a:p>
        </p:txBody>
      </p:sp>
    </p:spTree>
    <p:extLst>
      <p:ext uri="{BB962C8B-B14F-4D97-AF65-F5344CB8AC3E}">
        <p14:creationId xmlns:p14="http://schemas.microsoft.com/office/powerpoint/2010/main" val="247829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National Association of</a:t>
            </a:r>
            <a:br>
              <a:rPr lang="en-US"/>
            </a:br>
            <a:r>
              <a:rPr lang="en-US"/>
              <a:t>Councils on</a:t>
            </a:r>
            <a:br>
              <a:rPr lang="en-US"/>
            </a:br>
            <a:r>
              <a:rPr lang="en-US"/>
              <a:t>Developmental Disabilities</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National</a:t>
            </a:r>
          </a:p>
          <a:p>
            <a:r>
              <a:rPr lang="en-US"/>
              <a:t>Non-profit</a:t>
            </a:r>
          </a:p>
          <a:p>
            <a:r>
              <a:rPr lang="en-US"/>
              <a:t>Membership-based</a:t>
            </a:r>
          </a:p>
          <a:p>
            <a:endParaRPr lang="en-US"/>
          </a:p>
        </p:txBody>
      </p:sp>
      <p:sp>
        <p:nvSpPr>
          <p:cNvPr id="4" name="Date Placeholder 3"/>
          <p:cNvSpPr>
            <a:spLocks noGrp="1"/>
          </p:cNvSpPr>
          <p:nvPr>
            <p:ph type="dt" sz="half" idx="10"/>
          </p:nvPr>
        </p:nvSpPr>
        <p:spPr/>
        <p:txBody>
          <a:bodyPr/>
          <a:lstStyle/>
          <a:p>
            <a:fld id="{F261030D-7635-4D6E-A552-892831EEB5CE}"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7522-D8F7-421B-8518-6A5347804991}" type="slidenum">
              <a:rPr lang="en-US" smtClean="0"/>
              <a:t>‹#›</a:t>
            </a:fld>
            <a:endParaRPr lang="en-US"/>
          </a:p>
        </p:txBody>
      </p:sp>
    </p:spTree>
    <p:extLst>
      <p:ext uri="{BB962C8B-B14F-4D97-AF65-F5344CB8AC3E}">
        <p14:creationId xmlns:p14="http://schemas.microsoft.com/office/powerpoint/2010/main" val="1846813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National Association of</a:t>
            </a:r>
            <a:br>
              <a:rPr lang="en-US"/>
            </a:br>
            <a:r>
              <a:rPr lang="en-US"/>
              <a:t>Councils on</a:t>
            </a:r>
            <a:br>
              <a:rPr lang="en-US"/>
            </a:br>
            <a:r>
              <a:rPr lang="en-US"/>
              <a:t>Developmental Disabilities</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National</a:t>
            </a:r>
          </a:p>
          <a:p>
            <a:r>
              <a:rPr lang="en-US"/>
              <a:t>Non-profit</a:t>
            </a:r>
          </a:p>
          <a:p>
            <a:r>
              <a:rPr lang="en-US"/>
              <a:t>Membership-based</a:t>
            </a:r>
          </a:p>
          <a:p>
            <a:endParaRPr lang="en-US"/>
          </a:p>
        </p:txBody>
      </p:sp>
      <p:sp>
        <p:nvSpPr>
          <p:cNvPr id="4" name="Date Placeholder 3"/>
          <p:cNvSpPr>
            <a:spLocks noGrp="1"/>
          </p:cNvSpPr>
          <p:nvPr>
            <p:ph type="dt" sz="half" idx="10"/>
          </p:nvPr>
        </p:nvSpPr>
        <p:spPr/>
        <p:txBody>
          <a:bodyPr/>
          <a:lstStyle/>
          <a:p>
            <a:fld id="{F261030D-7635-4D6E-A552-892831EEB5CE}"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7522-D8F7-421B-8518-6A5347804991}" type="slidenum">
              <a:rPr lang="en-US" smtClean="0"/>
              <a:t>‹#›</a:t>
            </a:fld>
            <a:endParaRPr lang="en-US"/>
          </a:p>
        </p:txBody>
      </p:sp>
    </p:spTree>
    <p:extLst>
      <p:ext uri="{BB962C8B-B14F-4D97-AF65-F5344CB8AC3E}">
        <p14:creationId xmlns:p14="http://schemas.microsoft.com/office/powerpoint/2010/main" val="3346291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National Association of Councils on </a:t>
            </a:r>
            <a:br>
              <a:rPr lang="en-US"/>
            </a:br>
            <a:r>
              <a:rPr lang="en-US"/>
              <a:t>Developmental Disabilities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Serve as the collective voice of the nation’s 56 DD Councils which exist in ever state and territory of the US</a:t>
            </a:r>
          </a:p>
          <a:p>
            <a:pPr lvl="0"/>
            <a:r>
              <a:rPr lang="en-US"/>
              <a:t>The mission of the DD Councils, and therefore NACDD, is Systems Change</a:t>
            </a:r>
          </a:p>
          <a:p>
            <a:pPr lvl="0"/>
            <a:r>
              <a:rPr lang="en-US"/>
              <a:t>Established in 1970 as part of the first Reauthorization of the Developmental Disabilities Assistance and Bill of Rights Act (DD Act)</a:t>
            </a:r>
          </a:p>
          <a:p>
            <a:pPr lvl="0"/>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1030D-7635-4D6E-A552-892831EEB5CE}" type="datetimeFigureOut">
              <a:rPr lang="en-US" smtClean="0"/>
              <a:t>10/17/2023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67522-D8F7-421B-8518-6A5347804991}"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8305" y="5805678"/>
            <a:ext cx="3081386" cy="1052322"/>
          </a:xfrm>
          <a:prstGeom prst="rect">
            <a:avLst/>
          </a:prstGeom>
        </p:spPr>
      </p:pic>
    </p:spTree>
    <p:extLst>
      <p:ext uri="{BB962C8B-B14F-4D97-AF65-F5344CB8AC3E}">
        <p14:creationId xmlns:p14="http://schemas.microsoft.com/office/powerpoint/2010/main" val="261684132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National Association of Councils on </a:t>
            </a:r>
            <a:br>
              <a:rPr lang="en-US"/>
            </a:br>
            <a:r>
              <a:rPr lang="en-US"/>
              <a:t>Developmental Disabilities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Serve as the collective voice of the nation’s 56 DD Councils which exist in ever state and territory of the US</a:t>
            </a:r>
          </a:p>
          <a:p>
            <a:pPr lvl="0"/>
            <a:r>
              <a:rPr lang="en-US"/>
              <a:t>The mission of the DD Councils, and therefore NACDD, is Systems Change</a:t>
            </a:r>
          </a:p>
          <a:p>
            <a:pPr lvl="0"/>
            <a:r>
              <a:rPr lang="en-US"/>
              <a:t>Established in 1970 as part of the first Reauthorization of the Developmental Disabilities Assistance and Bill of Rights Act (DD Act)</a:t>
            </a:r>
          </a:p>
          <a:p>
            <a:pPr lvl="0"/>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1030D-7635-4D6E-A552-892831EEB5CE}" type="datetimeFigureOut">
              <a:rPr lang="en-US" smtClean="0"/>
              <a:t>10/17/2023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67522-D8F7-421B-8518-6A5347804991}"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8305" y="5805678"/>
            <a:ext cx="3081386" cy="1052322"/>
          </a:xfrm>
          <a:prstGeom prst="rect">
            <a:avLst/>
          </a:prstGeom>
        </p:spPr>
      </p:pic>
    </p:spTree>
    <p:extLst>
      <p:ext uri="{BB962C8B-B14F-4D97-AF65-F5344CB8AC3E}">
        <p14:creationId xmlns:p14="http://schemas.microsoft.com/office/powerpoint/2010/main" val="134851157"/>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hhs.gov/civil-rights/for-individuals/disability/section-504-rehabilitation-act-of-1973/fact-sheet/index.html"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autisticadvocacy.org/2023/10/comment-on-proposed-section-504-changes/" TargetMode="External"/><Relationship Id="rId2" Type="http://schemas.openxmlformats.org/officeDocument/2006/relationships/hyperlink" Target="https://www.cc.com/video/2p86bg/drunk-history-judy-heumann-fights-for-people-with-disabilities" TargetMode="Externa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s://us02web.zoom.us/meeting/register/tZckceysrT4vEtRBNyGeFEiZeisCeDtqKERS" TargetMode="External"/><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bit.ly/3Ux1PEN" TargetMode="External"/><Relationship Id="rId2" Type="http://schemas.openxmlformats.org/officeDocument/2006/relationships/hyperlink" Target="https://us02web.zoom.us/j/82156490017?pwd=amdsUTliajUrVllwbit1WHR4VmxpUT09"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forms.gle/yUKXvRRE5cKN1DDi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F78C70-D741-1350-8621-2000702D5FBB}"/>
              </a:ext>
            </a:extLst>
          </p:cNvPr>
          <p:cNvSpPr>
            <a:spLocks noGrp="1"/>
          </p:cNvSpPr>
          <p:nvPr>
            <p:ph type="ctrTitle"/>
          </p:nvPr>
        </p:nvSpPr>
        <p:spPr>
          <a:xfrm>
            <a:off x="7176304" y="-76000"/>
            <a:ext cx="4729949" cy="1330839"/>
          </a:xfrm>
        </p:spPr>
        <p:txBody>
          <a:bodyPr vert="horz" lIns="91440" tIns="45720" rIns="91440" bIns="45720" rtlCol="0" anchor="ctr">
            <a:normAutofit/>
          </a:bodyPr>
          <a:lstStyle/>
          <a:p>
            <a:pPr algn="l"/>
            <a:r>
              <a:rPr lang="en-US" sz="3600" dirty="0"/>
              <a:t>HHS 504 Updated Rule</a:t>
            </a:r>
          </a:p>
        </p:txBody>
      </p:sp>
      <p:pic>
        <p:nvPicPr>
          <p:cNvPr id="4" name="Picture 3" descr="A person and person standing at a podium&#10;&#10;Description automatically generated">
            <a:extLst>
              <a:ext uri="{FF2B5EF4-FFF2-40B4-BE49-F238E27FC236}">
                <a16:creationId xmlns:a16="http://schemas.microsoft.com/office/drawing/2014/main" id="{AF7F8D50-7412-88DE-DDD0-AB6DB7BF4112}"/>
              </a:ext>
            </a:extLst>
          </p:cNvPr>
          <p:cNvPicPr>
            <a:picLocks noChangeAspect="1"/>
          </p:cNvPicPr>
          <p:nvPr/>
        </p:nvPicPr>
        <p:blipFill rotWithShape="1">
          <a:blip r:embed="rId2"/>
          <a:srcRect r="120" b="3"/>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Subtitle 2">
            <a:extLst>
              <a:ext uri="{FF2B5EF4-FFF2-40B4-BE49-F238E27FC236}">
                <a16:creationId xmlns:a16="http://schemas.microsoft.com/office/drawing/2014/main" id="{A8A26333-A84A-976C-1A1F-F2AE544257BF}"/>
              </a:ext>
            </a:extLst>
          </p:cNvPr>
          <p:cNvSpPr>
            <a:spLocks noGrp="1"/>
          </p:cNvSpPr>
          <p:nvPr>
            <p:ph type="subTitle" idx="1"/>
          </p:nvPr>
        </p:nvSpPr>
        <p:spPr>
          <a:xfrm>
            <a:off x="7268979" y="1152083"/>
            <a:ext cx="4191499" cy="5702307"/>
          </a:xfrm>
        </p:spPr>
        <p:txBody>
          <a:bodyPr vert="horz" lIns="91440" tIns="45720" rIns="91440" bIns="45720" rtlCol="0" anchor="t">
            <a:noAutofit/>
          </a:bodyPr>
          <a:lstStyle/>
          <a:p>
            <a:pPr algn="l"/>
            <a:r>
              <a:rPr lang="en-US" sz="1600" dirty="0">
                <a:ea typeface="+mn-lt"/>
                <a:cs typeface="+mn-lt"/>
              </a:rPr>
              <a:t>When people talk about Section 504, they’re talking about Section 504 of the Rehabilitation Act of 1973. Before the Americans with Disabilities Act (ADA) existed, people with disabilities relied on Section 504 to defend ourselves from discrimination in federal programs. Federal program means any program that the US government runs.</a:t>
            </a:r>
            <a:endParaRPr lang="en-US" dirty="0"/>
          </a:p>
          <a:p>
            <a:pPr algn="l"/>
            <a:r>
              <a:rPr lang="en-US" sz="1600" dirty="0">
                <a:cs typeface="Calibri"/>
              </a:rPr>
              <a:t>Health and Human Services (medical services) is updating their 504 so it covers modern issues like:</a:t>
            </a:r>
            <a:endParaRPr lang="en-US" sz="1600" dirty="0"/>
          </a:p>
          <a:p>
            <a:pPr algn="l"/>
            <a:r>
              <a:rPr lang="en-US" sz="1600" dirty="0"/>
              <a:t>Discrimination in Medical Treatment</a:t>
            </a:r>
            <a:br>
              <a:rPr lang="en-US" sz="1600" dirty="0"/>
            </a:br>
            <a:r>
              <a:rPr lang="en-US" sz="1600" dirty="0"/>
              <a:t>Child welfare programs and activities (keeping kids with their parents with disabilities)</a:t>
            </a:r>
            <a:br>
              <a:rPr lang="en-US" sz="1600" dirty="0"/>
            </a:br>
            <a:r>
              <a:rPr lang="en-US" sz="1600" dirty="0"/>
              <a:t>Web and mobile accessibility</a:t>
            </a:r>
            <a:br>
              <a:rPr lang="en-US" sz="1600" dirty="0">
                <a:cs typeface="Calibri"/>
              </a:rPr>
            </a:br>
            <a:r>
              <a:rPr lang="en-US" sz="1600" dirty="0"/>
              <a:t>Accessible medical equipment</a:t>
            </a:r>
            <a:br>
              <a:rPr lang="en-US" sz="1600" dirty="0"/>
            </a:br>
            <a:endParaRPr lang="en-US" sz="1600" dirty="0">
              <a:cs typeface="Calibri"/>
            </a:endParaRPr>
          </a:p>
          <a:p>
            <a:pPr algn="l"/>
            <a:r>
              <a:rPr lang="en-US" sz="1600" dirty="0"/>
              <a:t>See Fact Sheet and how to Comment at  </a:t>
            </a:r>
            <a:r>
              <a:rPr lang="en-US" sz="1600" dirty="0">
                <a:hlinkClick r:id="rId3"/>
              </a:rPr>
              <a:t>https://www.hhs.gov/civil-rights/for-individuals/disability/section-504-rehabilitation-act-of-1973/fact-sheet/index.html</a:t>
            </a:r>
            <a:endParaRPr lang="en-US" sz="1600">
              <a:cs typeface="Calibri"/>
            </a:endParaRPr>
          </a:p>
          <a:p>
            <a:pPr algn="l"/>
            <a:r>
              <a:rPr lang="en-US" sz="1600" dirty="0"/>
              <a:t>Comments on the proposed rule are due November 13, 2023.</a:t>
            </a:r>
            <a:endParaRPr lang="en-US" sz="1200">
              <a:cs typeface="Calibri"/>
            </a:endParaRPr>
          </a:p>
        </p:txBody>
      </p:sp>
    </p:spTree>
    <p:extLst>
      <p:ext uri="{BB962C8B-B14F-4D97-AF65-F5344CB8AC3E}">
        <p14:creationId xmlns:p14="http://schemas.microsoft.com/office/powerpoint/2010/main" val="3605224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477EEB-8A46-A9FD-738F-645FB4C312CD}"/>
              </a:ext>
            </a:extLst>
          </p:cNvPr>
          <p:cNvSpPr>
            <a:spLocks noGrp="1"/>
          </p:cNvSpPr>
          <p:nvPr>
            <p:ph type="title"/>
          </p:nvPr>
        </p:nvSpPr>
        <p:spPr>
          <a:xfrm>
            <a:off x="271850" y="365125"/>
            <a:ext cx="5251316" cy="1807305"/>
          </a:xfrm>
        </p:spPr>
        <p:txBody>
          <a:bodyPr>
            <a:normAutofit/>
          </a:bodyPr>
          <a:lstStyle/>
          <a:p>
            <a:r>
              <a:rPr lang="en-US" sz="3700">
                <a:cs typeface="Calibri Light"/>
              </a:rPr>
              <a:t>Section 504 NPRM: Updating HHS Anti-Discrimination Regulation</a:t>
            </a:r>
            <a:endParaRPr lang="en-US" sz="3700"/>
          </a:p>
        </p:txBody>
      </p:sp>
      <p:sp>
        <p:nvSpPr>
          <p:cNvPr id="3" name="Content Placeholder 2">
            <a:extLst>
              <a:ext uri="{FF2B5EF4-FFF2-40B4-BE49-F238E27FC236}">
                <a16:creationId xmlns:a16="http://schemas.microsoft.com/office/drawing/2014/main" id="{A1FB56AD-59C3-A338-F45F-AD51589255A3}"/>
              </a:ext>
            </a:extLst>
          </p:cNvPr>
          <p:cNvSpPr>
            <a:spLocks noGrp="1"/>
          </p:cNvSpPr>
          <p:nvPr>
            <p:ph idx="1"/>
          </p:nvPr>
        </p:nvSpPr>
        <p:spPr>
          <a:xfrm>
            <a:off x="271849" y="2333297"/>
            <a:ext cx="6217813" cy="3739636"/>
          </a:xfrm>
        </p:spPr>
        <p:txBody>
          <a:bodyPr vert="horz" lIns="91440" tIns="45720" rIns="91440" bIns="45720" rtlCol="0" anchor="t">
            <a:noAutofit/>
          </a:bodyPr>
          <a:lstStyle/>
          <a:p>
            <a:pPr marL="0" indent="0">
              <a:buNone/>
            </a:pPr>
            <a:r>
              <a:rPr lang="en-US" sz="1600" dirty="0">
                <a:ea typeface="+mn-lt"/>
                <a:cs typeface="+mn-lt"/>
              </a:rPr>
              <a:t>If you want a refresher on 504 watch Drunk History at </a:t>
            </a:r>
            <a:r>
              <a:rPr lang="en-US" sz="1600" dirty="0">
                <a:ea typeface="+mn-lt"/>
                <a:cs typeface="+mn-lt"/>
                <a:hlinkClick r:id="rId2"/>
              </a:rPr>
              <a:t>https://www.cc.com/video/2p86bg/drunk-history-judy-heumann-fights-for-people-with-disabilities  </a:t>
            </a:r>
            <a:r>
              <a:rPr lang="en-US" sz="1600" dirty="0">
                <a:ea typeface="+mn-lt"/>
                <a:cs typeface="+mn-lt"/>
              </a:rPr>
              <a:t>Trigger warning: Alcohol use. </a:t>
            </a:r>
          </a:p>
          <a:p>
            <a:pPr marL="0" indent="0">
              <a:buNone/>
            </a:pPr>
            <a:r>
              <a:rPr lang="en-US" sz="1600" dirty="0">
                <a:ea typeface="+mn-lt"/>
                <a:cs typeface="+mn-lt"/>
              </a:rPr>
              <a:t>The law is so old and needs to be updated. Advocates need to weigh in.</a:t>
            </a:r>
          </a:p>
          <a:p>
            <a:pPr marL="342900" indent="-342900"/>
            <a:r>
              <a:rPr lang="en-US" sz="1600" dirty="0">
                <a:ea typeface="+mn-lt"/>
                <a:cs typeface="+mn-lt"/>
              </a:rPr>
              <a:t>Self-Advocate Toolkits:</a:t>
            </a:r>
            <a:endParaRPr lang="en-US" sz="1600" dirty="0">
              <a:cs typeface="Calibri"/>
            </a:endParaRPr>
          </a:p>
          <a:p>
            <a:r>
              <a:rPr lang="en-US" sz="1600" dirty="0">
                <a:ea typeface="+mn-lt"/>
                <a:cs typeface="+mn-lt"/>
              </a:rPr>
              <a:t>Autistic Self Advocacy Network (ASAN) at </a:t>
            </a:r>
            <a:r>
              <a:rPr lang="en-US" sz="1600" dirty="0">
                <a:ea typeface="+mn-lt"/>
                <a:cs typeface="+mn-lt"/>
                <a:hlinkClick r:id="rId3"/>
              </a:rPr>
              <a:t>https://autisticadvocacy.org/2023/10/comment-on-proposed-section-504-changes/</a:t>
            </a:r>
            <a:r>
              <a:rPr lang="en-US" sz="1600" dirty="0">
                <a:ea typeface="+mn-lt"/>
                <a:cs typeface="+mn-lt"/>
              </a:rPr>
              <a:t>   </a:t>
            </a:r>
            <a:endParaRPr lang="en-US" sz="1600" dirty="0">
              <a:cs typeface="Calibri" panose="020F0502020204030204"/>
            </a:endParaRPr>
          </a:p>
          <a:p>
            <a:pPr marL="285750" indent="-285750"/>
            <a:r>
              <a:rPr lang="en-US" sz="1600">
                <a:cs typeface="Calibri" panose="020F0502020204030204"/>
              </a:rPr>
              <a:t>NACDD/Autism Society of America (Expected release: 10/23) We will send the toolkit to you when it is ready.</a:t>
            </a:r>
          </a:p>
          <a:p>
            <a:pPr marL="0" indent="0">
              <a:buNone/>
            </a:pPr>
            <a:r>
              <a:rPr lang="en-US" sz="1600">
                <a:cs typeface="Calibri" panose="020F0502020204030204"/>
              </a:rPr>
              <a:t>2) State DD Council Template (Expected release: 11/3). Your council will be encouraged to comment. Talk with them if you have ideas.</a:t>
            </a:r>
          </a:p>
          <a:p>
            <a:pPr marL="0" indent="0">
              <a:buNone/>
            </a:pPr>
            <a:r>
              <a:rPr lang="en-US" sz="1600" dirty="0">
                <a:cs typeface="Calibri" panose="020F0502020204030204"/>
              </a:rPr>
              <a:t>3) NACDD Comments (Expected release: 11/13). NACDD will work with </a:t>
            </a:r>
            <a:r>
              <a:rPr lang="en-US" sz="1600">
                <a:cs typeface="Calibri" panose="020F0502020204030204"/>
              </a:rPr>
              <a:t>national groups to send comments. </a:t>
            </a:r>
          </a:p>
        </p:txBody>
      </p:sp>
      <p:pic>
        <p:nvPicPr>
          <p:cNvPr id="4" name="Picture 3" descr="Section 504 of the U.S. Rehabilitation Act of 1973 –  globaldisabilityrightsnow">
            <a:extLst>
              <a:ext uri="{FF2B5EF4-FFF2-40B4-BE49-F238E27FC236}">
                <a16:creationId xmlns:a16="http://schemas.microsoft.com/office/drawing/2014/main" id="{73D7B868-08C1-10F9-A97A-A06EB79B18DE}"/>
              </a:ext>
            </a:extLst>
          </p:cNvPr>
          <p:cNvPicPr>
            <a:picLocks noChangeAspect="1"/>
          </p:cNvPicPr>
          <p:nvPr/>
        </p:nvPicPr>
        <p:blipFill rotWithShape="1">
          <a:blip r:embed="rId4"/>
          <a:srcRect l="18018" r="23945"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904273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Arc 9">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A close-up of a webinar&#10;&#10;Description automatically generated">
            <a:extLst>
              <a:ext uri="{FF2B5EF4-FFF2-40B4-BE49-F238E27FC236}">
                <a16:creationId xmlns:a16="http://schemas.microsoft.com/office/drawing/2014/main" id="{78EB00CD-6C5E-8E61-0939-C8E29071B92C}"/>
              </a:ext>
            </a:extLst>
          </p:cNvPr>
          <p:cNvPicPr>
            <a:picLocks noChangeAspect="1"/>
          </p:cNvPicPr>
          <p:nvPr/>
        </p:nvPicPr>
        <p:blipFill>
          <a:blip r:embed="rId2"/>
          <a:stretch>
            <a:fillRect/>
          </a:stretch>
        </p:blipFill>
        <p:spPr>
          <a:xfrm>
            <a:off x="903508" y="511293"/>
            <a:ext cx="4376729"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TextBox 2">
            <a:extLst>
              <a:ext uri="{FF2B5EF4-FFF2-40B4-BE49-F238E27FC236}">
                <a16:creationId xmlns:a16="http://schemas.microsoft.com/office/drawing/2014/main" id="{C6122290-91B7-AF1B-AD1F-B1224071844C}"/>
              </a:ext>
            </a:extLst>
          </p:cNvPr>
          <p:cNvSpPr txBox="1"/>
          <p:nvPr/>
        </p:nvSpPr>
        <p:spPr>
          <a:xfrm>
            <a:off x="5894962" y="1984443"/>
            <a:ext cx="5458838" cy="3687953"/>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fontScale="92500"/>
          </a:bodyPr>
          <a:lstStyle/>
          <a:p>
            <a:pPr>
              <a:lnSpc>
                <a:spcPct val="90000"/>
              </a:lnSpc>
              <a:spcAft>
                <a:spcPts val="600"/>
              </a:spcAft>
            </a:pPr>
            <a:r>
              <a:rPr lang="en-US" dirty="0"/>
              <a:t>NACDD Webinar: Advancing Access and Equity: Moving Away From Sheltered Workshops Towards Competitive Integrated Employment, Thursday, October 19, 3PM EST. ​</a:t>
            </a:r>
          </a:p>
          <a:p>
            <a:pPr>
              <a:lnSpc>
                <a:spcPct val="90000"/>
              </a:lnSpc>
              <a:spcAft>
                <a:spcPts val="600"/>
              </a:spcAft>
            </a:pPr>
            <a:endParaRPr lang="en-US" dirty="0"/>
          </a:p>
          <a:p>
            <a:pPr>
              <a:lnSpc>
                <a:spcPct val="90000"/>
              </a:lnSpc>
              <a:spcAft>
                <a:spcPts val="600"/>
              </a:spcAft>
            </a:pPr>
            <a:r>
              <a:rPr lang="en-US" dirty="0"/>
              <a:t>Featuring:​</a:t>
            </a:r>
            <a:endParaRPr lang="en-US" dirty="0">
              <a:cs typeface="Calibri" panose="020F0502020204030204"/>
            </a:endParaRPr>
          </a:p>
          <a:p>
            <a:pPr indent="-228600">
              <a:lnSpc>
                <a:spcPct val="90000"/>
              </a:lnSpc>
              <a:spcAft>
                <a:spcPts val="600"/>
              </a:spcAft>
              <a:buFont typeface="Arial" panose="020B0604020202020204" pitchFamily="34" charset="0"/>
              <a:buChar char="•"/>
            </a:pPr>
            <a:r>
              <a:rPr lang="en-US" dirty="0"/>
              <a:t>David Pinno, BPDD Board Member and Self-Advocate​</a:t>
            </a:r>
            <a:endParaRPr lang="en-US" dirty="0">
              <a:cs typeface="Calibri"/>
            </a:endParaRPr>
          </a:p>
          <a:p>
            <a:pPr indent="-228600">
              <a:lnSpc>
                <a:spcPct val="90000"/>
              </a:lnSpc>
              <a:spcAft>
                <a:spcPts val="600"/>
              </a:spcAft>
              <a:buFont typeface="Arial" panose="020B0604020202020204" pitchFamily="34" charset="0"/>
              <a:buChar char="•"/>
            </a:pPr>
            <a:r>
              <a:rPr lang="en-US" dirty="0"/>
              <a:t>Julie Christensen, Executive Director, Director of Policy &amp; Advocacy at APSE​</a:t>
            </a:r>
            <a:endParaRPr lang="en-US" dirty="0">
              <a:cs typeface="Calibri"/>
            </a:endParaRPr>
          </a:p>
          <a:p>
            <a:pPr indent="-228600">
              <a:lnSpc>
                <a:spcPct val="90000"/>
              </a:lnSpc>
              <a:spcAft>
                <a:spcPts val="600"/>
              </a:spcAft>
              <a:buFont typeface="Arial" panose="020B0604020202020204" pitchFamily="34" charset="0"/>
              <a:buChar char="•"/>
            </a:pPr>
            <a:r>
              <a:rPr lang="en-US" dirty="0"/>
              <a:t>Kimberly Palma-Ortega, Public Health Liaison, Nevada DD Council​</a:t>
            </a:r>
            <a:endParaRPr lang="en-US" dirty="0">
              <a:cs typeface="Calibri"/>
            </a:endParaRPr>
          </a:p>
          <a:p>
            <a:pPr>
              <a:lnSpc>
                <a:spcPct val="90000"/>
              </a:lnSpc>
              <a:spcAft>
                <a:spcPts val="600"/>
              </a:spcAft>
            </a:pPr>
            <a:endParaRPr lang="en-US" dirty="0"/>
          </a:p>
          <a:p>
            <a:pPr>
              <a:lnSpc>
                <a:spcPct val="90000"/>
              </a:lnSpc>
              <a:spcAft>
                <a:spcPts val="600"/>
              </a:spcAft>
            </a:pPr>
            <a:r>
              <a:rPr lang="en-US" dirty="0"/>
              <a:t>Register: </a:t>
            </a:r>
            <a:r>
              <a:rPr lang="en-US" u="sng" dirty="0">
                <a:hlinkClick r:id="rId3"/>
              </a:rPr>
              <a:t>https://us02web.zoom.us/meeting/register/tZckceysrT4vEtRBNyGeFEiZeisCeDtqKERS</a:t>
            </a:r>
            <a:r>
              <a:rPr lang="en-US" dirty="0"/>
              <a:t>​</a:t>
            </a:r>
            <a:endParaRPr lang="en-US" dirty="0">
              <a:cs typeface="Calibri" panose="020F0502020204030204"/>
            </a:endParaRPr>
          </a:p>
        </p:txBody>
      </p:sp>
    </p:spTree>
    <p:extLst>
      <p:ext uri="{BB962C8B-B14F-4D97-AF65-F5344CB8AC3E}">
        <p14:creationId xmlns:p14="http://schemas.microsoft.com/office/powerpoint/2010/main" val="1097212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683EE6-39A5-B4FC-1A22-5150E8B7DE27}"/>
              </a:ext>
            </a:extLst>
          </p:cNvPr>
          <p:cNvSpPr>
            <a:spLocks noGrp="1"/>
          </p:cNvSpPr>
          <p:nvPr>
            <p:ph type="ctrTitle"/>
          </p:nvPr>
        </p:nvSpPr>
        <p:spPr>
          <a:xfrm>
            <a:off x="6398408" y="4003960"/>
            <a:ext cx="5334930" cy="1977985"/>
          </a:xfrm>
        </p:spPr>
        <p:txBody>
          <a:bodyPr vert="horz" lIns="91440" tIns="45720" rIns="91440" bIns="45720" rtlCol="0" anchor="b">
            <a:noAutofit/>
          </a:bodyPr>
          <a:lstStyle/>
          <a:p>
            <a:r>
              <a:rPr lang="en-US" sz="2400" b="1" dirty="0">
                <a:latin typeface="Calibri"/>
                <a:cs typeface="Calibri Light"/>
              </a:rPr>
              <a:t>Policy Committee Meeting</a:t>
            </a:r>
            <a:br>
              <a:rPr lang="en-US" sz="1800" dirty="0">
                <a:latin typeface="Calibri"/>
                <a:cs typeface="Calibri Light"/>
              </a:rPr>
            </a:br>
            <a:r>
              <a:rPr lang="en-US" sz="1800" dirty="0">
                <a:latin typeface="Calibri"/>
                <a:cs typeface="Calibri Light"/>
              </a:rPr>
              <a:t>Thursday, November 2, 2pm Eastern</a:t>
            </a:r>
            <a:br>
              <a:rPr lang="en-US" sz="1800" dirty="0">
                <a:latin typeface="Calibri"/>
                <a:cs typeface="+mj-lt"/>
              </a:rPr>
            </a:br>
            <a:r>
              <a:rPr lang="en-US" sz="1800" dirty="0">
                <a:latin typeface="Calibri"/>
                <a:ea typeface="+mj-lt"/>
                <a:cs typeface="+mj-lt"/>
              </a:rPr>
              <a:t>Join Zoom Meeting</a:t>
            </a:r>
            <a:endParaRPr lang="en-US" sz="1800" dirty="0">
              <a:latin typeface="Calibri"/>
              <a:cs typeface="Calibri Light"/>
            </a:endParaRPr>
          </a:p>
          <a:p>
            <a:r>
              <a:rPr lang="en-US" sz="1800" dirty="0">
                <a:latin typeface="Calibri"/>
                <a:ea typeface="+mj-lt"/>
                <a:cs typeface="+mj-lt"/>
                <a:hlinkClick r:id="rId2"/>
              </a:rPr>
              <a:t>https://us02web.zoom.us/j/82156490017?pwd=amdsUTliajUrVllwbit1WHR4VmxpUT09</a:t>
            </a:r>
            <a:endParaRPr lang="en-US" sz="1800">
              <a:latin typeface="Calibri"/>
              <a:cs typeface="Calibri Light"/>
            </a:endParaRPr>
          </a:p>
          <a:p>
            <a:r>
              <a:rPr lang="en-US" sz="1800" dirty="0">
                <a:latin typeface="Calibri"/>
                <a:ea typeface="+mj-lt"/>
                <a:cs typeface="+mj-lt"/>
              </a:rPr>
              <a:t>Meeting ID: 821 5649 0017</a:t>
            </a:r>
            <a:endParaRPr lang="en-US" sz="1800">
              <a:latin typeface="Calibri"/>
              <a:cs typeface="Calibri Light"/>
            </a:endParaRPr>
          </a:p>
          <a:p>
            <a:r>
              <a:rPr lang="en-US" sz="1800" dirty="0">
                <a:latin typeface="Calibri"/>
                <a:ea typeface="+mj-lt"/>
                <a:cs typeface="+mj-lt"/>
              </a:rPr>
              <a:t>Passcode: 754454</a:t>
            </a:r>
            <a:endParaRPr lang="en-US" sz="1800">
              <a:latin typeface="Calibri"/>
              <a:cs typeface="Calibri Light"/>
            </a:endParaRPr>
          </a:p>
          <a:p>
            <a:pPr>
              <a:spcBef>
                <a:spcPts val="1000"/>
              </a:spcBef>
            </a:pPr>
            <a:br>
              <a:rPr lang="en-US" sz="1800" dirty="0">
                <a:latin typeface="Calibri"/>
                <a:cs typeface="Calibri Light"/>
              </a:rPr>
            </a:br>
            <a:br>
              <a:rPr lang="en-US" sz="1800" dirty="0">
                <a:latin typeface="Calibri"/>
                <a:cs typeface="Calibri Light"/>
              </a:rPr>
            </a:br>
            <a:br>
              <a:rPr lang="en-US" sz="1800" dirty="0">
                <a:latin typeface="Calibri"/>
                <a:cs typeface="Calibri Light"/>
              </a:rPr>
            </a:br>
            <a:r>
              <a:rPr lang="en-US" sz="2400" b="1" dirty="0">
                <a:latin typeface="Calibri"/>
                <a:cs typeface="Calibri Light"/>
              </a:rPr>
              <a:t>NACDD Public Policy Listservs</a:t>
            </a:r>
            <a:br>
              <a:rPr lang="en-US" sz="1800" dirty="0">
                <a:latin typeface="Calibri"/>
                <a:cs typeface="Calibri Light"/>
              </a:rPr>
            </a:br>
            <a:r>
              <a:rPr lang="en-US" sz="1800" dirty="0">
                <a:latin typeface="Calibri"/>
                <a:cs typeface="Calibri"/>
              </a:rPr>
              <a:t>1) Policy List open to all NACDD members (council members, staff and self-advocates) </a:t>
            </a:r>
            <a:br>
              <a:rPr lang="en-US" sz="1800" dirty="0">
                <a:latin typeface="Calibri"/>
                <a:cs typeface="Calibri"/>
              </a:rPr>
            </a:br>
            <a:r>
              <a:rPr lang="en-US" sz="1800" dirty="0">
                <a:latin typeface="Calibri"/>
                <a:cs typeface="Calibri"/>
              </a:rPr>
              <a:t>To join go to </a:t>
            </a:r>
            <a:r>
              <a:rPr lang="en-US" sz="1800" dirty="0">
                <a:latin typeface="Calibri"/>
                <a:cs typeface="Calibri"/>
                <a:hlinkClick r:id="rId3"/>
              </a:rPr>
              <a:t>https://bit.ly/3Ux1PEN</a:t>
            </a:r>
            <a:br>
              <a:rPr lang="en-US" sz="1800" dirty="0">
                <a:latin typeface="Calibri"/>
                <a:cs typeface="Calibri"/>
              </a:rPr>
            </a:br>
            <a:br>
              <a:rPr lang="en-US" sz="1800" dirty="0">
                <a:latin typeface="Calibri"/>
                <a:cs typeface="Calibri"/>
              </a:rPr>
            </a:br>
            <a:r>
              <a:rPr lang="en-US" sz="1800" dirty="0">
                <a:latin typeface="Calibri"/>
                <a:cs typeface="Calibri"/>
              </a:rPr>
              <a:t>2) State Policy Committee</a:t>
            </a:r>
            <a:br>
              <a:rPr lang="en-US" sz="1800" dirty="0">
                <a:latin typeface="Calibri"/>
                <a:cs typeface="Calibri"/>
              </a:rPr>
            </a:br>
            <a:r>
              <a:rPr lang="en-US" sz="1800" dirty="0">
                <a:latin typeface="Calibri"/>
                <a:cs typeface="Calibri"/>
              </a:rPr>
              <a:t>To join go to</a:t>
            </a:r>
            <a:br>
              <a:rPr lang="en-US" sz="1800" dirty="0">
                <a:latin typeface="Calibri"/>
                <a:cs typeface="Calibri"/>
              </a:rPr>
            </a:br>
            <a:r>
              <a:rPr lang="en-US" sz="1800" dirty="0">
                <a:latin typeface="Calibri"/>
                <a:cs typeface="Calibri"/>
              </a:rPr>
              <a:t> </a:t>
            </a:r>
            <a:r>
              <a:rPr lang="en-US" sz="1800" dirty="0">
                <a:latin typeface="Calibri"/>
                <a:cs typeface="Calibri"/>
                <a:hlinkClick r:id="rId4"/>
              </a:rPr>
              <a:t>https://forms.gle/yUKXvRRE5cKN1DDi8</a:t>
            </a:r>
            <a:r>
              <a:rPr lang="en-US" sz="1800" dirty="0">
                <a:latin typeface="Calibri"/>
                <a:cs typeface="Calibri"/>
              </a:rPr>
              <a:t> </a:t>
            </a:r>
            <a:endParaRPr lang="en-US" sz="1800">
              <a:latin typeface="Calibri"/>
              <a:cs typeface="Calibri Light"/>
            </a:endParaRP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4" descr="A picture containing logo&#10;&#10;Description automatically generated">
            <a:extLst>
              <a:ext uri="{FF2B5EF4-FFF2-40B4-BE49-F238E27FC236}">
                <a16:creationId xmlns:a16="http://schemas.microsoft.com/office/drawing/2014/main" id="{AFD1E62A-CD52-FAF7-C54C-89EDF9701392}"/>
              </a:ext>
            </a:extLst>
          </p:cNvPr>
          <p:cNvPicPr>
            <a:picLocks noChangeAspect="1"/>
          </p:cNvPicPr>
          <p:nvPr/>
        </p:nvPicPr>
        <p:blipFill rotWithShape="1">
          <a:blip r:embed="rId5"/>
          <a:srcRect r="1" b="1075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E8FE8211-A1EC-A102-163F-ECEADA3D9371}"/>
              </a:ext>
            </a:extLst>
          </p:cNvPr>
          <p:cNvSpPr txBox="1"/>
          <p:nvPr/>
        </p:nvSpPr>
        <p:spPr>
          <a:xfrm>
            <a:off x="7630160" y="560832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Tree>
    <p:extLst>
      <p:ext uri="{BB962C8B-B14F-4D97-AF65-F5344CB8AC3E}">
        <p14:creationId xmlns:p14="http://schemas.microsoft.com/office/powerpoint/2010/main" val="200332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244ee07-bebb-4256-851d-8920eeb3e1b7">
      <UserInfo>
        <DisplayName/>
        <AccountId xsi:nil="true"/>
        <AccountType/>
      </UserInfo>
    </SharedWithUsers>
    <lcf76f155ced4ddcb4097134ff3c332f xmlns="560c9c75-9737-4a47-90d7-3192440b0b55">
      <Terms xmlns="http://schemas.microsoft.com/office/infopath/2007/PartnerControls"/>
    </lcf76f155ced4ddcb4097134ff3c332f>
    <TaxCatchAll xmlns="7244ee07-bebb-4256-851d-8920eeb3e1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0A0C90C0BAAFC42B9CBFEC0708F4935" ma:contentTypeVersion="17" ma:contentTypeDescription="Create a new document." ma:contentTypeScope="" ma:versionID="437a8ecfd489215ad9b44f125b81bfe4">
  <xsd:schema xmlns:xsd="http://www.w3.org/2001/XMLSchema" xmlns:xs="http://www.w3.org/2001/XMLSchema" xmlns:p="http://schemas.microsoft.com/office/2006/metadata/properties" xmlns:ns2="560c9c75-9737-4a47-90d7-3192440b0b55" xmlns:ns3="7244ee07-bebb-4256-851d-8920eeb3e1b7" targetNamespace="http://schemas.microsoft.com/office/2006/metadata/properties" ma:root="true" ma:fieldsID="5ce7391d5a453cd1ec0a11e815cb553e" ns2:_="" ns3:_="">
    <xsd:import namespace="560c9c75-9737-4a47-90d7-3192440b0b55"/>
    <xsd:import namespace="7244ee07-bebb-4256-851d-8920eeb3e1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DateTaken"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c9c75-9737-4a47-90d7-3192440b0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b6cdaa0-f793-43fc-9d66-18f7e46bb38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44ee07-bebb-4256-851d-8920eeb3e1b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c59ed9a-9116-4bad-92b9-f5b46ad154c1}" ma:internalName="TaxCatchAll" ma:showField="CatchAllData" ma:web="7244ee07-bebb-4256-851d-8920eeb3e1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B0843C-86CD-480E-B9D4-E64D1EB301FC}">
  <ds:schemaRefs>
    <ds:schemaRef ds:uri="560c9c75-9737-4a47-90d7-3192440b0b55"/>
    <ds:schemaRef ds:uri="7244ee07-bebb-4256-851d-8920eeb3e1b7"/>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8A35735-E687-4CEA-A859-362AC44D8C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c9c75-9737-4a47-90d7-3192440b0b55"/>
    <ds:schemaRef ds:uri="7244ee07-bebb-4256-851d-8920eeb3e1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9879FF-AB67-425D-94EA-6057DA49CB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Slides>
  <Notes>0</Notes>
  <HiddenSlides>0</HiddenSlides>
  <ScaleCrop>false</ScaleCrop>
  <HeadingPairs>
    <vt:vector size="4" baseType="variant">
      <vt:variant>
        <vt:lpstr>Theme</vt:lpstr>
      </vt:variant>
      <vt:variant>
        <vt:i4>3</vt:i4>
      </vt:variant>
      <vt:variant>
        <vt:lpstr>Slide Titles</vt:lpstr>
      </vt:variant>
      <vt:variant>
        <vt:i4>4</vt:i4>
      </vt:variant>
    </vt:vector>
  </HeadingPairs>
  <TitlesOfParts>
    <vt:vector size="7" baseType="lpstr">
      <vt:lpstr>Office Theme</vt:lpstr>
      <vt:lpstr>1_Office Theme</vt:lpstr>
      <vt:lpstr>office theme</vt:lpstr>
      <vt:lpstr>HHS 504 Updated Rule</vt:lpstr>
      <vt:lpstr>Section 504 NPRM: Updating HHS Anti-Discrimination Regulation</vt:lpstr>
      <vt:lpstr>PowerPoint Presentation</vt:lpstr>
      <vt:lpstr>Policy Committee Meeting Thursday, November 2, 2pm Eastern Join Zoom Meeting https://us02web.zoom.us/j/82156490017?pwd=amdsUTliajUrVllwbit1WHR4VmxpUT09 Meeting ID: 821 5649 0017 Passcode: 754454    NACDD Public Policy Listservs 1) Policy List open to all NACDD members (council members, staff and self-advocates)  To join go to https://bit.ly/3Ux1PEN  2) State Policy Committee To join go to  https://forms.gle/yUKXvRRE5cKN1DDi8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Misilo</dc:creator>
  <cp:revision>1551</cp:revision>
  <cp:lastPrinted>2017-11-16T14:55:44Z</cp:lastPrinted>
  <dcterms:created xsi:type="dcterms:W3CDTF">2016-02-23T16:23:37Z</dcterms:created>
  <dcterms:modified xsi:type="dcterms:W3CDTF">2023-10-17T19:46:43Z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0x01010010A0C90C0BAAFC42B9CBFEC0708F4935</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MediaServiceImageTags">
    <vt:lpwstr/>
  </property>
</Properties>
</file>