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3011150" cy="7315200"/>
  <p:notesSz cx="6858000" cy="9144000"/>
  <p:embeddedFontLst>
    <p:embeddedFont>
      <p:font typeface="Archivo Black" panose="020B0A04020102020204" pitchFamily="34" charset="77"/>
      <p:regular r:id="rId27"/>
    </p:embeddedFont>
    <p:embeddedFont>
      <p:font typeface="Calibri" panose="020F0502020204030204" pitchFamily="34" charset="0"/>
      <p:regular r:id="rId28"/>
      <p:bold r:id="rId29"/>
      <p:italic r:id="rId30"/>
      <p:boldItalic r:id="rId31"/>
    </p:embeddedFont>
    <p:embeddedFont>
      <p:font typeface="Lato" panose="020F0502020204030203" pitchFamily="34" charset="0"/>
      <p:regular r:id="rId32"/>
      <p:bold r:id="rId33"/>
      <p:italic r:id="rId34"/>
      <p:boldItalic r:id="rId35"/>
    </p:embeddedFont>
    <p:embeddedFont>
      <p:font typeface="Muli" panose="02000503000000000000" pitchFamily="2" charset="77"/>
      <p:regular r:id="rId36"/>
      <p:bold r:id="rId37"/>
      <p:italic r:id="rId38"/>
      <p:boldItalic r:id="rId39"/>
    </p:embeddedFont>
    <p:embeddedFont>
      <p:font typeface="Roboto" panose="02000000000000000000" pitchFamily="2" charset="0"/>
      <p:regular r:id="rId40"/>
      <p:bold r:id="rId41"/>
      <p:italic r:id="rId42"/>
      <p:boldItalic r:id="rId43"/>
    </p:embeddedFont>
    <p:embeddedFont>
      <p:font typeface="Tenderness" pitchFamily="2"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763A"/>
    <a:srgbClr val="3D773A"/>
    <a:srgbClr val="4C7541"/>
    <a:srgbClr val="3E763B"/>
    <a:srgbClr val="4C75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58C49C-978A-4A51-AB67-CA8B55E0B363}" v="20" dt="2022-09-09T18:54:40"/>
  </p1510:revLst>
</p1510:revInfo>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730" autoAdjust="0"/>
    <p:restoredTop sz="94660"/>
  </p:normalViewPr>
  <p:slideViewPr>
    <p:cSldViewPr snapToGrid="0">
      <p:cViewPr varScale="1">
        <p:scale>
          <a:sx n="114" d="100"/>
          <a:sy n="114" d="100"/>
        </p:scale>
        <p:origin x="200"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6/2/23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10</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12</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15</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17</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18</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19</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2</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20</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22</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5</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7</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8</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9</a:t>
            </a:fld>
            <a:endParaRPr lang="en-US"/>
          </a:p>
        </p:txBody>
      </p:sp>
    </p:spTree>
    <p:extLst>
      <p:ext uri="{BB962C8B-B14F-4D97-AF65-F5344CB8AC3E}">
        <p14:creationId xmlns:p14="http://schemas.microsoft.com/office/powerpoint/2010/main" val="1743608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t>6/2/23</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2373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59625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97326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532436-246E-C341-8F9A-0B4F34C07184}" type="datetimeFigureOut">
              <a:rPr lang="en-US" smtClean="0"/>
              <a:pPr/>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803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32436-246E-C341-8F9A-0B4F34C07184}" type="datetimeFigureOut">
              <a:rPr lang="en-US" smtClean="0"/>
              <a:pPr/>
              <a:t>6/2/23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69611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532436-246E-C341-8F9A-0B4F34C07184}" type="datetimeFigureOut">
              <a:rPr lang="en-US" smtClean="0"/>
              <a:pPr/>
              <a:t>6/2/23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414644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532436-246E-C341-8F9A-0B4F34C07184}" type="datetimeFigureOut">
              <a:rPr lang="en-US" smtClean="0"/>
              <a:pPr/>
              <a:t>6/2/23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85469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2436-246E-C341-8F9A-0B4F34C07184}" type="datetimeFigureOut">
              <a:rPr lang="en-US" smtClean="0"/>
              <a:pPr/>
              <a:t>6/2/23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113700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6/2/23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66009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6/2/23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775023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2436-246E-C341-8F9A-0B4F34C07184}" type="datetimeFigureOut">
              <a:rPr lang="en-US" smtClean="0"/>
              <a:pPr/>
              <a:t>6/2/23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43E6-0357-1B40-8726-50F09ABBA837}" type="slidenum">
              <a:rPr lang="en-US" smtClean="0"/>
              <a:pPr/>
              <a:t>‹#›</a:t>
            </a:fld>
            <a:endParaRPr lang="en-US"/>
          </a:p>
        </p:txBody>
      </p:sp>
    </p:spTree>
    <p:extLst>
      <p:ext uri="{BB962C8B-B14F-4D97-AF65-F5344CB8AC3E}">
        <p14:creationId xmlns:p14="http://schemas.microsoft.com/office/powerpoint/2010/main" val="1026902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abletoday.org/able-programs"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40.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7.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hyperlink" Target="https://www.abletoday.org/" TargetMode="External"/><Relationship Id="rId2" Type="http://schemas.openxmlformats.org/officeDocument/2006/relationships/notesSlide" Target="../notesSlides/notesSlide22.xml"/><Relationship Id="rId16"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hyperlink" Target="mailto:info@abletoday.org" TargetMode="External"/><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8.png"/></Relationships>
</file>

<file path=ppt/slides/_rels/slide23.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50.png"/><Relationship Id="rId3" Type="http://schemas.openxmlformats.org/officeDocument/2006/relationships/hyperlink" Target="https://www.abletoday.org/asl" TargetMode="External"/><Relationship Id="rId7" Type="http://schemas.openxmlformats.org/officeDocument/2006/relationships/hyperlink" Target="https://www.abletoday.org/learning-module" TargetMode="External"/><Relationship Id="rId12"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www.abletoday.org/for-employers" TargetMode="External"/><Relationship Id="rId11" Type="http://schemas.openxmlformats.org/officeDocument/2006/relationships/image" Target="../media/image54.png"/><Relationship Id="rId5" Type="http://schemas.openxmlformats.org/officeDocument/2006/relationships/hyperlink" Target="https://www.abletoday.org/regulations" TargetMode="External"/><Relationship Id="rId15" Type="http://schemas.openxmlformats.org/officeDocument/2006/relationships/image" Target="../media/image112.png"/><Relationship Id="rId10" Type="http://schemas.openxmlformats.org/officeDocument/2006/relationships/image" Target="../media/image53.png"/><Relationship Id="rId4" Type="http://schemas.openxmlformats.org/officeDocument/2006/relationships/hyperlink" Target="https://www.abletoday.org/ssa" TargetMode="External"/><Relationship Id="rId9" Type="http://schemas.openxmlformats.org/officeDocument/2006/relationships/image" Target="../media/image52.png"/><Relationship Id="rId14" Type="http://schemas.openxmlformats.org/officeDocument/2006/relationships/image" Target="../media/image1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hyperlink" Target="http://abletoday.org/able-programs" TargetMode="External"/><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Title"/>
        <p:cNvGrpSpPr/>
        <p:nvPr/>
      </p:nvGrpSpPr>
      <p:grpSpPr>
        <a:xfrm>
          <a:off x="0" y="0"/>
          <a:ext cx="0" cy="0"/>
          <a:chOff x="0" y="0"/>
          <a:chExt cx="0" cy="0"/>
        </a:xfrm>
      </p:grpSpPr>
      <p:pic>
        <p:nvPicPr>
          <p:cNvPr id="2" name="Shape7"/>
          <p:cNvPicPr/>
          <p:nvPr/>
        </p:nvPicPr>
        <p:blipFill rotWithShape="1">
          <a:blip r:embed="rId4"/>
          <a:stretch>
            <a:fillRect/>
          </a:stretch>
        </p:blipFill>
        <p:spPr>
          <a:xfrm>
            <a:off x="567845" y="4537775"/>
            <a:ext cx="11853930" cy="2215450"/>
          </a:xfrm>
          <a:prstGeom prst="rect">
            <a:avLst/>
          </a:prstGeom>
        </p:spPr>
      </p:pic>
      <p:sp>
        <p:nvSpPr>
          <p:cNvPr id="3" name="title copy"/>
          <p:cNvSpPr/>
          <p:nvPr/>
        </p:nvSpPr>
        <p:spPr>
          <a:xfrm>
            <a:off x="1137766" y="4876800"/>
            <a:ext cx="6965433" cy="819150"/>
          </a:xfrm>
          <a:prstGeom prst="rect">
            <a:avLst/>
          </a:prstGeom>
        </p:spPr>
        <p:txBody>
          <a:bodyPr spcFirstLastPara="0" lIns="0" tIns="0" rIns="0" bIns="0" anchor="t"/>
          <a:lstStyle/>
          <a:p>
            <a:pPr algn="l" hangingPunct="0">
              <a:lnSpc>
                <a:spcPct val="100000"/>
              </a:lnSpc>
            </a:pPr>
            <a:r>
              <a:rPr sz="5400" b="1" dirty="0">
                <a:solidFill>
                  <a:srgbClr val="3E773B"/>
                </a:solidFill>
                <a:latin typeface="Muli"/>
                <a:ea typeface="+mn-ea"/>
                <a:cs typeface="Muli"/>
              </a:rPr>
              <a:t>ABLE accounts</a:t>
            </a:r>
          </a:p>
        </p:txBody>
      </p:sp>
      <p:sp>
        <p:nvSpPr>
          <p:cNvPr id="4" name="Body text copy"/>
          <p:cNvSpPr/>
          <p:nvPr/>
        </p:nvSpPr>
        <p:spPr>
          <a:xfrm>
            <a:off x="1133475" y="5852517"/>
            <a:ext cx="9248573" cy="685800"/>
          </a:xfrm>
          <a:prstGeom prst="rect">
            <a:avLst/>
          </a:prstGeom>
        </p:spPr>
        <p:txBody>
          <a:bodyPr spcFirstLastPara="0" lIns="0" tIns="0" rIns="0" bIns="0" anchor="t"/>
          <a:lstStyle/>
          <a:p>
            <a:pPr algn="l" hangingPunct="0">
              <a:lnSpc>
                <a:spcPct val="125000"/>
              </a:lnSpc>
            </a:pPr>
            <a:r>
              <a:rPr sz="1800" b="1" cap="all" spc="375" dirty="0">
                <a:solidFill>
                  <a:srgbClr val="121212"/>
                </a:solidFill>
                <a:latin typeface="Muli"/>
                <a:ea typeface="+mn-ea"/>
                <a:cs typeface="Muli"/>
              </a:rPr>
              <a:t>Expanding Financial Empowerment and </a:t>
            </a:r>
          </a:p>
          <a:p>
            <a:pPr algn="l" hangingPunct="0">
              <a:lnSpc>
                <a:spcPct val="125000"/>
              </a:lnSpc>
            </a:pPr>
            <a:r>
              <a:rPr sz="1800" b="1" cap="all" spc="375" dirty="0">
                <a:solidFill>
                  <a:srgbClr val="121212"/>
                </a:solidFill>
                <a:latin typeface="Muli"/>
                <a:ea typeface="+mn-ea"/>
                <a:cs typeface="Muli"/>
              </a:rPr>
              <a:t>Community Inclusion for People with Disabilities</a:t>
            </a:r>
          </a:p>
        </p:txBody>
      </p:sp>
      <p:pic>
        <p:nvPicPr>
          <p:cNvPr id="5" name="ArrowOutline5"/>
          <p:cNvPicPr/>
          <p:nvPr/>
        </p:nvPicPr>
        <p:blipFill rotWithShape="1">
          <a:blip r:embed="rId5"/>
          <a:stretch>
            <a:fillRect/>
          </a:stretch>
        </p:blipFill>
        <p:spPr>
          <a:xfrm>
            <a:off x="11588148" y="5514975"/>
            <a:ext cx="486035" cy="378530"/>
          </a:xfrm>
          <a:prstGeom prst="rect">
            <a:avLst/>
          </a:prstGeom>
        </p:spPr>
      </p:pic>
      <p:pic>
        <p:nvPicPr>
          <p:cNvPr id="6" name="customLine"/>
          <p:cNvPicPr/>
          <p:nvPr/>
        </p:nvPicPr>
        <p:blipFill rotWithShape="1">
          <a:blip r:embed="rId6"/>
          <a:stretch>
            <a:fillRect/>
          </a:stretch>
        </p:blipFill>
        <p:spPr>
          <a:xfrm rot="5400000">
            <a:off x="10323825" y="5529536"/>
            <a:ext cx="2174252" cy="190500"/>
          </a:xfrm>
          <a:prstGeom prst="rect">
            <a:avLst/>
          </a:prstGeom>
        </p:spPr>
      </p:pic>
      <p:pic>
        <p:nvPicPr>
          <p:cNvPr id="7" name="Able Today Logo white TM"/>
          <p:cNvPicPr/>
          <p:nvPr/>
        </p:nvPicPr>
        <p:blipFill rotWithShape="1">
          <a:blip r:embed="rId7"/>
          <a:stretch>
            <a:fillRect/>
          </a:stretch>
        </p:blipFill>
        <p:spPr>
          <a:xfrm>
            <a:off x="571650" y="400050"/>
            <a:ext cx="7315200" cy="1476375"/>
          </a:xfrm>
          <a:prstGeom prst="rect">
            <a:avLst/>
          </a:prstGeom>
        </p:spPr>
      </p:pic>
      <p:sp>
        <p:nvSpPr>
          <p:cNvPr id="8" name="Body text copy copy 1"/>
          <p:cNvSpPr/>
          <p:nvPr/>
        </p:nvSpPr>
        <p:spPr>
          <a:xfrm>
            <a:off x="1860484" y="6867525"/>
            <a:ext cx="9248573" cy="342900"/>
          </a:xfrm>
          <a:prstGeom prst="rect">
            <a:avLst/>
          </a:prstGeom>
        </p:spPr>
        <p:txBody>
          <a:bodyPr spcFirstLastPara="0" lIns="0" tIns="0" rIns="0" bIns="0" anchor="t"/>
          <a:lstStyle/>
          <a:p>
            <a:pPr algn="ctr" hangingPunct="0">
              <a:lnSpc>
                <a:spcPct val="125000"/>
              </a:lnSpc>
            </a:pPr>
            <a:r>
              <a:rPr sz="1800" b="1" cap="all" spc="375">
                <a:solidFill>
                  <a:srgbClr val="FFFFFF"/>
                </a:solidFill>
                <a:latin typeface="Muli"/>
                <a:ea typeface="+mn-ea"/>
                <a:cs typeface="Muli"/>
              </a:rPr>
              <a:t>www.ABLETODAY.org</a:t>
            </a:r>
          </a:p>
        </p:txBody>
      </p:sp>
    </p:spTree>
    <p:extLst>
      <p:ext uri="{BB962C8B-B14F-4D97-AF65-F5344CB8AC3E}">
        <p14:creationId xmlns:p14="http://schemas.microsoft.com/office/powerpoint/2010/main" val="393002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BFF"/>
        </a:solidFill>
        <a:effectLst/>
      </p:bgPr>
    </p:bg>
    <p:spTree>
      <p:nvGrpSpPr>
        <p:cNvPr id="1" name="Product Features"/>
        <p:cNvGrpSpPr/>
        <p:nvPr/>
      </p:nvGrpSpPr>
      <p:grpSpPr>
        <a:xfrm>
          <a:off x="0" y="0"/>
          <a:ext cx="0" cy="0"/>
          <a:chOff x="0" y="0"/>
          <a:chExt cx="0" cy="0"/>
        </a:xfrm>
      </p:grpSpPr>
      <p:sp>
        <p:nvSpPr>
          <p:cNvPr id="2" name="Title copy"/>
          <p:cNvSpPr/>
          <p:nvPr/>
        </p:nvSpPr>
        <p:spPr>
          <a:xfrm>
            <a:off x="628166" y="409575"/>
            <a:ext cx="9332698" cy="762000"/>
          </a:xfrm>
          <a:prstGeom prst="rect">
            <a:avLst/>
          </a:prstGeom>
        </p:spPr>
        <p:txBody>
          <a:bodyPr spcFirstLastPara="0" lIns="95250" tIns="95250" rIns="95250" bIns="0" anchor="t"/>
          <a:lstStyle/>
          <a:p>
            <a:pPr algn="l" hangingPunct="0">
              <a:lnSpc>
                <a:spcPct val="125000"/>
              </a:lnSpc>
            </a:pPr>
            <a:r>
              <a:rPr sz="3000" b="1" dirty="0">
                <a:solidFill>
                  <a:srgbClr val="222222"/>
                </a:solidFill>
                <a:latin typeface="Archivo Black"/>
                <a:ea typeface="+mn-ea"/>
                <a:cs typeface="Archivo Black"/>
              </a:rPr>
              <a:t>How do you open an ABLE account? </a:t>
            </a:r>
          </a:p>
        </p:txBody>
      </p:sp>
      <p:sp>
        <p:nvSpPr>
          <p:cNvPr id="3" name="Body text copy"/>
          <p:cNvSpPr/>
          <p:nvPr/>
        </p:nvSpPr>
        <p:spPr>
          <a:xfrm>
            <a:off x="631397" y="1181100"/>
            <a:ext cx="6139602" cy="438150"/>
          </a:xfrm>
          <a:prstGeom prst="rect">
            <a:avLst/>
          </a:prstGeom>
        </p:spPr>
        <p:txBody>
          <a:bodyPr spcFirstLastPara="0" lIns="95250" tIns="47625" rIns="95250" bIns="0" anchor="t"/>
          <a:lstStyle/>
          <a:p>
            <a:pPr algn="l" hangingPunct="0">
              <a:lnSpc>
                <a:spcPct val="125000"/>
              </a:lnSpc>
            </a:pPr>
            <a:r>
              <a:rPr sz="1800" b="1" dirty="0">
                <a:solidFill>
                  <a:srgbClr val="000000"/>
                </a:solidFill>
                <a:latin typeface="Muli"/>
                <a:ea typeface="+mn-ea"/>
                <a:cs typeface="Muli"/>
              </a:rPr>
              <a:t>Almost all ABLE </a:t>
            </a:r>
            <a:r>
              <a:rPr lang="en-US" sz="1800" b="1" dirty="0">
                <a:solidFill>
                  <a:srgbClr val="000000"/>
                </a:solidFill>
                <a:latin typeface="Muli"/>
                <a:ea typeface="+mn-ea"/>
                <a:cs typeface="Muli"/>
              </a:rPr>
              <a:t>p</a:t>
            </a:r>
            <a:r>
              <a:rPr sz="1800" b="1" dirty="0">
                <a:solidFill>
                  <a:srgbClr val="000000"/>
                </a:solidFill>
                <a:latin typeface="Muli"/>
                <a:ea typeface="+mn-ea"/>
                <a:cs typeface="Muli"/>
              </a:rPr>
              <a:t>rograms have online enrollment</a:t>
            </a:r>
          </a:p>
        </p:txBody>
      </p:sp>
      <p:sp>
        <p:nvSpPr>
          <p:cNvPr id="4" name="Body text copy"/>
          <p:cNvSpPr/>
          <p:nvPr/>
        </p:nvSpPr>
        <p:spPr>
          <a:xfrm>
            <a:off x="1571625" y="3200400"/>
            <a:ext cx="5609463" cy="447675"/>
          </a:xfrm>
          <a:prstGeom prst="rect">
            <a:avLst/>
          </a:prstGeom>
        </p:spPr>
        <p:txBody>
          <a:bodyPr spcFirstLastPara="0" lIns="95250" tIns="95250" rIns="95250" bIns="0" anchor="t"/>
          <a:lstStyle/>
          <a:p>
            <a:pPr algn="l" hangingPunct="0">
              <a:lnSpc>
                <a:spcPct val="125000"/>
              </a:lnSpc>
            </a:pPr>
            <a:r>
              <a:rPr sz="1350" b="1" dirty="0">
                <a:solidFill>
                  <a:srgbClr val="000000"/>
                </a:solidFill>
                <a:latin typeface="Muli"/>
                <a:ea typeface="+mn-ea"/>
                <a:cs typeface="Muli"/>
              </a:rPr>
              <a:t>See </a:t>
            </a:r>
            <a:r>
              <a:rPr sz="1350" b="1" dirty="0">
                <a:solidFill>
                  <a:srgbClr val="000000"/>
                </a:solidFill>
                <a:latin typeface="Muli"/>
                <a:ea typeface="+mn-ea"/>
                <a:cs typeface="Muli"/>
                <a:hlinkClick r:id="rId3"/>
              </a:rPr>
              <a:t>abletoday.org/able-programs</a:t>
            </a:r>
            <a:r>
              <a:rPr sz="1350" b="1" dirty="0">
                <a:solidFill>
                  <a:srgbClr val="000000"/>
                </a:solidFill>
                <a:latin typeface="Muli"/>
                <a:ea typeface="+mn-ea"/>
                <a:cs typeface="Muli"/>
              </a:rPr>
              <a:t> for more info and examples</a:t>
            </a:r>
          </a:p>
        </p:txBody>
      </p:sp>
      <p:sp>
        <p:nvSpPr>
          <p:cNvPr id="5" name="Body text copy"/>
          <p:cNvSpPr/>
          <p:nvPr/>
        </p:nvSpPr>
        <p:spPr>
          <a:xfrm>
            <a:off x="1580378" y="2857500"/>
            <a:ext cx="4390278" cy="342900"/>
          </a:xfrm>
          <a:prstGeom prst="rect">
            <a:avLst/>
          </a:prstGeom>
        </p:spPr>
        <p:txBody>
          <a:bodyPr spcFirstLastPara="0" lIns="95250" tIns="0" rIns="95250" bIns="0" anchor="t"/>
          <a:lstStyle/>
          <a:p>
            <a:pPr algn="l" hangingPunct="0">
              <a:lnSpc>
                <a:spcPct val="100000"/>
              </a:lnSpc>
            </a:pPr>
            <a:r>
              <a:rPr sz="2250" b="1" dirty="0">
                <a:solidFill>
                  <a:srgbClr val="000000"/>
                </a:solidFill>
                <a:latin typeface="Muli"/>
                <a:ea typeface="+mn-ea"/>
                <a:cs typeface="Muli"/>
              </a:rPr>
              <a:t>Find </a:t>
            </a:r>
            <a:r>
              <a:rPr lang="en-US" sz="2250" b="1" dirty="0">
                <a:solidFill>
                  <a:srgbClr val="000000"/>
                </a:solidFill>
                <a:latin typeface="Muli"/>
                <a:ea typeface="+mn-ea"/>
                <a:cs typeface="Muli"/>
              </a:rPr>
              <a:t>y</a:t>
            </a:r>
            <a:r>
              <a:rPr sz="2250" b="1" dirty="0">
                <a:solidFill>
                  <a:srgbClr val="000000"/>
                </a:solidFill>
                <a:latin typeface="Muli"/>
                <a:ea typeface="+mn-ea"/>
                <a:cs typeface="Muli"/>
              </a:rPr>
              <a:t>our ABLE </a:t>
            </a:r>
            <a:r>
              <a:rPr lang="en-US" sz="2250" b="1" dirty="0">
                <a:solidFill>
                  <a:srgbClr val="000000"/>
                </a:solidFill>
                <a:latin typeface="Muli"/>
                <a:ea typeface="+mn-ea"/>
                <a:cs typeface="Muli"/>
              </a:rPr>
              <a:t>p</a:t>
            </a:r>
            <a:r>
              <a:rPr sz="2250" b="1" dirty="0">
                <a:solidFill>
                  <a:srgbClr val="000000"/>
                </a:solidFill>
                <a:latin typeface="Muli"/>
                <a:ea typeface="+mn-ea"/>
                <a:cs typeface="Muli"/>
              </a:rPr>
              <a:t>rogram</a:t>
            </a:r>
          </a:p>
        </p:txBody>
      </p:sp>
      <p:pic>
        <p:nvPicPr>
          <p:cNvPr id="6" name="Surface Studio 2"/>
          <p:cNvPicPr/>
          <p:nvPr/>
        </p:nvPicPr>
        <p:blipFill rotWithShape="1">
          <a:blip r:embed="rId4"/>
          <a:stretch>
            <a:fillRect/>
          </a:stretch>
        </p:blipFill>
        <p:spPr>
          <a:xfrm>
            <a:off x="7653830" y="819150"/>
            <a:ext cx="5119584" cy="5964127"/>
          </a:xfrm>
          <a:prstGeom prst="rect">
            <a:avLst/>
          </a:prstGeom>
        </p:spPr>
      </p:pic>
      <p:sp>
        <p:nvSpPr>
          <p:cNvPr id="7" name="Body text copy"/>
          <p:cNvSpPr/>
          <p:nvPr/>
        </p:nvSpPr>
        <p:spPr>
          <a:xfrm>
            <a:off x="1577816" y="4648200"/>
            <a:ext cx="6061536" cy="704850"/>
          </a:xfrm>
          <a:prstGeom prst="rect">
            <a:avLst/>
          </a:prstGeom>
        </p:spPr>
        <p:txBody>
          <a:bodyPr spcFirstLastPara="0" lIns="95250" tIns="95250" rIns="95250" bIns="0" anchor="t"/>
          <a:lstStyle/>
          <a:p>
            <a:pPr algn="l" hangingPunct="0">
              <a:lnSpc>
                <a:spcPct val="125000"/>
              </a:lnSpc>
            </a:pPr>
            <a:r>
              <a:rPr sz="1350" dirty="0">
                <a:solidFill>
                  <a:srgbClr val="292929"/>
                </a:solidFill>
                <a:latin typeface="Muli"/>
                <a:ea typeface="+mn-ea"/>
                <a:cs typeface="Muli"/>
              </a:rPr>
              <a:t>ABLE Programs allow you to either enroll in a bank branch, enroll online</a:t>
            </a:r>
            <a:r>
              <a:rPr lang="en-US" sz="1350" dirty="0">
                <a:solidFill>
                  <a:srgbClr val="292929"/>
                </a:solidFill>
                <a:latin typeface="Muli"/>
                <a:ea typeface="+mn-ea"/>
                <a:cs typeface="Muli"/>
              </a:rPr>
              <a:t>,</a:t>
            </a:r>
            <a:r>
              <a:rPr sz="1350" dirty="0">
                <a:solidFill>
                  <a:srgbClr val="292929"/>
                </a:solidFill>
                <a:latin typeface="Muli"/>
                <a:ea typeface="+mn-ea"/>
                <a:cs typeface="Muli"/>
              </a:rPr>
              <a:t> and/or submit a paper application</a:t>
            </a:r>
          </a:p>
        </p:txBody>
      </p:sp>
      <p:sp>
        <p:nvSpPr>
          <p:cNvPr id="8" name="Body text copy"/>
          <p:cNvSpPr/>
          <p:nvPr/>
        </p:nvSpPr>
        <p:spPr>
          <a:xfrm>
            <a:off x="1580378" y="4305300"/>
            <a:ext cx="6531716" cy="342900"/>
          </a:xfrm>
          <a:prstGeom prst="rect">
            <a:avLst/>
          </a:prstGeom>
        </p:spPr>
        <p:txBody>
          <a:bodyPr spcFirstLastPara="0" lIns="95250" tIns="0" rIns="95250" bIns="0" anchor="t"/>
          <a:lstStyle/>
          <a:p>
            <a:pPr algn="l" hangingPunct="0">
              <a:lnSpc>
                <a:spcPct val="100000"/>
              </a:lnSpc>
            </a:pPr>
            <a:r>
              <a:rPr sz="2250" b="1" dirty="0">
                <a:solidFill>
                  <a:srgbClr val="000000"/>
                </a:solidFill>
                <a:latin typeface="Muli"/>
                <a:ea typeface="+mn-ea"/>
                <a:cs typeface="Muli"/>
              </a:rPr>
              <a:t>Most programs let you enroll from anywhere</a:t>
            </a:r>
          </a:p>
        </p:txBody>
      </p:sp>
      <p:sp>
        <p:nvSpPr>
          <p:cNvPr id="9" name="Body text copy"/>
          <p:cNvSpPr/>
          <p:nvPr/>
        </p:nvSpPr>
        <p:spPr>
          <a:xfrm>
            <a:off x="1571625" y="6153150"/>
            <a:ext cx="6129085" cy="962025"/>
          </a:xfrm>
          <a:prstGeom prst="rect">
            <a:avLst/>
          </a:prstGeom>
        </p:spPr>
        <p:txBody>
          <a:bodyPr spcFirstLastPara="0" lIns="95250" tIns="95250" rIns="95250" bIns="0" anchor="t"/>
          <a:lstStyle/>
          <a:p>
            <a:pPr algn="l" hangingPunct="0">
              <a:lnSpc>
                <a:spcPct val="125000"/>
              </a:lnSpc>
            </a:pPr>
            <a:r>
              <a:rPr sz="1350" dirty="0">
                <a:solidFill>
                  <a:srgbClr val="292929"/>
                </a:solidFill>
                <a:latin typeface="Muli"/>
                <a:ea typeface="+mn-ea"/>
                <a:cs typeface="Muli"/>
              </a:rPr>
              <a:t>The individual with the disability can open and manage their own account, or a support person can oversee account management </a:t>
            </a:r>
          </a:p>
          <a:p>
            <a:pPr algn="l" hangingPunct="0">
              <a:lnSpc>
                <a:spcPct val="125000"/>
              </a:lnSpc>
            </a:pPr>
            <a:endParaRPr sz="1350" dirty="0">
              <a:solidFill>
                <a:srgbClr val="292929"/>
              </a:solidFill>
              <a:latin typeface="Muli"/>
              <a:ea typeface="+mn-ea"/>
              <a:cs typeface="Muli"/>
            </a:endParaRPr>
          </a:p>
        </p:txBody>
      </p:sp>
      <p:sp>
        <p:nvSpPr>
          <p:cNvPr id="10" name="Body text copy"/>
          <p:cNvSpPr/>
          <p:nvPr/>
        </p:nvSpPr>
        <p:spPr>
          <a:xfrm>
            <a:off x="1580378" y="5810250"/>
            <a:ext cx="4390278" cy="342900"/>
          </a:xfrm>
          <a:prstGeom prst="rect">
            <a:avLst/>
          </a:prstGeom>
        </p:spPr>
        <p:txBody>
          <a:bodyPr spcFirstLastPara="0" lIns="95250" tIns="0" rIns="95250" bIns="0" anchor="t"/>
          <a:lstStyle/>
          <a:p>
            <a:pPr algn="l" hangingPunct="0">
              <a:lnSpc>
                <a:spcPct val="100000"/>
              </a:lnSpc>
            </a:pPr>
            <a:r>
              <a:rPr sz="2250" b="1" dirty="0">
                <a:solidFill>
                  <a:srgbClr val="000000"/>
                </a:solidFill>
                <a:latin typeface="Muli"/>
                <a:ea typeface="+mn-ea"/>
                <a:cs typeface="Muli"/>
              </a:rPr>
              <a:t>Flexible </a:t>
            </a:r>
            <a:r>
              <a:rPr lang="en-US" sz="2250" b="1" dirty="0">
                <a:solidFill>
                  <a:srgbClr val="000000"/>
                </a:solidFill>
                <a:latin typeface="Muli"/>
                <a:ea typeface="+mn-ea"/>
                <a:cs typeface="Muli"/>
              </a:rPr>
              <a:t>e</a:t>
            </a:r>
            <a:r>
              <a:rPr sz="2250" b="1" dirty="0">
                <a:solidFill>
                  <a:srgbClr val="000000"/>
                </a:solidFill>
                <a:latin typeface="Muli"/>
                <a:ea typeface="+mn-ea"/>
                <a:cs typeface="Muli"/>
              </a:rPr>
              <a:t>nrollment</a:t>
            </a:r>
          </a:p>
        </p:txBody>
      </p:sp>
      <p:pic>
        <p:nvPicPr>
          <p:cNvPr id="11" name="A+ logo black"/>
          <p:cNvPicPr/>
          <p:nvPr/>
        </p:nvPicPr>
        <p:blipFill rotWithShape="1">
          <a:blip r:embed="rId5"/>
          <a:stretch>
            <a:fillRect/>
          </a:stretch>
        </p:blipFill>
        <p:spPr>
          <a:xfrm>
            <a:off x="518344" y="2733675"/>
            <a:ext cx="960736" cy="809144"/>
          </a:xfrm>
          <a:prstGeom prst="rect">
            <a:avLst/>
          </a:prstGeom>
        </p:spPr>
      </p:pic>
      <p:pic>
        <p:nvPicPr>
          <p:cNvPr id="12" name="A+ logo black copy 1"/>
          <p:cNvPicPr/>
          <p:nvPr/>
        </p:nvPicPr>
        <p:blipFill rotWithShape="1">
          <a:blip r:embed="rId5"/>
          <a:stretch>
            <a:fillRect/>
          </a:stretch>
        </p:blipFill>
        <p:spPr>
          <a:xfrm>
            <a:off x="529794" y="4171950"/>
            <a:ext cx="960736" cy="809144"/>
          </a:xfrm>
          <a:prstGeom prst="rect">
            <a:avLst/>
          </a:prstGeom>
        </p:spPr>
      </p:pic>
      <p:pic>
        <p:nvPicPr>
          <p:cNvPr id="13" name="A+ logo black copy 1"/>
          <p:cNvPicPr/>
          <p:nvPr/>
        </p:nvPicPr>
        <p:blipFill rotWithShape="1">
          <a:blip r:embed="rId6"/>
          <a:stretch>
            <a:fillRect/>
          </a:stretch>
        </p:blipFill>
        <p:spPr>
          <a:xfrm>
            <a:off x="520529" y="5638800"/>
            <a:ext cx="960736" cy="809144"/>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Timeline"/>
        <p:cNvGrpSpPr/>
        <p:nvPr/>
      </p:nvGrpSpPr>
      <p:grpSpPr>
        <a:xfrm>
          <a:off x="0" y="0"/>
          <a:ext cx="0" cy="0"/>
          <a:chOff x="0" y="0"/>
          <a:chExt cx="0" cy="0"/>
        </a:xfrm>
      </p:grpSpPr>
      <p:sp>
        <p:nvSpPr>
          <p:cNvPr id="2" name="Circle Container"/>
          <p:cNvSpPr/>
          <p:nvPr/>
        </p:nvSpPr>
        <p:spPr>
          <a:xfrm>
            <a:off x="1209675" y="2495550"/>
            <a:ext cx="918711" cy="918711"/>
          </a:xfrm>
          <a:prstGeom prst="ellipse">
            <a:avLst/>
          </a:prstGeom>
          <a:solidFill>
            <a:srgbClr val="121212"/>
          </a:solidFill>
        </p:spPr>
        <p:txBody>
          <a:bodyPr spcFirstLastPara="0" lIns="0" tIns="0" rIns="0" bIns="0" anchor="ctr"/>
          <a:lstStyle/>
          <a:p>
            <a:pPr algn="ctr" hangingPunct="0">
              <a:lnSpc>
                <a:spcPct val="100000"/>
              </a:lnSpc>
            </a:pPr>
            <a:r>
              <a:rPr sz="1050">
                <a:solidFill>
                  <a:srgbClr val="121212"/>
                </a:solidFill>
                <a:latin typeface="Lato"/>
                <a:ea typeface="+mn-ea"/>
                <a:cs typeface="Lato"/>
              </a:rPr>
              <a:t>.</a:t>
            </a:r>
          </a:p>
        </p:txBody>
      </p:sp>
      <p:sp>
        <p:nvSpPr>
          <p:cNvPr id="3" name="Body text copy"/>
          <p:cNvSpPr/>
          <p:nvPr/>
        </p:nvSpPr>
        <p:spPr>
          <a:xfrm>
            <a:off x="739412" y="561975"/>
            <a:ext cx="11723983" cy="304800"/>
          </a:xfrm>
          <a:prstGeom prst="rect">
            <a:avLst/>
          </a:prstGeom>
        </p:spPr>
        <p:txBody>
          <a:bodyPr spcFirstLastPara="0" lIns="0" tIns="0" rIns="0" bIns="0" anchor="t"/>
          <a:lstStyle/>
          <a:p>
            <a:pPr algn="l" hangingPunct="0">
              <a:lnSpc>
                <a:spcPct val="66667"/>
              </a:lnSpc>
              <a:spcBef>
                <a:spcPct val="13333"/>
              </a:spcBef>
            </a:pPr>
            <a:r>
              <a:rPr sz="3000" b="1" dirty="0">
                <a:solidFill>
                  <a:srgbClr val="000000"/>
                </a:solidFill>
                <a:latin typeface="Archivo Black"/>
                <a:ea typeface="+mn-ea"/>
                <a:cs typeface="Archivo Black"/>
              </a:rPr>
              <a:t>Who Can Serve as an ABLE Account Support Person</a:t>
            </a:r>
            <a:r>
              <a:rPr lang="en-US" sz="3000" b="1" dirty="0">
                <a:solidFill>
                  <a:srgbClr val="000000"/>
                </a:solidFill>
                <a:latin typeface="Archivo Black"/>
                <a:ea typeface="+mn-ea"/>
                <a:cs typeface="Archivo Black"/>
              </a:rPr>
              <a:t>?</a:t>
            </a:r>
            <a:endParaRPr sz="3000" b="1" dirty="0">
              <a:solidFill>
                <a:srgbClr val="000000"/>
              </a:solidFill>
              <a:latin typeface="Archivo Black"/>
              <a:ea typeface="+mn-ea"/>
              <a:cs typeface="Archivo Black"/>
            </a:endParaRPr>
          </a:p>
        </p:txBody>
      </p:sp>
      <p:sp>
        <p:nvSpPr>
          <p:cNvPr id="4" name="Body text copy"/>
          <p:cNvSpPr/>
          <p:nvPr/>
        </p:nvSpPr>
        <p:spPr>
          <a:xfrm>
            <a:off x="1236597" y="1057275"/>
            <a:ext cx="11226799" cy="781050"/>
          </a:xfrm>
          <a:prstGeom prst="rect">
            <a:avLst/>
          </a:prstGeom>
        </p:spPr>
        <p:txBody>
          <a:bodyPr spcFirstLastPara="0" lIns="0" tIns="0" rIns="0" bIns="0" anchor="t"/>
          <a:lstStyle/>
          <a:p>
            <a:pPr marL="228600" indent="-228600" algn="l" hangingPunct="0">
              <a:lnSpc>
                <a:spcPct val="141667"/>
              </a:lnSpc>
              <a:buClr>
                <a:srgbClr val="000000"/>
              </a:buClr>
              <a:buFont typeface="Courier New" panose="020B0604020202020204" pitchFamily="34" charset="0"/>
              <a:buChar char="o"/>
            </a:pPr>
            <a:r>
              <a:rPr lang="en-US" sz="1800" cap="all" spc="150" dirty="0">
                <a:solidFill>
                  <a:srgbClr val="000000"/>
                </a:solidFill>
                <a:latin typeface="Muli"/>
                <a:ea typeface="+mn-ea"/>
                <a:cs typeface="Muli"/>
              </a:rPr>
              <a:t>People with disabilities can open and administrate Able accounts </a:t>
            </a:r>
          </a:p>
          <a:p>
            <a:pPr marL="228600" indent="-228600" algn="l" hangingPunct="0">
              <a:lnSpc>
                <a:spcPct val="141667"/>
              </a:lnSpc>
              <a:buClr>
                <a:srgbClr val="000000"/>
              </a:buClr>
              <a:buFont typeface="Courier New" panose="020B0604020202020204" pitchFamily="34" charset="0"/>
              <a:buChar char="o"/>
            </a:pPr>
            <a:r>
              <a:rPr lang="en-US" sz="1800" cap="all" spc="150" dirty="0">
                <a:solidFill>
                  <a:srgbClr val="000000"/>
                </a:solidFill>
                <a:latin typeface="Muli"/>
                <a:ea typeface="+mn-ea"/>
                <a:cs typeface="Muli"/>
              </a:rPr>
              <a:t>ABLE Support person </a:t>
            </a:r>
            <a:r>
              <a:rPr sz="1800" cap="all" spc="150" dirty="0">
                <a:solidFill>
                  <a:srgbClr val="000000"/>
                </a:solidFill>
                <a:latin typeface="Muli"/>
                <a:ea typeface="+mn-ea"/>
                <a:cs typeface="Muli"/>
              </a:rPr>
              <a:t>Can be an individual or an organization </a:t>
            </a:r>
          </a:p>
          <a:p>
            <a:pPr marL="228600" indent="-228600" algn="l" hangingPunct="0">
              <a:lnSpc>
                <a:spcPct val="141667"/>
              </a:lnSpc>
              <a:buClr>
                <a:srgbClr val="000000"/>
              </a:buClr>
              <a:buFont typeface="Courier New" panose="020B0604020202020204" pitchFamily="34" charset="0"/>
              <a:buChar char="o"/>
            </a:pPr>
            <a:r>
              <a:rPr sz="1800" cap="all" spc="150" dirty="0">
                <a:solidFill>
                  <a:srgbClr val="000000"/>
                </a:solidFill>
                <a:latin typeface="Muli"/>
                <a:ea typeface="+mn-ea"/>
                <a:cs typeface="Muli"/>
              </a:rPr>
              <a:t>Supporters can manage multiple accounts at once</a:t>
            </a:r>
          </a:p>
        </p:txBody>
      </p:sp>
      <p:sp>
        <p:nvSpPr>
          <p:cNvPr id="5" name="Circle Container copy 1"/>
          <p:cNvSpPr/>
          <p:nvPr/>
        </p:nvSpPr>
        <p:spPr>
          <a:xfrm>
            <a:off x="1215330" y="3648170"/>
            <a:ext cx="918711" cy="918711"/>
          </a:xfrm>
          <a:prstGeom prst="ellipse">
            <a:avLst/>
          </a:prstGeom>
          <a:solidFill>
            <a:srgbClr val="121212"/>
          </a:solidFill>
        </p:spPr>
        <p:txBody>
          <a:bodyPr spcFirstLastPara="0" lIns="0" tIns="0" rIns="0" bIns="0" anchor="ctr"/>
          <a:lstStyle/>
          <a:p>
            <a:pPr algn="ctr" hangingPunct="0">
              <a:lnSpc>
                <a:spcPct val="100000"/>
              </a:lnSpc>
            </a:pPr>
            <a:r>
              <a:rPr sz="1050">
                <a:solidFill>
                  <a:srgbClr val="121212"/>
                </a:solidFill>
                <a:latin typeface="Lato"/>
                <a:ea typeface="+mn-ea"/>
                <a:cs typeface="Lato"/>
              </a:rPr>
              <a:t>.</a:t>
            </a:r>
          </a:p>
        </p:txBody>
      </p:sp>
      <p:sp>
        <p:nvSpPr>
          <p:cNvPr id="6" name="Circle Container"/>
          <p:cNvSpPr/>
          <p:nvPr/>
        </p:nvSpPr>
        <p:spPr>
          <a:xfrm>
            <a:off x="1217620" y="4777503"/>
            <a:ext cx="918711" cy="918711"/>
          </a:xfrm>
          <a:prstGeom prst="ellipse">
            <a:avLst/>
          </a:prstGeom>
          <a:solidFill>
            <a:srgbClr val="121212"/>
          </a:solidFill>
        </p:spPr>
        <p:txBody>
          <a:bodyPr spcFirstLastPara="0" lIns="0" tIns="0" rIns="0" bIns="0" anchor="ctr"/>
          <a:lstStyle/>
          <a:p>
            <a:pPr algn="ctr" hangingPunct="0">
              <a:lnSpc>
                <a:spcPct val="100000"/>
              </a:lnSpc>
            </a:pPr>
            <a:r>
              <a:rPr sz="1050">
                <a:solidFill>
                  <a:srgbClr val="121212"/>
                </a:solidFill>
                <a:latin typeface="Lato"/>
                <a:ea typeface="+mn-ea"/>
                <a:cs typeface="Lato"/>
              </a:rPr>
              <a:t>.</a:t>
            </a:r>
          </a:p>
        </p:txBody>
      </p:sp>
      <p:sp>
        <p:nvSpPr>
          <p:cNvPr id="7" name="Circle Container copy 1"/>
          <p:cNvSpPr/>
          <p:nvPr/>
        </p:nvSpPr>
        <p:spPr>
          <a:xfrm>
            <a:off x="1223276" y="5939648"/>
            <a:ext cx="918711" cy="918711"/>
          </a:xfrm>
          <a:prstGeom prst="ellipse">
            <a:avLst/>
          </a:prstGeom>
          <a:solidFill>
            <a:srgbClr val="121212"/>
          </a:solidFill>
        </p:spPr>
        <p:txBody>
          <a:bodyPr spcFirstLastPara="0" lIns="0" tIns="0" rIns="0" bIns="0" anchor="ctr"/>
          <a:lstStyle/>
          <a:p>
            <a:pPr algn="ctr" hangingPunct="0">
              <a:lnSpc>
                <a:spcPct val="100000"/>
              </a:lnSpc>
            </a:pPr>
            <a:r>
              <a:rPr sz="1050">
                <a:solidFill>
                  <a:srgbClr val="121212"/>
                </a:solidFill>
                <a:latin typeface="Lato"/>
                <a:ea typeface="+mn-ea"/>
                <a:cs typeface="Lato"/>
              </a:rPr>
              <a:t>.</a:t>
            </a:r>
          </a:p>
        </p:txBody>
      </p:sp>
      <p:sp>
        <p:nvSpPr>
          <p:cNvPr id="8" name="Body text copy"/>
          <p:cNvSpPr/>
          <p:nvPr/>
        </p:nvSpPr>
        <p:spPr>
          <a:xfrm>
            <a:off x="2286000" y="2390775"/>
            <a:ext cx="4008165" cy="4572000"/>
          </a:xfrm>
          <a:prstGeom prst="rect">
            <a:avLst/>
          </a:prstGeom>
        </p:spPr>
        <p:txBody>
          <a:bodyPr spcFirstLastPara="0" lIns="0" tIns="0" rIns="0" bIns="0" anchor="t"/>
          <a:lstStyle/>
          <a:p>
            <a:pPr algn="l" hangingPunct="0">
              <a:lnSpc>
                <a:spcPct val="250000"/>
              </a:lnSpc>
            </a:pPr>
            <a:r>
              <a:rPr sz="3000">
                <a:solidFill>
                  <a:srgbClr val="3E773B"/>
                </a:solidFill>
                <a:latin typeface="Archivo Black"/>
                <a:ea typeface="+mn-ea"/>
                <a:cs typeface="Archivo Black"/>
              </a:rPr>
              <a:t>Power of Attorney</a:t>
            </a:r>
          </a:p>
          <a:p>
            <a:pPr algn="l" hangingPunct="0">
              <a:lnSpc>
                <a:spcPct val="250000"/>
              </a:lnSpc>
            </a:pPr>
            <a:r>
              <a:rPr sz="3000">
                <a:solidFill>
                  <a:srgbClr val="3E773B"/>
                </a:solidFill>
                <a:latin typeface="Archivo Black"/>
                <a:ea typeface="+mn-ea"/>
                <a:cs typeface="Archivo Black"/>
              </a:rPr>
              <a:t>Conservator</a:t>
            </a:r>
          </a:p>
          <a:p>
            <a:pPr algn="l" hangingPunct="0">
              <a:lnSpc>
                <a:spcPct val="250000"/>
              </a:lnSpc>
            </a:pPr>
            <a:r>
              <a:rPr sz="3000">
                <a:solidFill>
                  <a:srgbClr val="3E773B"/>
                </a:solidFill>
                <a:latin typeface="Archivo Black"/>
                <a:ea typeface="+mn-ea"/>
                <a:cs typeface="Archivo Black"/>
              </a:rPr>
              <a:t>Guardian</a:t>
            </a:r>
          </a:p>
          <a:p>
            <a:pPr algn="l" hangingPunct="0">
              <a:lnSpc>
                <a:spcPct val="250000"/>
              </a:lnSpc>
            </a:pPr>
            <a:r>
              <a:rPr sz="3000">
                <a:solidFill>
                  <a:srgbClr val="3E773B"/>
                </a:solidFill>
                <a:latin typeface="Archivo Black"/>
                <a:ea typeface="+mn-ea"/>
                <a:cs typeface="Archivo Black"/>
              </a:rPr>
              <a:t>Spouse</a:t>
            </a:r>
          </a:p>
        </p:txBody>
      </p:sp>
      <p:sp>
        <p:nvSpPr>
          <p:cNvPr id="9" name="Body text copy copy 1"/>
          <p:cNvSpPr/>
          <p:nvPr/>
        </p:nvSpPr>
        <p:spPr>
          <a:xfrm>
            <a:off x="7867650" y="2390775"/>
            <a:ext cx="5079952" cy="4572000"/>
          </a:xfrm>
          <a:prstGeom prst="rect">
            <a:avLst/>
          </a:prstGeom>
        </p:spPr>
        <p:txBody>
          <a:bodyPr spcFirstLastPara="0" lIns="0" tIns="0" rIns="0" bIns="0" anchor="t"/>
          <a:lstStyle/>
          <a:p>
            <a:pPr algn="l" hangingPunct="0">
              <a:lnSpc>
                <a:spcPct val="250000"/>
              </a:lnSpc>
            </a:pPr>
            <a:r>
              <a:rPr sz="3000">
                <a:solidFill>
                  <a:srgbClr val="3E773B"/>
                </a:solidFill>
                <a:latin typeface="Archivo Black"/>
                <a:ea typeface="+mn-ea"/>
                <a:cs typeface="Archivo Black"/>
              </a:rPr>
              <a:t>Parent</a:t>
            </a:r>
          </a:p>
          <a:p>
            <a:pPr algn="l" hangingPunct="0">
              <a:lnSpc>
                <a:spcPct val="250000"/>
              </a:lnSpc>
            </a:pPr>
            <a:r>
              <a:rPr sz="3000">
                <a:solidFill>
                  <a:srgbClr val="3E773B"/>
                </a:solidFill>
                <a:latin typeface="Archivo Black"/>
                <a:ea typeface="+mn-ea"/>
                <a:cs typeface="Archivo Black"/>
              </a:rPr>
              <a:t>Sibling</a:t>
            </a:r>
          </a:p>
          <a:p>
            <a:pPr algn="l" hangingPunct="0">
              <a:lnSpc>
                <a:spcPct val="250000"/>
              </a:lnSpc>
            </a:pPr>
            <a:r>
              <a:rPr sz="3000">
                <a:solidFill>
                  <a:srgbClr val="3E773B"/>
                </a:solidFill>
                <a:latin typeface="Archivo Black"/>
                <a:ea typeface="+mn-ea"/>
                <a:cs typeface="Archivo Black"/>
              </a:rPr>
              <a:t>Grandparent</a:t>
            </a:r>
          </a:p>
          <a:p>
            <a:pPr algn="l" hangingPunct="0">
              <a:lnSpc>
                <a:spcPct val="250000"/>
              </a:lnSpc>
            </a:pPr>
            <a:r>
              <a:rPr sz="3000">
                <a:solidFill>
                  <a:srgbClr val="3E773B"/>
                </a:solidFill>
                <a:latin typeface="Archivo Black"/>
                <a:ea typeface="+mn-ea"/>
                <a:cs typeface="Archivo Black"/>
              </a:rPr>
              <a:t>Representative Payee</a:t>
            </a:r>
          </a:p>
        </p:txBody>
      </p:sp>
      <p:sp>
        <p:nvSpPr>
          <p:cNvPr id="10" name="Body text copy copy 2"/>
          <p:cNvSpPr/>
          <p:nvPr/>
        </p:nvSpPr>
        <p:spPr>
          <a:xfrm>
            <a:off x="1524000" y="2390775"/>
            <a:ext cx="514825" cy="4572000"/>
          </a:xfrm>
          <a:prstGeom prst="rect">
            <a:avLst/>
          </a:prstGeom>
        </p:spPr>
        <p:txBody>
          <a:bodyPr spcFirstLastPara="0" lIns="0" tIns="0" rIns="0" bIns="0" anchor="t"/>
          <a:lstStyle/>
          <a:p>
            <a:pPr algn="l" hangingPunct="0">
              <a:lnSpc>
                <a:spcPct val="250000"/>
              </a:lnSpc>
            </a:pPr>
            <a:r>
              <a:rPr sz="3000" dirty="0">
                <a:solidFill>
                  <a:srgbClr val="FFFFFF"/>
                </a:solidFill>
                <a:latin typeface="Archivo Black"/>
                <a:ea typeface="+mn-ea"/>
                <a:cs typeface="Archivo Black"/>
              </a:rPr>
              <a:t>1</a:t>
            </a:r>
          </a:p>
          <a:p>
            <a:pPr algn="l" hangingPunct="0">
              <a:lnSpc>
                <a:spcPct val="250000"/>
              </a:lnSpc>
            </a:pPr>
            <a:r>
              <a:rPr sz="3000" dirty="0">
                <a:solidFill>
                  <a:srgbClr val="FFFFFF"/>
                </a:solidFill>
                <a:latin typeface="Archivo Black"/>
                <a:ea typeface="+mn-ea"/>
                <a:cs typeface="Archivo Black"/>
              </a:rPr>
              <a:t>2</a:t>
            </a:r>
          </a:p>
          <a:p>
            <a:pPr algn="l" hangingPunct="0">
              <a:lnSpc>
                <a:spcPct val="250000"/>
              </a:lnSpc>
            </a:pPr>
            <a:r>
              <a:rPr sz="3000" dirty="0">
                <a:solidFill>
                  <a:srgbClr val="FFFFFF"/>
                </a:solidFill>
                <a:latin typeface="Archivo Black"/>
                <a:ea typeface="+mn-ea"/>
                <a:cs typeface="Archivo Black"/>
              </a:rPr>
              <a:t>3</a:t>
            </a:r>
          </a:p>
          <a:p>
            <a:pPr algn="l" hangingPunct="0">
              <a:lnSpc>
                <a:spcPct val="250000"/>
              </a:lnSpc>
            </a:pPr>
            <a:r>
              <a:rPr sz="3000" dirty="0">
                <a:solidFill>
                  <a:srgbClr val="FFFFFF"/>
                </a:solidFill>
                <a:latin typeface="Archivo Black"/>
                <a:ea typeface="+mn-ea"/>
                <a:cs typeface="Archivo Black"/>
              </a:rPr>
              <a:t>4</a:t>
            </a:r>
          </a:p>
        </p:txBody>
      </p:sp>
      <p:sp>
        <p:nvSpPr>
          <p:cNvPr id="11" name="Circle Container"/>
          <p:cNvSpPr/>
          <p:nvPr/>
        </p:nvSpPr>
        <p:spPr>
          <a:xfrm>
            <a:off x="6734175" y="2514600"/>
            <a:ext cx="918711" cy="918711"/>
          </a:xfrm>
          <a:prstGeom prst="ellipse">
            <a:avLst/>
          </a:prstGeom>
          <a:solidFill>
            <a:srgbClr val="121212"/>
          </a:solidFill>
        </p:spPr>
        <p:txBody>
          <a:bodyPr spcFirstLastPara="0" lIns="0" tIns="0" rIns="0" bIns="0" anchor="ctr"/>
          <a:lstStyle/>
          <a:p>
            <a:pPr algn="ctr" hangingPunct="0">
              <a:lnSpc>
                <a:spcPct val="100000"/>
              </a:lnSpc>
            </a:pPr>
            <a:r>
              <a:rPr sz="1050">
                <a:solidFill>
                  <a:srgbClr val="121212"/>
                </a:solidFill>
                <a:latin typeface="Lato"/>
                <a:ea typeface="+mn-ea"/>
                <a:cs typeface="Lato"/>
              </a:rPr>
              <a:t>.</a:t>
            </a:r>
          </a:p>
        </p:txBody>
      </p:sp>
      <p:sp>
        <p:nvSpPr>
          <p:cNvPr id="12" name="Circle Container copy 1"/>
          <p:cNvSpPr/>
          <p:nvPr/>
        </p:nvSpPr>
        <p:spPr>
          <a:xfrm>
            <a:off x="6739830" y="3667220"/>
            <a:ext cx="918711" cy="918711"/>
          </a:xfrm>
          <a:prstGeom prst="ellipse">
            <a:avLst/>
          </a:prstGeom>
          <a:solidFill>
            <a:srgbClr val="121212"/>
          </a:solidFill>
        </p:spPr>
        <p:txBody>
          <a:bodyPr spcFirstLastPara="0" lIns="0" tIns="0" rIns="0" bIns="0" anchor="ctr"/>
          <a:lstStyle/>
          <a:p>
            <a:pPr algn="ctr" hangingPunct="0">
              <a:lnSpc>
                <a:spcPct val="100000"/>
              </a:lnSpc>
            </a:pPr>
            <a:r>
              <a:rPr sz="1050">
                <a:solidFill>
                  <a:srgbClr val="121212"/>
                </a:solidFill>
                <a:latin typeface="Lato"/>
                <a:ea typeface="+mn-ea"/>
                <a:cs typeface="Lato"/>
              </a:rPr>
              <a:t>.</a:t>
            </a:r>
          </a:p>
        </p:txBody>
      </p:sp>
      <p:sp>
        <p:nvSpPr>
          <p:cNvPr id="13" name="Circle Container"/>
          <p:cNvSpPr/>
          <p:nvPr/>
        </p:nvSpPr>
        <p:spPr>
          <a:xfrm>
            <a:off x="6742120" y="4796553"/>
            <a:ext cx="918711" cy="918711"/>
          </a:xfrm>
          <a:prstGeom prst="ellipse">
            <a:avLst/>
          </a:prstGeom>
          <a:solidFill>
            <a:srgbClr val="121212"/>
          </a:solidFill>
        </p:spPr>
        <p:txBody>
          <a:bodyPr spcFirstLastPara="0" lIns="0" tIns="0" rIns="0" bIns="0" anchor="ctr"/>
          <a:lstStyle/>
          <a:p>
            <a:pPr algn="ctr" hangingPunct="0">
              <a:lnSpc>
                <a:spcPct val="100000"/>
              </a:lnSpc>
            </a:pPr>
            <a:r>
              <a:rPr sz="1050">
                <a:solidFill>
                  <a:srgbClr val="121212"/>
                </a:solidFill>
                <a:latin typeface="Lato"/>
                <a:ea typeface="+mn-ea"/>
                <a:cs typeface="Lato"/>
              </a:rPr>
              <a:t>.</a:t>
            </a:r>
          </a:p>
        </p:txBody>
      </p:sp>
      <p:sp>
        <p:nvSpPr>
          <p:cNvPr id="14" name="Circle Container copy 1"/>
          <p:cNvSpPr/>
          <p:nvPr/>
        </p:nvSpPr>
        <p:spPr>
          <a:xfrm>
            <a:off x="6751422" y="5934075"/>
            <a:ext cx="918711" cy="918711"/>
          </a:xfrm>
          <a:prstGeom prst="ellipse">
            <a:avLst/>
          </a:prstGeom>
          <a:solidFill>
            <a:srgbClr val="121212"/>
          </a:solidFill>
        </p:spPr>
        <p:txBody>
          <a:bodyPr spcFirstLastPara="0" lIns="0" tIns="0" rIns="0" bIns="0" anchor="ctr"/>
          <a:lstStyle/>
          <a:p>
            <a:pPr algn="ctr" hangingPunct="0">
              <a:lnSpc>
                <a:spcPct val="100000"/>
              </a:lnSpc>
            </a:pPr>
            <a:r>
              <a:rPr sz="1050">
                <a:solidFill>
                  <a:srgbClr val="121212"/>
                </a:solidFill>
                <a:latin typeface="Lato"/>
                <a:ea typeface="+mn-ea"/>
                <a:cs typeface="Lato"/>
              </a:rPr>
              <a:t>.</a:t>
            </a:r>
          </a:p>
        </p:txBody>
      </p:sp>
      <p:sp>
        <p:nvSpPr>
          <p:cNvPr id="15" name="Body text copy copy 3"/>
          <p:cNvSpPr/>
          <p:nvPr/>
        </p:nvSpPr>
        <p:spPr>
          <a:xfrm>
            <a:off x="7048500" y="2390775"/>
            <a:ext cx="514825" cy="4572000"/>
          </a:xfrm>
          <a:prstGeom prst="rect">
            <a:avLst/>
          </a:prstGeom>
        </p:spPr>
        <p:txBody>
          <a:bodyPr spcFirstLastPara="0" lIns="0" tIns="0" rIns="0" bIns="0" anchor="t"/>
          <a:lstStyle/>
          <a:p>
            <a:pPr algn="l" hangingPunct="0">
              <a:lnSpc>
                <a:spcPct val="250000"/>
              </a:lnSpc>
            </a:pPr>
            <a:r>
              <a:rPr sz="3000">
                <a:solidFill>
                  <a:srgbClr val="FFFFFF"/>
                </a:solidFill>
                <a:latin typeface="Archivo Black"/>
                <a:ea typeface="+mn-ea"/>
                <a:cs typeface="Archivo Black"/>
              </a:rPr>
              <a:t>5</a:t>
            </a:r>
          </a:p>
          <a:p>
            <a:pPr algn="l" hangingPunct="0">
              <a:lnSpc>
                <a:spcPct val="250000"/>
              </a:lnSpc>
            </a:pPr>
            <a:r>
              <a:rPr sz="3000">
                <a:solidFill>
                  <a:srgbClr val="FFFFFF"/>
                </a:solidFill>
                <a:latin typeface="Archivo Black"/>
                <a:ea typeface="+mn-ea"/>
                <a:cs typeface="Archivo Black"/>
              </a:rPr>
              <a:t>6</a:t>
            </a:r>
          </a:p>
          <a:p>
            <a:pPr algn="l" hangingPunct="0">
              <a:lnSpc>
                <a:spcPct val="250000"/>
              </a:lnSpc>
            </a:pPr>
            <a:r>
              <a:rPr sz="3000">
                <a:solidFill>
                  <a:srgbClr val="FFFFFF"/>
                </a:solidFill>
                <a:latin typeface="Archivo Black"/>
                <a:ea typeface="+mn-ea"/>
                <a:cs typeface="Archivo Black"/>
              </a:rPr>
              <a:t>7</a:t>
            </a:r>
          </a:p>
          <a:p>
            <a:pPr algn="l" hangingPunct="0">
              <a:lnSpc>
                <a:spcPct val="250000"/>
              </a:lnSpc>
            </a:pPr>
            <a:r>
              <a:rPr sz="3000">
                <a:solidFill>
                  <a:srgbClr val="FFFFFF"/>
                </a:solidFill>
                <a:latin typeface="Archivo Black"/>
                <a:ea typeface="+mn-ea"/>
                <a:cs typeface="Archivo Black"/>
              </a:rPr>
              <a:t>8</a:t>
            </a:r>
          </a:p>
        </p:txBody>
      </p:sp>
    </p:spTree>
    <p:extLst>
      <p:ext uri="{BB962C8B-B14F-4D97-AF65-F5344CB8AC3E}">
        <p14:creationId xmlns:p14="http://schemas.microsoft.com/office/powerpoint/2010/main" val="3930024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Timeline"/>
        <p:cNvGrpSpPr/>
        <p:nvPr/>
      </p:nvGrpSpPr>
      <p:grpSpPr>
        <a:xfrm>
          <a:off x="0" y="0"/>
          <a:ext cx="0" cy="0"/>
          <a:chOff x="0" y="0"/>
          <a:chExt cx="0" cy="0"/>
        </a:xfrm>
      </p:grpSpPr>
      <p:pic>
        <p:nvPicPr>
          <p:cNvPr id="2" name="Shape-55"/>
          <p:cNvPicPr/>
          <p:nvPr/>
        </p:nvPicPr>
        <p:blipFill rotWithShape="1">
          <a:blip r:embed="rId3"/>
          <a:stretch>
            <a:fillRect/>
          </a:stretch>
        </p:blipFill>
        <p:spPr>
          <a:xfrm rot="5400000">
            <a:off x="1409373" y="2994459"/>
            <a:ext cx="4243536" cy="2140818"/>
          </a:xfrm>
          <a:prstGeom prst="rect">
            <a:avLst/>
          </a:prstGeom>
        </p:spPr>
      </p:pic>
      <p:pic>
        <p:nvPicPr>
          <p:cNvPr id="3" name="Shape-19"/>
          <p:cNvPicPr/>
          <p:nvPr/>
        </p:nvPicPr>
        <p:blipFill rotWithShape="1">
          <a:blip r:embed="rId4"/>
          <a:stretch>
            <a:fillRect/>
          </a:stretch>
        </p:blipFill>
        <p:spPr>
          <a:xfrm>
            <a:off x="660000" y="2200347"/>
            <a:ext cx="3717857" cy="3717857"/>
          </a:xfrm>
          <a:prstGeom prst="rect">
            <a:avLst/>
          </a:prstGeom>
        </p:spPr>
      </p:pic>
      <p:sp>
        <p:nvSpPr>
          <p:cNvPr id="4" name="Body text copy"/>
          <p:cNvSpPr/>
          <p:nvPr/>
        </p:nvSpPr>
        <p:spPr>
          <a:xfrm>
            <a:off x="505524" y="390525"/>
            <a:ext cx="10401242" cy="285750"/>
          </a:xfrm>
          <a:prstGeom prst="rect">
            <a:avLst/>
          </a:prstGeom>
        </p:spPr>
        <p:txBody>
          <a:bodyPr spcFirstLastPara="0" lIns="0" tIns="0" rIns="0" bIns="0" anchor="t"/>
          <a:lstStyle/>
          <a:p>
            <a:pPr algn="l" hangingPunct="0">
              <a:lnSpc>
                <a:spcPct val="100000"/>
              </a:lnSpc>
            </a:pPr>
            <a:r>
              <a:rPr sz="1800" cap="all" spc="225">
                <a:solidFill>
                  <a:srgbClr val="222222"/>
                </a:solidFill>
                <a:latin typeface="Arial"/>
                <a:ea typeface="+mn-ea"/>
                <a:cs typeface="Arial"/>
              </a:rPr>
              <a:t>EXAMPLE SHOWING HOW AMANDA's ACCOUNT IS ADMINISTERED</a:t>
            </a:r>
          </a:p>
        </p:txBody>
      </p:sp>
      <p:pic>
        <p:nvPicPr>
          <p:cNvPr id="5" name="Line-24"/>
          <p:cNvPicPr/>
          <p:nvPr/>
        </p:nvPicPr>
        <p:blipFill rotWithShape="1">
          <a:blip r:embed="rId5"/>
          <a:stretch>
            <a:fillRect/>
          </a:stretch>
        </p:blipFill>
        <p:spPr>
          <a:xfrm>
            <a:off x="4524375" y="3876675"/>
            <a:ext cx="857250" cy="123825"/>
          </a:xfrm>
          <a:prstGeom prst="rect">
            <a:avLst/>
          </a:prstGeom>
        </p:spPr>
      </p:pic>
      <p:pic>
        <p:nvPicPr>
          <p:cNvPr id="6" name="Shape-19"/>
          <p:cNvPicPr/>
          <p:nvPr/>
        </p:nvPicPr>
        <p:blipFill rotWithShape="1">
          <a:blip r:embed="rId6"/>
          <a:stretch>
            <a:fillRect/>
          </a:stretch>
        </p:blipFill>
        <p:spPr>
          <a:xfrm>
            <a:off x="5088554" y="3438525"/>
            <a:ext cx="933450" cy="933450"/>
          </a:xfrm>
          <a:prstGeom prst="rect">
            <a:avLst/>
          </a:prstGeom>
        </p:spPr>
      </p:pic>
      <p:sp>
        <p:nvSpPr>
          <p:cNvPr id="7" name="Body text copy"/>
          <p:cNvSpPr/>
          <p:nvPr/>
        </p:nvSpPr>
        <p:spPr>
          <a:xfrm>
            <a:off x="5262864" y="3669437"/>
            <a:ext cx="533400" cy="419100"/>
          </a:xfrm>
          <a:prstGeom prst="rect">
            <a:avLst/>
          </a:prstGeom>
        </p:spPr>
        <p:txBody>
          <a:bodyPr spcFirstLastPara="0" lIns="0" tIns="0" rIns="0" bIns="0" anchor="t"/>
          <a:lstStyle/>
          <a:p>
            <a:pPr algn="ctr" hangingPunct="0">
              <a:lnSpc>
                <a:spcPct val="100000"/>
              </a:lnSpc>
            </a:pPr>
            <a:r>
              <a:rPr sz="2775">
                <a:solidFill>
                  <a:srgbClr val="FFFFFF"/>
                </a:solidFill>
                <a:latin typeface="Archivo Black"/>
                <a:ea typeface="+mn-ea"/>
                <a:cs typeface="Archivo Black"/>
              </a:rPr>
              <a:t>2</a:t>
            </a:r>
          </a:p>
        </p:txBody>
      </p:sp>
      <p:pic>
        <p:nvPicPr>
          <p:cNvPr id="8" name="Line-24"/>
          <p:cNvPicPr/>
          <p:nvPr/>
        </p:nvPicPr>
        <p:blipFill rotWithShape="1">
          <a:blip r:embed="rId5"/>
          <a:stretch>
            <a:fillRect/>
          </a:stretch>
        </p:blipFill>
        <p:spPr>
          <a:xfrm rot="-2700000">
            <a:off x="3808119" y="2348667"/>
            <a:ext cx="857250" cy="123825"/>
          </a:xfrm>
          <a:prstGeom prst="rect">
            <a:avLst/>
          </a:prstGeom>
        </p:spPr>
      </p:pic>
      <p:pic>
        <p:nvPicPr>
          <p:cNvPr id="9" name="Shape-19"/>
          <p:cNvPicPr/>
          <p:nvPr/>
        </p:nvPicPr>
        <p:blipFill rotWithShape="1">
          <a:blip r:embed="rId6"/>
          <a:stretch>
            <a:fillRect/>
          </a:stretch>
        </p:blipFill>
        <p:spPr>
          <a:xfrm>
            <a:off x="4169861" y="1514475"/>
            <a:ext cx="933450" cy="933450"/>
          </a:xfrm>
          <a:prstGeom prst="rect">
            <a:avLst/>
          </a:prstGeom>
        </p:spPr>
      </p:pic>
      <p:sp>
        <p:nvSpPr>
          <p:cNvPr id="10" name="Body text copy"/>
          <p:cNvSpPr/>
          <p:nvPr/>
        </p:nvSpPr>
        <p:spPr>
          <a:xfrm>
            <a:off x="4338887" y="1724025"/>
            <a:ext cx="533400" cy="419100"/>
          </a:xfrm>
          <a:prstGeom prst="rect">
            <a:avLst/>
          </a:prstGeom>
        </p:spPr>
        <p:txBody>
          <a:bodyPr spcFirstLastPara="0" lIns="0" tIns="0" rIns="0" bIns="0" anchor="t"/>
          <a:lstStyle/>
          <a:p>
            <a:pPr algn="ctr" hangingPunct="0">
              <a:lnSpc>
                <a:spcPct val="100000"/>
              </a:lnSpc>
            </a:pPr>
            <a:r>
              <a:rPr sz="2775">
                <a:solidFill>
                  <a:srgbClr val="FFFFFF"/>
                </a:solidFill>
                <a:latin typeface="Archivo Black"/>
                <a:ea typeface="+mn-ea"/>
                <a:cs typeface="Archivo Black"/>
              </a:rPr>
              <a:t>1</a:t>
            </a:r>
          </a:p>
        </p:txBody>
      </p:sp>
      <p:pic>
        <p:nvPicPr>
          <p:cNvPr id="11" name="Line-24"/>
          <p:cNvPicPr/>
          <p:nvPr/>
        </p:nvPicPr>
        <p:blipFill rotWithShape="1">
          <a:blip r:embed="rId5"/>
          <a:stretch>
            <a:fillRect/>
          </a:stretch>
        </p:blipFill>
        <p:spPr>
          <a:xfrm rot="2700000">
            <a:off x="4078910" y="5480499"/>
            <a:ext cx="857250" cy="123825"/>
          </a:xfrm>
          <a:prstGeom prst="rect">
            <a:avLst/>
          </a:prstGeom>
        </p:spPr>
      </p:pic>
      <p:pic>
        <p:nvPicPr>
          <p:cNvPr id="12" name="Shape-19"/>
          <p:cNvPicPr/>
          <p:nvPr/>
        </p:nvPicPr>
        <p:blipFill rotWithShape="1">
          <a:blip r:embed="rId6"/>
          <a:stretch>
            <a:fillRect/>
          </a:stretch>
        </p:blipFill>
        <p:spPr>
          <a:xfrm>
            <a:off x="4437129" y="5444710"/>
            <a:ext cx="933450" cy="933450"/>
          </a:xfrm>
          <a:prstGeom prst="rect">
            <a:avLst/>
          </a:prstGeom>
        </p:spPr>
      </p:pic>
      <p:sp>
        <p:nvSpPr>
          <p:cNvPr id="13" name="Body text copy"/>
          <p:cNvSpPr/>
          <p:nvPr/>
        </p:nvSpPr>
        <p:spPr>
          <a:xfrm>
            <a:off x="4622484" y="5705800"/>
            <a:ext cx="533400" cy="419100"/>
          </a:xfrm>
          <a:prstGeom prst="rect">
            <a:avLst/>
          </a:prstGeom>
        </p:spPr>
        <p:txBody>
          <a:bodyPr spcFirstLastPara="0" lIns="0" tIns="0" rIns="0" bIns="0" anchor="t"/>
          <a:lstStyle/>
          <a:p>
            <a:pPr algn="ctr" hangingPunct="0">
              <a:lnSpc>
                <a:spcPct val="100000"/>
              </a:lnSpc>
            </a:pPr>
            <a:r>
              <a:rPr sz="2775">
                <a:solidFill>
                  <a:srgbClr val="FFFFFF"/>
                </a:solidFill>
                <a:latin typeface="Archivo Black"/>
                <a:ea typeface="+mn-ea"/>
                <a:cs typeface="Archivo Black"/>
              </a:rPr>
              <a:t>3</a:t>
            </a:r>
          </a:p>
        </p:txBody>
      </p:sp>
      <p:sp>
        <p:nvSpPr>
          <p:cNvPr id="14" name="Body text copy"/>
          <p:cNvSpPr/>
          <p:nvPr/>
        </p:nvSpPr>
        <p:spPr>
          <a:xfrm>
            <a:off x="5334317" y="1628775"/>
            <a:ext cx="4789563" cy="552450"/>
          </a:xfrm>
          <a:prstGeom prst="rect">
            <a:avLst/>
          </a:prstGeom>
        </p:spPr>
        <p:txBody>
          <a:bodyPr spcFirstLastPara="0" lIns="0" tIns="0" rIns="0" bIns="0" anchor="t"/>
          <a:lstStyle/>
          <a:p>
            <a:pPr algn="l" hangingPunct="0">
              <a:lnSpc>
                <a:spcPct val="100000"/>
              </a:lnSpc>
            </a:pPr>
            <a:r>
              <a:rPr sz="1800" spc="150">
                <a:solidFill>
                  <a:srgbClr val="000000"/>
                </a:solidFill>
                <a:latin typeface="Muli"/>
                <a:ea typeface="+mn-ea"/>
                <a:cs typeface="Muli"/>
              </a:rPr>
              <a:t>Amanda's mom opened her account online in about 20 minutes.</a:t>
            </a:r>
          </a:p>
        </p:txBody>
      </p:sp>
      <p:pic>
        <p:nvPicPr>
          <p:cNvPr id="15" name="customLine"/>
          <p:cNvPicPr/>
          <p:nvPr/>
        </p:nvPicPr>
        <p:blipFill rotWithShape="1">
          <a:blip r:embed="rId7"/>
          <a:stretch>
            <a:fillRect/>
          </a:stretch>
        </p:blipFill>
        <p:spPr>
          <a:xfrm>
            <a:off x="313618" y="857250"/>
            <a:ext cx="12383914" cy="190500"/>
          </a:xfrm>
          <a:prstGeom prst="rect">
            <a:avLst/>
          </a:prstGeom>
        </p:spPr>
      </p:pic>
      <p:sp>
        <p:nvSpPr>
          <p:cNvPr id="16" name="Body text copy copy 1"/>
          <p:cNvSpPr/>
          <p:nvPr/>
        </p:nvSpPr>
        <p:spPr>
          <a:xfrm>
            <a:off x="6153150" y="3448050"/>
            <a:ext cx="6256369" cy="571500"/>
          </a:xfrm>
          <a:prstGeom prst="rect">
            <a:avLst/>
          </a:prstGeom>
        </p:spPr>
        <p:txBody>
          <a:bodyPr spcFirstLastPara="0" lIns="0" tIns="0" rIns="0" bIns="0" anchor="t"/>
          <a:lstStyle/>
          <a:p>
            <a:pPr algn="l" hangingPunct="0">
              <a:lnSpc>
                <a:spcPct val="100000"/>
              </a:lnSpc>
            </a:pPr>
            <a:r>
              <a:rPr sz="1800" spc="150">
                <a:solidFill>
                  <a:srgbClr val="222222"/>
                </a:solidFill>
                <a:latin typeface="Arial"/>
                <a:ea typeface="+mn-ea"/>
                <a:cs typeface="Arial"/>
              </a:rPr>
              <a:t>Amanda is listed as the account owner, but her mom is listed as the support person. </a:t>
            </a:r>
          </a:p>
        </p:txBody>
      </p:sp>
      <p:sp>
        <p:nvSpPr>
          <p:cNvPr id="17" name="Body text copy copy 2"/>
          <p:cNvSpPr/>
          <p:nvPr/>
        </p:nvSpPr>
        <p:spPr>
          <a:xfrm>
            <a:off x="5537408" y="5638800"/>
            <a:ext cx="6958806" cy="571500"/>
          </a:xfrm>
          <a:prstGeom prst="rect">
            <a:avLst/>
          </a:prstGeom>
        </p:spPr>
        <p:txBody>
          <a:bodyPr spcFirstLastPara="0" lIns="0" tIns="0" rIns="0" bIns="0" anchor="t"/>
          <a:lstStyle/>
          <a:p>
            <a:pPr algn="l" hangingPunct="0">
              <a:lnSpc>
                <a:spcPct val="100000"/>
              </a:lnSpc>
            </a:pPr>
            <a:r>
              <a:rPr sz="1800" spc="150">
                <a:solidFill>
                  <a:srgbClr val="222222"/>
                </a:solidFill>
                <a:latin typeface="Arial"/>
                <a:ea typeface="+mn-ea"/>
                <a:cs typeface="Arial"/>
              </a:rPr>
              <a:t>Amanda's mom handles the day-to-day management of the account, including the contributions and withdrawals. </a:t>
            </a:r>
          </a:p>
        </p:txBody>
      </p:sp>
      <p:pic>
        <p:nvPicPr>
          <p:cNvPr id="22" name="Picture 21" descr="A picture containing toy&#10;&#10;Description automatically generated">
            <a:extLst>
              <a:ext uri="{FF2B5EF4-FFF2-40B4-BE49-F238E27FC236}">
                <a16:creationId xmlns:a16="http://schemas.microsoft.com/office/drawing/2014/main" id="{D8861DA3-EA2A-12D3-AB3A-BA53C8A994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457" y="1525340"/>
            <a:ext cx="2412691" cy="4473602"/>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Process"/>
        <p:cNvGrpSpPr/>
        <p:nvPr/>
      </p:nvGrpSpPr>
      <p:grpSpPr>
        <a:xfrm>
          <a:off x="0" y="0"/>
          <a:ext cx="0" cy="0"/>
          <a:chOff x="0" y="0"/>
          <a:chExt cx="0" cy="0"/>
        </a:xfrm>
      </p:grpSpPr>
      <p:pic>
        <p:nvPicPr>
          <p:cNvPr id="2" name="Shape2"/>
          <p:cNvPicPr/>
          <p:nvPr/>
        </p:nvPicPr>
        <p:blipFill rotWithShape="1">
          <a:blip r:embed="rId3"/>
          <a:stretch>
            <a:fillRect/>
          </a:stretch>
        </p:blipFill>
        <p:spPr>
          <a:xfrm>
            <a:off x="-486797" y="0"/>
            <a:ext cx="7693220" cy="7342609"/>
          </a:xfrm>
          <a:prstGeom prst="rect">
            <a:avLst/>
          </a:prstGeom>
        </p:spPr>
      </p:pic>
      <p:pic>
        <p:nvPicPr>
          <p:cNvPr id="3" name="Shape-19"/>
          <p:cNvPicPr/>
          <p:nvPr/>
        </p:nvPicPr>
        <p:blipFill rotWithShape="1">
          <a:blip r:embed="rId4"/>
          <a:stretch>
            <a:fillRect/>
          </a:stretch>
        </p:blipFill>
        <p:spPr>
          <a:xfrm>
            <a:off x="5957934" y="981075"/>
            <a:ext cx="895350" cy="895350"/>
          </a:xfrm>
          <a:prstGeom prst="rect">
            <a:avLst/>
          </a:prstGeom>
        </p:spPr>
      </p:pic>
      <p:pic>
        <p:nvPicPr>
          <p:cNvPr id="4" name="education40-O"/>
          <p:cNvPicPr/>
          <p:nvPr/>
        </p:nvPicPr>
        <p:blipFill rotWithShape="1">
          <a:blip r:embed="rId5"/>
          <a:stretch>
            <a:fillRect/>
          </a:stretch>
        </p:blipFill>
        <p:spPr>
          <a:xfrm>
            <a:off x="6205584" y="1219200"/>
            <a:ext cx="405935" cy="400050"/>
          </a:xfrm>
          <a:prstGeom prst="rect">
            <a:avLst/>
          </a:prstGeom>
        </p:spPr>
      </p:pic>
      <p:pic>
        <p:nvPicPr>
          <p:cNvPr id="5" name="Shape-19"/>
          <p:cNvPicPr/>
          <p:nvPr/>
        </p:nvPicPr>
        <p:blipFill rotWithShape="1">
          <a:blip r:embed="rId6"/>
          <a:stretch>
            <a:fillRect/>
          </a:stretch>
        </p:blipFill>
        <p:spPr>
          <a:xfrm>
            <a:off x="6676053" y="3267075"/>
            <a:ext cx="895350" cy="895350"/>
          </a:xfrm>
          <a:prstGeom prst="rect">
            <a:avLst/>
          </a:prstGeom>
        </p:spPr>
      </p:pic>
      <p:pic>
        <p:nvPicPr>
          <p:cNvPr id="6" name="education42-O"/>
          <p:cNvPicPr/>
          <p:nvPr/>
        </p:nvPicPr>
        <p:blipFill rotWithShape="1">
          <a:blip r:embed="rId7"/>
          <a:stretch>
            <a:fillRect/>
          </a:stretch>
        </p:blipFill>
        <p:spPr>
          <a:xfrm>
            <a:off x="6914179" y="3521075"/>
            <a:ext cx="401955" cy="401955"/>
          </a:xfrm>
          <a:prstGeom prst="rect">
            <a:avLst/>
          </a:prstGeom>
        </p:spPr>
      </p:pic>
      <p:pic>
        <p:nvPicPr>
          <p:cNvPr id="7" name="Shape-19"/>
          <p:cNvPicPr/>
          <p:nvPr/>
        </p:nvPicPr>
        <p:blipFill rotWithShape="1">
          <a:blip r:embed="rId8"/>
          <a:stretch>
            <a:fillRect/>
          </a:stretch>
        </p:blipFill>
        <p:spPr>
          <a:xfrm>
            <a:off x="5960640" y="5638800"/>
            <a:ext cx="895350" cy="895350"/>
          </a:xfrm>
          <a:prstGeom prst="rect">
            <a:avLst/>
          </a:prstGeom>
        </p:spPr>
      </p:pic>
      <p:pic>
        <p:nvPicPr>
          <p:cNvPr id="8" name="Marketing59-O"/>
          <p:cNvPicPr/>
          <p:nvPr/>
        </p:nvPicPr>
        <p:blipFill rotWithShape="1">
          <a:blip r:embed="rId9"/>
          <a:stretch>
            <a:fillRect/>
          </a:stretch>
        </p:blipFill>
        <p:spPr>
          <a:xfrm>
            <a:off x="6198765" y="5880100"/>
            <a:ext cx="418300" cy="400050"/>
          </a:xfrm>
          <a:prstGeom prst="rect">
            <a:avLst/>
          </a:prstGeom>
        </p:spPr>
      </p:pic>
      <p:sp>
        <p:nvSpPr>
          <p:cNvPr id="9" name="Body text copy"/>
          <p:cNvSpPr/>
          <p:nvPr/>
        </p:nvSpPr>
        <p:spPr>
          <a:xfrm>
            <a:off x="7215938" y="1314450"/>
            <a:ext cx="4941346" cy="533400"/>
          </a:xfrm>
          <a:prstGeom prst="rect">
            <a:avLst/>
          </a:prstGeom>
        </p:spPr>
        <p:txBody>
          <a:bodyPr spcFirstLastPara="0" lIns="95250" tIns="95250" rIns="95250" bIns="0" anchor="t"/>
          <a:lstStyle/>
          <a:p>
            <a:pPr algn="l" hangingPunct="0">
              <a:lnSpc>
                <a:spcPct val="125000"/>
              </a:lnSpc>
            </a:pPr>
            <a:r>
              <a:rPr sz="1800" b="1" dirty="0">
                <a:solidFill>
                  <a:srgbClr val="000000"/>
                </a:solidFill>
                <a:latin typeface="Muli"/>
                <a:ea typeface="+mn-ea"/>
                <a:cs typeface="Muli"/>
              </a:rPr>
              <a:t> Deposit money electronically or by check</a:t>
            </a:r>
          </a:p>
        </p:txBody>
      </p:sp>
      <p:sp>
        <p:nvSpPr>
          <p:cNvPr id="10" name="Body text copy copy 1"/>
          <p:cNvSpPr/>
          <p:nvPr/>
        </p:nvSpPr>
        <p:spPr>
          <a:xfrm>
            <a:off x="7231987" y="981075"/>
            <a:ext cx="4446972" cy="342900"/>
          </a:xfrm>
          <a:prstGeom prst="rect">
            <a:avLst/>
          </a:prstGeom>
        </p:spPr>
        <p:txBody>
          <a:bodyPr spcFirstLastPara="0" lIns="95250" tIns="0" rIns="95250" bIns="0" anchor="t"/>
          <a:lstStyle/>
          <a:p>
            <a:pPr algn="l" hangingPunct="0">
              <a:lnSpc>
                <a:spcPct val="100000"/>
              </a:lnSpc>
            </a:pPr>
            <a:r>
              <a:rPr sz="2250">
                <a:solidFill>
                  <a:srgbClr val="121212"/>
                </a:solidFill>
                <a:latin typeface="Archivo Black"/>
                <a:ea typeface="+mn-ea"/>
                <a:cs typeface="Archivo Black"/>
              </a:rPr>
              <a:t>General Banking</a:t>
            </a:r>
          </a:p>
        </p:txBody>
      </p:sp>
      <p:sp>
        <p:nvSpPr>
          <p:cNvPr id="11" name="Body text copy"/>
          <p:cNvSpPr/>
          <p:nvPr/>
        </p:nvSpPr>
        <p:spPr>
          <a:xfrm>
            <a:off x="7212851" y="5880100"/>
            <a:ext cx="4290665" cy="876300"/>
          </a:xfrm>
          <a:prstGeom prst="rect">
            <a:avLst/>
          </a:prstGeom>
        </p:spPr>
        <p:txBody>
          <a:bodyPr spcFirstLastPara="0" lIns="95250" tIns="95250" rIns="95250" bIns="0" anchor="t"/>
          <a:lstStyle/>
          <a:p>
            <a:pPr algn="l" hangingPunct="0">
              <a:lnSpc>
                <a:spcPct val="125000"/>
              </a:lnSpc>
            </a:pPr>
            <a:r>
              <a:rPr sz="1800" b="1">
                <a:solidFill>
                  <a:srgbClr val="000000"/>
                </a:solidFill>
                <a:latin typeface="Muli"/>
                <a:ea typeface="+mn-ea"/>
                <a:cs typeface="Muli"/>
              </a:rPr>
              <a:t>Can also rollover money from a 529 College Savings Account</a:t>
            </a:r>
          </a:p>
        </p:txBody>
      </p:sp>
      <p:sp>
        <p:nvSpPr>
          <p:cNvPr id="12" name="Body text copy copy 2"/>
          <p:cNvSpPr/>
          <p:nvPr/>
        </p:nvSpPr>
        <p:spPr>
          <a:xfrm>
            <a:off x="7219322" y="5543550"/>
            <a:ext cx="4446972" cy="342900"/>
          </a:xfrm>
          <a:prstGeom prst="rect">
            <a:avLst/>
          </a:prstGeom>
        </p:spPr>
        <p:txBody>
          <a:bodyPr spcFirstLastPara="0" lIns="95250" tIns="0" rIns="95250" bIns="0" anchor="t"/>
          <a:lstStyle/>
          <a:p>
            <a:pPr algn="l" hangingPunct="0">
              <a:lnSpc>
                <a:spcPct val="100000"/>
              </a:lnSpc>
            </a:pPr>
            <a:r>
              <a:rPr sz="2250">
                <a:solidFill>
                  <a:srgbClr val="121212"/>
                </a:solidFill>
                <a:latin typeface="Archivo Black"/>
                <a:ea typeface="+mn-ea"/>
                <a:cs typeface="Archivo Black"/>
              </a:rPr>
              <a:t>Rollover</a:t>
            </a:r>
          </a:p>
        </p:txBody>
      </p:sp>
      <p:sp>
        <p:nvSpPr>
          <p:cNvPr id="13" name="Body text copy"/>
          <p:cNvSpPr/>
          <p:nvPr/>
        </p:nvSpPr>
        <p:spPr>
          <a:xfrm>
            <a:off x="7693697" y="3595688"/>
            <a:ext cx="4692684" cy="876300"/>
          </a:xfrm>
          <a:prstGeom prst="rect">
            <a:avLst/>
          </a:prstGeom>
        </p:spPr>
        <p:txBody>
          <a:bodyPr spcFirstLastPara="0" lIns="95250" tIns="95250" rIns="95250" bIns="0" anchor="t"/>
          <a:lstStyle/>
          <a:p>
            <a:pPr algn="l" hangingPunct="0">
              <a:lnSpc>
                <a:spcPct val="125000"/>
              </a:lnSpc>
            </a:pPr>
            <a:r>
              <a:rPr sz="1800" b="1">
                <a:solidFill>
                  <a:srgbClr val="000000"/>
                </a:solidFill>
                <a:latin typeface="Muli"/>
                <a:ea typeface="+mn-ea"/>
                <a:cs typeface="Muli"/>
              </a:rPr>
              <a:t>Most programs allow payroll deductions and e-gifting</a:t>
            </a:r>
          </a:p>
        </p:txBody>
      </p:sp>
      <p:sp>
        <p:nvSpPr>
          <p:cNvPr id="14" name="Body text copy copy 3"/>
          <p:cNvSpPr/>
          <p:nvPr/>
        </p:nvSpPr>
        <p:spPr>
          <a:xfrm>
            <a:off x="7710312" y="3262313"/>
            <a:ext cx="4446972" cy="342900"/>
          </a:xfrm>
          <a:prstGeom prst="rect">
            <a:avLst/>
          </a:prstGeom>
        </p:spPr>
        <p:txBody>
          <a:bodyPr spcFirstLastPara="0" lIns="95250" tIns="0" rIns="95250" bIns="0" anchor="t"/>
          <a:lstStyle/>
          <a:p>
            <a:pPr algn="l" hangingPunct="0">
              <a:lnSpc>
                <a:spcPct val="100000"/>
              </a:lnSpc>
            </a:pPr>
            <a:r>
              <a:rPr sz="2250">
                <a:solidFill>
                  <a:srgbClr val="121212"/>
                </a:solidFill>
                <a:latin typeface="Archivo Black"/>
                <a:ea typeface="+mn-ea"/>
                <a:cs typeface="Archivo Black"/>
              </a:rPr>
              <a:t>Features</a:t>
            </a:r>
          </a:p>
        </p:txBody>
      </p:sp>
      <p:sp>
        <p:nvSpPr>
          <p:cNvPr id="15" name="title copy"/>
          <p:cNvSpPr/>
          <p:nvPr/>
        </p:nvSpPr>
        <p:spPr>
          <a:xfrm>
            <a:off x="687359" y="3028950"/>
            <a:ext cx="4756919" cy="1143000"/>
          </a:xfrm>
          <a:prstGeom prst="rect">
            <a:avLst/>
          </a:prstGeom>
        </p:spPr>
        <p:txBody>
          <a:bodyPr spcFirstLastPara="0" lIns="0" tIns="0" rIns="0" bIns="0" anchor="t"/>
          <a:lstStyle/>
          <a:p>
            <a:pPr algn="l" hangingPunct="0">
              <a:lnSpc>
                <a:spcPct val="83333"/>
              </a:lnSpc>
              <a:spcBef>
                <a:spcPct val="6667"/>
              </a:spcBef>
            </a:pPr>
            <a:r>
              <a:rPr sz="4500">
                <a:solidFill>
                  <a:srgbClr val="008203"/>
                </a:solidFill>
                <a:latin typeface="Archivo Black"/>
                <a:ea typeface="+mn-ea"/>
                <a:cs typeface="Archivo Black"/>
              </a:rPr>
              <a:t>GETTING MONEY IN</a:t>
            </a:r>
          </a:p>
        </p:txBody>
      </p:sp>
      <p:pic>
        <p:nvPicPr>
          <p:cNvPr id="16" name="BusinessOutline14"/>
          <p:cNvPicPr/>
          <p:nvPr/>
        </p:nvPicPr>
        <p:blipFill rotWithShape="1">
          <a:blip r:embed="rId10"/>
          <a:stretch>
            <a:fillRect/>
          </a:stretch>
        </p:blipFill>
        <p:spPr>
          <a:xfrm>
            <a:off x="693815" y="1943100"/>
            <a:ext cx="990600" cy="885825"/>
          </a:xfrm>
          <a:prstGeom prst="rect">
            <a:avLst/>
          </a:prstGeom>
        </p:spPr>
      </p:pic>
      <p:sp>
        <p:nvSpPr>
          <p:cNvPr id="17" name="Body text copy copy 4"/>
          <p:cNvSpPr/>
          <p:nvPr/>
        </p:nvSpPr>
        <p:spPr>
          <a:xfrm>
            <a:off x="685800" y="4371975"/>
            <a:ext cx="4709579" cy="571500"/>
          </a:xfrm>
          <a:prstGeom prst="rect">
            <a:avLst/>
          </a:prstGeom>
        </p:spPr>
        <p:txBody>
          <a:bodyPr spcFirstLastPara="0" lIns="0" tIns="0" rIns="0" bIns="0" anchor="t"/>
          <a:lstStyle/>
          <a:p>
            <a:pPr algn="l" hangingPunct="0">
              <a:lnSpc>
                <a:spcPct val="125000"/>
              </a:lnSpc>
            </a:pPr>
            <a:r>
              <a:rPr sz="1500" cap="all" spc="150">
                <a:solidFill>
                  <a:srgbClr val="121212"/>
                </a:solidFill>
                <a:latin typeface="Muli"/>
                <a:ea typeface="+mn-ea"/>
                <a:cs typeface="Muli"/>
              </a:rPr>
              <a:t>ABLE OFFERS A VARIETY OF OPTIONS FOR GETTING MONEY INTO YOUR ACCOUNT</a:t>
            </a:r>
          </a:p>
        </p:txBody>
      </p:sp>
      <p:pic>
        <p:nvPicPr>
          <p:cNvPr id="18" name="A+ logo black"/>
          <p:cNvPicPr/>
          <p:nvPr/>
        </p:nvPicPr>
        <p:blipFill rotWithShape="1">
          <a:blip r:embed="rId11"/>
          <a:stretch>
            <a:fillRect/>
          </a:stretch>
        </p:blipFill>
        <p:spPr>
          <a:xfrm>
            <a:off x="104775" y="6686550"/>
            <a:ext cx="657310" cy="553596"/>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3 Pricing Table"/>
        <p:cNvGrpSpPr/>
        <p:nvPr/>
      </p:nvGrpSpPr>
      <p:grpSpPr>
        <a:xfrm>
          <a:off x="0" y="0"/>
          <a:ext cx="0" cy="0"/>
          <a:chOff x="0" y="0"/>
          <a:chExt cx="0" cy="0"/>
        </a:xfrm>
      </p:grpSpPr>
      <p:pic>
        <p:nvPicPr>
          <p:cNvPr id="2" name="Shape7 copy 1"/>
          <p:cNvPicPr/>
          <p:nvPr/>
        </p:nvPicPr>
        <p:blipFill rotWithShape="1">
          <a:blip r:embed="rId3"/>
          <a:stretch>
            <a:fillRect/>
          </a:stretch>
        </p:blipFill>
        <p:spPr>
          <a:xfrm rot="5400000">
            <a:off x="4224338" y="3009900"/>
            <a:ext cx="4610100" cy="3546408"/>
          </a:xfrm>
          <a:prstGeom prst="rect">
            <a:avLst/>
          </a:prstGeom>
        </p:spPr>
      </p:pic>
      <p:pic>
        <p:nvPicPr>
          <p:cNvPr id="3" name="Shape7"/>
          <p:cNvPicPr/>
          <p:nvPr/>
        </p:nvPicPr>
        <p:blipFill rotWithShape="1">
          <a:blip r:embed="rId4"/>
          <a:stretch>
            <a:fillRect/>
          </a:stretch>
        </p:blipFill>
        <p:spPr>
          <a:xfrm rot="5400000">
            <a:off x="665611" y="3005941"/>
            <a:ext cx="4610100" cy="3547378"/>
          </a:xfrm>
          <a:prstGeom prst="rect">
            <a:avLst/>
          </a:prstGeom>
        </p:spPr>
      </p:pic>
      <p:pic>
        <p:nvPicPr>
          <p:cNvPr id="4" name="Shape7 copy 2"/>
          <p:cNvPicPr/>
          <p:nvPr/>
        </p:nvPicPr>
        <p:blipFill rotWithShape="1">
          <a:blip r:embed="rId5"/>
          <a:stretch>
            <a:fillRect/>
          </a:stretch>
        </p:blipFill>
        <p:spPr>
          <a:xfrm rot="5400000">
            <a:off x="7781448" y="3009087"/>
            <a:ext cx="4615418" cy="3546408"/>
          </a:xfrm>
          <a:prstGeom prst="rect">
            <a:avLst/>
          </a:prstGeom>
        </p:spPr>
      </p:pic>
      <p:sp>
        <p:nvSpPr>
          <p:cNvPr id="5" name="Body text"/>
          <p:cNvSpPr/>
          <p:nvPr/>
        </p:nvSpPr>
        <p:spPr>
          <a:xfrm>
            <a:off x="1012031" y="457200"/>
            <a:ext cx="10982325" cy="704850"/>
          </a:xfrm>
          <a:prstGeom prst="rect">
            <a:avLst/>
          </a:prstGeom>
        </p:spPr>
        <p:txBody>
          <a:bodyPr spcFirstLastPara="0" lIns="0" tIns="9525" rIns="0" bIns="0" anchor="t"/>
          <a:lstStyle/>
          <a:p>
            <a:pPr algn="ctr" hangingPunct="0">
              <a:lnSpc>
                <a:spcPct val="100000"/>
              </a:lnSpc>
            </a:pPr>
            <a:r>
              <a:rPr sz="4500" b="1">
                <a:solidFill>
                  <a:srgbClr val="000000"/>
                </a:solidFill>
                <a:latin typeface="Archivo Black"/>
                <a:ea typeface="+mn-ea"/>
                <a:cs typeface="Archivo Black"/>
              </a:rPr>
              <a:t>How much can you contribute?</a:t>
            </a:r>
          </a:p>
        </p:txBody>
      </p:sp>
      <p:sp>
        <p:nvSpPr>
          <p:cNvPr id="6" name="Body text copy"/>
          <p:cNvSpPr/>
          <p:nvPr/>
        </p:nvSpPr>
        <p:spPr>
          <a:xfrm>
            <a:off x="1016794" y="1228725"/>
            <a:ext cx="10982325" cy="285750"/>
          </a:xfrm>
          <a:prstGeom prst="rect">
            <a:avLst/>
          </a:prstGeom>
        </p:spPr>
        <p:txBody>
          <a:bodyPr spcFirstLastPara="0" lIns="0" tIns="0" rIns="0" bIns="0" anchor="t"/>
          <a:lstStyle/>
          <a:p>
            <a:pPr algn="ctr" hangingPunct="0">
              <a:lnSpc>
                <a:spcPct val="125000"/>
              </a:lnSpc>
            </a:pPr>
            <a:r>
              <a:rPr sz="1500" dirty="0">
                <a:solidFill>
                  <a:srgbClr val="121212"/>
                </a:solidFill>
                <a:latin typeface="Muli"/>
                <a:ea typeface="+mn-ea"/>
                <a:cs typeface="Muli"/>
              </a:rPr>
              <a:t>ABLE ACCOUNTS HAVE </a:t>
            </a:r>
            <a:r>
              <a:rPr lang="en-US" sz="1500" dirty="0">
                <a:solidFill>
                  <a:srgbClr val="121212"/>
                </a:solidFill>
                <a:latin typeface="Muli"/>
                <a:ea typeface="+mn-ea"/>
                <a:cs typeface="Muli"/>
              </a:rPr>
              <a:t>ANNUAL CONTRIBUTION </a:t>
            </a:r>
            <a:r>
              <a:rPr sz="1500" dirty="0">
                <a:solidFill>
                  <a:srgbClr val="121212"/>
                </a:solidFill>
                <a:latin typeface="Muli"/>
                <a:ea typeface="+mn-ea"/>
                <a:cs typeface="Muli"/>
              </a:rPr>
              <a:t>LIMITS BASED ON</a:t>
            </a:r>
            <a:r>
              <a:rPr lang="en-US" sz="1500" dirty="0">
                <a:solidFill>
                  <a:srgbClr val="121212"/>
                </a:solidFill>
                <a:latin typeface="Muli"/>
                <a:ea typeface="+mn-ea"/>
                <a:cs typeface="Muli"/>
              </a:rPr>
              <a:t> </a:t>
            </a:r>
          </a:p>
          <a:p>
            <a:pPr algn="ctr" hangingPunct="0">
              <a:lnSpc>
                <a:spcPct val="125000"/>
              </a:lnSpc>
            </a:pPr>
            <a:r>
              <a:rPr lang="en-US" sz="1500" dirty="0">
                <a:solidFill>
                  <a:srgbClr val="121212"/>
                </a:solidFill>
                <a:latin typeface="Muli"/>
                <a:cs typeface="Muli"/>
              </a:rPr>
              <a:t>THE IRS GIFT TAX EXCLUSION and </a:t>
            </a:r>
            <a:r>
              <a:rPr sz="1500" dirty="0">
                <a:solidFill>
                  <a:srgbClr val="121212"/>
                </a:solidFill>
                <a:latin typeface="Muli"/>
                <a:ea typeface="+mn-ea"/>
                <a:cs typeface="Muli"/>
              </a:rPr>
              <a:t>EMPLOYMENT STATUS</a:t>
            </a:r>
          </a:p>
        </p:txBody>
      </p:sp>
      <p:sp>
        <p:nvSpPr>
          <p:cNvPr id="7" name="Body text copy"/>
          <p:cNvSpPr/>
          <p:nvPr/>
        </p:nvSpPr>
        <p:spPr>
          <a:xfrm>
            <a:off x="1632456" y="3179669"/>
            <a:ext cx="2666020" cy="390525"/>
          </a:xfrm>
          <a:prstGeom prst="rect">
            <a:avLst/>
          </a:prstGeom>
        </p:spPr>
        <p:txBody>
          <a:bodyPr spcFirstLastPara="0" lIns="0" tIns="0" rIns="0" bIns="0" anchor="t"/>
          <a:lstStyle/>
          <a:p>
            <a:pPr algn="ctr" hangingPunct="0">
              <a:lnSpc>
                <a:spcPct val="100000"/>
              </a:lnSpc>
            </a:pPr>
            <a:r>
              <a:rPr sz="2550" dirty="0">
                <a:solidFill>
                  <a:srgbClr val="121212"/>
                </a:solidFill>
                <a:latin typeface="Archivo Black"/>
                <a:ea typeface="+mn-ea"/>
                <a:cs typeface="Archivo Black"/>
              </a:rPr>
              <a:t>ANNUAL</a:t>
            </a:r>
          </a:p>
        </p:txBody>
      </p:sp>
      <p:sp>
        <p:nvSpPr>
          <p:cNvPr id="8" name="Body text copy"/>
          <p:cNvSpPr/>
          <p:nvPr/>
        </p:nvSpPr>
        <p:spPr>
          <a:xfrm>
            <a:off x="1415936" y="4152900"/>
            <a:ext cx="3232461" cy="1733550"/>
          </a:xfrm>
          <a:prstGeom prst="rect">
            <a:avLst/>
          </a:prstGeom>
        </p:spPr>
        <p:txBody>
          <a:bodyPr spcFirstLastPara="0" lIns="95250" tIns="95250" rIns="95250" bIns="0" anchor="t"/>
          <a:lstStyle/>
          <a:p>
            <a:pPr algn="ctr" hangingPunct="0">
              <a:lnSpc>
                <a:spcPct val="125000"/>
              </a:lnSpc>
            </a:pPr>
            <a:r>
              <a:rPr sz="1600" dirty="0">
                <a:solidFill>
                  <a:srgbClr val="121212"/>
                </a:solidFill>
                <a:latin typeface="Muli"/>
                <a:ea typeface="+mn-ea"/>
                <a:cs typeface="Muli"/>
              </a:rPr>
              <a:t>Contributions can come from any source including directly from the ABLE account enrollee, family, friends, organizations, nonprofits,</a:t>
            </a:r>
            <a:r>
              <a:rPr lang="en-US" sz="1600" dirty="0">
                <a:solidFill>
                  <a:srgbClr val="121212"/>
                </a:solidFill>
                <a:latin typeface="Muli"/>
                <a:ea typeface="+mn-ea"/>
                <a:cs typeface="Muli"/>
              </a:rPr>
              <a:t> </a:t>
            </a:r>
            <a:r>
              <a:rPr sz="1600" dirty="0">
                <a:solidFill>
                  <a:srgbClr val="121212"/>
                </a:solidFill>
                <a:latin typeface="Muli"/>
                <a:ea typeface="+mn-ea"/>
                <a:cs typeface="Muli"/>
              </a:rPr>
              <a:t>and employers</a:t>
            </a:r>
          </a:p>
        </p:txBody>
      </p:sp>
      <p:sp>
        <p:nvSpPr>
          <p:cNvPr id="9" name="Body text copy"/>
          <p:cNvSpPr/>
          <p:nvPr/>
        </p:nvSpPr>
        <p:spPr>
          <a:xfrm>
            <a:off x="1571644" y="3505200"/>
            <a:ext cx="2815208" cy="647700"/>
          </a:xfrm>
          <a:prstGeom prst="rect">
            <a:avLst/>
          </a:prstGeom>
        </p:spPr>
        <p:txBody>
          <a:bodyPr spcFirstLastPara="0" lIns="95250" tIns="95250" rIns="95250" bIns="0" anchor="t"/>
          <a:lstStyle/>
          <a:p>
            <a:pPr algn="ctr" hangingPunct="0">
              <a:lnSpc>
                <a:spcPct val="100000"/>
              </a:lnSpc>
            </a:pPr>
            <a:r>
              <a:rPr sz="3000" b="1" dirty="0">
                <a:solidFill>
                  <a:srgbClr val="3E773B"/>
                </a:solidFill>
                <a:latin typeface="Archivo Black"/>
                <a:ea typeface="+mn-ea"/>
                <a:cs typeface="Archivo Black"/>
              </a:rPr>
              <a:t>$1</a:t>
            </a:r>
            <a:r>
              <a:rPr lang="en-US" sz="3000" b="1" dirty="0">
                <a:solidFill>
                  <a:srgbClr val="3E773B"/>
                </a:solidFill>
                <a:latin typeface="Archivo Black"/>
                <a:ea typeface="+mn-ea"/>
                <a:cs typeface="Archivo Black"/>
              </a:rPr>
              <a:t>7</a:t>
            </a:r>
            <a:r>
              <a:rPr sz="3000" b="1" dirty="0">
                <a:solidFill>
                  <a:srgbClr val="3E773B"/>
                </a:solidFill>
                <a:latin typeface="Archivo Black"/>
                <a:ea typeface="+mn-ea"/>
                <a:cs typeface="Archivo Black"/>
              </a:rPr>
              <a:t>,000</a:t>
            </a:r>
          </a:p>
        </p:txBody>
      </p:sp>
      <p:sp>
        <p:nvSpPr>
          <p:cNvPr id="10" name="Body text copy"/>
          <p:cNvSpPr/>
          <p:nvPr/>
        </p:nvSpPr>
        <p:spPr>
          <a:xfrm>
            <a:off x="8550979" y="3152515"/>
            <a:ext cx="3112179" cy="574666"/>
          </a:xfrm>
          <a:prstGeom prst="rect">
            <a:avLst/>
          </a:prstGeom>
        </p:spPr>
        <p:txBody>
          <a:bodyPr spcFirstLastPara="0" lIns="0" tIns="0" rIns="0" bIns="0" anchor="t"/>
          <a:lstStyle/>
          <a:p>
            <a:pPr algn="ctr" hangingPunct="0">
              <a:lnSpc>
                <a:spcPct val="100000"/>
              </a:lnSpc>
            </a:pPr>
            <a:r>
              <a:rPr sz="2550" dirty="0">
                <a:solidFill>
                  <a:srgbClr val="FFFFFF"/>
                </a:solidFill>
                <a:latin typeface="Archivo Black"/>
                <a:ea typeface="+mn-ea"/>
                <a:cs typeface="Archivo Black"/>
              </a:rPr>
              <a:t>BALANCE LIMIT</a:t>
            </a:r>
            <a:r>
              <a:rPr lang="en-US" sz="2550" dirty="0">
                <a:solidFill>
                  <a:srgbClr val="FFFFFF"/>
                </a:solidFill>
                <a:latin typeface="Archivo Black"/>
                <a:ea typeface="+mn-ea"/>
                <a:cs typeface="Archivo Black"/>
              </a:rPr>
              <a:t>S</a:t>
            </a:r>
            <a:endParaRPr sz="2550" dirty="0">
              <a:solidFill>
                <a:srgbClr val="FFFFFF"/>
              </a:solidFill>
              <a:latin typeface="Archivo Black"/>
              <a:ea typeface="+mn-ea"/>
              <a:cs typeface="Archivo Black"/>
            </a:endParaRPr>
          </a:p>
        </p:txBody>
      </p:sp>
      <p:sp>
        <p:nvSpPr>
          <p:cNvPr id="11" name="Body text copy"/>
          <p:cNvSpPr/>
          <p:nvPr/>
        </p:nvSpPr>
        <p:spPr>
          <a:xfrm>
            <a:off x="8515152" y="4713201"/>
            <a:ext cx="3148006" cy="962025"/>
          </a:xfrm>
          <a:prstGeom prst="rect">
            <a:avLst/>
          </a:prstGeom>
        </p:spPr>
        <p:txBody>
          <a:bodyPr spcFirstLastPara="0" lIns="95250" tIns="95250" rIns="95250" bIns="0" anchor="t"/>
          <a:lstStyle/>
          <a:p>
            <a:pPr algn="ctr" hangingPunct="0">
              <a:lnSpc>
                <a:spcPct val="125000"/>
              </a:lnSpc>
            </a:pPr>
            <a:r>
              <a:rPr sz="1600" b="1" dirty="0">
                <a:solidFill>
                  <a:srgbClr val="FFFFFF"/>
                </a:solidFill>
                <a:latin typeface="Muli"/>
                <a:ea typeface="+mn-ea"/>
                <a:cs typeface="Muli"/>
              </a:rPr>
              <a:t>Programs also have balance limits that differ by State ($300,000-$500,000+)</a:t>
            </a:r>
          </a:p>
        </p:txBody>
      </p:sp>
      <p:sp>
        <p:nvSpPr>
          <p:cNvPr id="12" name="Body text copy"/>
          <p:cNvSpPr/>
          <p:nvPr/>
        </p:nvSpPr>
        <p:spPr>
          <a:xfrm>
            <a:off x="8701999" y="3867150"/>
            <a:ext cx="2737507" cy="647700"/>
          </a:xfrm>
          <a:prstGeom prst="rect">
            <a:avLst/>
          </a:prstGeom>
        </p:spPr>
        <p:txBody>
          <a:bodyPr spcFirstLastPara="0" lIns="95250" tIns="95250" rIns="95250" bIns="0" anchor="t"/>
          <a:lstStyle/>
          <a:p>
            <a:pPr algn="ctr" hangingPunct="0">
              <a:lnSpc>
                <a:spcPct val="100000"/>
              </a:lnSpc>
            </a:pPr>
            <a:r>
              <a:rPr sz="3000">
                <a:solidFill>
                  <a:srgbClr val="3E773B"/>
                </a:solidFill>
                <a:latin typeface="Archivo Black"/>
                <a:ea typeface="+mn-ea"/>
                <a:cs typeface="Archivo Black"/>
              </a:rPr>
              <a:t>~$400,000+</a:t>
            </a:r>
          </a:p>
        </p:txBody>
      </p:sp>
      <p:sp>
        <p:nvSpPr>
          <p:cNvPr id="13" name="Body text copy"/>
          <p:cNvSpPr/>
          <p:nvPr/>
        </p:nvSpPr>
        <p:spPr>
          <a:xfrm>
            <a:off x="5196378" y="3179669"/>
            <a:ext cx="2666020" cy="390525"/>
          </a:xfrm>
          <a:prstGeom prst="rect">
            <a:avLst/>
          </a:prstGeom>
        </p:spPr>
        <p:txBody>
          <a:bodyPr spcFirstLastPara="0" lIns="0" tIns="0" rIns="0" bIns="0" anchor="t"/>
          <a:lstStyle/>
          <a:p>
            <a:pPr algn="ctr" hangingPunct="0">
              <a:lnSpc>
                <a:spcPct val="100000"/>
              </a:lnSpc>
            </a:pPr>
            <a:r>
              <a:rPr sz="2550" dirty="0">
                <a:solidFill>
                  <a:srgbClr val="121212"/>
                </a:solidFill>
                <a:latin typeface="Archivo Black"/>
                <a:ea typeface="+mn-ea"/>
                <a:cs typeface="Archivo Black"/>
              </a:rPr>
              <a:t>IF EMPLOYED</a:t>
            </a:r>
          </a:p>
        </p:txBody>
      </p:sp>
      <p:sp>
        <p:nvSpPr>
          <p:cNvPr id="14" name="Body text copy"/>
          <p:cNvSpPr/>
          <p:nvPr/>
        </p:nvSpPr>
        <p:spPr>
          <a:xfrm>
            <a:off x="4903449" y="4152900"/>
            <a:ext cx="3278336" cy="1990725"/>
          </a:xfrm>
          <a:prstGeom prst="rect">
            <a:avLst/>
          </a:prstGeom>
        </p:spPr>
        <p:txBody>
          <a:bodyPr spcFirstLastPara="0" lIns="95250" tIns="95250" rIns="95250" bIns="0" anchor="t"/>
          <a:lstStyle/>
          <a:p>
            <a:pPr algn="ctr" hangingPunct="0">
              <a:lnSpc>
                <a:spcPct val="125000"/>
              </a:lnSpc>
            </a:pPr>
            <a:r>
              <a:rPr sz="1600" dirty="0">
                <a:solidFill>
                  <a:srgbClr val="121212"/>
                </a:solidFill>
                <a:latin typeface="Muli"/>
                <a:ea typeface="+mn-ea"/>
                <a:cs typeface="Muli"/>
              </a:rPr>
              <a:t>The person with the disability can contribute up to an extra $1</a:t>
            </a:r>
            <a:r>
              <a:rPr lang="en-US" sz="1600" dirty="0">
                <a:solidFill>
                  <a:srgbClr val="121212"/>
                </a:solidFill>
                <a:latin typeface="Muli"/>
                <a:ea typeface="+mn-ea"/>
                <a:cs typeface="Muli"/>
              </a:rPr>
              <a:t>3,590</a:t>
            </a:r>
            <a:r>
              <a:rPr sz="1600" dirty="0">
                <a:solidFill>
                  <a:srgbClr val="121212"/>
                </a:solidFill>
                <a:latin typeface="Muli"/>
                <a:ea typeface="+mn-ea"/>
                <a:cs typeface="Muli"/>
              </a:rPr>
              <a:t> more every year</a:t>
            </a:r>
            <a:r>
              <a:rPr lang="en-US" sz="1600" dirty="0">
                <a:solidFill>
                  <a:srgbClr val="121212"/>
                </a:solidFill>
                <a:latin typeface="Muli"/>
                <a:cs typeface="Muli"/>
              </a:rPr>
              <a:t>, if</a:t>
            </a:r>
            <a:r>
              <a:rPr sz="1600" dirty="0">
                <a:solidFill>
                  <a:srgbClr val="121212"/>
                </a:solidFill>
                <a:latin typeface="Muli"/>
                <a:ea typeface="+mn-ea"/>
                <a:cs typeface="Muli"/>
              </a:rPr>
              <a:t> they are not contributing to their workplace retirement account</a:t>
            </a:r>
          </a:p>
          <a:p>
            <a:pPr algn="ctr" hangingPunct="0">
              <a:lnSpc>
                <a:spcPct val="125000"/>
              </a:lnSpc>
            </a:pPr>
            <a:endParaRPr sz="1600" dirty="0">
              <a:solidFill>
                <a:srgbClr val="121212"/>
              </a:solidFill>
              <a:latin typeface="Muli"/>
              <a:ea typeface="+mn-ea"/>
              <a:cs typeface="Muli"/>
            </a:endParaRPr>
          </a:p>
        </p:txBody>
      </p:sp>
      <p:sp>
        <p:nvSpPr>
          <p:cNvPr id="15" name="Body text copy"/>
          <p:cNvSpPr/>
          <p:nvPr/>
        </p:nvSpPr>
        <p:spPr>
          <a:xfrm>
            <a:off x="5119022" y="3505200"/>
            <a:ext cx="2815208" cy="647700"/>
          </a:xfrm>
          <a:prstGeom prst="rect">
            <a:avLst/>
          </a:prstGeom>
        </p:spPr>
        <p:txBody>
          <a:bodyPr spcFirstLastPara="0" lIns="95250" tIns="95250" rIns="95250" bIns="0" anchor="t"/>
          <a:lstStyle/>
          <a:p>
            <a:pPr algn="ctr" hangingPunct="0">
              <a:lnSpc>
                <a:spcPct val="100000"/>
              </a:lnSpc>
            </a:pPr>
            <a:r>
              <a:rPr sz="3000" b="1" dirty="0">
                <a:solidFill>
                  <a:srgbClr val="3E773B"/>
                </a:solidFill>
                <a:latin typeface="Archivo Black"/>
                <a:ea typeface="+mn-ea"/>
                <a:cs typeface="Archivo Black"/>
              </a:rPr>
              <a:t>$</a:t>
            </a:r>
            <a:r>
              <a:rPr lang="en-US" sz="3000" b="1" dirty="0">
                <a:solidFill>
                  <a:srgbClr val="3E773B"/>
                </a:solidFill>
                <a:latin typeface="Archivo Black"/>
                <a:ea typeface="+mn-ea"/>
                <a:cs typeface="Archivo Black"/>
              </a:rPr>
              <a:t>30,590</a:t>
            </a:r>
            <a:endParaRPr sz="3000" b="1" dirty="0">
              <a:solidFill>
                <a:srgbClr val="3E773B"/>
              </a:solidFill>
              <a:latin typeface="Archivo Black"/>
              <a:ea typeface="+mn-ea"/>
              <a:cs typeface="Archivo Black"/>
            </a:endParaRPr>
          </a:p>
        </p:txBody>
      </p:sp>
      <p:sp>
        <p:nvSpPr>
          <p:cNvPr id="17" name="Body text copy">
            <a:extLst>
              <a:ext uri="{FF2B5EF4-FFF2-40B4-BE49-F238E27FC236}">
                <a16:creationId xmlns:a16="http://schemas.microsoft.com/office/drawing/2014/main" id="{47638502-B1B8-5746-EDB8-1120074DBE14}"/>
              </a:ext>
            </a:extLst>
          </p:cNvPr>
          <p:cNvSpPr/>
          <p:nvPr/>
        </p:nvSpPr>
        <p:spPr>
          <a:xfrm>
            <a:off x="4787308" y="5939888"/>
            <a:ext cx="3510618" cy="798180"/>
          </a:xfrm>
          <a:prstGeom prst="rect">
            <a:avLst/>
          </a:prstGeom>
        </p:spPr>
        <p:txBody>
          <a:bodyPr spcFirstLastPara="0" lIns="95250" tIns="95250" rIns="95250" bIns="0" anchor="t"/>
          <a:lstStyle/>
          <a:p>
            <a:pPr marL="285750" indent="-285750" hangingPunct="0">
              <a:lnSpc>
                <a:spcPct val="125000"/>
              </a:lnSpc>
              <a:buFont typeface="Arial" panose="020B0604020202020204" pitchFamily="34" charset="0"/>
              <a:buChar char="•"/>
            </a:pPr>
            <a:r>
              <a:rPr lang="en-US" sz="1200" b="1" dirty="0">
                <a:solidFill>
                  <a:srgbClr val="121212"/>
                </a:solidFill>
                <a:latin typeface="Muli"/>
                <a:ea typeface="+mn-ea"/>
                <a:cs typeface="Muli"/>
              </a:rPr>
              <a:t>$30,590 for the 48 conti</a:t>
            </a:r>
            <a:r>
              <a:rPr lang="en-US" sz="1200" b="1" dirty="0">
                <a:solidFill>
                  <a:srgbClr val="121212"/>
                </a:solidFill>
                <a:latin typeface="Muli"/>
                <a:cs typeface="Muli"/>
              </a:rPr>
              <a:t>guous States and District of Columbia;</a:t>
            </a:r>
          </a:p>
          <a:p>
            <a:pPr marL="285750" indent="-285750" hangingPunct="0">
              <a:lnSpc>
                <a:spcPct val="125000"/>
              </a:lnSpc>
              <a:buFont typeface="Arial" panose="020B0604020202020204" pitchFamily="34" charset="0"/>
              <a:buChar char="•"/>
            </a:pPr>
            <a:r>
              <a:rPr lang="en-US" sz="1200" b="1" dirty="0">
                <a:solidFill>
                  <a:srgbClr val="121212"/>
                </a:solidFill>
                <a:latin typeface="Muli"/>
                <a:cs typeface="Muli"/>
              </a:rPr>
              <a:t>$32,630 for Hawaii</a:t>
            </a:r>
          </a:p>
          <a:p>
            <a:pPr marL="285750" indent="-285750" hangingPunct="0">
              <a:lnSpc>
                <a:spcPct val="125000"/>
              </a:lnSpc>
              <a:buFont typeface="Arial" panose="020B0604020202020204" pitchFamily="34" charset="0"/>
              <a:buChar char="•"/>
            </a:pPr>
            <a:r>
              <a:rPr lang="en-US" sz="1200" b="1" dirty="0">
                <a:solidFill>
                  <a:srgbClr val="121212"/>
                </a:solidFill>
                <a:latin typeface="Muli"/>
                <a:cs typeface="Muli"/>
              </a:rPr>
              <a:t>$33,990 for Alaska </a:t>
            </a:r>
            <a:endParaRPr sz="1200" b="1" dirty="0">
              <a:solidFill>
                <a:srgbClr val="121212"/>
              </a:solidFill>
              <a:latin typeface="Muli"/>
              <a:ea typeface="+mn-ea"/>
              <a:cs typeface="Muli"/>
            </a:endParaRPr>
          </a:p>
        </p:txBody>
      </p:sp>
    </p:spTree>
    <p:extLst>
      <p:ext uri="{BB962C8B-B14F-4D97-AF65-F5344CB8AC3E}">
        <p14:creationId xmlns:p14="http://schemas.microsoft.com/office/powerpoint/2010/main" val="3930024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AD9D7"/>
        </a:solidFill>
        <a:effectLst/>
      </p:bgPr>
    </p:bg>
    <p:spTree>
      <p:nvGrpSpPr>
        <p:cNvPr id="1" name="Services"/>
        <p:cNvGrpSpPr/>
        <p:nvPr/>
      </p:nvGrpSpPr>
      <p:grpSpPr>
        <a:xfrm>
          <a:off x="0" y="0"/>
          <a:ext cx="0" cy="0"/>
          <a:chOff x="0" y="0"/>
          <a:chExt cx="0" cy="0"/>
        </a:xfrm>
      </p:grpSpPr>
      <p:pic>
        <p:nvPicPr>
          <p:cNvPr id="2" name="Shape7"/>
          <p:cNvPicPr/>
          <p:nvPr/>
        </p:nvPicPr>
        <p:blipFill rotWithShape="1">
          <a:blip r:embed="rId3"/>
          <a:stretch>
            <a:fillRect/>
          </a:stretch>
        </p:blipFill>
        <p:spPr>
          <a:xfrm>
            <a:off x="1702205" y="3200400"/>
            <a:ext cx="10948186" cy="3615292"/>
          </a:xfrm>
          <a:prstGeom prst="rect">
            <a:avLst/>
          </a:prstGeom>
        </p:spPr>
      </p:pic>
      <p:sp>
        <p:nvSpPr>
          <p:cNvPr id="3" name="Body text"/>
          <p:cNvSpPr/>
          <p:nvPr/>
        </p:nvSpPr>
        <p:spPr>
          <a:xfrm>
            <a:off x="0" y="428625"/>
            <a:ext cx="13007866" cy="600075"/>
          </a:xfrm>
          <a:prstGeom prst="rect">
            <a:avLst/>
          </a:prstGeom>
        </p:spPr>
        <p:txBody>
          <a:bodyPr spcFirstLastPara="0" lIns="95250" tIns="95250" rIns="95250" bIns="0" anchor="t"/>
          <a:lstStyle/>
          <a:p>
            <a:pPr algn="ctr" hangingPunct="0">
              <a:lnSpc>
                <a:spcPct val="100000"/>
              </a:lnSpc>
            </a:pPr>
            <a:r>
              <a:rPr sz="2700" b="1">
                <a:solidFill>
                  <a:srgbClr val="3E773B"/>
                </a:solidFill>
                <a:latin typeface="Archivo Black"/>
                <a:ea typeface="+mn-ea"/>
                <a:cs typeface="Archivo Black"/>
              </a:rPr>
              <a:t>Example showing how Dalton contributed to his ABLE account.</a:t>
            </a:r>
          </a:p>
        </p:txBody>
      </p:sp>
      <p:sp>
        <p:nvSpPr>
          <p:cNvPr id="4" name="Body text copy"/>
          <p:cNvSpPr/>
          <p:nvPr/>
        </p:nvSpPr>
        <p:spPr>
          <a:xfrm>
            <a:off x="1020697" y="1038225"/>
            <a:ext cx="10982325" cy="1219200"/>
          </a:xfrm>
          <a:prstGeom prst="rect">
            <a:avLst/>
          </a:prstGeom>
        </p:spPr>
        <p:txBody>
          <a:bodyPr spcFirstLastPara="0" lIns="95250" tIns="95250" rIns="95250" bIns="0" anchor="t"/>
          <a:lstStyle/>
          <a:p>
            <a:pPr algn="ctr" hangingPunct="0">
              <a:lnSpc>
                <a:spcPct val="125000"/>
              </a:lnSpc>
            </a:pPr>
            <a:r>
              <a:rPr sz="1800" b="1" cap="all" dirty="0">
                <a:solidFill>
                  <a:srgbClr val="000000"/>
                </a:solidFill>
                <a:latin typeface="Muli"/>
                <a:ea typeface="+mn-ea"/>
                <a:cs typeface="Muli"/>
              </a:rPr>
              <a:t>Dalton set up a direct deposit feature WITH his employer to </a:t>
            </a:r>
            <a:r>
              <a:rPr lang="en-US" sz="1800" b="1" cap="all" dirty="0">
                <a:solidFill>
                  <a:srgbClr val="000000"/>
                </a:solidFill>
                <a:latin typeface="Muli"/>
                <a:ea typeface="+mn-ea"/>
                <a:cs typeface="Muli"/>
              </a:rPr>
              <a:t>automatically </a:t>
            </a:r>
            <a:r>
              <a:rPr sz="1800" b="1" cap="all" dirty="0">
                <a:solidFill>
                  <a:srgbClr val="000000"/>
                </a:solidFill>
                <a:latin typeface="Muli"/>
                <a:ea typeface="+mn-ea"/>
                <a:cs typeface="Muli"/>
              </a:rPr>
              <a:t>contribute part of his paycheck into his ABLE account</a:t>
            </a:r>
            <a:r>
              <a:rPr lang="en-US" sz="1800" b="1" cap="all" dirty="0">
                <a:solidFill>
                  <a:srgbClr val="000000"/>
                </a:solidFill>
                <a:latin typeface="Muli"/>
                <a:ea typeface="+mn-ea"/>
                <a:cs typeface="Muli"/>
              </a:rPr>
              <a:t> every month</a:t>
            </a:r>
            <a:r>
              <a:rPr sz="1800" b="1" cap="all" dirty="0">
                <a:solidFill>
                  <a:srgbClr val="000000"/>
                </a:solidFill>
                <a:latin typeface="Muli"/>
                <a:ea typeface="+mn-ea"/>
                <a:cs typeface="Muli"/>
              </a:rPr>
              <a:t>. </a:t>
            </a:r>
          </a:p>
          <a:p>
            <a:pPr algn="ctr" hangingPunct="0">
              <a:lnSpc>
                <a:spcPct val="125000"/>
              </a:lnSpc>
            </a:pPr>
            <a:endParaRPr sz="1800" b="1" cap="all" dirty="0">
              <a:solidFill>
                <a:srgbClr val="000000"/>
              </a:solidFill>
              <a:latin typeface="Muli"/>
              <a:ea typeface="+mn-ea"/>
              <a:cs typeface="Muli"/>
            </a:endParaRPr>
          </a:p>
        </p:txBody>
      </p:sp>
      <p:sp>
        <p:nvSpPr>
          <p:cNvPr id="5" name="Body text copy"/>
          <p:cNvSpPr/>
          <p:nvPr/>
        </p:nvSpPr>
        <p:spPr>
          <a:xfrm>
            <a:off x="5004619" y="3790950"/>
            <a:ext cx="2524125" cy="276225"/>
          </a:xfrm>
          <a:prstGeom prst="rect">
            <a:avLst/>
          </a:prstGeom>
        </p:spPr>
        <p:txBody>
          <a:bodyPr spcFirstLastPara="0" lIns="0" tIns="0" rIns="0" bIns="0" anchor="t"/>
          <a:lstStyle/>
          <a:p>
            <a:pPr algn="l" hangingPunct="0">
              <a:lnSpc>
                <a:spcPct val="100000"/>
              </a:lnSpc>
            </a:pPr>
            <a:r>
              <a:rPr sz="1800">
                <a:solidFill>
                  <a:srgbClr val="3E773B"/>
                </a:solidFill>
                <a:latin typeface="Archivo Black"/>
                <a:ea typeface="+mn-ea"/>
                <a:cs typeface="Archivo Black"/>
              </a:rPr>
              <a:t>Annual Basis</a:t>
            </a:r>
          </a:p>
        </p:txBody>
      </p:sp>
      <p:sp>
        <p:nvSpPr>
          <p:cNvPr id="6" name="Body text copy"/>
          <p:cNvSpPr/>
          <p:nvPr/>
        </p:nvSpPr>
        <p:spPr>
          <a:xfrm>
            <a:off x="5004618" y="4190999"/>
            <a:ext cx="3610989" cy="819150"/>
          </a:xfrm>
          <a:prstGeom prst="rect">
            <a:avLst/>
          </a:prstGeom>
        </p:spPr>
        <p:txBody>
          <a:bodyPr spcFirstLastPara="0" lIns="0" tIns="0" rIns="0" bIns="0" anchor="t"/>
          <a:lstStyle/>
          <a:p>
            <a:pPr algn="l" hangingPunct="0">
              <a:lnSpc>
                <a:spcPct val="133333"/>
              </a:lnSpc>
            </a:pPr>
            <a:r>
              <a:rPr sz="1350" b="1" dirty="0">
                <a:solidFill>
                  <a:srgbClr val="000000"/>
                </a:solidFill>
                <a:latin typeface="Muli"/>
                <a:ea typeface="+mn-ea"/>
                <a:cs typeface="Muli"/>
              </a:rPr>
              <a:t>Dalton can contribute up to $1</a:t>
            </a:r>
            <a:r>
              <a:rPr lang="en-US" sz="1350" b="1" dirty="0">
                <a:solidFill>
                  <a:srgbClr val="000000"/>
                </a:solidFill>
                <a:latin typeface="Muli"/>
                <a:ea typeface="+mn-ea"/>
                <a:cs typeface="Muli"/>
              </a:rPr>
              <a:t>3</a:t>
            </a:r>
            <a:r>
              <a:rPr sz="1350" b="1" dirty="0">
                <a:solidFill>
                  <a:srgbClr val="000000"/>
                </a:solidFill>
                <a:latin typeface="Muli"/>
                <a:ea typeface="+mn-ea"/>
                <a:cs typeface="Muli"/>
              </a:rPr>
              <a:t>,</a:t>
            </a:r>
            <a:r>
              <a:rPr lang="en-US" sz="1350" b="1" dirty="0">
                <a:solidFill>
                  <a:srgbClr val="000000"/>
                </a:solidFill>
                <a:latin typeface="Muli"/>
                <a:ea typeface="+mn-ea"/>
                <a:cs typeface="Muli"/>
              </a:rPr>
              <a:t>59</a:t>
            </a:r>
            <a:r>
              <a:rPr sz="1350" b="1" dirty="0">
                <a:solidFill>
                  <a:srgbClr val="000000"/>
                </a:solidFill>
                <a:latin typeface="Muli"/>
                <a:ea typeface="+mn-ea"/>
                <a:cs typeface="Muli"/>
              </a:rPr>
              <a:t>0 </a:t>
            </a:r>
          </a:p>
          <a:p>
            <a:pPr algn="l" hangingPunct="0">
              <a:lnSpc>
                <a:spcPct val="133333"/>
              </a:lnSpc>
            </a:pPr>
            <a:r>
              <a:rPr sz="1350" b="1" dirty="0">
                <a:solidFill>
                  <a:srgbClr val="000000"/>
                </a:solidFill>
                <a:latin typeface="Muli"/>
                <a:ea typeface="+mn-ea"/>
                <a:cs typeface="Muli"/>
              </a:rPr>
              <a:t>(</a:t>
            </a:r>
            <a:r>
              <a:rPr lang="en-US" sz="1350" b="1" dirty="0">
                <a:solidFill>
                  <a:srgbClr val="000000"/>
                </a:solidFill>
                <a:latin typeface="Muli"/>
                <a:cs typeface="Muli"/>
              </a:rPr>
              <a:t>depending on how much income he earns</a:t>
            </a:r>
            <a:r>
              <a:rPr sz="1350" b="1" dirty="0">
                <a:solidFill>
                  <a:srgbClr val="000000"/>
                </a:solidFill>
                <a:latin typeface="Muli"/>
                <a:ea typeface="+mn-ea"/>
                <a:cs typeface="Muli"/>
              </a:rPr>
              <a:t>). </a:t>
            </a:r>
          </a:p>
          <a:p>
            <a:pPr algn="l" hangingPunct="0">
              <a:lnSpc>
                <a:spcPct val="133333"/>
              </a:lnSpc>
            </a:pPr>
            <a:endParaRPr sz="1350" b="1" dirty="0">
              <a:solidFill>
                <a:srgbClr val="000000"/>
              </a:solidFill>
              <a:latin typeface="Muli"/>
              <a:ea typeface="+mn-ea"/>
              <a:cs typeface="Muli"/>
            </a:endParaRPr>
          </a:p>
        </p:txBody>
      </p:sp>
      <p:pic>
        <p:nvPicPr>
          <p:cNvPr id="7" name="Windows"/>
          <p:cNvPicPr/>
          <p:nvPr/>
        </p:nvPicPr>
        <p:blipFill rotWithShape="1">
          <a:blip r:embed="rId4"/>
          <a:stretch>
            <a:fillRect/>
          </a:stretch>
        </p:blipFill>
        <p:spPr>
          <a:xfrm>
            <a:off x="476250" y="2447925"/>
            <a:ext cx="4145087" cy="4145087"/>
          </a:xfrm>
          <a:prstGeom prst="rect">
            <a:avLst/>
          </a:prstGeom>
        </p:spPr>
      </p:pic>
      <p:sp>
        <p:nvSpPr>
          <p:cNvPr id="8" name="Body text copy"/>
          <p:cNvSpPr/>
          <p:nvPr/>
        </p:nvSpPr>
        <p:spPr>
          <a:xfrm>
            <a:off x="8917299" y="3800475"/>
            <a:ext cx="2524125" cy="276225"/>
          </a:xfrm>
          <a:prstGeom prst="rect">
            <a:avLst/>
          </a:prstGeom>
        </p:spPr>
        <p:txBody>
          <a:bodyPr spcFirstLastPara="0" lIns="0" tIns="0" rIns="0" bIns="0" anchor="t"/>
          <a:lstStyle/>
          <a:p>
            <a:pPr algn="l" hangingPunct="0">
              <a:lnSpc>
                <a:spcPct val="100000"/>
              </a:lnSpc>
            </a:pPr>
            <a:r>
              <a:rPr sz="1800">
                <a:solidFill>
                  <a:srgbClr val="3E773B"/>
                </a:solidFill>
                <a:latin typeface="Archivo Black"/>
                <a:ea typeface="+mn-ea"/>
                <a:cs typeface="Archivo Black"/>
              </a:rPr>
              <a:t>e-gifting</a:t>
            </a:r>
          </a:p>
        </p:txBody>
      </p:sp>
      <p:sp>
        <p:nvSpPr>
          <p:cNvPr id="9" name="Body text copy"/>
          <p:cNvSpPr/>
          <p:nvPr/>
        </p:nvSpPr>
        <p:spPr>
          <a:xfrm>
            <a:off x="8916386" y="4181474"/>
            <a:ext cx="3262060" cy="552450"/>
          </a:xfrm>
          <a:prstGeom prst="rect">
            <a:avLst/>
          </a:prstGeom>
        </p:spPr>
        <p:txBody>
          <a:bodyPr spcFirstLastPara="0" lIns="0" tIns="0" rIns="0" bIns="0" anchor="t"/>
          <a:lstStyle/>
          <a:p>
            <a:pPr algn="l" hangingPunct="0">
              <a:lnSpc>
                <a:spcPct val="133333"/>
              </a:lnSpc>
            </a:pPr>
            <a:r>
              <a:rPr sz="1350" b="1">
                <a:solidFill>
                  <a:srgbClr val="000000"/>
                </a:solidFill>
                <a:latin typeface="Muli"/>
                <a:ea typeface="+mn-ea"/>
                <a:cs typeface="Muli"/>
              </a:rPr>
              <a:t>Dalton uses this feature and receives $5,000 annually from family and friends.</a:t>
            </a:r>
          </a:p>
        </p:txBody>
      </p:sp>
      <p:pic>
        <p:nvPicPr>
          <p:cNvPr id="10" name="Star-14"/>
          <p:cNvPicPr/>
          <p:nvPr/>
        </p:nvPicPr>
        <p:blipFill rotWithShape="1">
          <a:blip r:embed="rId5"/>
          <a:stretch>
            <a:fillRect/>
          </a:stretch>
        </p:blipFill>
        <p:spPr>
          <a:xfrm rot="-2330601">
            <a:off x="-428625" y="2457450"/>
            <a:ext cx="4522866" cy="2316361"/>
          </a:xfrm>
          <a:prstGeom prst="rect">
            <a:avLst/>
          </a:prstGeom>
        </p:spPr>
      </p:pic>
      <p:sp>
        <p:nvSpPr>
          <p:cNvPr id="11" name="Body text copy"/>
          <p:cNvSpPr/>
          <p:nvPr/>
        </p:nvSpPr>
        <p:spPr>
          <a:xfrm>
            <a:off x="5000625" y="5591175"/>
            <a:ext cx="2524125" cy="276225"/>
          </a:xfrm>
          <a:prstGeom prst="rect">
            <a:avLst/>
          </a:prstGeom>
        </p:spPr>
        <p:txBody>
          <a:bodyPr spcFirstLastPara="0" lIns="0" tIns="0" rIns="0" bIns="0" anchor="t"/>
          <a:lstStyle/>
          <a:p>
            <a:pPr algn="l" hangingPunct="0">
              <a:lnSpc>
                <a:spcPct val="100000"/>
              </a:lnSpc>
            </a:pPr>
            <a:r>
              <a:rPr sz="1800">
                <a:solidFill>
                  <a:srgbClr val="000000"/>
                </a:solidFill>
                <a:latin typeface="Archivo Black"/>
                <a:ea typeface="+mn-ea"/>
                <a:cs typeface="Archivo Black"/>
              </a:rPr>
              <a:t>Before ABLE...</a:t>
            </a:r>
          </a:p>
        </p:txBody>
      </p:sp>
      <p:sp>
        <p:nvSpPr>
          <p:cNvPr id="12" name="Body text copy"/>
          <p:cNvSpPr/>
          <p:nvPr/>
        </p:nvSpPr>
        <p:spPr>
          <a:xfrm>
            <a:off x="5000625" y="5991224"/>
            <a:ext cx="3263832" cy="552450"/>
          </a:xfrm>
          <a:prstGeom prst="rect">
            <a:avLst/>
          </a:prstGeom>
        </p:spPr>
        <p:txBody>
          <a:bodyPr spcFirstLastPara="0" lIns="0" tIns="0" rIns="0" bIns="0" anchor="t"/>
          <a:lstStyle/>
          <a:p>
            <a:pPr algn="l" hangingPunct="0">
              <a:lnSpc>
                <a:spcPct val="133333"/>
              </a:lnSpc>
            </a:pPr>
            <a:r>
              <a:rPr sz="1350" b="1" dirty="0">
                <a:solidFill>
                  <a:srgbClr val="000000"/>
                </a:solidFill>
                <a:latin typeface="Muli"/>
                <a:ea typeface="+mn-ea"/>
                <a:cs typeface="Muli"/>
              </a:rPr>
              <a:t>Dalton’s resource limit was </a:t>
            </a:r>
          </a:p>
          <a:p>
            <a:pPr algn="l" hangingPunct="0">
              <a:lnSpc>
                <a:spcPct val="133333"/>
              </a:lnSpc>
            </a:pPr>
            <a:r>
              <a:rPr sz="1350" b="1" dirty="0">
                <a:solidFill>
                  <a:srgbClr val="000000"/>
                </a:solidFill>
                <a:latin typeface="Muli"/>
                <a:ea typeface="+mn-ea"/>
                <a:cs typeface="Muli"/>
              </a:rPr>
              <a:t>$2,000 a month</a:t>
            </a:r>
            <a:r>
              <a:rPr lang="en-US" sz="1350" b="1" dirty="0">
                <a:solidFill>
                  <a:srgbClr val="000000"/>
                </a:solidFill>
                <a:latin typeface="Muli"/>
                <a:ea typeface="+mn-ea"/>
                <a:cs typeface="Muli"/>
              </a:rPr>
              <a:t>.</a:t>
            </a:r>
            <a:endParaRPr sz="1350" b="1" dirty="0">
              <a:solidFill>
                <a:srgbClr val="000000"/>
              </a:solidFill>
              <a:latin typeface="Muli"/>
              <a:ea typeface="+mn-ea"/>
              <a:cs typeface="Muli"/>
            </a:endParaRPr>
          </a:p>
        </p:txBody>
      </p:sp>
      <p:sp>
        <p:nvSpPr>
          <p:cNvPr id="13" name="Body text copy"/>
          <p:cNvSpPr/>
          <p:nvPr/>
        </p:nvSpPr>
        <p:spPr>
          <a:xfrm>
            <a:off x="8919620" y="5600700"/>
            <a:ext cx="2524125" cy="276225"/>
          </a:xfrm>
          <a:prstGeom prst="rect">
            <a:avLst/>
          </a:prstGeom>
        </p:spPr>
        <p:txBody>
          <a:bodyPr spcFirstLastPara="0" lIns="0" tIns="0" rIns="0" bIns="0" anchor="t"/>
          <a:lstStyle/>
          <a:p>
            <a:pPr algn="l" hangingPunct="0">
              <a:lnSpc>
                <a:spcPct val="100000"/>
              </a:lnSpc>
            </a:pPr>
            <a:r>
              <a:rPr sz="1800">
                <a:solidFill>
                  <a:srgbClr val="000000"/>
                </a:solidFill>
                <a:latin typeface="Archivo Black"/>
                <a:ea typeface="+mn-ea"/>
                <a:cs typeface="Archivo Black"/>
              </a:rPr>
              <a:t>Now...</a:t>
            </a:r>
          </a:p>
        </p:txBody>
      </p:sp>
      <p:sp>
        <p:nvSpPr>
          <p:cNvPr id="14" name="Body text copy"/>
          <p:cNvSpPr/>
          <p:nvPr/>
        </p:nvSpPr>
        <p:spPr>
          <a:xfrm>
            <a:off x="8912392" y="5981699"/>
            <a:ext cx="3262060" cy="819150"/>
          </a:xfrm>
          <a:prstGeom prst="rect">
            <a:avLst/>
          </a:prstGeom>
        </p:spPr>
        <p:txBody>
          <a:bodyPr spcFirstLastPara="0" lIns="0" tIns="0" rIns="0" bIns="0" anchor="t"/>
          <a:lstStyle/>
          <a:p>
            <a:pPr algn="l" hangingPunct="0">
              <a:lnSpc>
                <a:spcPct val="133333"/>
              </a:lnSpc>
            </a:pPr>
            <a:r>
              <a:rPr sz="1350" b="1" dirty="0">
                <a:solidFill>
                  <a:srgbClr val="000000"/>
                </a:solidFill>
                <a:latin typeface="Muli"/>
                <a:ea typeface="+mn-ea"/>
                <a:cs typeface="Muli"/>
              </a:rPr>
              <a:t>With an ABLE Account he </a:t>
            </a:r>
            <a:r>
              <a:rPr lang="en-US" sz="1350" b="1" dirty="0">
                <a:solidFill>
                  <a:srgbClr val="000000"/>
                </a:solidFill>
                <a:latin typeface="Muli"/>
                <a:cs typeface="Muli"/>
              </a:rPr>
              <a:t>has</a:t>
            </a:r>
            <a:r>
              <a:rPr sz="1350" b="1" dirty="0">
                <a:solidFill>
                  <a:srgbClr val="000000"/>
                </a:solidFill>
                <a:latin typeface="Muli"/>
                <a:ea typeface="+mn-ea"/>
                <a:cs typeface="Muli"/>
              </a:rPr>
              <a:t> saved $1</a:t>
            </a:r>
            <a:r>
              <a:rPr lang="en-US" sz="1350" b="1" dirty="0">
                <a:solidFill>
                  <a:srgbClr val="000000"/>
                </a:solidFill>
                <a:latin typeface="Muli"/>
                <a:ea typeface="+mn-ea"/>
                <a:cs typeface="Muli"/>
              </a:rPr>
              <a:t>8</a:t>
            </a:r>
            <a:r>
              <a:rPr sz="1350" b="1" dirty="0">
                <a:solidFill>
                  <a:srgbClr val="000000"/>
                </a:solidFill>
                <a:latin typeface="Muli"/>
                <a:ea typeface="+mn-ea"/>
                <a:cs typeface="Muli"/>
              </a:rPr>
              <a:t>,</a:t>
            </a:r>
            <a:r>
              <a:rPr lang="en-US" sz="1350" b="1" dirty="0">
                <a:solidFill>
                  <a:srgbClr val="000000"/>
                </a:solidFill>
                <a:latin typeface="Muli"/>
                <a:ea typeface="+mn-ea"/>
                <a:cs typeface="Muli"/>
              </a:rPr>
              <a:t>59</a:t>
            </a:r>
            <a:r>
              <a:rPr sz="1350" b="1" dirty="0">
                <a:solidFill>
                  <a:srgbClr val="000000"/>
                </a:solidFill>
                <a:latin typeface="Muli"/>
                <a:ea typeface="+mn-ea"/>
                <a:cs typeface="Muli"/>
              </a:rPr>
              <a:t>0. </a:t>
            </a:r>
          </a:p>
          <a:p>
            <a:pPr algn="l" hangingPunct="0">
              <a:lnSpc>
                <a:spcPct val="133333"/>
              </a:lnSpc>
            </a:pPr>
            <a:endParaRPr sz="1350" b="1" dirty="0">
              <a:solidFill>
                <a:srgbClr val="000000"/>
              </a:solidFill>
              <a:latin typeface="Muli"/>
              <a:ea typeface="+mn-ea"/>
              <a:cs typeface="Muli"/>
            </a:endParaRPr>
          </a:p>
        </p:txBody>
      </p:sp>
      <p:pic>
        <p:nvPicPr>
          <p:cNvPr id="15" name="customLine"/>
          <p:cNvPicPr/>
          <p:nvPr/>
        </p:nvPicPr>
        <p:blipFill rotWithShape="1">
          <a:blip r:embed="rId6"/>
          <a:stretch>
            <a:fillRect/>
          </a:stretch>
        </p:blipFill>
        <p:spPr>
          <a:xfrm>
            <a:off x="4829175" y="5057775"/>
            <a:ext cx="7419742" cy="190500"/>
          </a:xfrm>
          <a:prstGeom prst="rect">
            <a:avLst/>
          </a:prstGeom>
        </p:spPr>
      </p:pic>
      <p:pic>
        <p:nvPicPr>
          <p:cNvPr id="16" name="Dalton-2"/>
          <p:cNvPicPr/>
          <p:nvPr/>
        </p:nvPicPr>
        <p:blipFill rotWithShape="1">
          <a:blip r:embed="rId7"/>
          <a:stretch>
            <a:fillRect/>
          </a:stretch>
        </p:blipFill>
        <p:spPr>
          <a:xfrm>
            <a:off x="883105" y="1775079"/>
            <a:ext cx="3180558" cy="4770836"/>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1 Pricing Table"/>
        <p:cNvGrpSpPr/>
        <p:nvPr/>
      </p:nvGrpSpPr>
      <p:grpSpPr>
        <a:xfrm>
          <a:off x="0" y="0"/>
          <a:ext cx="0" cy="0"/>
          <a:chOff x="0" y="0"/>
          <a:chExt cx="0" cy="0"/>
        </a:xfrm>
      </p:grpSpPr>
      <p:pic>
        <p:nvPicPr>
          <p:cNvPr id="2" name="Shape7"/>
          <p:cNvPicPr/>
          <p:nvPr/>
        </p:nvPicPr>
        <p:blipFill rotWithShape="1">
          <a:blip r:embed="rId3"/>
          <a:stretch>
            <a:fillRect/>
          </a:stretch>
        </p:blipFill>
        <p:spPr>
          <a:xfrm>
            <a:off x="757088" y="2277839"/>
            <a:ext cx="11464131" cy="4295639"/>
          </a:xfrm>
          <a:prstGeom prst="rect">
            <a:avLst/>
          </a:prstGeom>
        </p:spPr>
      </p:pic>
      <p:pic>
        <p:nvPicPr>
          <p:cNvPr id="3" name="Shape7 copy 1"/>
          <p:cNvPicPr/>
          <p:nvPr/>
        </p:nvPicPr>
        <p:blipFill rotWithShape="1">
          <a:blip r:embed="rId4"/>
          <a:stretch>
            <a:fillRect/>
          </a:stretch>
        </p:blipFill>
        <p:spPr>
          <a:xfrm>
            <a:off x="3870139" y="2335960"/>
            <a:ext cx="8289937" cy="4179396"/>
          </a:xfrm>
          <a:prstGeom prst="rect">
            <a:avLst/>
          </a:prstGeom>
        </p:spPr>
      </p:pic>
      <p:sp>
        <p:nvSpPr>
          <p:cNvPr id="4" name="Body text"/>
          <p:cNvSpPr/>
          <p:nvPr/>
        </p:nvSpPr>
        <p:spPr>
          <a:xfrm>
            <a:off x="1020351" y="571500"/>
            <a:ext cx="10982325" cy="704850"/>
          </a:xfrm>
          <a:prstGeom prst="rect">
            <a:avLst/>
          </a:prstGeom>
        </p:spPr>
        <p:txBody>
          <a:bodyPr spcFirstLastPara="0" lIns="0" tIns="9525" rIns="0" bIns="0" anchor="t"/>
          <a:lstStyle/>
          <a:p>
            <a:pPr algn="ctr" hangingPunct="0">
              <a:lnSpc>
                <a:spcPct val="100000"/>
              </a:lnSpc>
            </a:pPr>
            <a:r>
              <a:rPr sz="4500" b="1">
                <a:solidFill>
                  <a:srgbClr val="000000"/>
                </a:solidFill>
                <a:latin typeface="Archivo Black"/>
                <a:ea typeface="+mn-ea"/>
                <a:cs typeface="Archivo Black"/>
              </a:rPr>
              <a:t>ANNUAL COSTS</a:t>
            </a:r>
          </a:p>
        </p:txBody>
      </p:sp>
      <p:sp>
        <p:nvSpPr>
          <p:cNvPr id="5" name="Body text copy"/>
          <p:cNvSpPr/>
          <p:nvPr/>
        </p:nvSpPr>
        <p:spPr>
          <a:xfrm>
            <a:off x="4556174" y="3276600"/>
            <a:ext cx="3004864" cy="2324100"/>
          </a:xfrm>
          <a:prstGeom prst="rect">
            <a:avLst/>
          </a:prstGeom>
        </p:spPr>
        <p:txBody>
          <a:bodyPr spcFirstLastPara="0" lIns="0" tIns="0" rIns="0" bIns="0" anchor="t"/>
          <a:lstStyle/>
          <a:p>
            <a:pPr algn="ctr" hangingPunct="0">
              <a:lnSpc>
                <a:spcPct val="100000"/>
              </a:lnSpc>
            </a:pPr>
            <a:r>
              <a:rPr sz="2700" b="1">
                <a:solidFill>
                  <a:srgbClr val="3E773B"/>
                </a:solidFill>
                <a:latin typeface="Archivo Black"/>
                <a:ea typeface="+mn-ea"/>
                <a:cs typeface="Archivo Black"/>
              </a:rPr>
              <a:t>Annual Account Fees:</a:t>
            </a:r>
          </a:p>
          <a:p>
            <a:pPr algn="ctr" hangingPunct="0">
              <a:lnSpc>
                <a:spcPct val="100000"/>
              </a:lnSpc>
            </a:pPr>
            <a:endParaRPr sz="2700" b="1">
              <a:solidFill>
                <a:srgbClr val="3E773B"/>
              </a:solidFill>
              <a:latin typeface="Archivo Black"/>
              <a:ea typeface="+mn-ea"/>
              <a:cs typeface="Archivo Black"/>
            </a:endParaRPr>
          </a:p>
          <a:p>
            <a:pPr algn="ctr" hangingPunct="0">
              <a:lnSpc>
                <a:spcPct val="100000"/>
              </a:lnSpc>
            </a:pPr>
            <a:r>
              <a:rPr sz="1800">
                <a:solidFill>
                  <a:srgbClr val="000000"/>
                </a:solidFill>
                <a:latin typeface="Muli"/>
                <a:ea typeface="+mn-ea"/>
                <a:cs typeface="Muli"/>
              </a:rPr>
              <a:t>RANGES</a:t>
            </a:r>
          </a:p>
          <a:p>
            <a:pPr algn="ctr" hangingPunct="0">
              <a:lnSpc>
                <a:spcPct val="100000"/>
              </a:lnSpc>
            </a:pPr>
            <a:r>
              <a:rPr sz="3000">
                <a:solidFill>
                  <a:srgbClr val="000000"/>
                </a:solidFill>
                <a:latin typeface="Archivo Black"/>
                <a:ea typeface="+mn-ea"/>
                <a:cs typeface="Archivo Black"/>
              </a:rPr>
              <a:t> $0 to $60 </a:t>
            </a:r>
          </a:p>
        </p:txBody>
      </p:sp>
      <p:pic>
        <p:nvPicPr>
          <p:cNvPr id="6" name="BankOutline27"/>
          <p:cNvPicPr/>
          <p:nvPr/>
        </p:nvPicPr>
        <p:blipFill rotWithShape="1">
          <a:blip r:embed="rId5"/>
          <a:stretch>
            <a:fillRect/>
          </a:stretch>
        </p:blipFill>
        <p:spPr>
          <a:xfrm>
            <a:off x="1504950" y="3400425"/>
            <a:ext cx="1621254" cy="1478770"/>
          </a:xfrm>
          <a:prstGeom prst="rect">
            <a:avLst/>
          </a:prstGeom>
        </p:spPr>
      </p:pic>
      <p:pic>
        <p:nvPicPr>
          <p:cNvPr id="7" name="customLine"/>
          <p:cNvPicPr/>
          <p:nvPr/>
        </p:nvPicPr>
        <p:blipFill rotWithShape="1">
          <a:blip r:embed="rId6"/>
          <a:stretch>
            <a:fillRect/>
          </a:stretch>
        </p:blipFill>
        <p:spPr>
          <a:xfrm rot="5400000">
            <a:off x="6202541" y="4381500"/>
            <a:ext cx="3810000" cy="190500"/>
          </a:xfrm>
          <a:prstGeom prst="rect">
            <a:avLst/>
          </a:prstGeom>
        </p:spPr>
      </p:pic>
      <p:sp>
        <p:nvSpPr>
          <p:cNvPr id="8" name="Body text copy copy 1"/>
          <p:cNvSpPr/>
          <p:nvPr/>
        </p:nvSpPr>
        <p:spPr>
          <a:xfrm>
            <a:off x="8283250" y="3276600"/>
            <a:ext cx="3723884" cy="2324100"/>
          </a:xfrm>
          <a:prstGeom prst="rect">
            <a:avLst/>
          </a:prstGeom>
        </p:spPr>
        <p:txBody>
          <a:bodyPr spcFirstLastPara="0" lIns="0" tIns="0" rIns="0" bIns="0" anchor="t"/>
          <a:lstStyle/>
          <a:p>
            <a:pPr algn="ctr" hangingPunct="0">
              <a:lnSpc>
                <a:spcPct val="100000"/>
              </a:lnSpc>
            </a:pPr>
            <a:r>
              <a:rPr sz="2700" b="1">
                <a:solidFill>
                  <a:srgbClr val="000000"/>
                </a:solidFill>
                <a:latin typeface="Archivo Black"/>
                <a:ea typeface="+mn-ea"/>
                <a:cs typeface="Archivo Black"/>
              </a:rPr>
              <a:t>Asset-Based</a:t>
            </a:r>
          </a:p>
          <a:p>
            <a:pPr algn="ctr" hangingPunct="0">
              <a:lnSpc>
                <a:spcPct val="100000"/>
              </a:lnSpc>
            </a:pPr>
            <a:r>
              <a:rPr sz="2700" b="1">
                <a:solidFill>
                  <a:srgbClr val="000000"/>
                </a:solidFill>
                <a:latin typeface="Archivo Black"/>
                <a:ea typeface="+mn-ea"/>
                <a:cs typeface="Archivo Black"/>
              </a:rPr>
              <a:t>Fees:</a:t>
            </a:r>
          </a:p>
          <a:p>
            <a:pPr algn="ctr" hangingPunct="0">
              <a:lnSpc>
                <a:spcPct val="100000"/>
              </a:lnSpc>
            </a:pPr>
            <a:endParaRPr sz="2700" b="1">
              <a:solidFill>
                <a:srgbClr val="000000"/>
              </a:solidFill>
              <a:latin typeface="Archivo Black"/>
              <a:ea typeface="+mn-ea"/>
              <a:cs typeface="Archivo Black"/>
            </a:endParaRPr>
          </a:p>
          <a:p>
            <a:pPr algn="ctr" hangingPunct="0">
              <a:lnSpc>
                <a:spcPct val="100000"/>
              </a:lnSpc>
            </a:pPr>
            <a:r>
              <a:rPr sz="1800">
                <a:solidFill>
                  <a:srgbClr val="000000"/>
                </a:solidFill>
                <a:latin typeface="Muli"/>
                <a:ea typeface="+mn-ea"/>
                <a:cs typeface="Muli"/>
              </a:rPr>
              <a:t>RANGES</a:t>
            </a:r>
          </a:p>
          <a:p>
            <a:pPr algn="ctr" hangingPunct="0">
              <a:lnSpc>
                <a:spcPct val="100000"/>
              </a:lnSpc>
            </a:pPr>
            <a:r>
              <a:rPr sz="3000">
                <a:solidFill>
                  <a:srgbClr val="000000"/>
                </a:solidFill>
                <a:latin typeface="Archivo Black"/>
                <a:ea typeface="+mn-ea"/>
                <a:cs typeface="Archivo Black"/>
              </a:rPr>
              <a:t> 0% to 0.9%</a:t>
            </a:r>
          </a:p>
        </p:txBody>
      </p:sp>
    </p:spTree>
    <p:extLst>
      <p:ext uri="{BB962C8B-B14F-4D97-AF65-F5344CB8AC3E}">
        <p14:creationId xmlns:p14="http://schemas.microsoft.com/office/powerpoint/2010/main" val="3930024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Venn Diagram"/>
        <p:cNvGrpSpPr/>
        <p:nvPr/>
      </p:nvGrpSpPr>
      <p:grpSpPr>
        <a:xfrm>
          <a:off x="0" y="0"/>
          <a:ext cx="0" cy="0"/>
          <a:chOff x="0" y="0"/>
          <a:chExt cx="0" cy="0"/>
        </a:xfrm>
      </p:grpSpPr>
      <p:sp>
        <p:nvSpPr>
          <p:cNvPr id="2" name="Body text"/>
          <p:cNvSpPr/>
          <p:nvPr/>
        </p:nvSpPr>
        <p:spPr>
          <a:xfrm>
            <a:off x="1014413" y="571500"/>
            <a:ext cx="10982325" cy="685800"/>
          </a:xfrm>
          <a:prstGeom prst="rect">
            <a:avLst/>
          </a:prstGeom>
        </p:spPr>
        <p:txBody>
          <a:bodyPr spcFirstLastPara="0" lIns="0" tIns="0" rIns="0" bIns="0" anchor="t"/>
          <a:lstStyle/>
          <a:p>
            <a:pPr algn="ctr" hangingPunct="0">
              <a:lnSpc>
                <a:spcPct val="100000"/>
              </a:lnSpc>
            </a:pPr>
            <a:r>
              <a:rPr sz="4500" b="1">
                <a:solidFill>
                  <a:srgbClr val="121212"/>
                </a:solidFill>
                <a:latin typeface="Archivo Black"/>
                <a:ea typeface="+mn-ea"/>
                <a:cs typeface="Archivo Black"/>
              </a:rPr>
              <a:t>INVESTMENT OPTIONS</a:t>
            </a:r>
          </a:p>
        </p:txBody>
      </p:sp>
      <p:pic>
        <p:nvPicPr>
          <p:cNvPr id="3" name="Shape-8"/>
          <p:cNvPicPr/>
          <p:nvPr/>
        </p:nvPicPr>
        <p:blipFill rotWithShape="1">
          <a:blip r:embed="rId3"/>
          <a:stretch>
            <a:fillRect/>
          </a:stretch>
        </p:blipFill>
        <p:spPr>
          <a:xfrm>
            <a:off x="12782550" y="2619375"/>
            <a:ext cx="266700" cy="1371600"/>
          </a:xfrm>
          <a:prstGeom prst="rect">
            <a:avLst/>
          </a:prstGeom>
        </p:spPr>
      </p:pic>
      <p:pic>
        <p:nvPicPr>
          <p:cNvPr id="4" name="Shape-8"/>
          <p:cNvPicPr/>
          <p:nvPr/>
        </p:nvPicPr>
        <p:blipFill rotWithShape="1">
          <a:blip r:embed="rId4"/>
          <a:stretch>
            <a:fillRect/>
          </a:stretch>
        </p:blipFill>
        <p:spPr>
          <a:xfrm>
            <a:off x="12782550" y="3952875"/>
            <a:ext cx="266700" cy="1371600"/>
          </a:xfrm>
          <a:prstGeom prst="rect">
            <a:avLst/>
          </a:prstGeom>
        </p:spPr>
      </p:pic>
      <p:pic>
        <p:nvPicPr>
          <p:cNvPr id="5" name="Shape-8"/>
          <p:cNvPicPr/>
          <p:nvPr/>
        </p:nvPicPr>
        <p:blipFill rotWithShape="1">
          <a:blip r:embed="rId5"/>
          <a:stretch>
            <a:fillRect/>
          </a:stretch>
        </p:blipFill>
        <p:spPr>
          <a:xfrm>
            <a:off x="12782550" y="5286375"/>
            <a:ext cx="266700" cy="1371600"/>
          </a:xfrm>
          <a:prstGeom prst="rect">
            <a:avLst/>
          </a:prstGeom>
        </p:spPr>
      </p:pic>
      <p:sp>
        <p:nvSpPr>
          <p:cNvPr id="6" name="Body text copy"/>
          <p:cNvSpPr/>
          <p:nvPr/>
        </p:nvSpPr>
        <p:spPr>
          <a:xfrm>
            <a:off x="2647950" y="1266825"/>
            <a:ext cx="7443226" cy="466725"/>
          </a:xfrm>
          <a:prstGeom prst="rect">
            <a:avLst/>
          </a:prstGeom>
        </p:spPr>
        <p:txBody>
          <a:bodyPr spcFirstLastPara="0" lIns="95250" tIns="95250" rIns="95250" bIns="0" anchor="t"/>
          <a:lstStyle/>
          <a:p>
            <a:pPr algn="ctr" hangingPunct="0">
              <a:lnSpc>
                <a:spcPct val="100000"/>
              </a:lnSpc>
            </a:pPr>
            <a:r>
              <a:rPr sz="1800" b="1">
                <a:solidFill>
                  <a:srgbClr val="000000"/>
                </a:solidFill>
                <a:latin typeface="Muli"/>
                <a:ea typeface="+mn-ea"/>
                <a:cs typeface="Muli"/>
              </a:rPr>
              <a:t>Most ABLE accounts offer multiple places to put your money:</a:t>
            </a:r>
          </a:p>
        </p:txBody>
      </p:sp>
      <p:pic>
        <p:nvPicPr>
          <p:cNvPr id="7" name="Shape-19"/>
          <p:cNvPicPr/>
          <p:nvPr/>
        </p:nvPicPr>
        <p:blipFill rotWithShape="1">
          <a:blip r:embed="rId6"/>
          <a:stretch>
            <a:fillRect/>
          </a:stretch>
        </p:blipFill>
        <p:spPr>
          <a:xfrm>
            <a:off x="1819275" y="2181225"/>
            <a:ext cx="2733675" cy="2733675"/>
          </a:xfrm>
          <a:prstGeom prst="rect">
            <a:avLst/>
          </a:prstGeom>
        </p:spPr>
      </p:pic>
      <p:sp>
        <p:nvSpPr>
          <p:cNvPr id="8" name="Body text copy"/>
          <p:cNvSpPr/>
          <p:nvPr/>
        </p:nvSpPr>
        <p:spPr>
          <a:xfrm>
            <a:off x="2118268" y="3333750"/>
            <a:ext cx="2143125" cy="276225"/>
          </a:xfrm>
          <a:prstGeom prst="rect">
            <a:avLst/>
          </a:prstGeom>
        </p:spPr>
        <p:txBody>
          <a:bodyPr spcFirstLastPara="0" lIns="0" tIns="0" rIns="0" bIns="0" anchor="t"/>
          <a:lstStyle/>
          <a:p>
            <a:pPr algn="ctr" hangingPunct="0">
              <a:lnSpc>
                <a:spcPct val="100000"/>
              </a:lnSpc>
            </a:pPr>
            <a:r>
              <a:rPr sz="1800" cap="all">
                <a:solidFill>
                  <a:srgbClr val="FFFFFF"/>
                </a:solidFill>
                <a:latin typeface="Archivo Black"/>
                <a:ea typeface="+mn-ea"/>
                <a:cs typeface="Archivo Black"/>
              </a:rPr>
              <a:t>CHECKING</a:t>
            </a:r>
          </a:p>
        </p:txBody>
      </p:sp>
      <p:pic>
        <p:nvPicPr>
          <p:cNvPr id="9" name="Shape-19"/>
          <p:cNvPicPr/>
          <p:nvPr/>
        </p:nvPicPr>
        <p:blipFill rotWithShape="1">
          <a:blip r:embed="rId7"/>
          <a:stretch>
            <a:fillRect/>
          </a:stretch>
        </p:blipFill>
        <p:spPr>
          <a:xfrm>
            <a:off x="3030215" y="3905250"/>
            <a:ext cx="2733675" cy="2733675"/>
          </a:xfrm>
          <a:prstGeom prst="rect">
            <a:avLst/>
          </a:prstGeom>
        </p:spPr>
      </p:pic>
      <p:sp>
        <p:nvSpPr>
          <p:cNvPr id="10" name="Body text copy"/>
          <p:cNvSpPr/>
          <p:nvPr/>
        </p:nvSpPr>
        <p:spPr>
          <a:xfrm>
            <a:off x="3379465" y="5160225"/>
            <a:ext cx="2214140" cy="285750"/>
          </a:xfrm>
          <a:prstGeom prst="rect">
            <a:avLst/>
          </a:prstGeom>
        </p:spPr>
        <p:txBody>
          <a:bodyPr spcFirstLastPara="0" lIns="0" tIns="0" rIns="0" bIns="0" anchor="t"/>
          <a:lstStyle/>
          <a:p>
            <a:pPr algn="ctr" hangingPunct="0">
              <a:lnSpc>
                <a:spcPct val="100000"/>
              </a:lnSpc>
            </a:pPr>
            <a:r>
              <a:rPr sz="1875" cap="all">
                <a:solidFill>
                  <a:srgbClr val="3E773B"/>
                </a:solidFill>
                <a:latin typeface="Archivo Black"/>
                <a:ea typeface="+mn-ea"/>
                <a:cs typeface="Archivo Black"/>
              </a:rPr>
              <a:t>INVESTMENTS</a:t>
            </a:r>
          </a:p>
        </p:txBody>
      </p:sp>
      <p:pic>
        <p:nvPicPr>
          <p:cNvPr id="11" name="Shape-19"/>
          <p:cNvPicPr/>
          <p:nvPr/>
        </p:nvPicPr>
        <p:blipFill rotWithShape="1">
          <a:blip r:embed="rId8"/>
          <a:stretch>
            <a:fillRect/>
          </a:stretch>
        </p:blipFill>
        <p:spPr>
          <a:xfrm>
            <a:off x="762000" y="3905250"/>
            <a:ext cx="2733675" cy="2733675"/>
          </a:xfrm>
          <a:prstGeom prst="rect">
            <a:avLst/>
          </a:prstGeom>
        </p:spPr>
      </p:pic>
      <p:sp>
        <p:nvSpPr>
          <p:cNvPr id="12" name="Body text copy"/>
          <p:cNvSpPr/>
          <p:nvPr/>
        </p:nvSpPr>
        <p:spPr>
          <a:xfrm>
            <a:off x="1114425" y="5095875"/>
            <a:ext cx="1819275" cy="276225"/>
          </a:xfrm>
          <a:prstGeom prst="rect">
            <a:avLst/>
          </a:prstGeom>
        </p:spPr>
        <p:txBody>
          <a:bodyPr spcFirstLastPara="0" lIns="0" tIns="0" rIns="0" bIns="0" anchor="t"/>
          <a:lstStyle/>
          <a:p>
            <a:pPr algn="ctr" hangingPunct="0">
              <a:lnSpc>
                <a:spcPct val="100000"/>
              </a:lnSpc>
            </a:pPr>
            <a:r>
              <a:rPr sz="1800" cap="all">
                <a:solidFill>
                  <a:srgbClr val="FFFFFF"/>
                </a:solidFill>
                <a:latin typeface="Archivo Black"/>
                <a:ea typeface="+mn-ea"/>
                <a:cs typeface="Archivo Black"/>
              </a:rPr>
              <a:t>SAVINGS</a:t>
            </a:r>
          </a:p>
        </p:txBody>
      </p:sp>
      <p:sp>
        <p:nvSpPr>
          <p:cNvPr id="13" name="Body text copy copy 1"/>
          <p:cNvSpPr/>
          <p:nvPr/>
        </p:nvSpPr>
        <p:spPr>
          <a:xfrm>
            <a:off x="6705600" y="2876550"/>
            <a:ext cx="5047292" cy="742950"/>
          </a:xfrm>
          <a:prstGeom prst="rect">
            <a:avLst/>
          </a:prstGeom>
        </p:spPr>
        <p:txBody>
          <a:bodyPr spcFirstLastPara="0" lIns="95250" tIns="95250" rIns="95250" bIns="0" anchor="t"/>
          <a:lstStyle/>
          <a:p>
            <a:pPr algn="l" hangingPunct="0">
              <a:lnSpc>
                <a:spcPct val="100000"/>
              </a:lnSpc>
            </a:pPr>
            <a:r>
              <a:rPr sz="1800" b="1">
                <a:solidFill>
                  <a:srgbClr val="000000"/>
                </a:solidFill>
                <a:latin typeface="Archivo Black"/>
                <a:ea typeface="+mn-ea"/>
                <a:cs typeface="Archivo Black"/>
              </a:rPr>
              <a:t>You can pick one option or spread your money across multiple options.</a:t>
            </a:r>
          </a:p>
        </p:txBody>
      </p:sp>
      <p:sp>
        <p:nvSpPr>
          <p:cNvPr id="14" name="text 6"/>
          <p:cNvSpPr/>
          <p:nvPr/>
        </p:nvSpPr>
        <p:spPr>
          <a:xfrm>
            <a:off x="6772275" y="4191000"/>
            <a:ext cx="5848350" cy="2124075"/>
          </a:xfrm>
          <a:prstGeom prst="rect">
            <a:avLst/>
          </a:prstGeom>
        </p:spPr>
        <p:txBody>
          <a:bodyPr spcFirstLastPara="0" lIns="95250" tIns="95250" rIns="95250" bIns="0" anchor="t"/>
          <a:lstStyle/>
          <a:p>
            <a:pPr algn="l" hangingPunct="0">
              <a:lnSpc>
                <a:spcPct val="100000"/>
              </a:lnSpc>
            </a:pPr>
            <a:r>
              <a:rPr sz="1800" b="1" dirty="0">
                <a:solidFill>
                  <a:srgbClr val="000000"/>
                </a:solidFill>
                <a:latin typeface="Archivo Black"/>
                <a:ea typeface="+mn-ea"/>
                <a:cs typeface="Archivo Black"/>
              </a:rPr>
              <a:t>Choose from:</a:t>
            </a:r>
          </a:p>
          <a:p>
            <a:pPr algn="l" hangingPunct="0">
              <a:lnSpc>
                <a:spcPct val="100000"/>
              </a:lnSpc>
            </a:pPr>
            <a:r>
              <a:rPr sz="1800" b="1" dirty="0">
                <a:solidFill>
                  <a:srgbClr val="000000"/>
                </a:solidFill>
                <a:latin typeface="Muli"/>
                <a:ea typeface="+mn-ea"/>
                <a:cs typeface="Muli"/>
              </a:rPr>
              <a:t>  </a:t>
            </a:r>
          </a:p>
          <a:p>
            <a:pPr algn="l" hangingPunct="0">
              <a:lnSpc>
                <a:spcPct val="100000"/>
              </a:lnSpc>
            </a:pPr>
            <a:r>
              <a:rPr sz="1800" b="1" dirty="0">
                <a:solidFill>
                  <a:srgbClr val="000000"/>
                </a:solidFill>
                <a:latin typeface="Muli"/>
                <a:ea typeface="+mn-ea"/>
                <a:cs typeface="Muli"/>
              </a:rPr>
              <a:t>   (a) Checking and savings options </a:t>
            </a:r>
          </a:p>
          <a:p>
            <a:pPr algn="l" hangingPunct="0">
              <a:lnSpc>
                <a:spcPct val="100000"/>
              </a:lnSpc>
            </a:pPr>
            <a:r>
              <a:rPr sz="1800" b="1" dirty="0">
                <a:solidFill>
                  <a:srgbClr val="000000"/>
                </a:solidFill>
                <a:latin typeface="Muli"/>
                <a:ea typeface="+mn-ea"/>
                <a:cs typeface="Muli"/>
              </a:rPr>
              <a:t>             - FDIC insured</a:t>
            </a:r>
          </a:p>
          <a:p>
            <a:pPr algn="l" hangingPunct="0">
              <a:lnSpc>
                <a:spcPct val="100000"/>
              </a:lnSpc>
            </a:pPr>
            <a:r>
              <a:rPr sz="1800" b="1" dirty="0">
                <a:solidFill>
                  <a:srgbClr val="000000"/>
                </a:solidFill>
                <a:latin typeface="Muli"/>
                <a:ea typeface="+mn-ea"/>
                <a:cs typeface="Muli"/>
              </a:rPr>
              <a:t>  </a:t>
            </a:r>
          </a:p>
          <a:p>
            <a:pPr algn="l" hangingPunct="0">
              <a:lnSpc>
                <a:spcPct val="100000"/>
              </a:lnSpc>
            </a:pPr>
            <a:r>
              <a:rPr sz="1800" b="1" dirty="0">
                <a:solidFill>
                  <a:srgbClr val="000000"/>
                </a:solidFill>
                <a:latin typeface="Muli"/>
                <a:ea typeface="+mn-ea"/>
                <a:cs typeface="Muli"/>
              </a:rPr>
              <a:t>   (b)  Market-based investment options </a:t>
            </a:r>
          </a:p>
          <a:p>
            <a:pPr algn="l" hangingPunct="0">
              <a:lnSpc>
                <a:spcPct val="100000"/>
              </a:lnSpc>
            </a:pPr>
            <a:r>
              <a:rPr sz="1800" b="1" dirty="0">
                <a:solidFill>
                  <a:srgbClr val="000000"/>
                </a:solidFill>
                <a:latin typeface="Muli"/>
                <a:ea typeface="+mn-ea"/>
                <a:cs typeface="Muli"/>
              </a:rPr>
              <a:t>             - stocks, bonds, etc</a:t>
            </a:r>
            <a:r>
              <a:rPr lang="en-US" sz="1800" b="1" dirty="0">
                <a:solidFill>
                  <a:srgbClr val="000000"/>
                </a:solidFill>
                <a:latin typeface="Muli"/>
                <a:ea typeface="+mn-ea"/>
                <a:cs typeface="Muli"/>
              </a:rPr>
              <a:t>.</a:t>
            </a:r>
            <a:endParaRPr sz="1800" b="1" dirty="0">
              <a:solidFill>
                <a:srgbClr val="000000"/>
              </a:solidFill>
              <a:latin typeface="Muli"/>
              <a:ea typeface="+mn-ea"/>
              <a:cs typeface="Muli"/>
            </a:endParaRPr>
          </a:p>
        </p:txBody>
      </p:sp>
    </p:spTree>
    <p:extLst>
      <p:ext uri="{BB962C8B-B14F-4D97-AF65-F5344CB8AC3E}">
        <p14:creationId xmlns:p14="http://schemas.microsoft.com/office/powerpoint/2010/main" val="3930024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AD9D7"/>
        </a:solidFill>
        <a:effectLst/>
      </p:bgPr>
    </p:bg>
    <p:spTree>
      <p:nvGrpSpPr>
        <p:cNvPr id="1" name="Pros and Cons"/>
        <p:cNvGrpSpPr/>
        <p:nvPr/>
      </p:nvGrpSpPr>
      <p:grpSpPr>
        <a:xfrm>
          <a:off x="0" y="0"/>
          <a:ext cx="0" cy="0"/>
          <a:chOff x="0" y="0"/>
          <a:chExt cx="0" cy="0"/>
        </a:xfrm>
      </p:grpSpPr>
      <p:pic>
        <p:nvPicPr>
          <p:cNvPr id="2" name="Shape7"/>
          <p:cNvPicPr/>
          <p:nvPr/>
        </p:nvPicPr>
        <p:blipFill rotWithShape="1">
          <a:blip r:embed="rId3"/>
          <a:stretch>
            <a:fillRect/>
          </a:stretch>
        </p:blipFill>
        <p:spPr>
          <a:xfrm>
            <a:off x="803608" y="1707954"/>
            <a:ext cx="11544820" cy="4822848"/>
          </a:xfrm>
          <a:prstGeom prst="rect">
            <a:avLst/>
          </a:prstGeom>
        </p:spPr>
      </p:pic>
      <p:sp>
        <p:nvSpPr>
          <p:cNvPr id="3" name="Body text copy"/>
          <p:cNvSpPr/>
          <p:nvPr/>
        </p:nvSpPr>
        <p:spPr>
          <a:xfrm>
            <a:off x="1056984" y="588708"/>
            <a:ext cx="10982325" cy="685800"/>
          </a:xfrm>
          <a:prstGeom prst="rect">
            <a:avLst/>
          </a:prstGeom>
        </p:spPr>
        <p:txBody>
          <a:bodyPr spcFirstLastPara="0" lIns="0" tIns="0" rIns="0" bIns="0" anchor="t"/>
          <a:lstStyle/>
          <a:p>
            <a:pPr algn="ctr" hangingPunct="0">
              <a:lnSpc>
                <a:spcPct val="125000"/>
              </a:lnSpc>
            </a:pPr>
            <a:r>
              <a:rPr sz="3600" b="1" cap="all">
                <a:solidFill>
                  <a:srgbClr val="000000"/>
                </a:solidFill>
                <a:latin typeface="Archivo Black"/>
                <a:ea typeface="+mn-ea"/>
                <a:cs typeface="Archivo Black"/>
              </a:rPr>
              <a:t>Spending Your Funds</a:t>
            </a:r>
          </a:p>
        </p:txBody>
      </p:sp>
      <p:pic>
        <p:nvPicPr>
          <p:cNvPr id="4" name="customLine"/>
          <p:cNvPicPr/>
          <p:nvPr/>
        </p:nvPicPr>
        <p:blipFill rotWithShape="1">
          <a:blip r:embed="rId4"/>
          <a:stretch>
            <a:fillRect/>
          </a:stretch>
        </p:blipFill>
        <p:spPr>
          <a:xfrm>
            <a:off x="1247121" y="4029075"/>
            <a:ext cx="10600060" cy="190500"/>
          </a:xfrm>
          <a:prstGeom prst="rect">
            <a:avLst/>
          </a:prstGeom>
        </p:spPr>
      </p:pic>
      <p:pic>
        <p:nvPicPr>
          <p:cNvPr id="5" name="customLine copy 1"/>
          <p:cNvPicPr/>
          <p:nvPr/>
        </p:nvPicPr>
        <p:blipFill rotWithShape="1">
          <a:blip r:embed="rId4"/>
          <a:stretch>
            <a:fillRect/>
          </a:stretch>
        </p:blipFill>
        <p:spPr>
          <a:xfrm>
            <a:off x="1247121" y="4635500"/>
            <a:ext cx="10600060" cy="190500"/>
          </a:xfrm>
          <a:prstGeom prst="rect">
            <a:avLst/>
          </a:prstGeom>
        </p:spPr>
      </p:pic>
      <p:pic>
        <p:nvPicPr>
          <p:cNvPr id="6" name="customLine copy 2"/>
          <p:cNvPicPr/>
          <p:nvPr/>
        </p:nvPicPr>
        <p:blipFill rotWithShape="1">
          <a:blip r:embed="rId4"/>
          <a:stretch>
            <a:fillRect/>
          </a:stretch>
        </p:blipFill>
        <p:spPr>
          <a:xfrm>
            <a:off x="1247121" y="5337175"/>
            <a:ext cx="10600060" cy="190500"/>
          </a:xfrm>
          <a:prstGeom prst="rect">
            <a:avLst/>
          </a:prstGeom>
        </p:spPr>
      </p:pic>
      <p:sp>
        <p:nvSpPr>
          <p:cNvPr id="7" name="Body text copy"/>
          <p:cNvSpPr/>
          <p:nvPr/>
        </p:nvSpPr>
        <p:spPr>
          <a:xfrm>
            <a:off x="2762250" y="3581400"/>
            <a:ext cx="3287092" cy="342900"/>
          </a:xfrm>
          <a:prstGeom prst="rect">
            <a:avLst/>
          </a:prstGeom>
        </p:spPr>
        <p:txBody>
          <a:bodyPr spcFirstLastPara="0" lIns="0" tIns="0" rIns="0" bIns="0" anchor="t"/>
          <a:lstStyle/>
          <a:p>
            <a:pPr algn="l" hangingPunct="0">
              <a:lnSpc>
                <a:spcPct val="125000"/>
              </a:lnSpc>
            </a:pPr>
            <a:r>
              <a:rPr sz="1800">
                <a:solidFill>
                  <a:srgbClr val="000000"/>
                </a:solidFill>
                <a:latin typeface="Muli"/>
                <a:ea typeface="+mn-ea"/>
                <a:cs typeface="Muli"/>
              </a:rPr>
              <a:t>Housing and Rent</a:t>
            </a:r>
          </a:p>
        </p:txBody>
      </p:sp>
      <p:pic>
        <p:nvPicPr>
          <p:cNvPr id="8" name="Symbol_3"/>
          <p:cNvPicPr/>
          <p:nvPr/>
        </p:nvPicPr>
        <p:blipFill rotWithShape="1">
          <a:blip r:embed="rId5"/>
          <a:stretch>
            <a:fillRect/>
          </a:stretch>
        </p:blipFill>
        <p:spPr>
          <a:xfrm>
            <a:off x="2019300" y="3581400"/>
            <a:ext cx="381000" cy="381000"/>
          </a:xfrm>
          <a:prstGeom prst="rect">
            <a:avLst/>
          </a:prstGeom>
        </p:spPr>
      </p:pic>
      <p:sp>
        <p:nvSpPr>
          <p:cNvPr id="9" name="Body text copy"/>
          <p:cNvSpPr/>
          <p:nvPr/>
        </p:nvSpPr>
        <p:spPr>
          <a:xfrm>
            <a:off x="2762250" y="4245769"/>
            <a:ext cx="3628167" cy="342900"/>
          </a:xfrm>
          <a:prstGeom prst="rect">
            <a:avLst/>
          </a:prstGeom>
        </p:spPr>
        <p:txBody>
          <a:bodyPr spcFirstLastPara="0" lIns="0" tIns="0" rIns="0" bIns="0" anchor="t"/>
          <a:lstStyle/>
          <a:p>
            <a:pPr algn="l" hangingPunct="0">
              <a:lnSpc>
                <a:spcPct val="125000"/>
              </a:lnSpc>
            </a:pPr>
            <a:r>
              <a:rPr sz="1800">
                <a:solidFill>
                  <a:srgbClr val="000000"/>
                </a:solidFill>
                <a:latin typeface="Muli"/>
                <a:ea typeface="+mn-ea"/>
                <a:cs typeface="Muli"/>
              </a:rPr>
              <a:t>Assistive Technology</a:t>
            </a:r>
          </a:p>
        </p:txBody>
      </p:sp>
      <p:pic>
        <p:nvPicPr>
          <p:cNvPr id="10" name="Symbol_3 copy 1"/>
          <p:cNvPicPr/>
          <p:nvPr/>
        </p:nvPicPr>
        <p:blipFill rotWithShape="1">
          <a:blip r:embed="rId6"/>
          <a:stretch>
            <a:fillRect/>
          </a:stretch>
        </p:blipFill>
        <p:spPr>
          <a:xfrm>
            <a:off x="2026426" y="4257675"/>
            <a:ext cx="378433" cy="378433"/>
          </a:xfrm>
          <a:prstGeom prst="rect">
            <a:avLst/>
          </a:prstGeom>
        </p:spPr>
      </p:pic>
      <p:sp>
        <p:nvSpPr>
          <p:cNvPr id="11" name="Body text copy"/>
          <p:cNvSpPr/>
          <p:nvPr/>
        </p:nvSpPr>
        <p:spPr>
          <a:xfrm>
            <a:off x="2762250" y="4910138"/>
            <a:ext cx="3287092" cy="342900"/>
          </a:xfrm>
          <a:prstGeom prst="rect">
            <a:avLst/>
          </a:prstGeom>
        </p:spPr>
        <p:txBody>
          <a:bodyPr spcFirstLastPara="0" lIns="0" tIns="0" rIns="0" bIns="0" anchor="t"/>
          <a:lstStyle/>
          <a:p>
            <a:pPr algn="l" hangingPunct="0">
              <a:lnSpc>
                <a:spcPct val="125000"/>
              </a:lnSpc>
            </a:pPr>
            <a:r>
              <a:rPr sz="1800">
                <a:solidFill>
                  <a:srgbClr val="000000"/>
                </a:solidFill>
                <a:latin typeface="Muli"/>
                <a:ea typeface="+mn-ea"/>
                <a:cs typeface="Muli"/>
              </a:rPr>
              <a:t>Basic Living Expenses</a:t>
            </a:r>
          </a:p>
        </p:txBody>
      </p:sp>
      <p:pic>
        <p:nvPicPr>
          <p:cNvPr id="12" name="Symbol_3 copy 2"/>
          <p:cNvPicPr/>
          <p:nvPr/>
        </p:nvPicPr>
        <p:blipFill rotWithShape="1">
          <a:blip r:embed="rId6"/>
          <a:stretch>
            <a:fillRect/>
          </a:stretch>
        </p:blipFill>
        <p:spPr>
          <a:xfrm>
            <a:off x="2027782" y="4933950"/>
            <a:ext cx="378433" cy="378433"/>
          </a:xfrm>
          <a:prstGeom prst="rect">
            <a:avLst/>
          </a:prstGeom>
        </p:spPr>
      </p:pic>
      <p:sp>
        <p:nvSpPr>
          <p:cNvPr id="13" name="Body text copy"/>
          <p:cNvSpPr/>
          <p:nvPr/>
        </p:nvSpPr>
        <p:spPr>
          <a:xfrm>
            <a:off x="2762250" y="5593556"/>
            <a:ext cx="3287092" cy="342900"/>
          </a:xfrm>
          <a:prstGeom prst="rect">
            <a:avLst/>
          </a:prstGeom>
        </p:spPr>
        <p:txBody>
          <a:bodyPr spcFirstLastPara="0" lIns="0" tIns="0" rIns="0" bIns="0" anchor="t"/>
          <a:lstStyle/>
          <a:p>
            <a:pPr algn="l" hangingPunct="0">
              <a:lnSpc>
                <a:spcPct val="125000"/>
              </a:lnSpc>
            </a:pPr>
            <a:r>
              <a:rPr sz="1800">
                <a:solidFill>
                  <a:srgbClr val="000000"/>
                </a:solidFill>
                <a:latin typeface="Muli"/>
                <a:ea typeface="+mn-ea"/>
                <a:cs typeface="Muli"/>
              </a:rPr>
              <a:t>Financial Management</a:t>
            </a:r>
          </a:p>
        </p:txBody>
      </p:sp>
      <p:pic>
        <p:nvPicPr>
          <p:cNvPr id="14" name="Symbol_3 copy 3"/>
          <p:cNvPicPr/>
          <p:nvPr/>
        </p:nvPicPr>
        <p:blipFill rotWithShape="1">
          <a:blip r:embed="rId6"/>
          <a:stretch>
            <a:fillRect/>
          </a:stretch>
        </p:blipFill>
        <p:spPr>
          <a:xfrm>
            <a:off x="2036786" y="5610225"/>
            <a:ext cx="378433" cy="378433"/>
          </a:xfrm>
          <a:prstGeom prst="rect">
            <a:avLst/>
          </a:prstGeom>
        </p:spPr>
      </p:pic>
      <p:sp>
        <p:nvSpPr>
          <p:cNvPr id="15" name="Body text copy"/>
          <p:cNvSpPr/>
          <p:nvPr/>
        </p:nvSpPr>
        <p:spPr>
          <a:xfrm>
            <a:off x="7858125" y="3581400"/>
            <a:ext cx="3287092" cy="342900"/>
          </a:xfrm>
          <a:prstGeom prst="rect">
            <a:avLst/>
          </a:prstGeom>
        </p:spPr>
        <p:txBody>
          <a:bodyPr spcFirstLastPara="0" lIns="0" tIns="0" rIns="0" bIns="0" anchor="t"/>
          <a:lstStyle/>
          <a:p>
            <a:pPr algn="l" hangingPunct="0">
              <a:lnSpc>
                <a:spcPct val="125000"/>
              </a:lnSpc>
            </a:pPr>
            <a:r>
              <a:rPr sz="1800">
                <a:solidFill>
                  <a:srgbClr val="000000"/>
                </a:solidFill>
                <a:latin typeface="Muli"/>
                <a:ea typeface="+mn-ea"/>
                <a:cs typeface="Muli"/>
              </a:rPr>
              <a:t>Transportation</a:t>
            </a:r>
          </a:p>
        </p:txBody>
      </p:sp>
      <p:sp>
        <p:nvSpPr>
          <p:cNvPr id="16" name="Body text copy"/>
          <p:cNvSpPr/>
          <p:nvPr/>
        </p:nvSpPr>
        <p:spPr>
          <a:xfrm>
            <a:off x="7858125" y="4252987"/>
            <a:ext cx="3287092" cy="342900"/>
          </a:xfrm>
          <a:prstGeom prst="rect">
            <a:avLst/>
          </a:prstGeom>
        </p:spPr>
        <p:txBody>
          <a:bodyPr spcFirstLastPara="0" lIns="0" tIns="0" rIns="0" bIns="0" anchor="t"/>
          <a:lstStyle/>
          <a:p>
            <a:pPr algn="l" hangingPunct="0">
              <a:lnSpc>
                <a:spcPct val="125000"/>
              </a:lnSpc>
            </a:pPr>
            <a:r>
              <a:rPr sz="1800">
                <a:solidFill>
                  <a:srgbClr val="121212"/>
                </a:solidFill>
                <a:latin typeface="Muli"/>
                <a:ea typeface="+mn-ea"/>
                <a:cs typeface="Muli"/>
              </a:rPr>
              <a:t>Health &amp; Wellness</a:t>
            </a:r>
          </a:p>
        </p:txBody>
      </p:sp>
      <p:sp>
        <p:nvSpPr>
          <p:cNvPr id="17" name="Body text copy"/>
          <p:cNvSpPr/>
          <p:nvPr/>
        </p:nvSpPr>
        <p:spPr>
          <a:xfrm>
            <a:off x="7858125" y="4924573"/>
            <a:ext cx="3287092" cy="342900"/>
          </a:xfrm>
          <a:prstGeom prst="rect">
            <a:avLst/>
          </a:prstGeom>
        </p:spPr>
        <p:txBody>
          <a:bodyPr spcFirstLastPara="0" lIns="0" tIns="0" rIns="0" bIns="0" anchor="t"/>
          <a:lstStyle/>
          <a:p>
            <a:pPr algn="l" hangingPunct="0">
              <a:lnSpc>
                <a:spcPct val="125000"/>
              </a:lnSpc>
            </a:pPr>
            <a:r>
              <a:rPr sz="1800">
                <a:solidFill>
                  <a:srgbClr val="121212"/>
                </a:solidFill>
                <a:latin typeface="Muli"/>
                <a:ea typeface="+mn-ea"/>
                <a:cs typeface="Muli"/>
              </a:rPr>
              <a:t>Education</a:t>
            </a:r>
          </a:p>
        </p:txBody>
      </p:sp>
      <p:sp>
        <p:nvSpPr>
          <p:cNvPr id="18" name="Body text copy"/>
          <p:cNvSpPr/>
          <p:nvPr/>
        </p:nvSpPr>
        <p:spPr>
          <a:xfrm>
            <a:off x="7858125" y="5596160"/>
            <a:ext cx="3287092" cy="342900"/>
          </a:xfrm>
          <a:prstGeom prst="rect">
            <a:avLst/>
          </a:prstGeom>
        </p:spPr>
        <p:txBody>
          <a:bodyPr spcFirstLastPara="0" lIns="0" tIns="0" rIns="0" bIns="0" anchor="t"/>
          <a:lstStyle/>
          <a:p>
            <a:pPr algn="l" hangingPunct="0">
              <a:lnSpc>
                <a:spcPct val="125000"/>
              </a:lnSpc>
            </a:pPr>
            <a:r>
              <a:rPr sz="1800">
                <a:solidFill>
                  <a:srgbClr val="121212"/>
                </a:solidFill>
                <a:latin typeface="Muli"/>
                <a:ea typeface="+mn-ea"/>
                <a:cs typeface="Muli"/>
              </a:rPr>
              <a:t>Legal Fees</a:t>
            </a:r>
          </a:p>
        </p:txBody>
      </p:sp>
      <p:pic>
        <p:nvPicPr>
          <p:cNvPr id="19" name="customLine"/>
          <p:cNvPicPr/>
          <p:nvPr/>
        </p:nvPicPr>
        <p:blipFill rotWithShape="1">
          <a:blip r:embed="rId7"/>
          <a:stretch>
            <a:fillRect/>
          </a:stretch>
        </p:blipFill>
        <p:spPr>
          <a:xfrm rot="5400000">
            <a:off x="5056622" y="4686666"/>
            <a:ext cx="2999321" cy="190500"/>
          </a:xfrm>
          <a:prstGeom prst="rect">
            <a:avLst/>
          </a:prstGeom>
        </p:spPr>
      </p:pic>
      <p:pic>
        <p:nvPicPr>
          <p:cNvPr id="20" name="Symbol_3"/>
          <p:cNvPicPr/>
          <p:nvPr/>
        </p:nvPicPr>
        <p:blipFill rotWithShape="1">
          <a:blip r:embed="rId5"/>
          <a:stretch>
            <a:fillRect/>
          </a:stretch>
        </p:blipFill>
        <p:spPr>
          <a:xfrm>
            <a:off x="7258050" y="3581400"/>
            <a:ext cx="381000" cy="381000"/>
          </a:xfrm>
          <a:prstGeom prst="rect">
            <a:avLst/>
          </a:prstGeom>
        </p:spPr>
      </p:pic>
      <p:pic>
        <p:nvPicPr>
          <p:cNvPr id="21" name="Symbol_3 copy 1"/>
          <p:cNvPicPr/>
          <p:nvPr/>
        </p:nvPicPr>
        <p:blipFill rotWithShape="1">
          <a:blip r:embed="rId6"/>
          <a:stretch>
            <a:fillRect/>
          </a:stretch>
        </p:blipFill>
        <p:spPr>
          <a:xfrm>
            <a:off x="7265176" y="4257675"/>
            <a:ext cx="378433" cy="378433"/>
          </a:xfrm>
          <a:prstGeom prst="rect">
            <a:avLst/>
          </a:prstGeom>
        </p:spPr>
      </p:pic>
      <p:pic>
        <p:nvPicPr>
          <p:cNvPr id="22" name="Symbol_3 copy 2"/>
          <p:cNvPicPr/>
          <p:nvPr/>
        </p:nvPicPr>
        <p:blipFill rotWithShape="1">
          <a:blip r:embed="rId6"/>
          <a:stretch>
            <a:fillRect/>
          </a:stretch>
        </p:blipFill>
        <p:spPr>
          <a:xfrm>
            <a:off x="7266532" y="4933950"/>
            <a:ext cx="378433" cy="378433"/>
          </a:xfrm>
          <a:prstGeom prst="rect">
            <a:avLst/>
          </a:prstGeom>
        </p:spPr>
      </p:pic>
      <p:pic>
        <p:nvPicPr>
          <p:cNvPr id="23" name="Symbol_3 copy 3"/>
          <p:cNvPicPr/>
          <p:nvPr/>
        </p:nvPicPr>
        <p:blipFill rotWithShape="1">
          <a:blip r:embed="rId6"/>
          <a:stretch>
            <a:fillRect/>
          </a:stretch>
        </p:blipFill>
        <p:spPr>
          <a:xfrm>
            <a:off x="7275536" y="5610225"/>
            <a:ext cx="378433" cy="378433"/>
          </a:xfrm>
          <a:prstGeom prst="rect">
            <a:avLst/>
          </a:prstGeom>
        </p:spPr>
      </p:pic>
      <p:sp>
        <p:nvSpPr>
          <p:cNvPr id="24" name="Body text copy copy 1"/>
          <p:cNvSpPr/>
          <p:nvPr/>
        </p:nvSpPr>
        <p:spPr>
          <a:xfrm>
            <a:off x="1014413" y="2143125"/>
            <a:ext cx="10982325" cy="571500"/>
          </a:xfrm>
          <a:prstGeom prst="rect">
            <a:avLst/>
          </a:prstGeom>
        </p:spPr>
        <p:txBody>
          <a:bodyPr spcFirstLastPara="0" lIns="0" tIns="0" rIns="0" bIns="0" anchor="t"/>
          <a:lstStyle/>
          <a:p>
            <a:pPr algn="ctr" hangingPunct="0">
              <a:lnSpc>
                <a:spcPct val="125000"/>
              </a:lnSpc>
            </a:pPr>
            <a:r>
              <a:rPr sz="1500" b="1" spc="150">
                <a:solidFill>
                  <a:srgbClr val="000000"/>
                </a:solidFill>
                <a:latin typeface="Muli"/>
                <a:ea typeface="+mn-ea"/>
                <a:cs typeface="Muli"/>
              </a:rPr>
              <a:t>A “Qualified Disability Expense” (QDEs) is anything that relates to the disability and </a:t>
            </a:r>
          </a:p>
          <a:p>
            <a:pPr algn="ctr" hangingPunct="0">
              <a:lnSpc>
                <a:spcPct val="125000"/>
              </a:lnSpc>
            </a:pPr>
            <a:r>
              <a:rPr sz="1500" b="1" spc="150">
                <a:solidFill>
                  <a:srgbClr val="000000"/>
                </a:solidFill>
                <a:latin typeface="Muli"/>
                <a:ea typeface="+mn-ea"/>
                <a:cs typeface="Muli"/>
              </a:rPr>
              <a:t>helps maintain or improve health, independence, or quality of life</a:t>
            </a:r>
          </a:p>
        </p:txBody>
      </p:sp>
    </p:spTree>
    <p:extLst>
      <p:ext uri="{BB962C8B-B14F-4D97-AF65-F5344CB8AC3E}">
        <p14:creationId xmlns:p14="http://schemas.microsoft.com/office/powerpoint/2010/main" val="3930024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4 Agenda"/>
        <p:cNvGrpSpPr/>
        <p:nvPr/>
      </p:nvGrpSpPr>
      <p:grpSpPr>
        <a:xfrm>
          <a:off x="0" y="0"/>
          <a:ext cx="0" cy="0"/>
          <a:chOff x="0" y="0"/>
          <a:chExt cx="0" cy="0"/>
        </a:xfrm>
      </p:grpSpPr>
      <p:pic>
        <p:nvPicPr>
          <p:cNvPr id="2" name="Van Tay Media"/>
          <p:cNvPicPr/>
          <p:nvPr/>
        </p:nvPicPr>
        <p:blipFill rotWithShape="1">
          <a:blip r:embed="rId3"/>
          <a:stretch>
            <a:fillRect/>
          </a:stretch>
        </p:blipFill>
        <p:spPr>
          <a:xfrm>
            <a:off x="4121259" y="2066925"/>
            <a:ext cx="4768633" cy="4768633"/>
          </a:xfrm>
          <a:prstGeom prst="rect">
            <a:avLst/>
          </a:prstGeom>
        </p:spPr>
      </p:pic>
      <p:pic>
        <p:nvPicPr>
          <p:cNvPr id="3" name="Shape2 copy 3"/>
          <p:cNvPicPr/>
          <p:nvPr/>
        </p:nvPicPr>
        <p:blipFill rotWithShape="1">
          <a:blip r:embed="rId4"/>
          <a:stretch>
            <a:fillRect/>
          </a:stretch>
        </p:blipFill>
        <p:spPr>
          <a:xfrm flipH="1">
            <a:off x="7965852" y="4457700"/>
            <a:ext cx="5132873" cy="1146125"/>
          </a:xfrm>
          <a:prstGeom prst="rect">
            <a:avLst/>
          </a:prstGeom>
        </p:spPr>
      </p:pic>
      <p:pic>
        <p:nvPicPr>
          <p:cNvPr id="4" name="Shape2 copy 2"/>
          <p:cNvPicPr/>
          <p:nvPr/>
        </p:nvPicPr>
        <p:blipFill rotWithShape="1">
          <a:blip r:embed="rId4"/>
          <a:stretch>
            <a:fillRect/>
          </a:stretch>
        </p:blipFill>
        <p:spPr>
          <a:xfrm flipH="1">
            <a:off x="7970882" y="3228975"/>
            <a:ext cx="5132873" cy="1146125"/>
          </a:xfrm>
          <a:prstGeom prst="rect">
            <a:avLst/>
          </a:prstGeom>
        </p:spPr>
      </p:pic>
      <p:sp>
        <p:nvSpPr>
          <p:cNvPr id="5" name="Body text copy"/>
          <p:cNvSpPr/>
          <p:nvPr/>
        </p:nvSpPr>
        <p:spPr>
          <a:xfrm>
            <a:off x="9043559" y="3609975"/>
            <a:ext cx="3667896" cy="342900"/>
          </a:xfrm>
          <a:prstGeom prst="rect">
            <a:avLst/>
          </a:prstGeom>
        </p:spPr>
        <p:txBody>
          <a:bodyPr spcFirstLastPara="0" lIns="47625" tIns="0" rIns="47625" bIns="0" anchor="t"/>
          <a:lstStyle/>
          <a:p>
            <a:pPr algn="l" hangingPunct="0">
              <a:lnSpc>
                <a:spcPct val="125000"/>
              </a:lnSpc>
            </a:pPr>
            <a:r>
              <a:rPr sz="1800" b="1">
                <a:solidFill>
                  <a:srgbClr val="FFFFFF"/>
                </a:solidFill>
                <a:latin typeface="Archivo Black"/>
                <a:ea typeface="+mn-ea"/>
                <a:cs typeface="Archivo Black"/>
              </a:rPr>
              <a:t>THIRD PARTY CHECKS</a:t>
            </a:r>
          </a:p>
        </p:txBody>
      </p:sp>
      <p:pic>
        <p:nvPicPr>
          <p:cNvPr id="6" name="WebIconsSolid47"/>
          <p:cNvPicPr/>
          <p:nvPr/>
        </p:nvPicPr>
        <p:blipFill rotWithShape="1">
          <a:blip r:embed="rId5"/>
          <a:stretch>
            <a:fillRect/>
          </a:stretch>
        </p:blipFill>
        <p:spPr>
          <a:xfrm>
            <a:off x="4215161" y="4829175"/>
            <a:ext cx="493339" cy="409575"/>
          </a:xfrm>
          <a:prstGeom prst="rect">
            <a:avLst/>
          </a:prstGeom>
        </p:spPr>
      </p:pic>
      <p:sp>
        <p:nvSpPr>
          <p:cNvPr id="7" name="Body text copy"/>
          <p:cNvSpPr/>
          <p:nvPr/>
        </p:nvSpPr>
        <p:spPr>
          <a:xfrm>
            <a:off x="9027978" y="4843158"/>
            <a:ext cx="3664085" cy="342900"/>
          </a:xfrm>
          <a:prstGeom prst="rect">
            <a:avLst/>
          </a:prstGeom>
        </p:spPr>
        <p:txBody>
          <a:bodyPr spcFirstLastPara="0" lIns="47625" tIns="0" rIns="47625" bIns="0" anchor="t"/>
          <a:lstStyle/>
          <a:p>
            <a:pPr algn="l" hangingPunct="0">
              <a:lnSpc>
                <a:spcPct val="125000"/>
              </a:lnSpc>
            </a:pPr>
            <a:r>
              <a:rPr sz="1800" b="1">
                <a:solidFill>
                  <a:srgbClr val="FFFFFF"/>
                </a:solidFill>
                <a:latin typeface="Archivo Black"/>
                <a:ea typeface="+mn-ea"/>
                <a:cs typeface="Archivo Black"/>
              </a:rPr>
              <a:t>BANK TRANSFER</a:t>
            </a:r>
          </a:p>
        </p:txBody>
      </p:sp>
      <p:sp>
        <p:nvSpPr>
          <p:cNvPr id="8" name="Body text"/>
          <p:cNvSpPr/>
          <p:nvPr/>
        </p:nvSpPr>
        <p:spPr>
          <a:xfrm>
            <a:off x="1009650" y="717981"/>
            <a:ext cx="10982325" cy="571500"/>
          </a:xfrm>
          <a:prstGeom prst="rect">
            <a:avLst/>
          </a:prstGeom>
        </p:spPr>
        <p:txBody>
          <a:bodyPr spcFirstLastPara="0" lIns="0" tIns="0" rIns="0" bIns="0" anchor="t"/>
          <a:lstStyle/>
          <a:p>
            <a:pPr algn="ctr" hangingPunct="0">
              <a:lnSpc>
                <a:spcPct val="125000"/>
              </a:lnSpc>
            </a:pPr>
            <a:r>
              <a:rPr sz="3000" b="1">
                <a:solidFill>
                  <a:srgbClr val="000000"/>
                </a:solidFill>
                <a:latin typeface="Archivo Black"/>
                <a:ea typeface="+mn-ea"/>
                <a:cs typeface="Archivo Black"/>
              </a:rPr>
              <a:t>How to Withdraw Money from Your ABLE Account</a:t>
            </a:r>
          </a:p>
        </p:txBody>
      </p:sp>
      <p:pic>
        <p:nvPicPr>
          <p:cNvPr id="9" name="Shape2"/>
          <p:cNvPicPr/>
          <p:nvPr/>
        </p:nvPicPr>
        <p:blipFill rotWithShape="1">
          <a:blip r:embed="rId6"/>
          <a:stretch>
            <a:fillRect/>
          </a:stretch>
        </p:blipFill>
        <p:spPr>
          <a:xfrm>
            <a:off x="-68706" y="3248025"/>
            <a:ext cx="5119776" cy="1146125"/>
          </a:xfrm>
          <a:prstGeom prst="rect">
            <a:avLst/>
          </a:prstGeom>
        </p:spPr>
      </p:pic>
      <p:pic>
        <p:nvPicPr>
          <p:cNvPr id="10" name="BankOutline27"/>
          <p:cNvPicPr/>
          <p:nvPr/>
        </p:nvPicPr>
        <p:blipFill rotWithShape="1">
          <a:blip r:embed="rId7"/>
          <a:stretch>
            <a:fillRect/>
          </a:stretch>
        </p:blipFill>
        <p:spPr>
          <a:xfrm>
            <a:off x="4081107" y="3438525"/>
            <a:ext cx="704603" cy="584544"/>
          </a:xfrm>
          <a:prstGeom prst="rect">
            <a:avLst/>
          </a:prstGeom>
        </p:spPr>
      </p:pic>
      <p:sp>
        <p:nvSpPr>
          <p:cNvPr id="11" name="Body text copy"/>
          <p:cNvSpPr/>
          <p:nvPr/>
        </p:nvSpPr>
        <p:spPr>
          <a:xfrm>
            <a:off x="399359" y="3630588"/>
            <a:ext cx="3426839" cy="342900"/>
          </a:xfrm>
          <a:prstGeom prst="rect">
            <a:avLst/>
          </a:prstGeom>
        </p:spPr>
        <p:txBody>
          <a:bodyPr spcFirstLastPara="0" lIns="0" tIns="0" rIns="0" bIns="0" anchor="t"/>
          <a:lstStyle/>
          <a:p>
            <a:pPr algn="r" hangingPunct="0">
              <a:lnSpc>
                <a:spcPct val="125000"/>
              </a:lnSpc>
            </a:pPr>
            <a:r>
              <a:rPr sz="1800" b="1">
                <a:solidFill>
                  <a:srgbClr val="FFFFFF"/>
                </a:solidFill>
                <a:latin typeface="Archivo Black"/>
                <a:ea typeface="+mn-ea"/>
                <a:cs typeface="Archivo Black"/>
              </a:rPr>
              <a:t>CHECKBOOKS</a:t>
            </a:r>
          </a:p>
        </p:txBody>
      </p:sp>
      <p:pic>
        <p:nvPicPr>
          <p:cNvPr id="12" name="Shape2 copy 1"/>
          <p:cNvPicPr/>
          <p:nvPr/>
        </p:nvPicPr>
        <p:blipFill rotWithShape="1">
          <a:blip r:embed="rId8"/>
          <a:stretch>
            <a:fillRect/>
          </a:stretch>
        </p:blipFill>
        <p:spPr>
          <a:xfrm>
            <a:off x="-60596" y="4467225"/>
            <a:ext cx="5123224" cy="1146125"/>
          </a:xfrm>
          <a:prstGeom prst="rect">
            <a:avLst/>
          </a:prstGeom>
        </p:spPr>
      </p:pic>
      <p:sp>
        <p:nvSpPr>
          <p:cNvPr id="13" name="Body text copy copy 1"/>
          <p:cNvSpPr/>
          <p:nvPr/>
        </p:nvSpPr>
        <p:spPr>
          <a:xfrm>
            <a:off x="409205" y="4838700"/>
            <a:ext cx="3432975" cy="342900"/>
          </a:xfrm>
          <a:prstGeom prst="rect">
            <a:avLst/>
          </a:prstGeom>
        </p:spPr>
        <p:txBody>
          <a:bodyPr spcFirstLastPara="0" lIns="0" tIns="0" rIns="0" bIns="0" anchor="t"/>
          <a:lstStyle/>
          <a:p>
            <a:pPr algn="r" hangingPunct="0">
              <a:lnSpc>
                <a:spcPct val="125000"/>
              </a:lnSpc>
            </a:pPr>
            <a:r>
              <a:rPr sz="1800" b="1">
                <a:solidFill>
                  <a:srgbClr val="FAFBFF"/>
                </a:solidFill>
                <a:latin typeface="Archivo Black"/>
                <a:ea typeface="+mn-ea"/>
                <a:cs typeface="Archivo Black"/>
              </a:rPr>
              <a:t>DEBIT CARDS</a:t>
            </a:r>
          </a:p>
        </p:txBody>
      </p:sp>
      <p:sp>
        <p:nvSpPr>
          <p:cNvPr id="14" name="Body text copy copy 2"/>
          <p:cNvSpPr/>
          <p:nvPr/>
        </p:nvSpPr>
        <p:spPr>
          <a:xfrm>
            <a:off x="1014748" y="1396156"/>
            <a:ext cx="10982325" cy="352425"/>
          </a:xfrm>
          <a:prstGeom prst="rect">
            <a:avLst/>
          </a:prstGeom>
        </p:spPr>
        <p:txBody>
          <a:bodyPr spcFirstLastPara="0" lIns="0" tIns="0" rIns="0" bIns="0" anchor="t"/>
          <a:lstStyle/>
          <a:p>
            <a:pPr algn="ctr" hangingPunct="0">
              <a:lnSpc>
                <a:spcPct val="125000"/>
              </a:lnSpc>
            </a:pPr>
            <a:r>
              <a:rPr sz="1800" cap="all" spc="150">
                <a:solidFill>
                  <a:srgbClr val="222222"/>
                </a:solidFill>
                <a:latin typeface="Arial"/>
                <a:ea typeface="+mn-ea"/>
                <a:cs typeface="Arial"/>
              </a:rPr>
              <a:t>DIFFERENT PROGRAMS HAVE VARIOUS OPTIONS </a:t>
            </a:r>
          </a:p>
        </p:txBody>
      </p:sp>
      <p:pic>
        <p:nvPicPr>
          <p:cNvPr id="15" name="Marketing23-O"/>
          <p:cNvPicPr/>
          <p:nvPr/>
        </p:nvPicPr>
        <p:blipFill rotWithShape="1">
          <a:blip r:embed="rId9"/>
          <a:stretch>
            <a:fillRect/>
          </a:stretch>
        </p:blipFill>
        <p:spPr>
          <a:xfrm>
            <a:off x="8283739" y="3562350"/>
            <a:ext cx="659677" cy="430936"/>
          </a:xfrm>
          <a:prstGeom prst="rect">
            <a:avLst/>
          </a:prstGeom>
        </p:spPr>
      </p:pic>
      <p:pic>
        <p:nvPicPr>
          <p:cNvPr id="16" name="BankOutline10"/>
          <p:cNvPicPr/>
          <p:nvPr/>
        </p:nvPicPr>
        <p:blipFill rotWithShape="1">
          <a:blip r:embed="rId10"/>
          <a:stretch>
            <a:fillRect/>
          </a:stretch>
        </p:blipFill>
        <p:spPr>
          <a:xfrm>
            <a:off x="8282189" y="4752975"/>
            <a:ext cx="653967" cy="475366"/>
          </a:xfrm>
          <a:prstGeom prst="rect">
            <a:avLst/>
          </a:prstGeom>
        </p:spPr>
      </p:pic>
      <p:pic>
        <p:nvPicPr>
          <p:cNvPr id="17" name="Marketing51-O"/>
          <p:cNvPicPr/>
          <p:nvPr/>
        </p:nvPicPr>
        <p:blipFill rotWithShape="1">
          <a:blip r:embed="rId11"/>
          <a:stretch>
            <a:fillRect/>
          </a:stretch>
        </p:blipFill>
        <p:spPr>
          <a:xfrm>
            <a:off x="4076910" y="4830156"/>
            <a:ext cx="661645" cy="437169"/>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blipFill>
        <a:effectLst/>
      </p:bgPr>
    </p:bg>
    <p:spTree>
      <p:nvGrpSpPr>
        <p:cNvPr id="1" name="Welcome"/>
        <p:cNvGrpSpPr/>
        <p:nvPr/>
      </p:nvGrpSpPr>
      <p:grpSpPr>
        <a:xfrm>
          <a:off x="0" y="0"/>
          <a:ext cx="0" cy="0"/>
          <a:chOff x="0" y="0"/>
          <a:chExt cx="0" cy="0"/>
        </a:xfrm>
      </p:grpSpPr>
      <p:pic>
        <p:nvPicPr>
          <p:cNvPr id="2" name="Shape-1"/>
          <p:cNvPicPr/>
          <p:nvPr/>
        </p:nvPicPr>
        <p:blipFill rotWithShape="1">
          <a:blip r:embed="rId4"/>
          <a:stretch>
            <a:fillRect/>
          </a:stretch>
        </p:blipFill>
        <p:spPr>
          <a:xfrm>
            <a:off x="-23186" y="3171716"/>
            <a:ext cx="13072436" cy="4181454"/>
          </a:xfrm>
          <a:prstGeom prst="rect">
            <a:avLst/>
          </a:prstGeom>
        </p:spPr>
      </p:pic>
      <p:sp>
        <p:nvSpPr>
          <p:cNvPr id="3" name="Body text copy"/>
          <p:cNvSpPr/>
          <p:nvPr/>
        </p:nvSpPr>
        <p:spPr>
          <a:xfrm>
            <a:off x="3417963" y="371475"/>
            <a:ext cx="6205718" cy="571500"/>
          </a:xfrm>
          <a:prstGeom prst="rect">
            <a:avLst/>
          </a:prstGeom>
        </p:spPr>
        <p:txBody>
          <a:bodyPr spcFirstLastPara="0" lIns="0" tIns="0" rIns="0" bIns="0" anchor="t"/>
          <a:lstStyle/>
          <a:p>
            <a:pPr algn="ctr" hangingPunct="0">
              <a:lnSpc>
                <a:spcPct val="100000"/>
              </a:lnSpc>
            </a:pPr>
            <a:r>
              <a:rPr sz="3750" spc="225" dirty="0">
                <a:solidFill>
                  <a:srgbClr val="FAFBFF"/>
                </a:solidFill>
                <a:latin typeface="Archivo Black"/>
                <a:ea typeface="+mn-ea"/>
                <a:cs typeface="Archivo Black"/>
              </a:rPr>
              <a:t>ABLETODAY.org</a:t>
            </a:r>
          </a:p>
        </p:txBody>
      </p:sp>
      <p:pic>
        <p:nvPicPr>
          <p:cNvPr id="4" name="Macbook"/>
          <p:cNvPicPr/>
          <p:nvPr/>
        </p:nvPicPr>
        <p:blipFill rotWithShape="1">
          <a:blip r:embed="rId5"/>
          <a:stretch>
            <a:fillRect/>
          </a:stretch>
        </p:blipFill>
        <p:spPr>
          <a:xfrm>
            <a:off x="2924175" y="1028700"/>
            <a:ext cx="7332804" cy="3885506"/>
          </a:xfrm>
          <a:prstGeom prst="rect">
            <a:avLst/>
          </a:prstGeom>
        </p:spPr>
      </p:pic>
      <p:sp>
        <p:nvSpPr>
          <p:cNvPr id="5" name="Body text copy"/>
          <p:cNvSpPr/>
          <p:nvPr/>
        </p:nvSpPr>
        <p:spPr>
          <a:xfrm>
            <a:off x="-133721" y="5362575"/>
            <a:ext cx="13152826" cy="1485900"/>
          </a:xfrm>
          <a:prstGeom prst="rect">
            <a:avLst/>
          </a:prstGeom>
        </p:spPr>
        <p:txBody>
          <a:bodyPr spcFirstLastPara="0" lIns="0" tIns="0" rIns="0" bIns="0" anchor="t"/>
          <a:lstStyle/>
          <a:p>
            <a:pPr algn="ctr" hangingPunct="0">
              <a:lnSpc>
                <a:spcPct val="158333"/>
              </a:lnSpc>
            </a:pPr>
            <a:r>
              <a:rPr sz="1500" b="1" dirty="0">
                <a:solidFill>
                  <a:srgbClr val="3E773B"/>
                </a:solidFill>
                <a:latin typeface="Archivo Black"/>
                <a:ea typeface="+mn-ea"/>
                <a:cs typeface="Archivo Black"/>
              </a:rPr>
              <a:t>ABLE today™</a:t>
            </a:r>
            <a:r>
              <a:rPr sz="1500" dirty="0">
                <a:solidFill>
                  <a:srgbClr val="000000"/>
                </a:solidFill>
                <a:latin typeface="Muli"/>
                <a:ea typeface="+mn-ea"/>
                <a:cs typeface="Muli"/>
              </a:rPr>
              <a:t> is part of the National Association of State Treasurers Foundation (NAST Foundation) </a:t>
            </a:r>
          </a:p>
          <a:p>
            <a:pPr algn="ctr" hangingPunct="0">
              <a:lnSpc>
                <a:spcPct val="158333"/>
              </a:lnSpc>
            </a:pPr>
            <a:r>
              <a:rPr sz="1500" dirty="0">
                <a:solidFill>
                  <a:srgbClr val="000000"/>
                </a:solidFill>
                <a:latin typeface="Muli"/>
                <a:ea typeface="+mn-ea"/>
                <a:cs typeface="Muli"/>
              </a:rPr>
              <a:t>campaign to promote ABLE accounts, financial empowerment, and community inclusion for people with disabilities.</a:t>
            </a:r>
          </a:p>
          <a:p>
            <a:pPr algn="ctr" hangingPunct="0">
              <a:lnSpc>
                <a:spcPct val="158333"/>
              </a:lnSpc>
            </a:pPr>
            <a:endParaRPr sz="1500" dirty="0">
              <a:solidFill>
                <a:srgbClr val="000000"/>
              </a:solidFill>
              <a:latin typeface="Muli"/>
              <a:ea typeface="+mn-ea"/>
              <a:cs typeface="Muli"/>
            </a:endParaRPr>
          </a:p>
          <a:p>
            <a:pPr algn="ctr" hangingPunct="0">
              <a:lnSpc>
                <a:spcPct val="158333"/>
              </a:lnSpc>
            </a:pPr>
            <a:r>
              <a:rPr sz="1500" dirty="0">
                <a:solidFill>
                  <a:srgbClr val="3E773B"/>
                </a:solidFill>
                <a:latin typeface="Archivo Black"/>
                <a:ea typeface="+mn-ea"/>
                <a:cs typeface="Archivo Black"/>
              </a:rPr>
              <a:t>ABLE today™</a:t>
            </a:r>
            <a:r>
              <a:rPr sz="1500" i="1" dirty="0">
                <a:solidFill>
                  <a:srgbClr val="000000"/>
                </a:solidFill>
                <a:latin typeface="Muli"/>
                <a:ea typeface="+mn-ea"/>
                <a:cs typeface="Muli"/>
              </a:rPr>
              <a:t> was generously </a:t>
            </a:r>
            <a:r>
              <a:rPr lang="en-US" sz="1500" i="1" dirty="0">
                <a:solidFill>
                  <a:srgbClr val="000000"/>
                </a:solidFill>
                <a:latin typeface="Muli"/>
                <a:cs typeface="Muli"/>
              </a:rPr>
              <a:t>funded</a:t>
            </a:r>
            <a:r>
              <a:rPr sz="1500" i="1" dirty="0">
                <a:solidFill>
                  <a:srgbClr val="000000"/>
                </a:solidFill>
                <a:latin typeface="Muli"/>
                <a:ea typeface="+mn-ea"/>
                <a:cs typeface="Muli"/>
              </a:rPr>
              <a:t> with founding support from Wells Fargo.</a:t>
            </a:r>
          </a:p>
        </p:txBody>
      </p:sp>
      <p:pic>
        <p:nvPicPr>
          <p:cNvPr id="6" name="NASTF-logo"/>
          <p:cNvPicPr/>
          <p:nvPr/>
        </p:nvPicPr>
        <p:blipFill rotWithShape="1">
          <a:blip r:embed="rId6"/>
          <a:stretch>
            <a:fillRect/>
          </a:stretch>
        </p:blipFill>
        <p:spPr>
          <a:xfrm>
            <a:off x="9771016" y="3657600"/>
            <a:ext cx="2873829" cy="888274"/>
          </a:xfrm>
          <a:prstGeom prst="rect">
            <a:avLst/>
          </a:prstGeom>
        </p:spPr>
      </p:pic>
      <p:pic>
        <p:nvPicPr>
          <p:cNvPr id="7" name="wells-fargo-new-2021"/>
          <p:cNvPicPr/>
          <p:nvPr/>
        </p:nvPicPr>
        <p:blipFill rotWithShape="1">
          <a:blip r:embed="rId7"/>
          <a:stretch>
            <a:fillRect/>
          </a:stretch>
        </p:blipFill>
        <p:spPr>
          <a:xfrm>
            <a:off x="1162050" y="3590925"/>
            <a:ext cx="1247328" cy="1247328"/>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Pricing Table"/>
        <p:cNvGrpSpPr/>
        <p:nvPr/>
      </p:nvGrpSpPr>
      <p:grpSpPr>
        <a:xfrm>
          <a:off x="0" y="0"/>
          <a:ext cx="0" cy="0"/>
          <a:chOff x="0" y="0"/>
          <a:chExt cx="0" cy="0"/>
        </a:xfrm>
      </p:grpSpPr>
      <p:pic>
        <p:nvPicPr>
          <p:cNvPr id="2" name="Shape7"/>
          <p:cNvPicPr/>
          <p:nvPr/>
        </p:nvPicPr>
        <p:blipFill rotWithShape="1">
          <a:blip r:embed="rId3"/>
          <a:stretch>
            <a:fillRect/>
          </a:stretch>
        </p:blipFill>
        <p:spPr>
          <a:xfrm rot="5400000">
            <a:off x="2275474" y="2643225"/>
            <a:ext cx="4713908" cy="3828008"/>
          </a:xfrm>
          <a:prstGeom prst="rect">
            <a:avLst/>
          </a:prstGeom>
        </p:spPr>
      </p:pic>
      <p:sp>
        <p:nvSpPr>
          <p:cNvPr id="3" name="Body text copy"/>
          <p:cNvSpPr/>
          <p:nvPr/>
        </p:nvSpPr>
        <p:spPr>
          <a:xfrm>
            <a:off x="2159461" y="350254"/>
            <a:ext cx="8911301" cy="552450"/>
          </a:xfrm>
          <a:prstGeom prst="rect">
            <a:avLst/>
          </a:prstGeom>
        </p:spPr>
        <p:txBody>
          <a:bodyPr spcFirstLastPara="0" lIns="0" tIns="0" rIns="0" bIns="0" anchor="t"/>
          <a:lstStyle/>
          <a:p>
            <a:pPr algn="ctr" hangingPunct="0">
              <a:lnSpc>
                <a:spcPct val="100000"/>
              </a:lnSpc>
            </a:pPr>
            <a:r>
              <a:rPr sz="3600" b="1" dirty="0">
                <a:solidFill>
                  <a:srgbClr val="000000"/>
                </a:solidFill>
                <a:latin typeface="Archivo Black"/>
                <a:ea typeface="+mn-ea"/>
                <a:cs typeface="Archivo Black"/>
              </a:rPr>
              <a:t>Special Benefits Rules</a:t>
            </a:r>
          </a:p>
        </p:txBody>
      </p:sp>
      <p:sp>
        <p:nvSpPr>
          <p:cNvPr id="4" name="Body text copy"/>
          <p:cNvSpPr/>
          <p:nvPr/>
        </p:nvSpPr>
        <p:spPr>
          <a:xfrm>
            <a:off x="4910066" y="940804"/>
            <a:ext cx="3410090" cy="571500"/>
          </a:xfrm>
          <a:prstGeom prst="rect">
            <a:avLst/>
          </a:prstGeom>
        </p:spPr>
        <p:txBody>
          <a:bodyPr spcFirstLastPara="0" lIns="0" tIns="0" rIns="0" bIns="0" anchor="t"/>
          <a:lstStyle/>
          <a:p>
            <a:pPr algn="ctr" hangingPunct="0">
              <a:lnSpc>
                <a:spcPct val="125000"/>
              </a:lnSpc>
            </a:pPr>
            <a:r>
              <a:rPr sz="3000" b="1" cap="all" dirty="0">
                <a:solidFill>
                  <a:srgbClr val="000000"/>
                </a:solidFill>
                <a:latin typeface="Muli"/>
                <a:ea typeface="+mn-ea"/>
                <a:cs typeface="Muli"/>
              </a:rPr>
              <a:t>SSI &amp; Medicaid	</a:t>
            </a:r>
          </a:p>
        </p:txBody>
      </p:sp>
      <p:sp>
        <p:nvSpPr>
          <p:cNvPr id="5" name="Body text copy"/>
          <p:cNvSpPr/>
          <p:nvPr/>
        </p:nvSpPr>
        <p:spPr>
          <a:xfrm>
            <a:off x="3101490" y="2457450"/>
            <a:ext cx="3238500" cy="685800"/>
          </a:xfrm>
          <a:prstGeom prst="rect">
            <a:avLst/>
          </a:prstGeom>
        </p:spPr>
        <p:txBody>
          <a:bodyPr spcFirstLastPara="0" lIns="0" tIns="0" rIns="0" bIns="0" anchor="t"/>
          <a:lstStyle/>
          <a:p>
            <a:pPr algn="ctr" hangingPunct="0">
              <a:lnSpc>
                <a:spcPct val="100000"/>
              </a:lnSpc>
            </a:pPr>
            <a:r>
              <a:rPr sz="2250" cap="all" dirty="0">
                <a:solidFill>
                  <a:srgbClr val="121212"/>
                </a:solidFill>
                <a:latin typeface="Archivo Black"/>
                <a:ea typeface="+mn-ea"/>
                <a:cs typeface="Archivo Black"/>
              </a:rPr>
              <a:t>IF YOU </a:t>
            </a:r>
          </a:p>
          <a:p>
            <a:pPr algn="ctr" hangingPunct="0">
              <a:lnSpc>
                <a:spcPct val="100000"/>
              </a:lnSpc>
            </a:pPr>
            <a:r>
              <a:rPr sz="2250" cap="all" dirty="0">
                <a:solidFill>
                  <a:srgbClr val="121212"/>
                </a:solidFill>
                <a:latin typeface="Archivo Black"/>
                <a:ea typeface="+mn-ea"/>
                <a:cs typeface="Archivo Black"/>
              </a:rPr>
              <a:t>RECEIVE</a:t>
            </a:r>
          </a:p>
        </p:txBody>
      </p:sp>
      <p:sp>
        <p:nvSpPr>
          <p:cNvPr id="6" name="Body text copy"/>
          <p:cNvSpPr/>
          <p:nvPr/>
        </p:nvSpPr>
        <p:spPr>
          <a:xfrm>
            <a:off x="3435569" y="3164711"/>
            <a:ext cx="2570341" cy="457200"/>
          </a:xfrm>
          <a:prstGeom prst="rect">
            <a:avLst/>
          </a:prstGeom>
        </p:spPr>
        <p:txBody>
          <a:bodyPr spcFirstLastPara="0" lIns="0" tIns="0" rIns="0" bIns="0" anchor="t"/>
          <a:lstStyle/>
          <a:p>
            <a:pPr algn="ctr" hangingPunct="0">
              <a:lnSpc>
                <a:spcPct val="100000"/>
              </a:lnSpc>
            </a:pPr>
            <a:r>
              <a:rPr sz="3000" dirty="0">
                <a:solidFill>
                  <a:srgbClr val="3E763A"/>
                </a:solidFill>
                <a:latin typeface="Archivo Black"/>
                <a:ea typeface="+mn-ea"/>
                <a:cs typeface="Archivo Black"/>
              </a:rPr>
              <a:t>SSI</a:t>
            </a:r>
          </a:p>
        </p:txBody>
      </p:sp>
      <p:sp>
        <p:nvSpPr>
          <p:cNvPr id="7" name="Body text copy"/>
          <p:cNvSpPr/>
          <p:nvPr/>
        </p:nvSpPr>
        <p:spPr>
          <a:xfrm>
            <a:off x="3017606" y="3867150"/>
            <a:ext cx="3191545" cy="2590800"/>
          </a:xfrm>
          <a:prstGeom prst="rect">
            <a:avLst/>
          </a:prstGeom>
        </p:spPr>
        <p:txBody>
          <a:bodyPr spcFirstLastPara="0" lIns="0" tIns="0" rIns="0" bIns="0" anchor="t"/>
          <a:lstStyle/>
          <a:p>
            <a:pPr algn="ctr" hangingPunct="0">
              <a:lnSpc>
                <a:spcPct val="141667"/>
              </a:lnSpc>
            </a:pPr>
            <a:r>
              <a:rPr sz="1500" cap="all" dirty="0">
                <a:solidFill>
                  <a:srgbClr val="000000"/>
                </a:solidFill>
                <a:latin typeface="Muli"/>
                <a:ea typeface="+mn-ea"/>
                <a:cs typeface="Muli"/>
              </a:rPr>
              <a:t>Balances over $100,000 start counting as a resource</a:t>
            </a:r>
          </a:p>
          <a:p>
            <a:pPr algn="ctr" hangingPunct="0">
              <a:lnSpc>
                <a:spcPct val="141667"/>
              </a:lnSpc>
            </a:pPr>
            <a:endParaRPr sz="1500" cap="all" dirty="0">
              <a:solidFill>
                <a:srgbClr val="000000"/>
              </a:solidFill>
              <a:latin typeface="Muli"/>
              <a:ea typeface="+mn-ea"/>
              <a:cs typeface="Muli"/>
            </a:endParaRPr>
          </a:p>
          <a:p>
            <a:pPr algn="ctr" hangingPunct="0">
              <a:lnSpc>
                <a:spcPct val="141667"/>
              </a:lnSpc>
            </a:pPr>
            <a:r>
              <a:rPr sz="1500" cap="all" dirty="0">
                <a:solidFill>
                  <a:srgbClr val="000000"/>
                </a:solidFill>
                <a:latin typeface="Muli"/>
                <a:ea typeface="+mn-ea"/>
                <a:cs typeface="Muli"/>
              </a:rPr>
              <a:t>If you withdraw money to use for housing, you must spend it within the same calendar month</a:t>
            </a:r>
          </a:p>
          <a:p>
            <a:pPr algn="ctr" hangingPunct="0">
              <a:lnSpc>
                <a:spcPct val="141667"/>
              </a:lnSpc>
            </a:pPr>
            <a:endParaRPr sz="1500" cap="all" dirty="0">
              <a:solidFill>
                <a:srgbClr val="000000"/>
              </a:solidFill>
              <a:latin typeface="Muli"/>
              <a:ea typeface="+mn-ea"/>
              <a:cs typeface="Muli"/>
            </a:endParaRPr>
          </a:p>
        </p:txBody>
      </p:sp>
      <p:pic>
        <p:nvPicPr>
          <p:cNvPr id="8" name="customLine"/>
          <p:cNvPicPr/>
          <p:nvPr/>
        </p:nvPicPr>
        <p:blipFill rotWithShape="1">
          <a:blip r:embed="rId4"/>
          <a:stretch>
            <a:fillRect/>
          </a:stretch>
        </p:blipFill>
        <p:spPr>
          <a:xfrm>
            <a:off x="2825701" y="3609975"/>
            <a:ext cx="3588693" cy="190500"/>
          </a:xfrm>
          <a:prstGeom prst="rect">
            <a:avLst/>
          </a:prstGeom>
        </p:spPr>
      </p:pic>
      <p:pic>
        <p:nvPicPr>
          <p:cNvPr id="9" name="Shape7"/>
          <p:cNvPicPr/>
          <p:nvPr/>
        </p:nvPicPr>
        <p:blipFill rotWithShape="1">
          <a:blip r:embed="rId3"/>
          <a:stretch>
            <a:fillRect/>
          </a:stretch>
        </p:blipFill>
        <p:spPr>
          <a:xfrm rot="5400000">
            <a:off x="6224550" y="2643225"/>
            <a:ext cx="4713908" cy="3828008"/>
          </a:xfrm>
          <a:prstGeom prst="rect">
            <a:avLst/>
          </a:prstGeom>
        </p:spPr>
      </p:pic>
      <p:sp>
        <p:nvSpPr>
          <p:cNvPr id="10" name="Body text copy"/>
          <p:cNvSpPr/>
          <p:nvPr/>
        </p:nvSpPr>
        <p:spPr>
          <a:xfrm>
            <a:off x="6929498" y="2457450"/>
            <a:ext cx="3238500" cy="685800"/>
          </a:xfrm>
          <a:prstGeom prst="rect">
            <a:avLst/>
          </a:prstGeom>
        </p:spPr>
        <p:txBody>
          <a:bodyPr spcFirstLastPara="0" lIns="0" tIns="0" rIns="0" bIns="0" anchor="t"/>
          <a:lstStyle/>
          <a:p>
            <a:pPr algn="ctr" hangingPunct="0">
              <a:lnSpc>
                <a:spcPct val="100000"/>
              </a:lnSpc>
            </a:pPr>
            <a:r>
              <a:rPr sz="2250" b="1" cap="all">
                <a:solidFill>
                  <a:srgbClr val="000000"/>
                </a:solidFill>
                <a:latin typeface="Archivo Black"/>
                <a:ea typeface="+mn-ea"/>
                <a:cs typeface="Archivo Black"/>
              </a:rPr>
              <a:t>IF YOU </a:t>
            </a:r>
          </a:p>
          <a:p>
            <a:pPr algn="ctr" hangingPunct="0">
              <a:lnSpc>
                <a:spcPct val="100000"/>
              </a:lnSpc>
            </a:pPr>
            <a:r>
              <a:rPr sz="2250" b="1" cap="all">
                <a:solidFill>
                  <a:srgbClr val="000000"/>
                </a:solidFill>
                <a:latin typeface="Archivo Black"/>
                <a:ea typeface="+mn-ea"/>
                <a:cs typeface="Archivo Black"/>
              </a:rPr>
              <a:t>RECEIVE</a:t>
            </a:r>
          </a:p>
        </p:txBody>
      </p:sp>
      <p:sp>
        <p:nvSpPr>
          <p:cNvPr id="11" name="Body text copy"/>
          <p:cNvSpPr/>
          <p:nvPr/>
        </p:nvSpPr>
        <p:spPr>
          <a:xfrm>
            <a:off x="6932278" y="3152775"/>
            <a:ext cx="3238500" cy="457200"/>
          </a:xfrm>
          <a:prstGeom prst="rect">
            <a:avLst/>
          </a:prstGeom>
        </p:spPr>
        <p:txBody>
          <a:bodyPr spcFirstLastPara="0" lIns="0" tIns="0" rIns="0" bIns="0" anchor="t"/>
          <a:lstStyle/>
          <a:p>
            <a:pPr algn="ctr" hangingPunct="0">
              <a:lnSpc>
                <a:spcPct val="100000"/>
              </a:lnSpc>
            </a:pPr>
            <a:r>
              <a:rPr sz="3000">
                <a:solidFill>
                  <a:srgbClr val="3E773B"/>
                </a:solidFill>
                <a:latin typeface="Archivo Black"/>
                <a:ea typeface="+mn-ea"/>
                <a:cs typeface="Archivo Black"/>
              </a:rPr>
              <a:t>Medicaid</a:t>
            </a:r>
          </a:p>
        </p:txBody>
      </p:sp>
      <p:sp>
        <p:nvSpPr>
          <p:cNvPr id="12" name="Body text copy"/>
          <p:cNvSpPr/>
          <p:nvPr/>
        </p:nvSpPr>
        <p:spPr>
          <a:xfrm>
            <a:off x="6966682" y="3867150"/>
            <a:ext cx="3191545" cy="2609850"/>
          </a:xfrm>
          <a:prstGeom prst="rect">
            <a:avLst/>
          </a:prstGeom>
        </p:spPr>
        <p:txBody>
          <a:bodyPr spcFirstLastPara="0" lIns="0" tIns="0" rIns="0" bIns="0" anchor="t"/>
          <a:lstStyle/>
          <a:p>
            <a:pPr algn="ctr" hangingPunct="0">
              <a:lnSpc>
                <a:spcPct val="141667"/>
              </a:lnSpc>
            </a:pPr>
            <a:r>
              <a:rPr sz="1500" cap="all" dirty="0">
                <a:solidFill>
                  <a:srgbClr val="121212"/>
                </a:solidFill>
                <a:latin typeface="Muli"/>
                <a:ea typeface="+mn-ea"/>
                <a:cs typeface="Muli"/>
              </a:rPr>
              <a:t>Medicaid does not have a balance limit</a:t>
            </a:r>
          </a:p>
          <a:p>
            <a:pPr algn="ctr" hangingPunct="0">
              <a:lnSpc>
                <a:spcPct val="141667"/>
              </a:lnSpc>
            </a:pPr>
            <a:endParaRPr sz="1500" cap="all" dirty="0">
              <a:solidFill>
                <a:srgbClr val="121212"/>
              </a:solidFill>
              <a:latin typeface="Muli"/>
              <a:ea typeface="+mn-ea"/>
              <a:cs typeface="Muli"/>
            </a:endParaRPr>
          </a:p>
          <a:p>
            <a:pPr algn="ctr" hangingPunct="0">
              <a:lnSpc>
                <a:spcPct val="141667"/>
              </a:lnSpc>
            </a:pPr>
            <a:r>
              <a:rPr sz="1500" cap="all" dirty="0">
                <a:solidFill>
                  <a:srgbClr val="000000"/>
                </a:solidFill>
                <a:latin typeface="Muli"/>
                <a:ea typeface="+mn-ea"/>
                <a:cs typeface="Muli"/>
              </a:rPr>
              <a:t>MEDICAID PAYBACK still applies to ABLE, just as it applies to other bank accounts - </a:t>
            </a:r>
            <a:r>
              <a:rPr sz="1500" cap="all" dirty="0">
                <a:solidFill>
                  <a:srgbClr val="222222"/>
                </a:solidFill>
                <a:latin typeface="Arial"/>
                <a:ea typeface="+mn-ea"/>
                <a:cs typeface="Arial"/>
              </a:rPr>
              <a:t>check with your state to confirm</a:t>
            </a:r>
          </a:p>
        </p:txBody>
      </p:sp>
      <p:pic>
        <p:nvPicPr>
          <p:cNvPr id="13" name="customLine"/>
          <p:cNvPicPr/>
          <p:nvPr/>
        </p:nvPicPr>
        <p:blipFill rotWithShape="1">
          <a:blip r:embed="rId4"/>
          <a:stretch>
            <a:fillRect/>
          </a:stretch>
        </p:blipFill>
        <p:spPr>
          <a:xfrm>
            <a:off x="6781428" y="3629025"/>
            <a:ext cx="3588693" cy="19050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ervices"/>
        <p:cNvGrpSpPr/>
        <p:nvPr/>
      </p:nvGrpSpPr>
      <p:grpSpPr>
        <a:xfrm>
          <a:off x="0" y="0"/>
          <a:ext cx="0" cy="0"/>
          <a:chOff x="0" y="0"/>
          <a:chExt cx="0" cy="0"/>
        </a:xfrm>
      </p:grpSpPr>
      <p:pic>
        <p:nvPicPr>
          <p:cNvPr id="2" name="Shape-19"/>
          <p:cNvPicPr/>
          <p:nvPr/>
        </p:nvPicPr>
        <p:blipFill rotWithShape="1">
          <a:blip r:embed="rId3"/>
          <a:stretch>
            <a:fillRect/>
          </a:stretch>
        </p:blipFill>
        <p:spPr>
          <a:xfrm>
            <a:off x="4770550" y="5772150"/>
            <a:ext cx="946150" cy="946150"/>
          </a:xfrm>
          <a:prstGeom prst="rect">
            <a:avLst/>
          </a:prstGeom>
        </p:spPr>
      </p:pic>
      <p:pic>
        <p:nvPicPr>
          <p:cNvPr id="3" name="BusinessOutline1"/>
          <p:cNvPicPr/>
          <p:nvPr/>
        </p:nvPicPr>
        <p:blipFill rotWithShape="1">
          <a:blip r:embed="rId4"/>
          <a:stretch>
            <a:fillRect/>
          </a:stretch>
        </p:blipFill>
        <p:spPr>
          <a:xfrm>
            <a:off x="5027725" y="6029325"/>
            <a:ext cx="431800" cy="431800"/>
          </a:xfrm>
          <a:prstGeom prst="rect">
            <a:avLst/>
          </a:prstGeom>
        </p:spPr>
      </p:pic>
      <p:pic>
        <p:nvPicPr>
          <p:cNvPr id="4" name="Shape-19"/>
          <p:cNvPicPr/>
          <p:nvPr/>
        </p:nvPicPr>
        <p:blipFill rotWithShape="1">
          <a:blip r:embed="rId3"/>
          <a:stretch>
            <a:fillRect/>
          </a:stretch>
        </p:blipFill>
        <p:spPr>
          <a:xfrm>
            <a:off x="779576" y="3971925"/>
            <a:ext cx="946150" cy="946150"/>
          </a:xfrm>
          <a:prstGeom prst="rect">
            <a:avLst/>
          </a:prstGeom>
        </p:spPr>
      </p:pic>
      <p:pic>
        <p:nvPicPr>
          <p:cNvPr id="5" name="Tech30-O"/>
          <p:cNvPicPr/>
          <p:nvPr/>
        </p:nvPicPr>
        <p:blipFill rotWithShape="1">
          <a:blip r:embed="rId5"/>
          <a:stretch>
            <a:fillRect/>
          </a:stretch>
        </p:blipFill>
        <p:spPr>
          <a:xfrm>
            <a:off x="1046276" y="4200525"/>
            <a:ext cx="442074" cy="511175"/>
          </a:xfrm>
          <a:prstGeom prst="rect">
            <a:avLst/>
          </a:prstGeom>
        </p:spPr>
      </p:pic>
      <p:sp>
        <p:nvSpPr>
          <p:cNvPr id="6" name="Body text copy"/>
          <p:cNvSpPr/>
          <p:nvPr/>
        </p:nvSpPr>
        <p:spPr>
          <a:xfrm>
            <a:off x="1855899" y="4305300"/>
            <a:ext cx="2584451" cy="704850"/>
          </a:xfrm>
          <a:prstGeom prst="rect">
            <a:avLst/>
          </a:prstGeom>
        </p:spPr>
        <p:txBody>
          <a:bodyPr spcFirstLastPara="0" lIns="95250" tIns="95250" rIns="95250" bIns="0" anchor="t"/>
          <a:lstStyle/>
          <a:p>
            <a:pPr algn="l" hangingPunct="0">
              <a:lnSpc>
                <a:spcPct val="125000"/>
              </a:lnSpc>
            </a:pPr>
            <a:r>
              <a:rPr sz="1350" b="1" dirty="0">
                <a:solidFill>
                  <a:srgbClr val="000000"/>
                </a:solidFill>
                <a:latin typeface="Muli"/>
                <a:ea typeface="+mn-ea"/>
                <a:cs typeface="Muli"/>
              </a:rPr>
              <a:t>Are often far less expensive to set up and maintain</a:t>
            </a:r>
          </a:p>
        </p:txBody>
      </p:sp>
      <p:sp>
        <p:nvSpPr>
          <p:cNvPr id="7" name="Body text copy"/>
          <p:cNvSpPr/>
          <p:nvPr/>
        </p:nvSpPr>
        <p:spPr>
          <a:xfrm>
            <a:off x="1855900" y="3867150"/>
            <a:ext cx="2381250" cy="533400"/>
          </a:xfrm>
          <a:prstGeom prst="rect">
            <a:avLst/>
          </a:prstGeom>
        </p:spPr>
        <p:txBody>
          <a:bodyPr spcFirstLastPara="0" lIns="95250" tIns="95250" rIns="95250" bIns="0" anchor="t"/>
          <a:lstStyle/>
          <a:p>
            <a:pPr algn="l" hangingPunct="0">
              <a:lnSpc>
                <a:spcPct val="125000"/>
              </a:lnSpc>
            </a:pPr>
            <a:r>
              <a:rPr sz="1800" b="1">
                <a:solidFill>
                  <a:srgbClr val="292929"/>
                </a:solidFill>
                <a:latin typeface="Archivo Black"/>
                <a:ea typeface="+mn-ea"/>
                <a:cs typeface="Archivo Black"/>
              </a:rPr>
              <a:t>Less Expensive</a:t>
            </a:r>
          </a:p>
        </p:txBody>
      </p:sp>
      <p:pic>
        <p:nvPicPr>
          <p:cNvPr id="8" name="Shape-19"/>
          <p:cNvPicPr/>
          <p:nvPr/>
        </p:nvPicPr>
        <p:blipFill rotWithShape="1">
          <a:blip r:embed="rId6"/>
          <a:stretch>
            <a:fillRect/>
          </a:stretch>
        </p:blipFill>
        <p:spPr>
          <a:xfrm>
            <a:off x="4770550" y="3984626"/>
            <a:ext cx="946150" cy="946150"/>
          </a:xfrm>
          <a:prstGeom prst="rect">
            <a:avLst/>
          </a:prstGeom>
        </p:spPr>
      </p:pic>
      <p:pic>
        <p:nvPicPr>
          <p:cNvPr id="9" name="BusinessOutline29"/>
          <p:cNvPicPr/>
          <p:nvPr/>
        </p:nvPicPr>
        <p:blipFill rotWithShape="1">
          <a:blip r:embed="rId7"/>
          <a:stretch>
            <a:fillRect/>
          </a:stretch>
        </p:blipFill>
        <p:spPr>
          <a:xfrm>
            <a:off x="5040425" y="4203701"/>
            <a:ext cx="390417" cy="530225"/>
          </a:xfrm>
          <a:prstGeom prst="rect">
            <a:avLst/>
          </a:prstGeom>
        </p:spPr>
      </p:pic>
      <p:sp>
        <p:nvSpPr>
          <p:cNvPr id="10" name="Body text copy"/>
          <p:cNvSpPr/>
          <p:nvPr/>
        </p:nvSpPr>
        <p:spPr>
          <a:xfrm>
            <a:off x="5865924" y="4305301"/>
            <a:ext cx="2381250" cy="704850"/>
          </a:xfrm>
          <a:prstGeom prst="rect">
            <a:avLst/>
          </a:prstGeom>
        </p:spPr>
        <p:txBody>
          <a:bodyPr spcFirstLastPara="0" lIns="95250" tIns="95250" rIns="95250" bIns="0" anchor="t"/>
          <a:lstStyle/>
          <a:p>
            <a:pPr algn="l" hangingPunct="0">
              <a:lnSpc>
                <a:spcPct val="125000"/>
              </a:lnSpc>
            </a:pPr>
            <a:r>
              <a:rPr sz="1350" b="1">
                <a:solidFill>
                  <a:srgbClr val="000000"/>
                </a:solidFill>
                <a:latin typeface="Muli"/>
                <a:ea typeface="+mn-ea"/>
                <a:cs typeface="Muli"/>
              </a:rPr>
              <a:t>Do not require an attorney’s help</a:t>
            </a:r>
          </a:p>
        </p:txBody>
      </p:sp>
      <p:sp>
        <p:nvSpPr>
          <p:cNvPr id="11" name="Body text copy"/>
          <p:cNvSpPr/>
          <p:nvPr/>
        </p:nvSpPr>
        <p:spPr>
          <a:xfrm>
            <a:off x="5865925" y="3867151"/>
            <a:ext cx="2381250" cy="533400"/>
          </a:xfrm>
          <a:prstGeom prst="rect">
            <a:avLst/>
          </a:prstGeom>
        </p:spPr>
        <p:txBody>
          <a:bodyPr spcFirstLastPara="0" lIns="95250" tIns="95250" rIns="95250" bIns="0" anchor="t"/>
          <a:lstStyle/>
          <a:p>
            <a:pPr algn="l" hangingPunct="0">
              <a:lnSpc>
                <a:spcPct val="125000"/>
              </a:lnSpc>
            </a:pPr>
            <a:r>
              <a:rPr sz="1800">
                <a:solidFill>
                  <a:srgbClr val="292929"/>
                </a:solidFill>
                <a:latin typeface="Archivo Black"/>
                <a:ea typeface="+mn-ea"/>
                <a:cs typeface="Archivo Black"/>
              </a:rPr>
              <a:t>No Legal Help</a:t>
            </a:r>
          </a:p>
        </p:txBody>
      </p:sp>
      <p:sp>
        <p:nvSpPr>
          <p:cNvPr id="12" name="Body text copy"/>
          <p:cNvSpPr/>
          <p:nvPr/>
        </p:nvSpPr>
        <p:spPr>
          <a:xfrm>
            <a:off x="5875450" y="6067425"/>
            <a:ext cx="2766109" cy="962025"/>
          </a:xfrm>
          <a:prstGeom prst="rect">
            <a:avLst/>
          </a:prstGeom>
        </p:spPr>
        <p:txBody>
          <a:bodyPr spcFirstLastPara="0" lIns="95250" tIns="95250" rIns="95250" bIns="0" anchor="t"/>
          <a:lstStyle/>
          <a:p>
            <a:pPr algn="l" hangingPunct="0">
              <a:lnSpc>
                <a:spcPct val="125000"/>
              </a:lnSpc>
            </a:pPr>
            <a:r>
              <a:rPr sz="1350" b="1" dirty="0">
                <a:solidFill>
                  <a:srgbClr val="000000"/>
                </a:solidFill>
                <a:latin typeface="Muli"/>
                <a:ea typeface="+mn-ea"/>
                <a:cs typeface="Muli"/>
              </a:rPr>
              <a:t>Can be established, administered, and owned by an individual with a disability</a:t>
            </a:r>
          </a:p>
        </p:txBody>
      </p:sp>
      <p:sp>
        <p:nvSpPr>
          <p:cNvPr id="13" name="Body text copy"/>
          <p:cNvSpPr/>
          <p:nvPr/>
        </p:nvSpPr>
        <p:spPr>
          <a:xfrm>
            <a:off x="5875451" y="5629275"/>
            <a:ext cx="2381250" cy="533400"/>
          </a:xfrm>
          <a:prstGeom prst="rect">
            <a:avLst/>
          </a:prstGeom>
        </p:spPr>
        <p:txBody>
          <a:bodyPr spcFirstLastPara="0" lIns="95250" tIns="95250" rIns="95250" bIns="0" anchor="t"/>
          <a:lstStyle/>
          <a:p>
            <a:pPr algn="l" hangingPunct="0">
              <a:lnSpc>
                <a:spcPct val="125000"/>
              </a:lnSpc>
            </a:pPr>
            <a:r>
              <a:rPr sz="1800">
                <a:solidFill>
                  <a:srgbClr val="292929"/>
                </a:solidFill>
                <a:latin typeface="Archivo Black"/>
                <a:ea typeface="+mn-ea"/>
                <a:cs typeface="Archivo Black"/>
              </a:rPr>
              <a:t>Ownership</a:t>
            </a:r>
          </a:p>
        </p:txBody>
      </p:sp>
      <p:pic>
        <p:nvPicPr>
          <p:cNvPr id="14" name="Shape-19"/>
          <p:cNvPicPr/>
          <p:nvPr/>
        </p:nvPicPr>
        <p:blipFill rotWithShape="1">
          <a:blip r:embed="rId6"/>
          <a:stretch>
            <a:fillRect/>
          </a:stretch>
        </p:blipFill>
        <p:spPr>
          <a:xfrm>
            <a:off x="779575" y="5772150"/>
            <a:ext cx="946150" cy="946150"/>
          </a:xfrm>
          <a:prstGeom prst="rect">
            <a:avLst/>
          </a:prstGeom>
        </p:spPr>
      </p:pic>
      <p:pic>
        <p:nvPicPr>
          <p:cNvPr id="15" name="BusinessOutline10"/>
          <p:cNvPicPr/>
          <p:nvPr/>
        </p:nvPicPr>
        <p:blipFill rotWithShape="1">
          <a:blip r:embed="rId8"/>
          <a:stretch>
            <a:fillRect/>
          </a:stretch>
        </p:blipFill>
        <p:spPr>
          <a:xfrm>
            <a:off x="1052625" y="5981700"/>
            <a:ext cx="387350" cy="507242"/>
          </a:xfrm>
          <a:prstGeom prst="rect">
            <a:avLst/>
          </a:prstGeom>
        </p:spPr>
      </p:pic>
      <p:sp>
        <p:nvSpPr>
          <p:cNvPr id="16" name="Body text copy"/>
          <p:cNvSpPr/>
          <p:nvPr/>
        </p:nvSpPr>
        <p:spPr>
          <a:xfrm>
            <a:off x="1865425" y="6105525"/>
            <a:ext cx="2626181" cy="962025"/>
          </a:xfrm>
          <a:prstGeom prst="rect">
            <a:avLst/>
          </a:prstGeom>
        </p:spPr>
        <p:txBody>
          <a:bodyPr spcFirstLastPara="0" lIns="95250" tIns="95250" rIns="95250" bIns="0" anchor="t"/>
          <a:lstStyle/>
          <a:p>
            <a:pPr algn="l" hangingPunct="0">
              <a:lnSpc>
                <a:spcPct val="125000"/>
              </a:lnSpc>
            </a:pPr>
            <a:r>
              <a:rPr sz="1350" b="1" dirty="0">
                <a:solidFill>
                  <a:srgbClr val="292929"/>
                </a:solidFill>
                <a:latin typeface="Muli"/>
                <a:ea typeface="+mn-ea"/>
                <a:cs typeface="Muli"/>
              </a:rPr>
              <a:t>Some states offer </a:t>
            </a:r>
            <a:r>
              <a:rPr lang="en-US" sz="1350" b="1" dirty="0">
                <a:solidFill>
                  <a:srgbClr val="292929"/>
                </a:solidFill>
                <a:latin typeface="Muli"/>
                <a:cs typeface="Muli"/>
              </a:rPr>
              <a:t>deductions or credits for </a:t>
            </a:r>
            <a:r>
              <a:rPr sz="1350" b="1" dirty="0">
                <a:solidFill>
                  <a:srgbClr val="292929"/>
                </a:solidFill>
                <a:latin typeface="Muli"/>
                <a:ea typeface="+mn-ea"/>
                <a:cs typeface="Muli"/>
              </a:rPr>
              <a:t>contributions</a:t>
            </a:r>
          </a:p>
          <a:p>
            <a:pPr algn="l" hangingPunct="0">
              <a:lnSpc>
                <a:spcPct val="125000"/>
              </a:lnSpc>
            </a:pPr>
            <a:endParaRPr sz="1350" b="1" dirty="0">
              <a:solidFill>
                <a:srgbClr val="292929"/>
              </a:solidFill>
              <a:latin typeface="Muli"/>
              <a:ea typeface="+mn-ea"/>
              <a:cs typeface="Muli"/>
            </a:endParaRPr>
          </a:p>
        </p:txBody>
      </p:sp>
      <p:sp>
        <p:nvSpPr>
          <p:cNvPr id="17" name="Body text copy"/>
          <p:cNvSpPr/>
          <p:nvPr/>
        </p:nvSpPr>
        <p:spPr>
          <a:xfrm>
            <a:off x="1865426" y="5667375"/>
            <a:ext cx="2381250" cy="533400"/>
          </a:xfrm>
          <a:prstGeom prst="rect">
            <a:avLst/>
          </a:prstGeom>
        </p:spPr>
        <p:txBody>
          <a:bodyPr spcFirstLastPara="0" lIns="95250" tIns="95250" rIns="95250" bIns="0" anchor="t"/>
          <a:lstStyle/>
          <a:p>
            <a:pPr algn="l" hangingPunct="0">
              <a:lnSpc>
                <a:spcPct val="125000"/>
              </a:lnSpc>
            </a:pPr>
            <a:r>
              <a:rPr sz="1800" dirty="0">
                <a:solidFill>
                  <a:srgbClr val="292929"/>
                </a:solidFill>
                <a:latin typeface="Archivo Black"/>
                <a:ea typeface="+mn-ea"/>
                <a:cs typeface="Archivo Black"/>
              </a:rPr>
              <a:t>Tax </a:t>
            </a:r>
            <a:r>
              <a:rPr lang="en-US" sz="1800" dirty="0">
                <a:solidFill>
                  <a:srgbClr val="292929"/>
                </a:solidFill>
                <a:latin typeface="Archivo Black"/>
                <a:ea typeface="+mn-ea"/>
                <a:cs typeface="Archivo Black"/>
              </a:rPr>
              <a:t>Benefits</a:t>
            </a:r>
            <a:endParaRPr sz="1800" dirty="0">
              <a:solidFill>
                <a:srgbClr val="292929"/>
              </a:solidFill>
              <a:latin typeface="Archivo Black"/>
              <a:ea typeface="+mn-ea"/>
              <a:cs typeface="Archivo Black"/>
            </a:endParaRPr>
          </a:p>
        </p:txBody>
      </p:sp>
      <p:pic>
        <p:nvPicPr>
          <p:cNvPr id="18" name="Shape-19"/>
          <p:cNvPicPr/>
          <p:nvPr/>
        </p:nvPicPr>
        <p:blipFill rotWithShape="1">
          <a:blip r:embed="rId3"/>
          <a:stretch>
            <a:fillRect/>
          </a:stretch>
        </p:blipFill>
        <p:spPr>
          <a:xfrm>
            <a:off x="8847248" y="3981451"/>
            <a:ext cx="946150" cy="946150"/>
          </a:xfrm>
          <a:prstGeom prst="rect">
            <a:avLst/>
          </a:prstGeom>
        </p:spPr>
      </p:pic>
      <p:sp>
        <p:nvSpPr>
          <p:cNvPr id="19" name="Body text copy"/>
          <p:cNvSpPr/>
          <p:nvPr/>
        </p:nvSpPr>
        <p:spPr>
          <a:xfrm>
            <a:off x="9933099" y="4314826"/>
            <a:ext cx="2588085" cy="704850"/>
          </a:xfrm>
          <a:prstGeom prst="rect">
            <a:avLst/>
          </a:prstGeom>
        </p:spPr>
        <p:txBody>
          <a:bodyPr spcFirstLastPara="0" lIns="95250" tIns="95250" rIns="95250" bIns="0" anchor="t"/>
          <a:lstStyle/>
          <a:p>
            <a:pPr algn="l" hangingPunct="0">
              <a:lnSpc>
                <a:spcPct val="125000"/>
              </a:lnSpc>
            </a:pPr>
            <a:r>
              <a:rPr sz="1350" b="1" dirty="0">
                <a:solidFill>
                  <a:srgbClr val="000000"/>
                </a:solidFill>
                <a:latin typeface="Muli"/>
                <a:ea typeface="+mn-ea"/>
                <a:cs typeface="Muli"/>
              </a:rPr>
              <a:t>They expand the purchasing power of a Trust </a:t>
            </a:r>
          </a:p>
        </p:txBody>
      </p:sp>
      <p:sp>
        <p:nvSpPr>
          <p:cNvPr id="20" name="Body text copy"/>
          <p:cNvSpPr/>
          <p:nvPr/>
        </p:nvSpPr>
        <p:spPr>
          <a:xfrm>
            <a:off x="9933099" y="3876676"/>
            <a:ext cx="2381250" cy="533400"/>
          </a:xfrm>
          <a:prstGeom prst="rect">
            <a:avLst/>
          </a:prstGeom>
        </p:spPr>
        <p:txBody>
          <a:bodyPr spcFirstLastPara="0" lIns="95250" tIns="95250" rIns="95250" bIns="0" anchor="t"/>
          <a:lstStyle/>
          <a:p>
            <a:pPr algn="l" hangingPunct="0">
              <a:lnSpc>
                <a:spcPct val="125000"/>
              </a:lnSpc>
            </a:pPr>
            <a:r>
              <a:rPr sz="1800">
                <a:solidFill>
                  <a:srgbClr val="292929"/>
                </a:solidFill>
                <a:latin typeface="Archivo Black"/>
                <a:ea typeface="+mn-ea"/>
                <a:cs typeface="Archivo Black"/>
              </a:rPr>
              <a:t>Buy More Things</a:t>
            </a:r>
          </a:p>
        </p:txBody>
      </p:sp>
      <p:pic>
        <p:nvPicPr>
          <p:cNvPr id="21" name="BusinessOutline9"/>
          <p:cNvPicPr/>
          <p:nvPr/>
        </p:nvPicPr>
        <p:blipFill rotWithShape="1">
          <a:blip r:embed="rId9"/>
          <a:stretch>
            <a:fillRect/>
          </a:stretch>
        </p:blipFill>
        <p:spPr>
          <a:xfrm>
            <a:off x="9099287" y="4236790"/>
            <a:ext cx="439986" cy="439986"/>
          </a:xfrm>
          <a:prstGeom prst="rect">
            <a:avLst/>
          </a:prstGeom>
        </p:spPr>
      </p:pic>
      <p:pic>
        <p:nvPicPr>
          <p:cNvPr id="22" name="Shape-19"/>
          <p:cNvPicPr/>
          <p:nvPr/>
        </p:nvPicPr>
        <p:blipFill rotWithShape="1">
          <a:blip r:embed="rId6"/>
          <a:stretch>
            <a:fillRect/>
          </a:stretch>
        </p:blipFill>
        <p:spPr>
          <a:xfrm>
            <a:off x="8886490" y="5794377"/>
            <a:ext cx="946150" cy="946150"/>
          </a:xfrm>
          <a:prstGeom prst="rect">
            <a:avLst/>
          </a:prstGeom>
        </p:spPr>
      </p:pic>
      <p:pic>
        <p:nvPicPr>
          <p:cNvPr id="23" name="BusinessOutline29"/>
          <p:cNvPicPr/>
          <p:nvPr/>
        </p:nvPicPr>
        <p:blipFill rotWithShape="1">
          <a:blip r:embed="rId7"/>
          <a:stretch>
            <a:fillRect/>
          </a:stretch>
        </p:blipFill>
        <p:spPr>
          <a:xfrm>
            <a:off x="9156365" y="6013452"/>
            <a:ext cx="390417" cy="530225"/>
          </a:xfrm>
          <a:prstGeom prst="rect">
            <a:avLst/>
          </a:prstGeom>
        </p:spPr>
      </p:pic>
      <p:sp>
        <p:nvSpPr>
          <p:cNvPr id="24" name="Body text copy"/>
          <p:cNvSpPr/>
          <p:nvPr/>
        </p:nvSpPr>
        <p:spPr>
          <a:xfrm>
            <a:off x="9981864" y="6115052"/>
            <a:ext cx="2685385" cy="1219200"/>
          </a:xfrm>
          <a:prstGeom prst="rect">
            <a:avLst/>
          </a:prstGeom>
        </p:spPr>
        <p:txBody>
          <a:bodyPr spcFirstLastPara="0" lIns="95250" tIns="95250" rIns="95250" bIns="0" anchor="t"/>
          <a:lstStyle/>
          <a:p>
            <a:pPr algn="l" hangingPunct="0">
              <a:lnSpc>
                <a:spcPct val="125000"/>
              </a:lnSpc>
            </a:pPr>
            <a:r>
              <a:rPr sz="1350" b="1">
                <a:solidFill>
                  <a:srgbClr val="000000"/>
                </a:solidFill>
                <a:latin typeface="Muli"/>
                <a:ea typeface="+mn-ea"/>
                <a:cs typeface="Muli"/>
              </a:rPr>
              <a:t>Gives people with disabilities additional autonomy to save and spend their own money</a:t>
            </a:r>
          </a:p>
          <a:p>
            <a:pPr algn="l" hangingPunct="0">
              <a:lnSpc>
                <a:spcPct val="125000"/>
              </a:lnSpc>
            </a:pPr>
            <a:endParaRPr sz="1350" b="1">
              <a:solidFill>
                <a:srgbClr val="000000"/>
              </a:solidFill>
              <a:latin typeface="Muli"/>
              <a:ea typeface="+mn-ea"/>
              <a:cs typeface="Muli"/>
            </a:endParaRPr>
          </a:p>
        </p:txBody>
      </p:sp>
      <p:sp>
        <p:nvSpPr>
          <p:cNvPr id="25" name="Body text copy"/>
          <p:cNvSpPr/>
          <p:nvPr/>
        </p:nvSpPr>
        <p:spPr>
          <a:xfrm>
            <a:off x="9981865" y="5676901"/>
            <a:ext cx="2381250" cy="533400"/>
          </a:xfrm>
          <a:prstGeom prst="rect">
            <a:avLst/>
          </a:prstGeom>
        </p:spPr>
        <p:txBody>
          <a:bodyPr spcFirstLastPara="0" lIns="95250" tIns="95250" rIns="95250" bIns="0" anchor="t"/>
          <a:lstStyle/>
          <a:p>
            <a:pPr algn="l" hangingPunct="0">
              <a:lnSpc>
                <a:spcPct val="125000"/>
              </a:lnSpc>
            </a:pPr>
            <a:r>
              <a:rPr sz="1800">
                <a:solidFill>
                  <a:srgbClr val="292929"/>
                </a:solidFill>
                <a:latin typeface="Archivo Black"/>
                <a:ea typeface="+mn-ea"/>
                <a:cs typeface="Archivo Black"/>
              </a:rPr>
              <a:t>Independence</a:t>
            </a:r>
          </a:p>
        </p:txBody>
      </p:sp>
      <p:sp>
        <p:nvSpPr>
          <p:cNvPr id="26" name="Body text copy copy 1"/>
          <p:cNvSpPr/>
          <p:nvPr/>
        </p:nvSpPr>
        <p:spPr>
          <a:xfrm>
            <a:off x="771278" y="514350"/>
            <a:ext cx="11288563" cy="838200"/>
          </a:xfrm>
          <a:prstGeom prst="rect">
            <a:avLst/>
          </a:prstGeom>
        </p:spPr>
        <p:txBody>
          <a:bodyPr spcFirstLastPara="0" lIns="0" tIns="0" rIns="0" bIns="0" anchor="t"/>
          <a:lstStyle/>
          <a:p>
            <a:pPr algn="ctr" hangingPunct="0">
              <a:lnSpc>
                <a:spcPct val="91667"/>
              </a:lnSpc>
              <a:spcBef>
                <a:spcPct val="3333"/>
              </a:spcBef>
            </a:pPr>
            <a:r>
              <a:rPr sz="3000" b="1" cap="all" dirty="0">
                <a:solidFill>
                  <a:srgbClr val="000000"/>
                </a:solidFill>
                <a:latin typeface="Archivo Black"/>
                <a:ea typeface="+mn-ea"/>
                <a:cs typeface="Archivo Black"/>
              </a:rPr>
              <a:t>What if I already have – or am considering </a:t>
            </a:r>
            <a:r>
              <a:rPr sz="3000" cap="all" dirty="0">
                <a:solidFill>
                  <a:srgbClr val="121212"/>
                </a:solidFill>
                <a:latin typeface="Archivo Black"/>
                <a:ea typeface="+mn-ea"/>
                <a:cs typeface="Archivo Black"/>
              </a:rPr>
              <a:t>–</a:t>
            </a:r>
            <a:r>
              <a:rPr sz="3000" b="1" cap="all" dirty="0">
                <a:solidFill>
                  <a:srgbClr val="000000"/>
                </a:solidFill>
                <a:latin typeface="Archivo Black"/>
                <a:ea typeface="+mn-ea"/>
                <a:cs typeface="Archivo Black"/>
              </a:rPr>
              <a:t> </a:t>
            </a:r>
          </a:p>
          <a:p>
            <a:pPr algn="ctr" hangingPunct="0">
              <a:lnSpc>
                <a:spcPct val="91667"/>
              </a:lnSpc>
            </a:pPr>
            <a:r>
              <a:rPr sz="3000" b="1" cap="all" dirty="0">
                <a:solidFill>
                  <a:srgbClr val="3D773A"/>
                </a:solidFill>
                <a:latin typeface="Archivo Black"/>
                <a:ea typeface="+mn-ea"/>
                <a:cs typeface="Archivo Black"/>
              </a:rPr>
              <a:t>a Special Needs Trust? </a:t>
            </a:r>
          </a:p>
        </p:txBody>
      </p:sp>
      <p:pic>
        <p:nvPicPr>
          <p:cNvPr id="27" name="customLine"/>
          <p:cNvPicPr/>
          <p:nvPr/>
        </p:nvPicPr>
        <p:blipFill rotWithShape="1">
          <a:blip r:embed="rId10"/>
          <a:stretch>
            <a:fillRect/>
          </a:stretch>
        </p:blipFill>
        <p:spPr>
          <a:xfrm>
            <a:off x="469090" y="2981325"/>
            <a:ext cx="11879574" cy="190500"/>
          </a:xfrm>
          <a:prstGeom prst="rect">
            <a:avLst/>
          </a:prstGeom>
        </p:spPr>
      </p:pic>
      <p:sp>
        <p:nvSpPr>
          <p:cNvPr id="28" name="Body text copy copy 2"/>
          <p:cNvSpPr/>
          <p:nvPr/>
        </p:nvSpPr>
        <p:spPr>
          <a:xfrm>
            <a:off x="778079" y="1590675"/>
            <a:ext cx="11514205" cy="1219200"/>
          </a:xfrm>
          <a:prstGeom prst="rect">
            <a:avLst/>
          </a:prstGeom>
        </p:spPr>
        <p:txBody>
          <a:bodyPr spcFirstLastPara="0" lIns="95250" tIns="95250" rIns="95250" bIns="0" anchor="t"/>
          <a:lstStyle/>
          <a:p>
            <a:pPr algn="ctr" hangingPunct="0">
              <a:lnSpc>
                <a:spcPct val="125000"/>
              </a:lnSpc>
            </a:pPr>
            <a:r>
              <a:rPr sz="1800" dirty="0">
                <a:solidFill>
                  <a:srgbClr val="000000"/>
                </a:solidFill>
                <a:latin typeface="Muli"/>
                <a:ea typeface="+mn-ea"/>
                <a:cs typeface="Muli"/>
              </a:rPr>
              <a:t>Great!  You can use both!  Special Needs Trust</a:t>
            </a:r>
            <a:r>
              <a:rPr lang="en-US" sz="1800" dirty="0">
                <a:solidFill>
                  <a:srgbClr val="000000"/>
                </a:solidFill>
                <a:latin typeface="Muli"/>
                <a:ea typeface="+mn-ea"/>
                <a:cs typeface="Muli"/>
              </a:rPr>
              <a:t>s (SNTs)</a:t>
            </a:r>
            <a:r>
              <a:rPr sz="1800" dirty="0">
                <a:solidFill>
                  <a:srgbClr val="000000"/>
                </a:solidFill>
                <a:latin typeface="Muli"/>
                <a:ea typeface="+mn-ea"/>
                <a:cs typeface="Muli"/>
              </a:rPr>
              <a:t> can accept larger annual deposits than ABLE </a:t>
            </a:r>
            <a:r>
              <a:rPr lang="en-US" sz="1800" dirty="0">
                <a:solidFill>
                  <a:srgbClr val="000000"/>
                </a:solidFill>
                <a:latin typeface="Muli"/>
                <a:ea typeface="+mn-ea"/>
                <a:cs typeface="Muli"/>
              </a:rPr>
              <a:t>a</a:t>
            </a:r>
            <a:r>
              <a:rPr sz="1800" dirty="0">
                <a:solidFill>
                  <a:srgbClr val="000000"/>
                </a:solidFill>
                <a:latin typeface="Muli"/>
                <a:ea typeface="+mn-ea"/>
                <a:cs typeface="Muli"/>
              </a:rPr>
              <a:t>ccounts can.  People frequently put large deposits into a Trust, and then regularly transfer that money to an ABLE </a:t>
            </a:r>
            <a:r>
              <a:rPr lang="en-US" sz="1800" dirty="0">
                <a:solidFill>
                  <a:srgbClr val="000000"/>
                </a:solidFill>
                <a:latin typeface="Muli"/>
                <a:ea typeface="+mn-ea"/>
                <a:cs typeface="Muli"/>
              </a:rPr>
              <a:t>a</a:t>
            </a:r>
            <a:r>
              <a:rPr sz="1800" dirty="0">
                <a:solidFill>
                  <a:srgbClr val="000000"/>
                </a:solidFill>
                <a:latin typeface="Muli"/>
                <a:ea typeface="+mn-ea"/>
                <a:cs typeface="Muli"/>
              </a:rPr>
              <a:t>ccount for easy access.</a:t>
            </a:r>
          </a:p>
        </p:txBody>
      </p:sp>
      <p:sp>
        <p:nvSpPr>
          <p:cNvPr id="29" name="text 14"/>
          <p:cNvSpPr/>
          <p:nvPr/>
        </p:nvSpPr>
        <p:spPr>
          <a:xfrm>
            <a:off x="544465" y="3061939"/>
            <a:ext cx="11728823" cy="533400"/>
          </a:xfrm>
          <a:prstGeom prst="rect">
            <a:avLst/>
          </a:prstGeom>
        </p:spPr>
        <p:txBody>
          <a:bodyPr spcFirstLastPara="0" lIns="95250" tIns="95250" rIns="95250" bIns="0" anchor="t"/>
          <a:lstStyle/>
          <a:p>
            <a:pPr algn="ctr" hangingPunct="0">
              <a:lnSpc>
                <a:spcPct val="125000"/>
              </a:lnSpc>
            </a:pPr>
            <a:r>
              <a:rPr sz="1800" b="1" dirty="0">
                <a:solidFill>
                  <a:srgbClr val="000000"/>
                </a:solidFill>
                <a:latin typeface="Muli"/>
                <a:ea typeface="+mn-ea"/>
                <a:cs typeface="Muli"/>
              </a:rPr>
              <a:t>ABLE Account can complement a Trust</a:t>
            </a:r>
            <a:r>
              <a:rPr lang="en-US" sz="1800" b="1" dirty="0">
                <a:solidFill>
                  <a:srgbClr val="000000"/>
                </a:solidFill>
                <a:latin typeface="Muli"/>
                <a:ea typeface="+mn-ea"/>
                <a:cs typeface="Muli"/>
              </a:rPr>
              <a:t>. Here are some ways ABLE accounts differ from SNTs: </a:t>
            </a:r>
            <a:endParaRPr sz="1800" b="1" dirty="0">
              <a:solidFill>
                <a:srgbClr val="000000"/>
              </a:solidFill>
              <a:latin typeface="Muli"/>
              <a:ea typeface="+mn-ea"/>
              <a:cs typeface="Muli"/>
            </a:endParaRPr>
          </a:p>
        </p:txBody>
      </p:sp>
      <p:pic>
        <p:nvPicPr>
          <p:cNvPr id="30" name="customLine copy 2"/>
          <p:cNvPicPr/>
          <p:nvPr/>
        </p:nvPicPr>
        <p:blipFill rotWithShape="1">
          <a:blip r:embed="rId10"/>
          <a:stretch>
            <a:fillRect/>
          </a:stretch>
        </p:blipFill>
        <p:spPr>
          <a:xfrm>
            <a:off x="469090" y="3457575"/>
            <a:ext cx="11879574" cy="19050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Process"/>
        <p:cNvGrpSpPr/>
        <p:nvPr/>
      </p:nvGrpSpPr>
      <p:grpSpPr>
        <a:xfrm>
          <a:off x="0" y="0"/>
          <a:ext cx="0" cy="0"/>
          <a:chOff x="0" y="0"/>
          <a:chExt cx="0" cy="0"/>
        </a:xfrm>
      </p:grpSpPr>
      <p:pic>
        <p:nvPicPr>
          <p:cNvPr id="2" name="Shape7"/>
          <p:cNvPicPr/>
          <p:nvPr/>
        </p:nvPicPr>
        <p:blipFill rotWithShape="1">
          <a:blip r:embed="rId3"/>
          <a:stretch>
            <a:fillRect/>
          </a:stretch>
        </p:blipFill>
        <p:spPr>
          <a:xfrm>
            <a:off x="6343650" y="2000250"/>
            <a:ext cx="6313140" cy="4978226"/>
          </a:xfrm>
          <a:prstGeom prst="rect">
            <a:avLst/>
          </a:prstGeom>
        </p:spPr>
      </p:pic>
      <p:sp>
        <p:nvSpPr>
          <p:cNvPr id="3" name="Body text copy"/>
          <p:cNvSpPr/>
          <p:nvPr/>
        </p:nvSpPr>
        <p:spPr>
          <a:xfrm>
            <a:off x="1019873" y="457200"/>
            <a:ext cx="10982325" cy="685800"/>
          </a:xfrm>
          <a:prstGeom prst="rect">
            <a:avLst/>
          </a:prstGeom>
        </p:spPr>
        <p:txBody>
          <a:bodyPr spcFirstLastPara="0" lIns="0" tIns="0" rIns="0" bIns="0" anchor="t"/>
          <a:lstStyle/>
          <a:p>
            <a:pPr algn="ctr" hangingPunct="0">
              <a:lnSpc>
                <a:spcPct val="100000"/>
              </a:lnSpc>
            </a:pPr>
            <a:r>
              <a:rPr sz="4500">
                <a:solidFill>
                  <a:srgbClr val="000000"/>
                </a:solidFill>
                <a:latin typeface="Archivo Black"/>
                <a:ea typeface="+mn-ea"/>
                <a:cs typeface="Archivo Black"/>
              </a:rPr>
              <a:t>Next Steps...</a:t>
            </a:r>
          </a:p>
        </p:txBody>
      </p:sp>
      <p:pic>
        <p:nvPicPr>
          <p:cNvPr id="4" name="OtherShape-18"/>
          <p:cNvPicPr/>
          <p:nvPr/>
        </p:nvPicPr>
        <p:blipFill rotWithShape="1">
          <a:blip r:embed="rId4"/>
          <a:stretch>
            <a:fillRect/>
          </a:stretch>
        </p:blipFill>
        <p:spPr>
          <a:xfrm>
            <a:off x="1714988" y="2818404"/>
            <a:ext cx="1606694" cy="1750539"/>
          </a:xfrm>
          <a:prstGeom prst="rect">
            <a:avLst/>
          </a:prstGeom>
        </p:spPr>
      </p:pic>
      <p:pic>
        <p:nvPicPr>
          <p:cNvPr id="5" name="OtherShape-18 copy 1"/>
          <p:cNvPicPr/>
          <p:nvPr/>
        </p:nvPicPr>
        <p:blipFill rotWithShape="1">
          <a:blip r:embed="rId4"/>
          <a:stretch>
            <a:fillRect/>
          </a:stretch>
        </p:blipFill>
        <p:spPr>
          <a:xfrm flipH="1">
            <a:off x="3498073" y="2805142"/>
            <a:ext cx="1606694" cy="1750539"/>
          </a:xfrm>
          <a:prstGeom prst="rect">
            <a:avLst/>
          </a:prstGeom>
        </p:spPr>
      </p:pic>
      <p:pic>
        <p:nvPicPr>
          <p:cNvPr id="6" name="OtherShape-18 copy 2"/>
          <p:cNvPicPr/>
          <p:nvPr/>
        </p:nvPicPr>
        <p:blipFill rotWithShape="1">
          <a:blip r:embed="rId4"/>
          <a:stretch>
            <a:fillRect/>
          </a:stretch>
        </p:blipFill>
        <p:spPr>
          <a:xfrm rot="8100000" flipH="1">
            <a:off x="2577042" y="5099531"/>
            <a:ext cx="1606694" cy="1750539"/>
          </a:xfrm>
          <a:prstGeom prst="rect">
            <a:avLst/>
          </a:prstGeom>
        </p:spPr>
      </p:pic>
      <p:pic>
        <p:nvPicPr>
          <p:cNvPr id="7" name="Shape-19 copy 2"/>
          <p:cNvPicPr/>
          <p:nvPr/>
        </p:nvPicPr>
        <p:blipFill rotWithShape="1">
          <a:blip r:embed="rId5"/>
          <a:stretch>
            <a:fillRect/>
          </a:stretch>
        </p:blipFill>
        <p:spPr>
          <a:xfrm>
            <a:off x="4187694" y="4614789"/>
            <a:ext cx="1275658" cy="1275658"/>
          </a:xfrm>
          <a:prstGeom prst="rect">
            <a:avLst/>
          </a:prstGeom>
        </p:spPr>
      </p:pic>
      <p:pic>
        <p:nvPicPr>
          <p:cNvPr id="8" name="WebIconsSolid47"/>
          <p:cNvPicPr/>
          <p:nvPr/>
        </p:nvPicPr>
        <p:blipFill rotWithShape="1">
          <a:blip r:embed="rId6"/>
          <a:stretch>
            <a:fillRect/>
          </a:stretch>
        </p:blipFill>
        <p:spPr>
          <a:xfrm>
            <a:off x="4438913" y="4931313"/>
            <a:ext cx="794432" cy="655267"/>
          </a:xfrm>
          <a:prstGeom prst="rect">
            <a:avLst/>
          </a:prstGeom>
        </p:spPr>
      </p:pic>
      <p:pic>
        <p:nvPicPr>
          <p:cNvPr id="9" name="Shape-19"/>
          <p:cNvPicPr/>
          <p:nvPr/>
        </p:nvPicPr>
        <p:blipFill rotWithShape="1">
          <a:blip r:embed="rId7"/>
          <a:stretch>
            <a:fillRect/>
          </a:stretch>
        </p:blipFill>
        <p:spPr>
          <a:xfrm>
            <a:off x="2749817" y="2314575"/>
            <a:ext cx="1275658" cy="1275658"/>
          </a:xfrm>
          <a:prstGeom prst="rect">
            <a:avLst/>
          </a:prstGeom>
        </p:spPr>
      </p:pic>
      <p:pic>
        <p:nvPicPr>
          <p:cNvPr id="10" name="education42-O"/>
          <p:cNvPicPr/>
          <p:nvPr/>
        </p:nvPicPr>
        <p:blipFill rotWithShape="1">
          <a:blip r:embed="rId8"/>
          <a:stretch>
            <a:fillRect/>
          </a:stretch>
        </p:blipFill>
        <p:spPr>
          <a:xfrm>
            <a:off x="3026730" y="2584686"/>
            <a:ext cx="640108" cy="640108"/>
          </a:xfrm>
          <a:prstGeom prst="rect">
            <a:avLst/>
          </a:prstGeom>
        </p:spPr>
      </p:pic>
      <p:pic>
        <p:nvPicPr>
          <p:cNvPr id="11" name="Shape-19 copy 1"/>
          <p:cNvPicPr/>
          <p:nvPr/>
        </p:nvPicPr>
        <p:blipFill rotWithShape="1">
          <a:blip r:embed="rId9"/>
          <a:stretch>
            <a:fillRect/>
          </a:stretch>
        </p:blipFill>
        <p:spPr>
          <a:xfrm>
            <a:off x="1268231" y="4614789"/>
            <a:ext cx="1275658" cy="1275658"/>
          </a:xfrm>
          <a:prstGeom prst="rect">
            <a:avLst/>
          </a:prstGeom>
        </p:spPr>
      </p:pic>
      <p:pic>
        <p:nvPicPr>
          <p:cNvPr id="12" name="education40-O"/>
          <p:cNvPicPr/>
          <p:nvPr/>
        </p:nvPicPr>
        <p:blipFill rotWithShape="1">
          <a:blip r:embed="rId10"/>
          <a:stretch>
            <a:fillRect/>
          </a:stretch>
        </p:blipFill>
        <p:spPr>
          <a:xfrm>
            <a:off x="1576303" y="4930392"/>
            <a:ext cx="621121" cy="670315"/>
          </a:xfrm>
          <a:prstGeom prst="rect">
            <a:avLst/>
          </a:prstGeom>
        </p:spPr>
      </p:pic>
      <p:pic>
        <p:nvPicPr>
          <p:cNvPr id="13" name="customLine"/>
          <p:cNvPicPr/>
          <p:nvPr/>
        </p:nvPicPr>
        <p:blipFill rotWithShape="1">
          <a:blip r:embed="rId11"/>
          <a:stretch>
            <a:fillRect/>
          </a:stretch>
        </p:blipFill>
        <p:spPr>
          <a:xfrm>
            <a:off x="7404986" y="3600450"/>
            <a:ext cx="4969212" cy="190500"/>
          </a:xfrm>
          <a:prstGeom prst="rect">
            <a:avLst/>
          </a:prstGeom>
        </p:spPr>
      </p:pic>
      <p:pic>
        <p:nvPicPr>
          <p:cNvPr id="14" name="customLine copy 1"/>
          <p:cNvPicPr/>
          <p:nvPr/>
        </p:nvPicPr>
        <p:blipFill rotWithShape="1">
          <a:blip r:embed="rId11"/>
          <a:stretch>
            <a:fillRect/>
          </a:stretch>
        </p:blipFill>
        <p:spPr>
          <a:xfrm>
            <a:off x="7414371" y="5086350"/>
            <a:ext cx="4969212" cy="190500"/>
          </a:xfrm>
          <a:prstGeom prst="rect">
            <a:avLst/>
          </a:prstGeom>
        </p:spPr>
      </p:pic>
      <p:sp>
        <p:nvSpPr>
          <p:cNvPr id="15" name="Body text copy"/>
          <p:cNvSpPr/>
          <p:nvPr/>
        </p:nvSpPr>
        <p:spPr>
          <a:xfrm>
            <a:off x="7625775" y="2927350"/>
            <a:ext cx="4376423" cy="523875"/>
          </a:xfrm>
          <a:prstGeom prst="rect">
            <a:avLst/>
          </a:prstGeom>
        </p:spPr>
        <p:txBody>
          <a:bodyPr spcFirstLastPara="0" lIns="0" tIns="0" rIns="0" bIns="0" anchor="t"/>
          <a:lstStyle/>
          <a:p>
            <a:pPr algn="l" hangingPunct="0">
              <a:lnSpc>
                <a:spcPct val="125000"/>
              </a:lnSpc>
            </a:pPr>
            <a:r>
              <a:rPr sz="1350" b="1" dirty="0">
                <a:solidFill>
                  <a:srgbClr val="000000"/>
                </a:solidFill>
                <a:latin typeface="Muli"/>
                <a:ea typeface="+mn-ea"/>
                <a:cs typeface="Muli"/>
              </a:rPr>
              <a:t>Research ABLE Programs via the </a:t>
            </a:r>
            <a:r>
              <a:rPr sz="1350" b="1" dirty="0">
                <a:solidFill>
                  <a:srgbClr val="3D773A"/>
                </a:solidFill>
                <a:latin typeface="Archivo Black"/>
                <a:ea typeface="+mn-ea"/>
                <a:cs typeface="Archivo Black"/>
              </a:rPr>
              <a:t>ABLE today™</a:t>
            </a:r>
            <a:r>
              <a:rPr sz="1350" b="1" dirty="0">
                <a:solidFill>
                  <a:srgbClr val="3E773B"/>
                </a:solidFill>
                <a:latin typeface="Archivo Black"/>
                <a:ea typeface="+mn-ea"/>
                <a:cs typeface="Archivo Black"/>
              </a:rPr>
              <a:t> </a:t>
            </a:r>
            <a:r>
              <a:rPr sz="1350" b="1" dirty="0">
                <a:solidFill>
                  <a:srgbClr val="000000"/>
                </a:solidFill>
                <a:latin typeface="Muli"/>
                <a:ea typeface="+mn-ea"/>
                <a:cs typeface="Muli"/>
              </a:rPr>
              <a:t>website, </a:t>
            </a:r>
            <a:r>
              <a:rPr sz="1350" b="1" dirty="0">
                <a:solidFill>
                  <a:srgbClr val="3D773A"/>
                </a:solidFill>
                <a:latin typeface="Muli"/>
                <a:ea typeface="+mn-ea"/>
                <a:cs typeface="Muli"/>
                <a:hlinkClick r:id="rId12">
                  <a:extLst>
                    <a:ext uri="{A12FA001-AC4F-418D-AE19-62706E023703}">
                      <ahyp:hlinkClr xmlns:ahyp="http://schemas.microsoft.com/office/drawing/2018/hyperlinkcolor" val="tx"/>
                    </a:ext>
                  </a:extLst>
                </a:hlinkClick>
              </a:rPr>
              <a:t>abletoday.org </a:t>
            </a:r>
            <a:endParaRPr sz="1350" b="1" dirty="0">
              <a:solidFill>
                <a:srgbClr val="3D773A"/>
              </a:solidFill>
              <a:latin typeface="Muli"/>
              <a:ea typeface="+mn-ea"/>
              <a:cs typeface="Muli"/>
            </a:endParaRPr>
          </a:p>
        </p:txBody>
      </p:sp>
      <p:sp>
        <p:nvSpPr>
          <p:cNvPr id="16" name="Body text copy"/>
          <p:cNvSpPr/>
          <p:nvPr/>
        </p:nvSpPr>
        <p:spPr>
          <a:xfrm>
            <a:off x="7625775" y="2514600"/>
            <a:ext cx="4233773" cy="276225"/>
          </a:xfrm>
          <a:prstGeom prst="rect">
            <a:avLst/>
          </a:prstGeom>
        </p:spPr>
        <p:txBody>
          <a:bodyPr spcFirstLastPara="0" lIns="0" tIns="0" rIns="0" bIns="0" anchor="t"/>
          <a:lstStyle/>
          <a:p>
            <a:pPr algn="l" hangingPunct="0">
              <a:lnSpc>
                <a:spcPct val="100000"/>
              </a:lnSpc>
            </a:pPr>
            <a:r>
              <a:rPr sz="1800" b="1" cap="all">
                <a:solidFill>
                  <a:srgbClr val="000000"/>
                </a:solidFill>
                <a:latin typeface="Archivo Black"/>
                <a:ea typeface="+mn-ea"/>
                <a:cs typeface="Archivo Black"/>
              </a:rPr>
              <a:t>RESEARCH ABLE PROGRAMS</a:t>
            </a:r>
          </a:p>
        </p:txBody>
      </p:sp>
      <p:pic>
        <p:nvPicPr>
          <p:cNvPr id="17" name="Shape-19"/>
          <p:cNvPicPr/>
          <p:nvPr/>
        </p:nvPicPr>
        <p:blipFill rotWithShape="1">
          <a:blip r:embed="rId13"/>
          <a:stretch>
            <a:fillRect/>
          </a:stretch>
        </p:blipFill>
        <p:spPr>
          <a:xfrm>
            <a:off x="6931345" y="2524125"/>
            <a:ext cx="405767" cy="405767"/>
          </a:xfrm>
          <a:prstGeom prst="rect">
            <a:avLst/>
          </a:prstGeom>
        </p:spPr>
      </p:pic>
      <p:sp>
        <p:nvSpPr>
          <p:cNvPr id="18" name="Body text copy"/>
          <p:cNvSpPr/>
          <p:nvPr/>
        </p:nvSpPr>
        <p:spPr>
          <a:xfrm>
            <a:off x="7625775" y="4371975"/>
            <a:ext cx="3891592" cy="533400"/>
          </a:xfrm>
          <a:prstGeom prst="rect">
            <a:avLst/>
          </a:prstGeom>
        </p:spPr>
        <p:txBody>
          <a:bodyPr spcFirstLastPara="0" lIns="0" tIns="0" rIns="0" bIns="0" anchor="t"/>
          <a:lstStyle/>
          <a:p>
            <a:pPr algn="l" hangingPunct="0">
              <a:lnSpc>
                <a:spcPct val="125000"/>
              </a:lnSpc>
            </a:pPr>
            <a:r>
              <a:rPr sz="1350" b="1" dirty="0">
                <a:solidFill>
                  <a:srgbClr val="222222"/>
                </a:solidFill>
                <a:latin typeface="Arial"/>
                <a:ea typeface="+mn-ea"/>
                <a:cs typeface="Arial"/>
              </a:rPr>
              <a:t>Help us spread the word! Share via email, social media, and with your network</a:t>
            </a:r>
          </a:p>
        </p:txBody>
      </p:sp>
      <p:sp>
        <p:nvSpPr>
          <p:cNvPr id="19" name="Body text copy"/>
          <p:cNvSpPr/>
          <p:nvPr/>
        </p:nvSpPr>
        <p:spPr>
          <a:xfrm>
            <a:off x="7625775" y="3962400"/>
            <a:ext cx="3333750" cy="276225"/>
          </a:xfrm>
          <a:prstGeom prst="rect">
            <a:avLst/>
          </a:prstGeom>
        </p:spPr>
        <p:txBody>
          <a:bodyPr spcFirstLastPara="0" lIns="0" tIns="0" rIns="0" bIns="0" anchor="t"/>
          <a:lstStyle/>
          <a:p>
            <a:pPr algn="l" hangingPunct="0">
              <a:lnSpc>
                <a:spcPct val="100000"/>
              </a:lnSpc>
            </a:pPr>
            <a:r>
              <a:rPr sz="1800" b="1" cap="all">
                <a:solidFill>
                  <a:srgbClr val="000000"/>
                </a:solidFill>
                <a:latin typeface="Archivo Black"/>
                <a:ea typeface="+mn-ea"/>
                <a:cs typeface="Archivo Black"/>
              </a:rPr>
              <a:t>SPREAD THE WORD</a:t>
            </a:r>
          </a:p>
        </p:txBody>
      </p:sp>
      <p:pic>
        <p:nvPicPr>
          <p:cNvPr id="20" name="Shape-19 copy 3"/>
          <p:cNvPicPr/>
          <p:nvPr/>
        </p:nvPicPr>
        <p:blipFill rotWithShape="1">
          <a:blip r:embed="rId14"/>
          <a:stretch>
            <a:fillRect/>
          </a:stretch>
        </p:blipFill>
        <p:spPr>
          <a:xfrm>
            <a:off x="6938585" y="3962400"/>
            <a:ext cx="405767" cy="405767"/>
          </a:xfrm>
          <a:prstGeom prst="rect">
            <a:avLst/>
          </a:prstGeom>
        </p:spPr>
      </p:pic>
      <p:sp>
        <p:nvSpPr>
          <p:cNvPr id="21" name="Body text copy"/>
          <p:cNvSpPr/>
          <p:nvPr/>
        </p:nvSpPr>
        <p:spPr>
          <a:xfrm>
            <a:off x="7635300" y="5857875"/>
            <a:ext cx="4006094" cy="514350"/>
          </a:xfrm>
          <a:prstGeom prst="rect">
            <a:avLst/>
          </a:prstGeom>
        </p:spPr>
        <p:txBody>
          <a:bodyPr spcFirstLastPara="0" lIns="0" tIns="0" rIns="0" bIns="0" anchor="t"/>
          <a:lstStyle/>
          <a:p>
            <a:pPr algn="l" hangingPunct="0">
              <a:lnSpc>
                <a:spcPct val="125000"/>
              </a:lnSpc>
            </a:pPr>
            <a:r>
              <a:rPr sz="1350" b="1" dirty="0">
                <a:solidFill>
                  <a:srgbClr val="000000"/>
                </a:solidFill>
                <a:latin typeface="Muli"/>
                <a:ea typeface="+mn-ea"/>
                <a:cs typeface="Muli"/>
              </a:rPr>
              <a:t>Reach out </a:t>
            </a:r>
            <a:r>
              <a:rPr lang="en-US" sz="1350" b="1" dirty="0">
                <a:solidFill>
                  <a:srgbClr val="000000"/>
                </a:solidFill>
                <a:latin typeface="Muli"/>
                <a:ea typeface="+mn-ea"/>
                <a:cs typeface="Muli"/>
              </a:rPr>
              <a:t>via </a:t>
            </a:r>
            <a:r>
              <a:rPr lang="en-US" sz="1350" b="1" dirty="0">
                <a:solidFill>
                  <a:srgbClr val="3E763A"/>
                </a:solidFill>
                <a:latin typeface="Muli"/>
                <a:ea typeface="+mn-ea"/>
                <a:cs typeface="Muli"/>
                <a:hlinkClick r:id="rId15">
                  <a:extLst>
                    <a:ext uri="{A12FA001-AC4F-418D-AE19-62706E023703}">
                      <ahyp:hlinkClr xmlns:ahyp="http://schemas.microsoft.com/office/drawing/2018/hyperlinkcolor" val="tx"/>
                    </a:ext>
                  </a:extLst>
                </a:hlinkClick>
              </a:rPr>
              <a:t>info@abletoday.org</a:t>
            </a:r>
            <a:r>
              <a:rPr lang="en-US" sz="1350" b="1" dirty="0">
                <a:solidFill>
                  <a:srgbClr val="3E763A"/>
                </a:solidFill>
                <a:latin typeface="Muli"/>
                <a:ea typeface="+mn-ea"/>
                <a:cs typeface="Muli"/>
              </a:rPr>
              <a:t> </a:t>
            </a:r>
            <a:r>
              <a:rPr sz="1350" b="1" dirty="0">
                <a:solidFill>
                  <a:srgbClr val="000000"/>
                </a:solidFill>
                <a:latin typeface="Muli"/>
                <a:ea typeface="+mn-ea"/>
                <a:cs typeface="Muli"/>
              </a:rPr>
              <a:t>and let us know if you would like a group presentation</a:t>
            </a:r>
          </a:p>
        </p:txBody>
      </p:sp>
      <p:sp>
        <p:nvSpPr>
          <p:cNvPr id="22" name="Body text copy"/>
          <p:cNvSpPr/>
          <p:nvPr/>
        </p:nvSpPr>
        <p:spPr>
          <a:xfrm>
            <a:off x="7635300" y="5448300"/>
            <a:ext cx="3882066" cy="276225"/>
          </a:xfrm>
          <a:prstGeom prst="rect">
            <a:avLst/>
          </a:prstGeom>
        </p:spPr>
        <p:txBody>
          <a:bodyPr spcFirstLastPara="0" lIns="0" tIns="0" rIns="0" bIns="0" anchor="t"/>
          <a:lstStyle/>
          <a:p>
            <a:pPr algn="l" hangingPunct="0">
              <a:lnSpc>
                <a:spcPct val="100000"/>
              </a:lnSpc>
            </a:pPr>
            <a:r>
              <a:rPr sz="1800" b="1" cap="all">
                <a:solidFill>
                  <a:srgbClr val="000000"/>
                </a:solidFill>
                <a:latin typeface="Archivo Black"/>
                <a:ea typeface="+mn-ea"/>
                <a:cs typeface="Archivo Black"/>
              </a:rPr>
              <a:t>REQUEST A PRESENTATION</a:t>
            </a:r>
          </a:p>
        </p:txBody>
      </p:sp>
      <p:pic>
        <p:nvPicPr>
          <p:cNvPr id="23" name="Shape-19 copy 4"/>
          <p:cNvPicPr/>
          <p:nvPr/>
        </p:nvPicPr>
        <p:blipFill rotWithShape="1">
          <a:blip r:embed="rId16"/>
          <a:stretch>
            <a:fillRect/>
          </a:stretch>
        </p:blipFill>
        <p:spPr>
          <a:xfrm>
            <a:off x="6947549" y="5457825"/>
            <a:ext cx="405767" cy="405767"/>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3 Agenda"/>
        <p:cNvGrpSpPr/>
        <p:nvPr/>
      </p:nvGrpSpPr>
      <p:grpSpPr>
        <a:xfrm>
          <a:off x="0" y="0"/>
          <a:ext cx="0" cy="0"/>
          <a:chOff x="0" y="0"/>
          <a:chExt cx="0" cy="0"/>
        </a:xfrm>
      </p:grpSpPr>
      <p:sp>
        <p:nvSpPr>
          <p:cNvPr id="2" name="Body text copy"/>
          <p:cNvSpPr/>
          <p:nvPr/>
        </p:nvSpPr>
        <p:spPr>
          <a:xfrm>
            <a:off x="7381875" y="2579738"/>
            <a:ext cx="4763465" cy="3476625"/>
          </a:xfrm>
          <a:prstGeom prst="rect">
            <a:avLst/>
          </a:prstGeom>
        </p:spPr>
        <p:txBody>
          <a:bodyPr spcFirstLastPara="0" lIns="95250" tIns="95250" rIns="95250" bIns="0" anchor="t"/>
          <a:lstStyle/>
          <a:p>
            <a:pPr algn="l" hangingPunct="0">
              <a:lnSpc>
                <a:spcPct val="191667"/>
              </a:lnSpc>
            </a:pPr>
            <a:r>
              <a:rPr lang="en-US" sz="2250" b="1" dirty="0">
                <a:solidFill>
                  <a:srgbClr val="4C7541"/>
                </a:solidFill>
                <a:latin typeface="Roboto"/>
                <a:ea typeface="+mn-ea"/>
                <a:cs typeface="Roboto"/>
                <a:hlinkClick r:id="rId3">
                  <a:extLst>
                    <a:ext uri="{A12FA001-AC4F-418D-AE19-62706E023703}">
                      <ahyp:hlinkClr xmlns:ahyp="http://schemas.microsoft.com/office/drawing/2018/hyperlinkcolor" val="tx"/>
                    </a:ext>
                  </a:extLst>
                </a:hlinkClick>
              </a:rPr>
              <a:t>abletoday.org/asl</a:t>
            </a:r>
            <a:endParaRPr lang="en-US" sz="2250" b="1" dirty="0">
              <a:solidFill>
                <a:srgbClr val="4C7541"/>
              </a:solidFill>
              <a:latin typeface="Roboto"/>
              <a:ea typeface="+mn-ea"/>
              <a:cs typeface="Roboto"/>
            </a:endParaRPr>
          </a:p>
          <a:p>
            <a:pPr hangingPunct="0">
              <a:lnSpc>
                <a:spcPct val="191667"/>
              </a:lnSpc>
            </a:pPr>
            <a:r>
              <a:rPr lang="en-US" sz="2250" b="1" dirty="0">
                <a:solidFill>
                  <a:srgbClr val="3E763A"/>
                </a:solidFill>
                <a:latin typeface="Roboto"/>
                <a:ea typeface="+mn-ea"/>
                <a:cs typeface="Roboto"/>
                <a:hlinkClick r:id="rId4">
                  <a:extLst>
                    <a:ext uri="{A12FA001-AC4F-418D-AE19-62706E023703}">
                      <ahyp:hlinkClr xmlns:ahyp="http://schemas.microsoft.com/office/drawing/2018/hyperlinkcolor" val="tx"/>
                    </a:ext>
                  </a:extLst>
                </a:hlinkClick>
              </a:rPr>
              <a:t>abletoday.org/ssa</a:t>
            </a:r>
            <a:endParaRPr lang="en-US" sz="2250" b="1" dirty="0">
              <a:solidFill>
                <a:srgbClr val="3E763A"/>
              </a:solidFill>
              <a:latin typeface="Roboto"/>
              <a:ea typeface="+mn-ea"/>
              <a:cs typeface="Roboto"/>
            </a:endParaRPr>
          </a:p>
          <a:p>
            <a:pPr hangingPunct="0">
              <a:lnSpc>
                <a:spcPct val="191667"/>
              </a:lnSpc>
            </a:pPr>
            <a:r>
              <a:rPr lang="en-US" sz="2250" b="1" dirty="0">
                <a:solidFill>
                  <a:srgbClr val="3E763A"/>
                </a:solidFill>
                <a:latin typeface="Roboto"/>
                <a:ea typeface="+mn-ea"/>
                <a:cs typeface="Roboto"/>
                <a:hlinkClick r:id="rId5">
                  <a:extLst>
                    <a:ext uri="{A12FA001-AC4F-418D-AE19-62706E023703}">
                      <ahyp:hlinkClr xmlns:ahyp="http://schemas.microsoft.com/office/drawing/2018/hyperlinkcolor" val="tx"/>
                    </a:ext>
                  </a:extLst>
                </a:hlinkClick>
              </a:rPr>
              <a:t>abletoday.org/regulations</a:t>
            </a:r>
            <a:endParaRPr lang="en-US" sz="2250" b="1" dirty="0">
              <a:solidFill>
                <a:srgbClr val="3E763A"/>
              </a:solidFill>
              <a:latin typeface="Roboto"/>
              <a:ea typeface="+mn-ea"/>
              <a:cs typeface="Roboto"/>
            </a:endParaRPr>
          </a:p>
          <a:p>
            <a:pPr algn="l" hangingPunct="0">
              <a:lnSpc>
                <a:spcPct val="191667"/>
              </a:lnSpc>
            </a:pPr>
            <a:r>
              <a:rPr sz="2250" b="1" dirty="0">
                <a:solidFill>
                  <a:srgbClr val="3E763A"/>
                </a:solidFill>
                <a:latin typeface="Roboto"/>
                <a:ea typeface="+mn-ea"/>
                <a:cs typeface="Roboto"/>
                <a:hlinkClick r:id="rId6">
                  <a:extLst>
                    <a:ext uri="{A12FA001-AC4F-418D-AE19-62706E023703}">
                      <ahyp:hlinkClr xmlns:ahyp="http://schemas.microsoft.com/office/drawing/2018/hyperlinkcolor" val="tx"/>
                    </a:ext>
                  </a:extLst>
                </a:hlinkClick>
              </a:rPr>
              <a:t>abletoday.org/</a:t>
            </a:r>
            <a:r>
              <a:rPr lang="en-US" sz="2250" b="1" dirty="0">
                <a:solidFill>
                  <a:srgbClr val="3E763A"/>
                </a:solidFill>
                <a:latin typeface="Roboto"/>
                <a:ea typeface="+mn-ea"/>
                <a:cs typeface="Roboto"/>
                <a:hlinkClick r:id="rId6">
                  <a:extLst>
                    <a:ext uri="{A12FA001-AC4F-418D-AE19-62706E023703}">
                      <ahyp:hlinkClr xmlns:ahyp="http://schemas.microsoft.com/office/drawing/2018/hyperlinkcolor" val="tx"/>
                    </a:ext>
                  </a:extLst>
                </a:hlinkClick>
              </a:rPr>
              <a:t>for-employers</a:t>
            </a:r>
            <a:endParaRPr sz="2250" b="1" dirty="0">
              <a:solidFill>
                <a:srgbClr val="3E763A"/>
              </a:solidFill>
              <a:latin typeface="Roboto"/>
              <a:ea typeface="+mn-ea"/>
              <a:cs typeface="Roboto"/>
            </a:endParaRPr>
          </a:p>
          <a:p>
            <a:pPr algn="l" hangingPunct="0">
              <a:lnSpc>
                <a:spcPct val="191667"/>
              </a:lnSpc>
            </a:pPr>
            <a:r>
              <a:rPr lang="en-US" sz="2250" b="1" dirty="0">
                <a:solidFill>
                  <a:srgbClr val="3E763A"/>
                </a:solidFill>
                <a:latin typeface="Roboto"/>
                <a:cs typeface="Roboto"/>
                <a:hlinkClick r:id="rId7">
                  <a:extLst>
                    <a:ext uri="{A12FA001-AC4F-418D-AE19-62706E023703}">
                      <ahyp:hlinkClr xmlns:ahyp="http://schemas.microsoft.com/office/drawing/2018/hyperlinkcolor" val="tx"/>
                    </a:ext>
                  </a:extLst>
                </a:hlinkClick>
              </a:rPr>
              <a:t>abletoday.org/learning-module</a:t>
            </a:r>
            <a:endParaRPr sz="2250" b="1" dirty="0">
              <a:solidFill>
                <a:srgbClr val="3E763A"/>
              </a:solidFill>
              <a:latin typeface="Roboto"/>
              <a:ea typeface="+mn-ea"/>
              <a:cs typeface="Roboto"/>
            </a:endParaRPr>
          </a:p>
        </p:txBody>
      </p:sp>
      <p:pic>
        <p:nvPicPr>
          <p:cNvPr id="3" name="Shape-19"/>
          <p:cNvPicPr/>
          <p:nvPr/>
        </p:nvPicPr>
        <p:blipFill rotWithShape="1">
          <a:blip r:embed="rId8"/>
          <a:stretch>
            <a:fillRect/>
          </a:stretch>
        </p:blipFill>
        <p:spPr>
          <a:xfrm>
            <a:off x="6238875" y="3984625"/>
            <a:ext cx="895350" cy="895350"/>
          </a:xfrm>
          <a:prstGeom prst="rect">
            <a:avLst/>
          </a:prstGeom>
        </p:spPr>
      </p:pic>
      <p:pic>
        <p:nvPicPr>
          <p:cNvPr id="4" name="education42-O"/>
          <p:cNvPicPr/>
          <p:nvPr/>
        </p:nvPicPr>
        <p:blipFill rotWithShape="1">
          <a:blip r:embed="rId9"/>
          <a:stretch>
            <a:fillRect/>
          </a:stretch>
        </p:blipFill>
        <p:spPr>
          <a:xfrm>
            <a:off x="6477001" y="4238625"/>
            <a:ext cx="401955" cy="401955"/>
          </a:xfrm>
          <a:prstGeom prst="rect">
            <a:avLst/>
          </a:prstGeom>
        </p:spPr>
      </p:pic>
      <p:pic>
        <p:nvPicPr>
          <p:cNvPr id="5" name="Shape-19"/>
          <p:cNvPicPr/>
          <p:nvPr/>
        </p:nvPicPr>
        <p:blipFill rotWithShape="1">
          <a:blip r:embed="rId10"/>
          <a:stretch>
            <a:fillRect/>
          </a:stretch>
        </p:blipFill>
        <p:spPr>
          <a:xfrm>
            <a:off x="6239732" y="5267325"/>
            <a:ext cx="895350" cy="895350"/>
          </a:xfrm>
          <a:prstGeom prst="rect">
            <a:avLst/>
          </a:prstGeom>
        </p:spPr>
      </p:pic>
      <p:pic>
        <p:nvPicPr>
          <p:cNvPr id="6" name="Marketing59-O"/>
          <p:cNvPicPr/>
          <p:nvPr/>
        </p:nvPicPr>
        <p:blipFill rotWithShape="1">
          <a:blip r:embed="rId11"/>
          <a:stretch>
            <a:fillRect/>
          </a:stretch>
        </p:blipFill>
        <p:spPr>
          <a:xfrm>
            <a:off x="6477857" y="5508625"/>
            <a:ext cx="418300" cy="400050"/>
          </a:xfrm>
          <a:prstGeom prst="rect">
            <a:avLst/>
          </a:prstGeom>
        </p:spPr>
      </p:pic>
      <p:pic>
        <p:nvPicPr>
          <p:cNvPr id="7" name="Shape-19"/>
          <p:cNvPicPr/>
          <p:nvPr/>
        </p:nvPicPr>
        <p:blipFill rotWithShape="1">
          <a:blip r:embed="rId12"/>
          <a:stretch>
            <a:fillRect/>
          </a:stretch>
        </p:blipFill>
        <p:spPr>
          <a:xfrm>
            <a:off x="6241073" y="2724150"/>
            <a:ext cx="895350" cy="895350"/>
          </a:xfrm>
          <a:prstGeom prst="rect">
            <a:avLst/>
          </a:prstGeom>
        </p:spPr>
      </p:pic>
      <p:pic>
        <p:nvPicPr>
          <p:cNvPr id="8" name="education40-O"/>
          <p:cNvPicPr/>
          <p:nvPr/>
        </p:nvPicPr>
        <p:blipFill rotWithShape="1">
          <a:blip r:embed="rId13"/>
          <a:stretch>
            <a:fillRect/>
          </a:stretch>
        </p:blipFill>
        <p:spPr>
          <a:xfrm>
            <a:off x="6488723" y="2962275"/>
            <a:ext cx="405935" cy="400050"/>
          </a:xfrm>
          <a:prstGeom prst="rect">
            <a:avLst/>
          </a:prstGeom>
        </p:spPr>
      </p:pic>
      <p:pic>
        <p:nvPicPr>
          <p:cNvPr id="9" name="Shape-1"/>
          <p:cNvPicPr/>
          <p:nvPr/>
        </p:nvPicPr>
        <p:blipFill rotWithShape="1">
          <a:blip r:embed="rId14"/>
          <a:stretch>
            <a:fillRect/>
          </a:stretch>
        </p:blipFill>
        <p:spPr>
          <a:xfrm>
            <a:off x="-39142" y="-22982"/>
            <a:ext cx="2876253" cy="7385807"/>
          </a:xfrm>
          <a:prstGeom prst="rect">
            <a:avLst/>
          </a:prstGeom>
          <a:noFill/>
        </p:spPr>
      </p:pic>
      <p:pic>
        <p:nvPicPr>
          <p:cNvPr id="10" name="pexels-rodnae-productions-8297517"/>
          <p:cNvPicPr/>
          <p:nvPr/>
        </p:nvPicPr>
        <p:blipFill rotWithShape="1">
          <a:blip r:embed="rId15"/>
          <a:stretch>
            <a:fillRect/>
          </a:stretch>
        </p:blipFill>
        <p:spPr>
          <a:xfrm>
            <a:off x="552537" y="2324156"/>
            <a:ext cx="4343400" cy="4343400"/>
          </a:xfrm>
          <a:prstGeom prst="rect">
            <a:avLst/>
          </a:prstGeom>
        </p:spPr>
      </p:pic>
      <p:sp>
        <p:nvSpPr>
          <p:cNvPr id="11" name="Body text copy"/>
          <p:cNvSpPr/>
          <p:nvPr/>
        </p:nvSpPr>
        <p:spPr>
          <a:xfrm>
            <a:off x="3333750" y="323850"/>
            <a:ext cx="5416925" cy="857250"/>
          </a:xfrm>
          <a:prstGeom prst="rect">
            <a:avLst/>
          </a:prstGeom>
        </p:spPr>
        <p:txBody>
          <a:bodyPr spcFirstLastPara="0" lIns="95250" tIns="0" rIns="95250" bIns="0" anchor="t"/>
          <a:lstStyle/>
          <a:p>
            <a:pPr algn="l" hangingPunct="0">
              <a:lnSpc>
                <a:spcPct val="125000"/>
              </a:lnSpc>
            </a:pPr>
            <a:r>
              <a:rPr sz="4500">
                <a:solidFill>
                  <a:srgbClr val="000000"/>
                </a:solidFill>
                <a:latin typeface="Archivo Black"/>
                <a:ea typeface="+mn-ea"/>
                <a:cs typeface="Archivo Black"/>
              </a:rPr>
              <a:t>RESOURCES</a:t>
            </a:r>
          </a:p>
        </p:txBody>
      </p:sp>
      <p:sp>
        <p:nvSpPr>
          <p:cNvPr id="12" name="Body text copy copy 1"/>
          <p:cNvSpPr/>
          <p:nvPr/>
        </p:nvSpPr>
        <p:spPr>
          <a:xfrm>
            <a:off x="3457575" y="1209675"/>
            <a:ext cx="8350637" cy="876300"/>
          </a:xfrm>
          <a:prstGeom prst="rect">
            <a:avLst/>
          </a:prstGeom>
        </p:spPr>
        <p:txBody>
          <a:bodyPr spcFirstLastPara="0" lIns="0" tIns="0" rIns="0" bIns="0" anchor="t"/>
          <a:lstStyle/>
          <a:p>
            <a:pPr algn="l" hangingPunct="0">
              <a:lnSpc>
                <a:spcPct val="125000"/>
              </a:lnSpc>
            </a:pPr>
            <a:r>
              <a:rPr sz="1500" b="1" cap="all" spc="150">
                <a:solidFill>
                  <a:srgbClr val="000000"/>
                </a:solidFill>
                <a:latin typeface="Muli"/>
                <a:ea typeface="+mn-ea"/>
                <a:cs typeface="Muli"/>
              </a:rPr>
              <a:t>ABLE accounts are a game changer for financial empowerment and community inclusion.  </a:t>
            </a:r>
            <a:r>
              <a:rPr sz="1500" b="1" cap="all" spc="150">
                <a:solidFill>
                  <a:srgbClr val="000000"/>
                </a:solidFill>
                <a:latin typeface="Archivo Black"/>
                <a:ea typeface="+mn-ea"/>
                <a:cs typeface="Archivo Black"/>
              </a:rPr>
              <a:t>To learn more, visit:</a:t>
            </a:r>
          </a:p>
          <a:p>
            <a:pPr algn="l" hangingPunct="0">
              <a:lnSpc>
                <a:spcPct val="125000"/>
              </a:lnSpc>
            </a:pPr>
            <a:endParaRPr sz="1500" b="1" cap="all" spc="150">
              <a:solidFill>
                <a:srgbClr val="000000"/>
              </a:solidFill>
              <a:latin typeface="Archivo Black"/>
              <a:ea typeface="+mn-ea"/>
              <a:cs typeface="Archivo Black"/>
            </a:endParaRPr>
          </a:p>
        </p:txBody>
      </p:sp>
    </p:spTree>
    <p:extLst>
      <p:ext uri="{BB962C8B-B14F-4D97-AF65-F5344CB8AC3E}">
        <p14:creationId xmlns:p14="http://schemas.microsoft.com/office/powerpoint/2010/main" val="3930024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AD9D7"/>
        </a:solidFill>
        <a:effectLst/>
      </p:bgPr>
    </p:bg>
    <p:spTree>
      <p:nvGrpSpPr>
        <p:cNvPr id="1" name="Thank You"/>
        <p:cNvGrpSpPr/>
        <p:nvPr/>
      </p:nvGrpSpPr>
      <p:grpSpPr>
        <a:xfrm>
          <a:off x="0" y="0"/>
          <a:ext cx="0" cy="0"/>
          <a:chOff x="0" y="0"/>
          <a:chExt cx="0" cy="0"/>
        </a:xfrm>
      </p:grpSpPr>
      <p:pic>
        <p:nvPicPr>
          <p:cNvPr id="2" name="Shape7"/>
          <p:cNvPicPr/>
          <p:nvPr/>
        </p:nvPicPr>
        <p:blipFill rotWithShape="1">
          <a:blip r:embed="rId3"/>
          <a:stretch>
            <a:fillRect/>
          </a:stretch>
        </p:blipFill>
        <p:spPr>
          <a:xfrm>
            <a:off x="417457" y="1100811"/>
            <a:ext cx="6936440" cy="5113577"/>
          </a:xfrm>
          <a:prstGeom prst="rect">
            <a:avLst/>
          </a:prstGeom>
        </p:spPr>
      </p:pic>
      <p:sp>
        <p:nvSpPr>
          <p:cNvPr id="3" name="Title copy"/>
          <p:cNvSpPr/>
          <p:nvPr/>
        </p:nvSpPr>
        <p:spPr>
          <a:xfrm>
            <a:off x="-1400698" y="2838668"/>
            <a:ext cx="10572750" cy="1647825"/>
          </a:xfrm>
          <a:prstGeom prst="rect">
            <a:avLst/>
          </a:prstGeom>
        </p:spPr>
        <p:txBody>
          <a:bodyPr spcFirstLastPara="0" lIns="0" tIns="0" rIns="0" bIns="0" anchor="t"/>
          <a:lstStyle/>
          <a:p>
            <a:pPr algn="ctr" hangingPunct="0">
              <a:lnSpc>
                <a:spcPct val="100000"/>
              </a:lnSpc>
            </a:pPr>
            <a:r>
              <a:rPr sz="5400" b="1" dirty="0">
                <a:solidFill>
                  <a:srgbClr val="3E773B"/>
                </a:solidFill>
                <a:latin typeface="Archivo Black"/>
                <a:ea typeface="+mn-ea"/>
                <a:cs typeface="Archivo Black"/>
              </a:rPr>
              <a:t>THANK </a:t>
            </a:r>
          </a:p>
          <a:p>
            <a:pPr algn="ctr" hangingPunct="0">
              <a:lnSpc>
                <a:spcPct val="100000"/>
              </a:lnSpc>
            </a:pPr>
            <a:r>
              <a:rPr sz="5400" b="1" dirty="0">
                <a:solidFill>
                  <a:srgbClr val="3E773B"/>
                </a:solidFill>
                <a:latin typeface="Archivo Black"/>
                <a:ea typeface="+mn-ea"/>
                <a:cs typeface="Archivo Black"/>
              </a:rPr>
              <a:t>YOU!</a:t>
            </a:r>
          </a:p>
        </p:txBody>
      </p:sp>
      <p:pic>
        <p:nvPicPr>
          <p:cNvPr id="4" name="NASTF-logo"/>
          <p:cNvPicPr/>
          <p:nvPr/>
        </p:nvPicPr>
        <p:blipFill rotWithShape="1">
          <a:blip r:embed="rId4"/>
          <a:stretch>
            <a:fillRect/>
          </a:stretch>
        </p:blipFill>
        <p:spPr>
          <a:xfrm>
            <a:off x="8146936" y="5425012"/>
            <a:ext cx="4733384" cy="1146366"/>
          </a:xfrm>
          <a:prstGeom prst="rect">
            <a:avLst/>
          </a:prstGeom>
        </p:spPr>
      </p:pic>
      <p:pic>
        <p:nvPicPr>
          <p:cNvPr id="5" name="Able Today Logo Green"/>
          <p:cNvPicPr/>
          <p:nvPr/>
        </p:nvPicPr>
        <p:blipFill rotWithShape="1">
          <a:blip r:embed="rId5"/>
          <a:stretch>
            <a:fillRect/>
          </a:stretch>
        </p:blipFill>
        <p:spPr>
          <a:xfrm>
            <a:off x="8385337" y="786135"/>
            <a:ext cx="4256583" cy="897520"/>
          </a:xfrm>
          <a:prstGeom prst="rect">
            <a:avLst/>
          </a:prstGeom>
        </p:spPr>
      </p:pic>
      <p:pic>
        <p:nvPicPr>
          <p:cNvPr id="6" name="wells-fargo-new-2021"/>
          <p:cNvPicPr/>
          <p:nvPr/>
        </p:nvPicPr>
        <p:blipFill rotWithShape="1">
          <a:blip r:embed="rId6"/>
          <a:stretch>
            <a:fillRect/>
          </a:stretch>
        </p:blipFill>
        <p:spPr>
          <a:xfrm>
            <a:off x="9591072" y="2636399"/>
            <a:ext cx="1845114" cy="1845114"/>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Teams"/>
        <p:cNvGrpSpPr/>
        <p:nvPr/>
      </p:nvGrpSpPr>
      <p:grpSpPr>
        <a:xfrm>
          <a:off x="0" y="0"/>
          <a:ext cx="0" cy="0"/>
          <a:chOff x="0" y="0"/>
          <a:chExt cx="0" cy="0"/>
        </a:xfrm>
      </p:grpSpPr>
      <p:pic>
        <p:nvPicPr>
          <p:cNvPr id="2" name="Shape7"/>
          <p:cNvPicPr/>
          <p:nvPr/>
        </p:nvPicPr>
        <p:blipFill rotWithShape="1">
          <a:blip r:embed="rId3"/>
          <a:stretch>
            <a:fillRect/>
          </a:stretch>
        </p:blipFill>
        <p:spPr>
          <a:xfrm rot="-5400000">
            <a:off x="4029298" y="2000026"/>
            <a:ext cx="4287319" cy="2630416"/>
          </a:xfrm>
          <a:prstGeom prst="rect">
            <a:avLst/>
          </a:prstGeom>
        </p:spPr>
      </p:pic>
      <p:pic>
        <p:nvPicPr>
          <p:cNvPr id="3" name="Shape7 copy 1"/>
          <p:cNvPicPr/>
          <p:nvPr/>
        </p:nvPicPr>
        <p:blipFill rotWithShape="1">
          <a:blip r:embed="rId3"/>
          <a:stretch>
            <a:fillRect/>
          </a:stretch>
        </p:blipFill>
        <p:spPr>
          <a:xfrm rot="-5400000">
            <a:off x="9245164" y="2008949"/>
            <a:ext cx="4287319" cy="2630416"/>
          </a:xfrm>
          <a:prstGeom prst="rect">
            <a:avLst/>
          </a:prstGeom>
        </p:spPr>
      </p:pic>
      <p:pic>
        <p:nvPicPr>
          <p:cNvPr id="4" name="pexels-sora-shimazaki-5668781"/>
          <p:cNvPicPr/>
          <p:nvPr/>
        </p:nvPicPr>
        <p:blipFill rotWithShape="1">
          <a:blip r:embed="rId4"/>
          <a:stretch>
            <a:fillRect/>
          </a:stretch>
        </p:blipFill>
        <p:spPr>
          <a:xfrm>
            <a:off x="10064545" y="4238625"/>
            <a:ext cx="2571750" cy="2571750"/>
          </a:xfrm>
          <a:prstGeom prst="rect">
            <a:avLst/>
          </a:prstGeom>
        </p:spPr>
      </p:pic>
      <p:sp>
        <p:nvSpPr>
          <p:cNvPr id="5" name="Body text copy"/>
          <p:cNvSpPr/>
          <p:nvPr/>
        </p:nvSpPr>
        <p:spPr>
          <a:xfrm>
            <a:off x="566399" y="1914525"/>
            <a:ext cx="3843675" cy="1381125"/>
          </a:xfrm>
          <a:prstGeom prst="rect">
            <a:avLst/>
          </a:prstGeom>
        </p:spPr>
        <p:txBody>
          <a:bodyPr spcFirstLastPara="0" lIns="0" tIns="0" rIns="0" bIns="0" anchor="t"/>
          <a:lstStyle/>
          <a:p>
            <a:pPr algn="l" hangingPunct="0">
              <a:lnSpc>
                <a:spcPct val="91667"/>
              </a:lnSpc>
              <a:spcBef>
                <a:spcPct val="3333"/>
              </a:spcBef>
            </a:pPr>
            <a:r>
              <a:rPr sz="3300" cap="all" dirty="0">
                <a:solidFill>
                  <a:srgbClr val="3E773B"/>
                </a:solidFill>
                <a:latin typeface="Archivo Black"/>
                <a:ea typeface="+mn-ea"/>
                <a:cs typeface="Archivo Black"/>
              </a:rPr>
              <a:t>WHO IS THIS PRESENTATION FOR?</a:t>
            </a:r>
          </a:p>
        </p:txBody>
      </p:sp>
      <p:sp>
        <p:nvSpPr>
          <p:cNvPr id="6" name="Body text copy"/>
          <p:cNvSpPr/>
          <p:nvPr/>
        </p:nvSpPr>
        <p:spPr>
          <a:xfrm>
            <a:off x="5079578" y="2038350"/>
            <a:ext cx="2151700" cy="1885950"/>
          </a:xfrm>
          <a:prstGeom prst="rect">
            <a:avLst/>
          </a:prstGeom>
        </p:spPr>
        <p:txBody>
          <a:bodyPr spcFirstLastPara="0" lIns="0" tIns="0" rIns="0" bIns="0" anchor="t"/>
          <a:lstStyle/>
          <a:p>
            <a:pPr algn="ctr" hangingPunct="0">
              <a:lnSpc>
                <a:spcPct val="125000"/>
              </a:lnSpc>
            </a:pPr>
            <a:r>
              <a:rPr sz="1350" b="1" dirty="0">
                <a:solidFill>
                  <a:srgbClr val="222222"/>
                </a:solidFill>
                <a:latin typeface="Archivo Black"/>
                <a:ea typeface="+mn-ea"/>
                <a:cs typeface="Archivo Black"/>
              </a:rPr>
              <a:t>A person with a disability</a:t>
            </a:r>
            <a:r>
              <a:rPr sz="1350" dirty="0">
                <a:solidFill>
                  <a:srgbClr val="222222"/>
                </a:solidFill>
                <a:latin typeface="Arial"/>
                <a:ea typeface="+mn-ea"/>
                <a:cs typeface="Arial"/>
              </a:rPr>
              <a:t> </a:t>
            </a:r>
          </a:p>
          <a:p>
            <a:pPr algn="ctr" hangingPunct="0">
              <a:lnSpc>
                <a:spcPct val="125000"/>
              </a:lnSpc>
            </a:pPr>
            <a:r>
              <a:rPr sz="1350" dirty="0">
                <a:solidFill>
                  <a:srgbClr val="222222"/>
                </a:solidFill>
                <a:latin typeface="Arial"/>
                <a:ea typeface="+mn-ea"/>
                <a:cs typeface="Arial"/>
              </a:rPr>
              <a:t>that plans your finances month-to-month to ensure you do not lose benefits like SSI and Medicaid? </a:t>
            </a:r>
          </a:p>
        </p:txBody>
      </p:sp>
      <p:sp>
        <p:nvSpPr>
          <p:cNvPr id="7" name="Body text copy"/>
          <p:cNvSpPr/>
          <p:nvPr/>
        </p:nvSpPr>
        <p:spPr>
          <a:xfrm>
            <a:off x="7607557" y="2038350"/>
            <a:ext cx="2279467" cy="1857375"/>
          </a:xfrm>
          <a:prstGeom prst="rect">
            <a:avLst/>
          </a:prstGeom>
        </p:spPr>
        <p:txBody>
          <a:bodyPr spcFirstLastPara="0" lIns="95250" tIns="19050" rIns="95250" bIns="0" anchor="t"/>
          <a:lstStyle/>
          <a:p>
            <a:pPr algn="ctr" hangingPunct="0">
              <a:lnSpc>
                <a:spcPct val="125000"/>
              </a:lnSpc>
            </a:pPr>
            <a:r>
              <a:rPr sz="1350" b="1">
                <a:solidFill>
                  <a:srgbClr val="000000"/>
                </a:solidFill>
                <a:latin typeface="Archivo Black"/>
                <a:ea typeface="+mn-ea"/>
                <a:cs typeface="Archivo Black"/>
              </a:rPr>
              <a:t>A family member </a:t>
            </a:r>
          </a:p>
          <a:p>
            <a:pPr algn="ctr" hangingPunct="0">
              <a:lnSpc>
                <a:spcPct val="125000"/>
              </a:lnSpc>
            </a:pPr>
            <a:r>
              <a:rPr sz="1350" b="1">
                <a:solidFill>
                  <a:srgbClr val="000000"/>
                </a:solidFill>
                <a:latin typeface="Archivo Black"/>
                <a:ea typeface="+mn-ea"/>
                <a:cs typeface="Archivo Black"/>
              </a:rPr>
              <a:t>or caregiver</a:t>
            </a:r>
            <a:r>
              <a:rPr sz="1350" b="1">
                <a:solidFill>
                  <a:srgbClr val="000000"/>
                </a:solidFill>
                <a:latin typeface="Muli"/>
                <a:ea typeface="+mn-ea"/>
                <a:cs typeface="Muli"/>
              </a:rPr>
              <a:t> </a:t>
            </a:r>
          </a:p>
          <a:p>
            <a:pPr algn="ctr" hangingPunct="0">
              <a:lnSpc>
                <a:spcPct val="125000"/>
              </a:lnSpc>
            </a:pPr>
            <a:r>
              <a:rPr sz="1350">
                <a:solidFill>
                  <a:srgbClr val="000000"/>
                </a:solidFill>
                <a:latin typeface="Muli"/>
                <a:ea typeface="+mn-ea"/>
                <a:cs typeface="Muli"/>
              </a:rPr>
              <a:t>that supports a person with a disability but are concerned how they will live, work, and enjoy their community in the future? </a:t>
            </a:r>
          </a:p>
        </p:txBody>
      </p:sp>
      <p:pic>
        <p:nvPicPr>
          <p:cNvPr id="8" name="Xavier Mouton Photographie"/>
          <p:cNvPicPr/>
          <p:nvPr/>
        </p:nvPicPr>
        <p:blipFill rotWithShape="1">
          <a:blip r:embed="rId5"/>
          <a:stretch>
            <a:fillRect/>
          </a:stretch>
        </p:blipFill>
        <p:spPr>
          <a:xfrm>
            <a:off x="7473365" y="4221550"/>
            <a:ext cx="2585687" cy="2585687"/>
          </a:xfrm>
          <a:prstGeom prst="rect">
            <a:avLst/>
          </a:prstGeom>
        </p:spPr>
      </p:pic>
      <p:pic>
        <p:nvPicPr>
          <p:cNvPr id="9" name="customLine"/>
          <p:cNvPicPr/>
          <p:nvPr/>
        </p:nvPicPr>
        <p:blipFill rotWithShape="1">
          <a:blip r:embed="rId6"/>
          <a:stretch>
            <a:fillRect/>
          </a:stretch>
        </p:blipFill>
        <p:spPr>
          <a:xfrm rot="-5400000">
            <a:off x="1412048" y="3897961"/>
            <a:ext cx="6186554" cy="190500"/>
          </a:xfrm>
          <a:prstGeom prst="rect">
            <a:avLst/>
          </a:prstGeom>
        </p:spPr>
      </p:pic>
      <p:pic>
        <p:nvPicPr>
          <p:cNvPr id="10" name="Devices-Networks-Outline-Filled-70"/>
          <p:cNvPicPr/>
          <p:nvPr/>
        </p:nvPicPr>
        <p:blipFill rotWithShape="1">
          <a:blip r:embed="rId7"/>
          <a:stretch>
            <a:fillRect/>
          </a:stretch>
        </p:blipFill>
        <p:spPr>
          <a:xfrm>
            <a:off x="570240" y="1095375"/>
            <a:ext cx="681505" cy="681505"/>
          </a:xfrm>
          <a:prstGeom prst="rect">
            <a:avLst/>
          </a:prstGeom>
        </p:spPr>
      </p:pic>
      <p:sp>
        <p:nvSpPr>
          <p:cNvPr id="11" name="Body text copy copy 3"/>
          <p:cNvSpPr/>
          <p:nvPr/>
        </p:nvSpPr>
        <p:spPr>
          <a:xfrm>
            <a:off x="10059051" y="2047875"/>
            <a:ext cx="2571749" cy="1885950"/>
          </a:xfrm>
          <a:prstGeom prst="rect">
            <a:avLst/>
          </a:prstGeom>
        </p:spPr>
        <p:txBody>
          <a:bodyPr spcFirstLastPara="0" lIns="95250" tIns="19050" rIns="95250" bIns="0" anchor="t"/>
          <a:lstStyle/>
          <a:p>
            <a:pPr algn="ctr" hangingPunct="0">
              <a:lnSpc>
                <a:spcPct val="125000"/>
              </a:lnSpc>
            </a:pPr>
            <a:r>
              <a:rPr sz="1350" b="1" dirty="0">
                <a:solidFill>
                  <a:srgbClr val="000000"/>
                </a:solidFill>
                <a:latin typeface="Archivo Black"/>
                <a:ea typeface="+mn-ea"/>
                <a:cs typeface="Archivo Black"/>
              </a:rPr>
              <a:t>A disability benefits provider, </a:t>
            </a:r>
            <a:r>
              <a:rPr lang="en-US" sz="1350" b="1" dirty="0">
                <a:solidFill>
                  <a:srgbClr val="000000"/>
                </a:solidFill>
                <a:latin typeface="Archivo Black"/>
                <a:ea typeface="+mn-ea"/>
                <a:cs typeface="Archivo Black"/>
              </a:rPr>
              <a:t>Representative Payee, </a:t>
            </a:r>
            <a:r>
              <a:rPr sz="1350" b="1" dirty="0">
                <a:solidFill>
                  <a:srgbClr val="000000"/>
                </a:solidFill>
                <a:latin typeface="Archivo Black"/>
                <a:ea typeface="+mn-ea"/>
                <a:cs typeface="Archivo Black"/>
              </a:rPr>
              <a:t>financial advisor or trust lawyer</a:t>
            </a:r>
            <a:r>
              <a:rPr sz="1350" b="1" dirty="0">
                <a:solidFill>
                  <a:srgbClr val="000000"/>
                </a:solidFill>
                <a:latin typeface="Muli"/>
                <a:ea typeface="+mn-ea"/>
                <a:cs typeface="Muli"/>
              </a:rPr>
              <a:t> </a:t>
            </a:r>
            <a:r>
              <a:rPr sz="1350" dirty="0">
                <a:solidFill>
                  <a:srgbClr val="000000"/>
                </a:solidFill>
                <a:latin typeface="Muli"/>
                <a:ea typeface="+mn-ea"/>
                <a:cs typeface="Muli"/>
              </a:rPr>
              <a:t>that monitors the asset limits for people with disabilities?</a:t>
            </a:r>
          </a:p>
        </p:txBody>
      </p:sp>
      <p:pic>
        <p:nvPicPr>
          <p:cNvPr id="12" name="pexels-tima-miroshnichenko-6608269"/>
          <p:cNvPicPr/>
          <p:nvPr/>
        </p:nvPicPr>
        <p:blipFill rotWithShape="1">
          <a:blip r:embed="rId8"/>
          <a:stretch>
            <a:fillRect/>
          </a:stretch>
        </p:blipFill>
        <p:spPr>
          <a:xfrm>
            <a:off x="4858457" y="4183612"/>
            <a:ext cx="2581275" cy="2581275"/>
          </a:xfrm>
          <a:prstGeom prst="rect">
            <a:avLst/>
          </a:prstGeom>
        </p:spPr>
      </p:pic>
      <p:pic>
        <p:nvPicPr>
          <p:cNvPr id="13" name="Shape7 copy 2"/>
          <p:cNvPicPr/>
          <p:nvPr/>
        </p:nvPicPr>
        <p:blipFill rotWithShape="1">
          <a:blip r:embed="rId9"/>
          <a:stretch>
            <a:fillRect/>
          </a:stretch>
        </p:blipFill>
        <p:spPr>
          <a:xfrm rot="-5400000">
            <a:off x="8361680" y="-2514600"/>
            <a:ext cx="923449" cy="7920901"/>
          </a:xfrm>
          <a:prstGeom prst="rect">
            <a:avLst/>
          </a:prstGeom>
        </p:spPr>
      </p:pic>
      <p:sp>
        <p:nvSpPr>
          <p:cNvPr id="14" name="Body text copy"/>
          <p:cNvSpPr/>
          <p:nvPr/>
        </p:nvSpPr>
        <p:spPr>
          <a:xfrm>
            <a:off x="5124202" y="1257300"/>
            <a:ext cx="2054070" cy="352425"/>
          </a:xfrm>
          <a:prstGeom prst="rect">
            <a:avLst/>
          </a:prstGeom>
        </p:spPr>
        <p:txBody>
          <a:bodyPr spcFirstLastPara="0" lIns="0" tIns="0" rIns="0" bIns="0" anchor="t"/>
          <a:lstStyle/>
          <a:p>
            <a:pPr algn="ctr" hangingPunct="0">
              <a:lnSpc>
                <a:spcPct val="91667"/>
              </a:lnSpc>
              <a:spcBef>
                <a:spcPct val="3333"/>
              </a:spcBef>
            </a:pPr>
            <a:r>
              <a:rPr sz="2550">
                <a:solidFill>
                  <a:srgbClr val="FFFFFF"/>
                </a:solidFill>
                <a:latin typeface="Archivo Black"/>
                <a:ea typeface="+mn-ea"/>
                <a:cs typeface="Archivo Black"/>
              </a:rPr>
              <a:t>ARE YOU?</a:t>
            </a:r>
          </a:p>
        </p:txBody>
      </p:sp>
      <p:pic>
        <p:nvPicPr>
          <p:cNvPr id="15" name="customLine"/>
          <p:cNvPicPr/>
          <p:nvPr/>
        </p:nvPicPr>
        <p:blipFill rotWithShape="1">
          <a:blip r:embed="rId10"/>
          <a:stretch>
            <a:fillRect/>
          </a:stretch>
        </p:blipFill>
        <p:spPr>
          <a:xfrm>
            <a:off x="7010400" y="1333500"/>
            <a:ext cx="5513559" cy="19050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Teams"/>
        <p:cNvGrpSpPr/>
        <p:nvPr/>
      </p:nvGrpSpPr>
      <p:grpSpPr>
        <a:xfrm>
          <a:off x="0" y="0"/>
          <a:ext cx="0" cy="0"/>
          <a:chOff x="0" y="0"/>
          <a:chExt cx="0" cy="0"/>
        </a:xfrm>
      </p:grpSpPr>
      <p:pic>
        <p:nvPicPr>
          <p:cNvPr id="2" name="Shape-1"/>
          <p:cNvPicPr/>
          <p:nvPr/>
        </p:nvPicPr>
        <p:blipFill rotWithShape="1">
          <a:blip r:embed="rId3"/>
          <a:stretch>
            <a:fillRect/>
          </a:stretch>
        </p:blipFill>
        <p:spPr>
          <a:xfrm>
            <a:off x="951370" y="1743075"/>
            <a:ext cx="5443874" cy="4971669"/>
          </a:xfrm>
          <a:prstGeom prst="rect">
            <a:avLst/>
          </a:prstGeom>
        </p:spPr>
      </p:pic>
      <p:sp>
        <p:nvSpPr>
          <p:cNvPr id="3" name="Body text copy"/>
          <p:cNvSpPr/>
          <p:nvPr/>
        </p:nvSpPr>
        <p:spPr>
          <a:xfrm>
            <a:off x="9650183" y="2190750"/>
            <a:ext cx="2381250" cy="438150"/>
          </a:xfrm>
          <a:prstGeom prst="rect">
            <a:avLst/>
          </a:prstGeom>
        </p:spPr>
        <p:txBody>
          <a:bodyPr spcFirstLastPara="0" lIns="95250" tIns="47625" rIns="95250" bIns="0" anchor="t"/>
          <a:lstStyle/>
          <a:p>
            <a:pPr algn="l" hangingPunct="0">
              <a:lnSpc>
                <a:spcPct val="125000"/>
              </a:lnSpc>
            </a:pPr>
            <a:r>
              <a:rPr sz="1800" b="1">
                <a:solidFill>
                  <a:srgbClr val="FFFFFF"/>
                </a:solidFill>
                <a:latin typeface="Muli"/>
                <a:ea typeface="+mn-ea"/>
                <a:cs typeface="Muli"/>
              </a:rPr>
              <a:t>8 YEARS OLD</a:t>
            </a:r>
          </a:p>
        </p:txBody>
      </p:sp>
      <p:sp>
        <p:nvSpPr>
          <p:cNvPr id="4" name="Body text copy"/>
          <p:cNvSpPr/>
          <p:nvPr/>
        </p:nvSpPr>
        <p:spPr>
          <a:xfrm>
            <a:off x="2896958" y="2209800"/>
            <a:ext cx="2877388" cy="1123950"/>
          </a:xfrm>
          <a:prstGeom prst="rect">
            <a:avLst/>
          </a:prstGeom>
        </p:spPr>
        <p:txBody>
          <a:bodyPr spcFirstLastPara="0" lIns="95250" tIns="47625" rIns="95250" bIns="0" anchor="t"/>
          <a:lstStyle/>
          <a:p>
            <a:pPr algn="ctr" hangingPunct="0">
              <a:lnSpc>
                <a:spcPct val="75000"/>
              </a:lnSpc>
              <a:spcBef>
                <a:spcPct val="10000"/>
              </a:spcBef>
            </a:pPr>
            <a:r>
              <a:rPr sz="4500">
                <a:solidFill>
                  <a:srgbClr val="FFFFFF"/>
                </a:solidFill>
                <a:latin typeface="Tenderness"/>
                <a:ea typeface="+mn-ea"/>
                <a:cs typeface="Tenderness"/>
              </a:rPr>
              <a:t>AMANDA</a:t>
            </a:r>
          </a:p>
          <a:p>
            <a:pPr algn="ctr" hangingPunct="0">
              <a:lnSpc>
                <a:spcPct val="75000"/>
              </a:lnSpc>
            </a:pPr>
            <a:r>
              <a:rPr sz="2250">
                <a:solidFill>
                  <a:srgbClr val="FFFFFF"/>
                </a:solidFill>
                <a:latin typeface="Tenderness"/>
                <a:ea typeface="+mn-ea"/>
                <a:cs typeface="Tenderness"/>
              </a:rPr>
              <a:t>13 YEARS OLD</a:t>
            </a:r>
          </a:p>
        </p:txBody>
      </p:sp>
      <p:sp>
        <p:nvSpPr>
          <p:cNvPr id="5" name="Body text"/>
          <p:cNvSpPr/>
          <p:nvPr/>
        </p:nvSpPr>
        <p:spPr>
          <a:xfrm>
            <a:off x="1084108" y="523875"/>
            <a:ext cx="10982325" cy="590550"/>
          </a:xfrm>
          <a:prstGeom prst="rect">
            <a:avLst/>
          </a:prstGeom>
        </p:spPr>
        <p:txBody>
          <a:bodyPr spcFirstLastPara="0" lIns="0" tIns="0" rIns="0" bIns="0" anchor="t"/>
          <a:lstStyle/>
          <a:p>
            <a:pPr algn="ctr" hangingPunct="0">
              <a:lnSpc>
                <a:spcPct val="108333"/>
              </a:lnSpc>
            </a:pPr>
            <a:r>
              <a:rPr sz="3600" cap="all">
                <a:solidFill>
                  <a:srgbClr val="000000"/>
                </a:solidFill>
                <a:latin typeface="Archivo Black"/>
                <a:ea typeface="+mn-ea"/>
                <a:cs typeface="Archivo Black"/>
              </a:rPr>
              <a:t>MEET AMANDA &amp; DALTON</a:t>
            </a:r>
          </a:p>
        </p:txBody>
      </p:sp>
      <p:sp>
        <p:nvSpPr>
          <p:cNvPr id="6" name="Body text copy copy 1"/>
          <p:cNvSpPr/>
          <p:nvPr/>
        </p:nvSpPr>
        <p:spPr>
          <a:xfrm>
            <a:off x="1403004" y="4086225"/>
            <a:ext cx="4531916" cy="2257425"/>
          </a:xfrm>
          <a:prstGeom prst="rect">
            <a:avLst/>
          </a:prstGeom>
        </p:spPr>
        <p:txBody>
          <a:bodyPr spcFirstLastPara="0" lIns="95250" tIns="47625" rIns="95250" bIns="0" anchor="t"/>
          <a:lstStyle/>
          <a:p>
            <a:pPr algn="l" hangingPunct="0">
              <a:lnSpc>
                <a:spcPct val="108333"/>
              </a:lnSpc>
            </a:pPr>
            <a:r>
              <a:rPr sz="1800" dirty="0">
                <a:solidFill>
                  <a:srgbClr val="FFFFFF"/>
                </a:solidFill>
                <a:latin typeface="Arial"/>
                <a:ea typeface="+mn-ea"/>
                <a:cs typeface="Arial"/>
              </a:rPr>
              <a:t>Amanda has a physical disability and will utilize Medicaid services throughout her life. Amanda’s parents are saving for her to go to college. They are concerned about who will support and care for Amanda when they are gone. Amanda’s parents want to plan for the future. </a:t>
            </a:r>
          </a:p>
        </p:txBody>
      </p:sp>
      <p:pic>
        <p:nvPicPr>
          <p:cNvPr id="7" name="Shape-1"/>
          <p:cNvPicPr/>
          <p:nvPr/>
        </p:nvPicPr>
        <p:blipFill rotWithShape="1">
          <a:blip r:embed="rId4"/>
          <a:stretch>
            <a:fillRect/>
          </a:stretch>
        </p:blipFill>
        <p:spPr>
          <a:xfrm>
            <a:off x="6858229" y="1743075"/>
            <a:ext cx="5443874" cy="4971669"/>
          </a:xfrm>
          <a:prstGeom prst="rect">
            <a:avLst/>
          </a:prstGeom>
        </p:spPr>
      </p:pic>
      <p:sp>
        <p:nvSpPr>
          <p:cNvPr id="8" name="Body text copy"/>
          <p:cNvSpPr/>
          <p:nvPr/>
        </p:nvSpPr>
        <p:spPr>
          <a:xfrm>
            <a:off x="7196203" y="2219325"/>
            <a:ext cx="2877388" cy="1123950"/>
          </a:xfrm>
          <a:prstGeom prst="rect">
            <a:avLst/>
          </a:prstGeom>
        </p:spPr>
        <p:txBody>
          <a:bodyPr spcFirstLastPara="0" lIns="95250" tIns="47625" rIns="95250" bIns="0" anchor="t"/>
          <a:lstStyle/>
          <a:p>
            <a:pPr algn="ctr" hangingPunct="0">
              <a:lnSpc>
                <a:spcPct val="75000"/>
              </a:lnSpc>
              <a:spcBef>
                <a:spcPct val="10000"/>
              </a:spcBef>
            </a:pPr>
            <a:r>
              <a:rPr sz="4500">
                <a:solidFill>
                  <a:srgbClr val="FFFFFF"/>
                </a:solidFill>
                <a:latin typeface="Tenderness"/>
                <a:ea typeface="+mn-ea"/>
                <a:cs typeface="Tenderness"/>
              </a:rPr>
              <a:t>DALTON</a:t>
            </a:r>
          </a:p>
          <a:p>
            <a:pPr algn="ctr" hangingPunct="0">
              <a:lnSpc>
                <a:spcPct val="75000"/>
              </a:lnSpc>
            </a:pPr>
            <a:r>
              <a:rPr sz="2250">
                <a:solidFill>
                  <a:srgbClr val="FFFFFF"/>
                </a:solidFill>
                <a:latin typeface="Tenderness"/>
                <a:ea typeface="+mn-ea"/>
                <a:cs typeface="Tenderness"/>
              </a:rPr>
              <a:t>34 YEARS OLD</a:t>
            </a:r>
          </a:p>
        </p:txBody>
      </p:sp>
      <p:sp>
        <p:nvSpPr>
          <p:cNvPr id="9" name="Body text copy copy 1"/>
          <p:cNvSpPr/>
          <p:nvPr/>
        </p:nvSpPr>
        <p:spPr>
          <a:xfrm>
            <a:off x="7190438" y="4029075"/>
            <a:ext cx="4759572" cy="2571750"/>
          </a:xfrm>
          <a:prstGeom prst="rect">
            <a:avLst/>
          </a:prstGeom>
        </p:spPr>
        <p:txBody>
          <a:bodyPr spcFirstLastPara="0" lIns="95250" tIns="47625" rIns="95250" bIns="0" anchor="t"/>
          <a:lstStyle/>
          <a:p>
            <a:pPr algn="l" hangingPunct="0">
              <a:lnSpc>
                <a:spcPct val="108333"/>
              </a:lnSpc>
            </a:pPr>
            <a:r>
              <a:rPr sz="1800">
                <a:solidFill>
                  <a:srgbClr val="FFFFFF"/>
                </a:solidFill>
                <a:latin typeface="Arial"/>
                <a:ea typeface="+mn-ea"/>
                <a:cs typeface="Arial"/>
              </a:rPr>
              <a:t>Dalton has a developmental disability and is employed. Dalton receives SSI, which he uses for his monthly rent payments. He wants to purchase his own home one day, but because of SSI limits, Dalton cannot save up money for a down payment. Dalton wants to plan for his future and keep his benefits. </a:t>
            </a:r>
          </a:p>
        </p:txBody>
      </p:sp>
      <p:pic>
        <p:nvPicPr>
          <p:cNvPr id="10" name="Dalton-1"/>
          <p:cNvPicPr/>
          <p:nvPr/>
        </p:nvPicPr>
        <p:blipFill rotWithShape="1">
          <a:blip r:embed="rId5"/>
          <a:stretch>
            <a:fillRect/>
          </a:stretch>
        </p:blipFill>
        <p:spPr>
          <a:xfrm>
            <a:off x="9725025" y="-47625"/>
            <a:ext cx="2836947" cy="4255421"/>
          </a:xfrm>
          <a:prstGeom prst="rect">
            <a:avLst/>
          </a:prstGeom>
        </p:spPr>
      </p:pic>
      <p:pic>
        <p:nvPicPr>
          <p:cNvPr id="13" name="Picture 12" descr="A picture containing toy&#10;&#10;Description automatically generated">
            <a:extLst>
              <a:ext uri="{FF2B5EF4-FFF2-40B4-BE49-F238E27FC236}">
                <a16:creationId xmlns:a16="http://schemas.microsoft.com/office/drawing/2014/main" id="{690B6F73-5186-3419-3E9F-4D946314D5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1691" y="431197"/>
            <a:ext cx="1928737" cy="3576256"/>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5 Pricing Table"/>
        <p:cNvGrpSpPr/>
        <p:nvPr/>
      </p:nvGrpSpPr>
      <p:grpSpPr>
        <a:xfrm>
          <a:off x="0" y="0"/>
          <a:ext cx="0" cy="0"/>
          <a:chOff x="0" y="0"/>
          <a:chExt cx="0" cy="0"/>
        </a:xfrm>
      </p:grpSpPr>
      <p:pic>
        <p:nvPicPr>
          <p:cNvPr id="2" name="Shape7"/>
          <p:cNvPicPr/>
          <p:nvPr/>
        </p:nvPicPr>
        <p:blipFill rotWithShape="1">
          <a:blip r:embed="rId3"/>
          <a:stretch>
            <a:fillRect/>
          </a:stretch>
        </p:blipFill>
        <p:spPr>
          <a:xfrm>
            <a:off x="1104900" y="1943100"/>
            <a:ext cx="11169551" cy="4592315"/>
          </a:xfrm>
          <a:prstGeom prst="rect">
            <a:avLst/>
          </a:prstGeom>
        </p:spPr>
      </p:pic>
      <p:pic>
        <p:nvPicPr>
          <p:cNvPr id="3" name="OtherShape-26"/>
          <p:cNvPicPr/>
          <p:nvPr/>
        </p:nvPicPr>
        <p:blipFill rotWithShape="1">
          <a:blip r:embed="rId4"/>
          <a:stretch>
            <a:fillRect/>
          </a:stretch>
        </p:blipFill>
        <p:spPr>
          <a:xfrm>
            <a:off x="7105650" y="2324100"/>
            <a:ext cx="3898456" cy="3435214"/>
          </a:xfrm>
          <a:prstGeom prst="rect">
            <a:avLst/>
          </a:prstGeom>
        </p:spPr>
      </p:pic>
      <p:sp>
        <p:nvSpPr>
          <p:cNvPr id="4" name="Body text copy"/>
          <p:cNvSpPr/>
          <p:nvPr/>
        </p:nvSpPr>
        <p:spPr>
          <a:xfrm>
            <a:off x="2268919" y="4933950"/>
            <a:ext cx="4281834" cy="781050"/>
          </a:xfrm>
          <a:prstGeom prst="rect">
            <a:avLst/>
          </a:prstGeom>
        </p:spPr>
        <p:txBody>
          <a:bodyPr spcFirstLastPara="0" lIns="95250" tIns="47625" rIns="95250" bIns="0" anchor="t"/>
          <a:lstStyle/>
          <a:p>
            <a:pPr algn="l" hangingPunct="0">
              <a:lnSpc>
                <a:spcPct val="125000"/>
              </a:lnSpc>
            </a:pPr>
            <a:r>
              <a:rPr sz="1800">
                <a:solidFill>
                  <a:srgbClr val="000000"/>
                </a:solidFill>
                <a:latin typeface="Muli"/>
                <a:ea typeface="+mn-ea"/>
                <a:cs typeface="Muli"/>
              </a:rPr>
              <a:t>Work without having to “spend down” their current or future income </a:t>
            </a:r>
          </a:p>
        </p:txBody>
      </p:sp>
      <p:sp>
        <p:nvSpPr>
          <p:cNvPr id="5" name="Body text copy"/>
          <p:cNvSpPr/>
          <p:nvPr/>
        </p:nvSpPr>
        <p:spPr>
          <a:xfrm>
            <a:off x="7581900" y="2857500"/>
            <a:ext cx="3178571" cy="2276475"/>
          </a:xfrm>
          <a:prstGeom prst="rect">
            <a:avLst/>
          </a:prstGeom>
        </p:spPr>
        <p:txBody>
          <a:bodyPr spcFirstLastPara="0" lIns="95250" tIns="47625" rIns="95250" bIns="0" anchor="t"/>
          <a:lstStyle/>
          <a:p>
            <a:pPr algn="ctr" hangingPunct="0">
              <a:lnSpc>
                <a:spcPct val="125000"/>
              </a:lnSpc>
            </a:pPr>
            <a:r>
              <a:rPr sz="2250" b="1">
                <a:solidFill>
                  <a:srgbClr val="3E773B"/>
                </a:solidFill>
                <a:latin typeface="Muli"/>
                <a:ea typeface="+mn-ea"/>
                <a:cs typeface="Muli"/>
              </a:rPr>
              <a:t>Move from a </a:t>
            </a:r>
          </a:p>
          <a:p>
            <a:pPr algn="ctr" hangingPunct="0">
              <a:lnSpc>
                <a:spcPct val="125000"/>
              </a:lnSpc>
            </a:pPr>
            <a:r>
              <a:rPr sz="2250" b="1">
                <a:solidFill>
                  <a:srgbClr val="3E773B"/>
                </a:solidFill>
                <a:latin typeface="Archivo Black"/>
                <a:ea typeface="+mn-ea"/>
                <a:cs typeface="Archivo Black"/>
              </a:rPr>
              <a:t>monthly </a:t>
            </a:r>
          </a:p>
          <a:p>
            <a:pPr algn="ctr" hangingPunct="0">
              <a:lnSpc>
                <a:spcPct val="125000"/>
              </a:lnSpc>
            </a:pPr>
            <a:r>
              <a:rPr sz="2250" b="1">
                <a:solidFill>
                  <a:srgbClr val="3E773B"/>
                </a:solidFill>
                <a:latin typeface="Muli"/>
                <a:ea typeface="+mn-ea"/>
                <a:cs typeface="Muli"/>
              </a:rPr>
              <a:t>financial plan to a </a:t>
            </a:r>
          </a:p>
          <a:p>
            <a:pPr algn="ctr" hangingPunct="0">
              <a:lnSpc>
                <a:spcPct val="125000"/>
              </a:lnSpc>
            </a:pPr>
            <a:r>
              <a:rPr sz="2250" b="1">
                <a:solidFill>
                  <a:srgbClr val="3E773B"/>
                </a:solidFill>
                <a:latin typeface="Archivo Black"/>
                <a:ea typeface="+mn-ea"/>
                <a:cs typeface="Archivo Black"/>
              </a:rPr>
              <a:t>lifetime </a:t>
            </a:r>
          </a:p>
          <a:p>
            <a:pPr algn="ctr" hangingPunct="0">
              <a:lnSpc>
                <a:spcPct val="125000"/>
              </a:lnSpc>
            </a:pPr>
            <a:r>
              <a:rPr sz="2250" b="1">
                <a:solidFill>
                  <a:srgbClr val="3E773B"/>
                </a:solidFill>
                <a:latin typeface="Muli"/>
                <a:ea typeface="+mn-ea"/>
                <a:cs typeface="Muli"/>
              </a:rPr>
              <a:t>financial plan</a:t>
            </a:r>
          </a:p>
        </p:txBody>
      </p:sp>
      <p:sp>
        <p:nvSpPr>
          <p:cNvPr id="6" name="Body text copy"/>
          <p:cNvSpPr/>
          <p:nvPr/>
        </p:nvSpPr>
        <p:spPr>
          <a:xfrm>
            <a:off x="2264549" y="2457450"/>
            <a:ext cx="4038715" cy="781050"/>
          </a:xfrm>
          <a:prstGeom prst="rect">
            <a:avLst/>
          </a:prstGeom>
        </p:spPr>
        <p:txBody>
          <a:bodyPr spcFirstLastPara="0" lIns="95250" tIns="47625" rIns="95250" bIns="0" anchor="t"/>
          <a:lstStyle/>
          <a:p>
            <a:pPr algn="l" hangingPunct="0">
              <a:lnSpc>
                <a:spcPct val="125000"/>
              </a:lnSpc>
            </a:pPr>
            <a:r>
              <a:rPr sz="1800" dirty="0">
                <a:solidFill>
                  <a:srgbClr val="000000"/>
                </a:solidFill>
                <a:latin typeface="Muli"/>
                <a:ea typeface="+mn-ea"/>
                <a:cs typeface="Muli"/>
              </a:rPr>
              <a:t>Save money in their own names – </a:t>
            </a:r>
          </a:p>
          <a:p>
            <a:pPr algn="l" hangingPunct="0">
              <a:lnSpc>
                <a:spcPct val="125000"/>
              </a:lnSpc>
            </a:pPr>
            <a:r>
              <a:rPr sz="1800" dirty="0">
                <a:solidFill>
                  <a:srgbClr val="000000"/>
                </a:solidFill>
                <a:latin typeface="Muli"/>
                <a:ea typeface="+mn-ea"/>
                <a:cs typeface="Muli"/>
              </a:rPr>
              <a:t>and more than just $2,000 </a:t>
            </a:r>
          </a:p>
        </p:txBody>
      </p:sp>
      <p:sp>
        <p:nvSpPr>
          <p:cNvPr id="7" name="Body text copy"/>
          <p:cNvSpPr/>
          <p:nvPr/>
        </p:nvSpPr>
        <p:spPr>
          <a:xfrm>
            <a:off x="2257425" y="3733800"/>
            <a:ext cx="3810000" cy="781050"/>
          </a:xfrm>
          <a:prstGeom prst="rect">
            <a:avLst/>
          </a:prstGeom>
        </p:spPr>
        <p:txBody>
          <a:bodyPr spcFirstLastPara="0" lIns="95250" tIns="47625" rIns="95250" bIns="0" anchor="t"/>
          <a:lstStyle/>
          <a:p>
            <a:pPr algn="l" hangingPunct="0">
              <a:lnSpc>
                <a:spcPct val="125000"/>
              </a:lnSpc>
            </a:pPr>
            <a:r>
              <a:rPr sz="1800">
                <a:solidFill>
                  <a:srgbClr val="000000"/>
                </a:solidFill>
                <a:latin typeface="Muli"/>
                <a:ea typeface="+mn-ea"/>
                <a:cs typeface="Muli"/>
              </a:rPr>
              <a:t>Accumulate wealth without losing their eligibility for benefits </a:t>
            </a:r>
          </a:p>
        </p:txBody>
      </p:sp>
      <p:pic>
        <p:nvPicPr>
          <p:cNvPr id="8" name="Marketing59-O"/>
          <p:cNvPicPr/>
          <p:nvPr/>
        </p:nvPicPr>
        <p:blipFill rotWithShape="1">
          <a:blip r:embed="rId5"/>
          <a:stretch>
            <a:fillRect/>
          </a:stretch>
        </p:blipFill>
        <p:spPr>
          <a:xfrm>
            <a:off x="1632120" y="3876675"/>
            <a:ext cx="504825" cy="485775"/>
          </a:xfrm>
          <a:prstGeom prst="rect">
            <a:avLst/>
          </a:prstGeom>
        </p:spPr>
      </p:pic>
      <p:sp>
        <p:nvSpPr>
          <p:cNvPr id="9" name="Body text copy"/>
          <p:cNvSpPr/>
          <p:nvPr/>
        </p:nvSpPr>
        <p:spPr>
          <a:xfrm>
            <a:off x="1021300" y="504825"/>
            <a:ext cx="10982325" cy="1095375"/>
          </a:xfrm>
          <a:prstGeom prst="rect">
            <a:avLst/>
          </a:prstGeom>
        </p:spPr>
        <p:txBody>
          <a:bodyPr spcFirstLastPara="0" lIns="0" tIns="0" rIns="0" bIns="0" anchor="t"/>
          <a:lstStyle/>
          <a:p>
            <a:pPr algn="ctr" hangingPunct="0">
              <a:lnSpc>
                <a:spcPct val="100000"/>
              </a:lnSpc>
            </a:pPr>
            <a:r>
              <a:rPr sz="3600">
                <a:solidFill>
                  <a:srgbClr val="3E773B"/>
                </a:solidFill>
                <a:latin typeface="Archivo Black"/>
                <a:ea typeface="+mn-ea"/>
                <a:cs typeface="Archivo Black"/>
              </a:rPr>
              <a:t>IMAGINE </a:t>
            </a:r>
          </a:p>
          <a:p>
            <a:pPr algn="ctr" hangingPunct="0">
              <a:lnSpc>
                <a:spcPct val="100000"/>
              </a:lnSpc>
            </a:pPr>
            <a:r>
              <a:rPr sz="3600">
                <a:solidFill>
                  <a:srgbClr val="000000"/>
                </a:solidFill>
                <a:latin typeface="Archivo Black"/>
                <a:ea typeface="+mn-ea"/>
                <a:cs typeface="Archivo Black"/>
              </a:rPr>
              <a:t>If People with Disabilities Could...</a:t>
            </a:r>
          </a:p>
        </p:txBody>
      </p:sp>
      <p:sp>
        <p:nvSpPr>
          <p:cNvPr id="10" name="Body text copy copy 1"/>
          <p:cNvSpPr/>
          <p:nvPr/>
        </p:nvSpPr>
        <p:spPr>
          <a:xfrm>
            <a:off x="1109566" y="6076950"/>
            <a:ext cx="11116079" cy="714375"/>
          </a:xfrm>
          <a:prstGeom prst="rect">
            <a:avLst/>
          </a:prstGeom>
          <a:solidFill>
            <a:srgbClr val="3E773B"/>
          </a:solidFill>
          <a:ln w="57150" cmpd="sng">
            <a:solidFill>
              <a:srgbClr val="3E773B"/>
            </a:solidFill>
          </a:ln>
        </p:spPr>
        <p:txBody>
          <a:bodyPr spcFirstLastPara="0" lIns="95250" tIns="95250" rIns="95250" bIns="0" anchor="t"/>
          <a:lstStyle/>
          <a:p>
            <a:pPr algn="ctr" hangingPunct="0">
              <a:lnSpc>
                <a:spcPct val="108333"/>
              </a:lnSpc>
            </a:pPr>
            <a:r>
              <a:rPr sz="2250" cap="all" spc="450">
                <a:solidFill>
                  <a:srgbClr val="FFFFFF"/>
                </a:solidFill>
                <a:latin typeface="Archivo Black"/>
                <a:ea typeface="+mn-ea"/>
                <a:cs typeface="Archivo Black"/>
              </a:rPr>
              <a:t>ABLE accounts </a:t>
            </a:r>
            <a:r>
              <a:rPr sz="2250" cap="all" spc="450">
                <a:solidFill>
                  <a:srgbClr val="FFFFFF"/>
                </a:solidFill>
                <a:latin typeface="Muli"/>
                <a:ea typeface="+mn-ea"/>
                <a:cs typeface="Muli"/>
              </a:rPr>
              <a:t>make these choices possible</a:t>
            </a:r>
          </a:p>
        </p:txBody>
      </p:sp>
      <p:pic>
        <p:nvPicPr>
          <p:cNvPr id="11" name="WebIconsSolid47 copy 1"/>
          <p:cNvPicPr/>
          <p:nvPr/>
        </p:nvPicPr>
        <p:blipFill rotWithShape="1">
          <a:blip r:embed="rId6"/>
          <a:stretch>
            <a:fillRect/>
          </a:stretch>
        </p:blipFill>
        <p:spPr>
          <a:xfrm>
            <a:off x="1583701" y="2609850"/>
            <a:ext cx="561975" cy="466725"/>
          </a:xfrm>
          <a:prstGeom prst="rect">
            <a:avLst/>
          </a:prstGeom>
        </p:spPr>
      </p:pic>
      <p:pic>
        <p:nvPicPr>
          <p:cNvPr id="12" name="BankOutline11"/>
          <p:cNvPicPr/>
          <p:nvPr/>
        </p:nvPicPr>
        <p:blipFill rotWithShape="1">
          <a:blip r:embed="rId7"/>
          <a:stretch>
            <a:fillRect/>
          </a:stretch>
        </p:blipFill>
        <p:spPr>
          <a:xfrm>
            <a:off x="1590917" y="5143500"/>
            <a:ext cx="542910" cy="396515"/>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AD9D7"/>
        </a:solidFill>
        <a:effectLst/>
      </p:bgPr>
    </p:bg>
    <p:spTree>
      <p:nvGrpSpPr>
        <p:cNvPr id="1" name="Section"/>
        <p:cNvGrpSpPr/>
        <p:nvPr/>
      </p:nvGrpSpPr>
      <p:grpSpPr>
        <a:xfrm>
          <a:off x="0" y="0"/>
          <a:ext cx="0" cy="0"/>
          <a:chOff x="0" y="0"/>
          <a:chExt cx="0" cy="0"/>
        </a:xfrm>
      </p:grpSpPr>
      <p:sp>
        <p:nvSpPr>
          <p:cNvPr id="2" name="Body text copy"/>
          <p:cNvSpPr/>
          <p:nvPr/>
        </p:nvSpPr>
        <p:spPr>
          <a:xfrm>
            <a:off x="5588845" y="1104900"/>
            <a:ext cx="6090599" cy="1647825"/>
          </a:xfrm>
          <a:prstGeom prst="rect">
            <a:avLst/>
          </a:prstGeom>
        </p:spPr>
        <p:txBody>
          <a:bodyPr spcFirstLastPara="0" lIns="0" tIns="0" rIns="0" bIns="0" anchor="t"/>
          <a:lstStyle/>
          <a:p>
            <a:pPr algn="l" hangingPunct="0">
              <a:lnSpc>
                <a:spcPct val="100000"/>
              </a:lnSpc>
            </a:pPr>
            <a:r>
              <a:rPr sz="5400">
                <a:solidFill>
                  <a:srgbClr val="3E773B"/>
                </a:solidFill>
                <a:latin typeface="Archivo Black"/>
                <a:ea typeface="+mn-ea"/>
                <a:cs typeface="Archivo Black"/>
              </a:rPr>
              <a:t>What is an ABLE Account?</a:t>
            </a:r>
          </a:p>
        </p:txBody>
      </p:sp>
      <p:sp>
        <p:nvSpPr>
          <p:cNvPr id="3" name="Body text"/>
          <p:cNvSpPr/>
          <p:nvPr/>
        </p:nvSpPr>
        <p:spPr>
          <a:xfrm>
            <a:off x="5597830" y="3152775"/>
            <a:ext cx="6934895" cy="3409950"/>
          </a:xfrm>
          <a:prstGeom prst="rect">
            <a:avLst/>
          </a:prstGeom>
        </p:spPr>
        <p:txBody>
          <a:bodyPr spcFirstLastPara="0" lIns="0" tIns="0" rIns="0" bIns="0" anchor="t"/>
          <a:lstStyle/>
          <a:p>
            <a:pPr algn="l" hangingPunct="0">
              <a:lnSpc>
                <a:spcPct val="141667"/>
              </a:lnSpc>
            </a:pPr>
            <a:r>
              <a:rPr sz="2550" dirty="0">
                <a:solidFill>
                  <a:srgbClr val="222222"/>
                </a:solidFill>
                <a:latin typeface="Arial"/>
                <a:ea typeface="+mn-ea"/>
                <a:cs typeface="Arial"/>
              </a:rPr>
              <a:t>ABLE accounts are savings and investment tools, built specifically for people with disabilities, that allow </a:t>
            </a:r>
            <a:r>
              <a:rPr lang="en-US" sz="2550" dirty="0">
                <a:solidFill>
                  <a:srgbClr val="222222"/>
                </a:solidFill>
                <a:latin typeface="Arial"/>
                <a:cs typeface="Arial"/>
              </a:rPr>
              <a:t>individuals</a:t>
            </a:r>
            <a:r>
              <a:rPr sz="2550" dirty="0">
                <a:solidFill>
                  <a:srgbClr val="222222"/>
                </a:solidFill>
                <a:latin typeface="Arial"/>
                <a:ea typeface="+mn-ea"/>
                <a:cs typeface="Arial"/>
              </a:rPr>
              <a:t> to save money </a:t>
            </a:r>
            <a:r>
              <a:rPr sz="2550" b="1" dirty="0">
                <a:solidFill>
                  <a:srgbClr val="222222"/>
                </a:solidFill>
                <a:latin typeface="Archivo Black"/>
                <a:ea typeface="+mn-ea"/>
                <a:cs typeface="Archivo Black"/>
              </a:rPr>
              <a:t>without impacting public benefits</a:t>
            </a:r>
            <a:r>
              <a:rPr sz="2550" b="1" dirty="0">
                <a:solidFill>
                  <a:srgbClr val="222222"/>
                </a:solidFill>
                <a:latin typeface="Arial"/>
                <a:ea typeface="+mn-ea"/>
                <a:cs typeface="Arial"/>
              </a:rPr>
              <a:t>.</a:t>
            </a:r>
            <a:r>
              <a:rPr sz="2550" dirty="0">
                <a:solidFill>
                  <a:srgbClr val="222222"/>
                </a:solidFill>
                <a:latin typeface="Arial"/>
                <a:ea typeface="+mn-ea"/>
                <a:cs typeface="Arial"/>
              </a:rPr>
              <a:t> ABLE accounts are offered under Section 529</a:t>
            </a:r>
            <a:r>
              <a:rPr lang="en-US" sz="2550" dirty="0">
                <a:solidFill>
                  <a:srgbClr val="222222"/>
                </a:solidFill>
                <a:latin typeface="Arial"/>
                <a:ea typeface="+mn-ea"/>
                <a:cs typeface="Arial"/>
              </a:rPr>
              <a:t>A </a:t>
            </a:r>
            <a:r>
              <a:rPr sz="2550" dirty="0">
                <a:solidFill>
                  <a:srgbClr val="222222"/>
                </a:solidFill>
                <a:latin typeface="Arial"/>
                <a:ea typeface="+mn-ea"/>
                <a:cs typeface="Arial"/>
              </a:rPr>
              <a:t> of the U.S. Tax Code. </a:t>
            </a:r>
          </a:p>
        </p:txBody>
      </p:sp>
      <p:pic>
        <p:nvPicPr>
          <p:cNvPr id="4" name="Thiago Barletta"/>
          <p:cNvPicPr/>
          <p:nvPr/>
        </p:nvPicPr>
        <p:blipFill rotWithShape="1">
          <a:blip r:embed="rId3"/>
          <a:stretch>
            <a:fillRect/>
          </a:stretch>
        </p:blipFill>
        <p:spPr>
          <a:xfrm>
            <a:off x="1495425" y="0"/>
            <a:ext cx="3181350" cy="3637933"/>
          </a:xfrm>
          <a:prstGeom prst="rect">
            <a:avLst/>
          </a:prstGeom>
        </p:spPr>
      </p:pic>
      <p:pic>
        <p:nvPicPr>
          <p:cNvPr id="5" name="unsplash_image"/>
          <p:cNvPicPr/>
          <p:nvPr/>
        </p:nvPicPr>
        <p:blipFill rotWithShape="1">
          <a:blip r:embed="rId4"/>
          <a:stretch>
            <a:fillRect/>
          </a:stretch>
        </p:blipFill>
        <p:spPr>
          <a:xfrm>
            <a:off x="1500661" y="3638550"/>
            <a:ext cx="3182022" cy="3681063"/>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Pros and Cons"/>
        <p:cNvGrpSpPr/>
        <p:nvPr/>
      </p:nvGrpSpPr>
      <p:grpSpPr>
        <a:xfrm>
          <a:off x="0" y="0"/>
          <a:ext cx="0" cy="0"/>
          <a:chOff x="0" y="0"/>
          <a:chExt cx="0" cy="0"/>
        </a:xfrm>
      </p:grpSpPr>
      <p:sp>
        <p:nvSpPr>
          <p:cNvPr id="2" name="Body text copy"/>
          <p:cNvSpPr/>
          <p:nvPr/>
        </p:nvSpPr>
        <p:spPr>
          <a:xfrm>
            <a:off x="2707594" y="3067050"/>
            <a:ext cx="4269818" cy="723900"/>
          </a:xfrm>
          <a:prstGeom prst="rect">
            <a:avLst/>
          </a:prstGeom>
        </p:spPr>
        <p:txBody>
          <a:bodyPr spcFirstLastPara="0" lIns="0" tIns="0" rIns="0" bIns="0" anchor="t"/>
          <a:lstStyle/>
          <a:p>
            <a:pPr algn="l" hangingPunct="0">
              <a:lnSpc>
                <a:spcPct val="116667"/>
              </a:lnSpc>
            </a:pPr>
            <a:r>
              <a:rPr lang="en-US" sz="1350" dirty="0">
                <a:solidFill>
                  <a:srgbClr val="121212"/>
                </a:solidFill>
                <a:latin typeface="Muli"/>
                <a:cs typeface="Muli"/>
              </a:rPr>
              <a:t>Consider your home state’s program first for instate incentives, or research ABLE programs offering nationwide enrollment. </a:t>
            </a:r>
            <a:r>
              <a:rPr lang="en-US" sz="1350" dirty="0">
                <a:solidFill>
                  <a:srgbClr val="121212"/>
                </a:solidFill>
                <a:latin typeface="Muli"/>
                <a:ea typeface="+mn-ea"/>
                <a:cs typeface="Muli"/>
              </a:rPr>
              <a:t> </a:t>
            </a:r>
            <a:endParaRPr sz="1350" dirty="0">
              <a:solidFill>
                <a:srgbClr val="121212"/>
              </a:solidFill>
              <a:latin typeface="Muli"/>
              <a:ea typeface="+mn-ea"/>
              <a:cs typeface="Muli"/>
            </a:endParaRPr>
          </a:p>
        </p:txBody>
      </p:sp>
      <p:sp>
        <p:nvSpPr>
          <p:cNvPr id="3" name="Body text copy"/>
          <p:cNvSpPr/>
          <p:nvPr/>
        </p:nvSpPr>
        <p:spPr>
          <a:xfrm>
            <a:off x="2705100" y="2676525"/>
            <a:ext cx="2857500" cy="276225"/>
          </a:xfrm>
          <a:prstGeom prst="rect">
            <a:avLst/>
          </a:prstGeom>
        </p:spPr>
        <p:txBody>
          <a:bodyPr spcFirstLastPara="0" lIns="0" tIns="0" rIns="0" bIns="0" anchor="t"/>
          <a:lstStyle/>
          <a:p>
            <a:pPr algn="l" hangingPunct="0">
              <a:lnSpc>
                <a:spcPct val="100000"/>
              </a:lnSpc>
            </a:pPr>
            <a:r>
              <a:rPr sz="1800" b="1">
                <a:solidFill>
                  <a:srgbClr val="3E773B"/>
                </a:solidFill>
                <a:latin typeface="Archivo Black"/>
                <a:ea typeface="+mn-ea"/>
                <a:cs typeface="Archivo Black"/>
              </a:rPr>
              <a:t>46 STATES + DC</a:t>
            </a:r>
          </a:p>
        </p:txBody>
      </p:sp>
      <p:sp>
        <p:nvSpPr>
          <p:cNvPr id="4" name="Body text copy"/>
          <p:cNvSpPr/>
          <p:nvPr/>
        </p:nvSpPr>
        <p:spPr>
          <a:xfrm>
            <a:off x="8324758" y="3044795"/>
            <a:ext cx="3511764" cy="723900"/>
          </a:xfrm>
          <a:prstGeom prst="rect">
            <a:avLst/>
          </a:prstGeom>
        </p:spPr>
        <p:txBody>
          <a:bodyPr spcFirstLastPara="0" lIns="0" tIns="0" rIns="0" bIns="0" anchor="t"/>
          <a:lstStyle/>
          <a:p>
            <a:pPr algn="l" hangingPunct="0">
              <a:lnSpc>
                <a:spcPct val="116667"/>
              </a:lnSpc>
            </a:pPr>
            <a:r>
              <a:rPr lang="en-US" sz="1350" dirty="0">
                <a:solidFill>
                  <a:srgbClr val="121212"/>
                </a:solidFill>
                <a:latin typeface="Muli"/>
                <a:ea typeface="+mn-ea"/>
                <a:cs typeface="Muli"/>
              </a:rPr>
              <a:t>T</a:t>
            </a:r>
            <a:r>
              <a:rPr sz="1350" dirty="0">
                <a:solidFill>
                  <a:srgbClr val="121212"/>
                </a:solidFill>
                <a:latin typeface="Muli"/>
                <a:ea typeface="+mn-ea"/>
                <a:cs typeface="Muli"/>
              </a:rPr>
              <a:t>here are currently more than 1</a:t>
            </a:r>
            <a:r>
              <a:rPr lang="en-US" sz="1350" dirty="0">
                <a:solidFill>
                  <a:srgbClr val="121212"/>
                </a:solidFill>
                <a:latin typeface="Muli"/>
                <a:cs typeface="Muli"/>
              </a:rPr>
              <a:t>44</a:t>
            </a:r>
            <a:r>
              <a:rPr sz="1350" dirty="0">
                <a:solidFill>
                  <a:srgbClr val="121212"/>
                </a:solidFill>
                <a:latin typeface="Muli"/>
                <a:ea typeface="+mn-ea"/>
                <a:cs typeface="Muli"/>
              </a:rPr>
              <a:t>,000 total ABLE accounts - increasing every day</a:t>
            </a:r>
            <a:r>
              <a:rPr lang="en-US" sz="1350" dirty="0">
                <a:solidFill>
                  <a:srgbClr val="121212"/>
                </a:solidFill>
                <a:latin typeface="Muli"/>
                <a:ea typeface="+mn-ea"/>
                <a:cs typeface="Muli"/>
              </a:rPr>
              <a:t> </a:t>
            </a:r>
            <a:br>
              <a:rPr lang="en-US" sz="1350" dirty="0">
                <a:solidFill>
                  <a:srgbClr val="121212"/>
                </a:solidFill>
                <a:latin typeface="Muli"/>
                <a:ea typeface="+mn-ea"/>
                <a:cs typeface="Muli"/>
              </a:rPr>
            </a:br>
            <a:r>
              <a:rPr lang="en-US" sz="1350" dirty="0">
                <a:solidFill>
                  <a:srgbClr val="121212"/>
                </a:solidFill>
                <a:latin typeface="Muli"/>
                <a:ea typeface="+mn-ea"/>
                <a:cs typeface="Muli"/>
              </a:rPr>
              <a:t>(as of March 31, 2023)</a:t>
            </a:r>
            <a:r>
              <a:rPr sz="1350" dirty="0">
                <a:solidFill>
                  <a:srgbClr val="121212"/>
                </a:solidFill>
                <a:latin typeface="Muli"/>
                <a:ea typeface="+mn-ea"/>
                <a:cs typeface="Muli"/>
              </a:rPr>
              <a:t>.</a:t>
            </a:r>
          </a:p>
        </p:txBody>
      </p:sp>
      <p:sp>
        <p:nvSpPr>
          <p:cNvPr id="5" name="Body text copy"/>
          <p:cNvSpPr/>
          <p:nvPr/>
        </p:nvSpPr>
        <p:spPr>
          <a:xfrm>
            <a:off x="8316085" y="2654270"/>
            <a:ext cx="3778868" cy="276225"/>
          </a:xfrm>
          <a:prstGeom prst="rect">
            <a:avLst/>
          </a:prstGeom>
        </p:spPr>
        <p:txBody>
          <a:bodyPr spcFirstLastPara="0" lIns="0" tIns="0" rIns="0" bIns="0" anchor="t"/>
          <a:lstStyle/>
          <a:p>
            <a:pPr algn="l" hangingPunct="0">
              <a:lnSpc>
                <a:spcPct val="100000"/>
              </a:lnSpc>
            </a:pPr>
            <a:r>
              <a:rPr sz="1800" b="1" dirty="0">
                <a:solidFill>
                  <a:srgbClr val="3E773B"/>
                </a:solidFill>
                <a:latin typeface="Archivo Black"/>
                <a:ea typeface="+mn-ea"/>
                <a:cs typeface="Archivo Black"/>
              </a:rPr>
              <a:t>1</a:t>
            </a:r>
            <a:r>
              <a:rPr lang="en-US" b="1" dirty="0">
                <a:solidFill>
                  <a:srgbClr val="3E773B"/>
                </a:solidFill>
                <a:latin typeface="Archivo Black"/>
                <a:cs typeface="Archivo Black"/>
              </a:rPr>
              <a:t>44</a:t>
            </a:r>
            <a:r>
              <a:rPr sz="1800" b="1" dirty="0">
                <a:solidFill>
                  <a:srgbClr val="3E773B"/>
                </a:solidFill>
                <a:latin typeface="Archivo Black"/>
                <a:ea typeface="+mn-ea"/>
                <a:cs typeface="Archivo Black"/>
              </a:rPr>
              <a:t>,000+ Total Accounts</a:t>
            </a:r>
          </a:p>
        </p:txBody>
      </p:sp>
      <p:pic>
        <p:nvPicPr>
          <p:cNvPr id="6" name="Interface73"/>
          <p:cNvPicPr/>
          <p:nvPr/>
        </p:nvPicPr>
        <p:blipFill rotWithShape="1">
          <a:blip r:embed="rId3"/>
          <a:stretch>
            <a:fillRect/>
          </a:stretch>
        </p:blipFill>
        <p:spPr>
          <a:xfrm>
            <a:off x="1501341" y="4876800"/>
            <a:ext cx="708766" cy="708766"/>
          </a:xfrm>
          <a:prstGeom prst="rect">
            <a:avLst/>
          </a:prstGeom>
        </p:spPr>
      </p:pic>
      <p:sp>
        <p:nvSpPr>
          <p:cNvPr id="7" name="Body text copy"/>
          <p:cNvSpPr/>
          <p:nvPr/>
        </p:nvSpPr>
        <p:spPr>
          <a:xfrm>
            <a:off x="1013151" y="552450"/>
            <a:ext cx="10982325" cy="685800"/>
          </a:xfrm>
          <a:prstGeom prst="rect">
            <a:avLst/>
          </a:prstGeom>
        </p:spPr>
        <p:txBody>
          <a:bodyPr spcFirstLastPara="0" lIns="0" tIns="0" rIns="0" bIns="0" anchor="t"/>
          <a:lstStyle/>
          <a:p>
            <a:pPr algn="ctr" hangingPunct="0">
              <a:lnSpc>
                <a:spcPct val="125000"/>
              </a:lnSpc>
            </a:pPr>
            <a:r>
              <a:rPr sz="3600">
                <a:solidFill>
                  <a:srgbClr val="121212"/>
                </a:solidFill>
                <a:latin typeface="Archivo Black"/>
                <a:ea typeface="+mn-ea"/>
                <a:cs typeface="Archivo Black"/>
              </a:rPr>
              <a:t>ABLE ACCOUNTS | BY THE NUMBERS</a:t>
            </a:r>
          </a:p>
        </p:txBody>
      </p:sp>
      <p:sp>
        <p:nvSpPr>
          <p:cNvPr id="8" name="Body text copy"/>
          <p:cNvSpPr/>
          <p:nvPr/>
        </p:nvSpPr>
        <p:spPr>
          <a:xfrm>
            <a:off x="1013151" y="1238250"/>
            <a:ext cx="10982325" cy="285750"/>
          </a:xfrm>
          <a:prstGeom prst="rect">
            <a:avLst/>
          </a:prstGeom>
        </p:spPr>
        <p:txBody>
          <a:bodyPr spcFirstLastPara="0" lIns="0" tIns="0" rIns="0" bIns="0" anchor="t"/>
          <a:lstStyle/>
          <a:p>
            <a:pPr algn="ctr" hangingPunct="0">
              <a:lnSpc>
                <a:spcPct val="125000"/>
              </a:lnSpc>
            </a:pPr>
            <a:r>
              <a:rPr sz="1500" cap="all" spc="150">
                <a:solidFill>
                  <a:srgbClr val="121212"/>
                </a:solidFill>
                <a:latin typeface="Muli"/>
                <a:ea typeface="+mn-ea"/>
                <a:cs typeface="Muli"/>
              </a:rPr>
              <a:t>Accounts are offered through state-run ABLE Programs</a:t>
            </a:r>
          </a:p>
        </p:txBody>
      </p:sp>
      <p:pic>
        <p:nvPicPr>
          <p:cNvPr id="9" name="customLine"/>
          <p:cNvPicPr/>
          <p:nvPr/>
        </p:nvPicPr>
        <p:blipFill rotWithShape="1">
          <a:blip r:embed="rId4"/>
          <a:stretch>
            <a:fillRect/>
          </a:stretch>
        </p:blipFill>
        <p:spPr>
          <a:xfrm>
            <a:off x="699003" y="4191000"/>
            <a:ext cx="11620773" cy="190500"/>
          </a:xfrm>
          <a:prstGeom prst="rect">
            <a:avLst/>
          </a:prstGeom>
        </p:spPr>
      </p:pic>
      <p:pic>
        <p:nvPicPr>
          <p:cNvPr id="10" name="customLine copy 1"/>
          <p:cNvPicPr/>
          <p:nvPr/>
        </p:nvPicPr>
        <p:blipFill rotWithShape="1">
          <a:blip r:embed="rId4"/>
          <a:stretch>
            <a:fillRect/>
          </a:stretch>
        </p:blipFill>
        <p:spPr>
          <a:xfrm>
            <a:off x="704156" y="1866900"/>
            <a:ext cx="11620773" cy="190500"/>
          </a:xfrm>
          <a:prstGeom prst="rect">
            <a:avLst/>
          </a:prstGeom>
        </p:spPr>
      </p:pic>
      <p:pic>
        <p:nvPicPr>
          <p:cNvPr id="11" name="United-States"/>
          <p:cNvPicPr/>
          <p:nvPr/>
        </p:nvPicPr>
        <p:blipFill rotWithShape="1">
          <a:blip r:embed="rId5"/>
          <a:stretch>
            <a:fillRect/>
          </a:stretch>
        </p:blipFill>
        <p:spPr>
          <a:xfrm>
            <a:off x="1174628" y="2676525"/>
            <a:ext cx="1345051" cy="855595"/>
          </a:xfrm>
          <a:prstGeom prst="rect">
            <a:avLst/>
          </a:prstGeom>
        </p:spPr>
      </p:pic>
      <p:pic>
        <p:nvPicPr>
          <p:cNvPr id="12" name="Icon-177"/>
          <p:cNvPicPr/>
          <p:nvPr/>
        </p:nvPicPr>
        <p:blipFill rotWithShape="1">
          <a:blip r:embed="rId6"/>
          <a:stretch>
            <a:fillRect/>
          </a:stretch>
        </p:blipFill>
        <p:spPr>
          <a:xfrm>
            <a:off x="7480686" y="2609022"/>
            <a:ext cx="581025" cy="990600"/>
          </a:xfrm>
          <a:prstGeom prst="rect">
            <a:avLst/>
          </a:prstGeom>
        </p:spPr>
      </p:pic>
      <p:sp>
        <p:nvSpPr>
          <p:cNvPr id="13" name="Body text copy"/>
          <p:cNvSpPr/>
          <p:nvPr/>
        </p:nvSpPr>
        <p:spPr>
          <a:xfrm>
            <a:off x="2709243" y="5210175"/>
            <a:ext cx="8610456" cy="476250"/>
          </a:xfrm>
          <a:prstGeom prst="rect">
            <a:avLst/>
          </a:prstGeom>
        </p:spPr>
        <p:txBody>
          <a:bodyPr spcFirstLastPara="0" lIns="0" tIns="0" rIns="0" bIns="0" anchor="t"/>
          <a:lstStyle/>
          <a:p>
            <a:pPr algn="l" hangingPunct="0">
              <a:lnSpc>
                <a:spcPct val="116667"/>
              </a:lnSpc>
            </a:pPr>
            <a:r>
              <a:rPr sz="1350" dirty="0">
                <a:solidFill>
                  <a:srgbClr val="121212"/>
                </a:solidFill>
                <a:latin typeface="Muli"/>
                <a:ea typeface="+mn-ea"/>
                <a:cs typeface="Muli"/>
              </a:rPr>
              <a:t>People with disabilities and their families believe are using ABLE accounts as savings, checking and investments accounts. The amount of money flowing through this vehicle keeps growing and growing.</a:t>
            </a:r>
            <a:endParaRPr lang="en-US" sz="1350" dirty="0">
              <a:solidFill>
                <a:srgbClr val="121212"/>
              </a:solidFill>
              <a:latin typeface="Muli"/>
              <a:ea typeface="+mn-ea"/>
              <a:cs typeface="Muli"/>
            </a:endParaRPr>
          </a:p>
          <a:p>
            <a:pPr algn="l" hangingPunct="0">
              <a:lnSpc>
                <a:spcPct val="116667"/>
              </a:lnSpc>
            </a:pPr>
            <a:endParaRPr lang="en-US" sz="1350" dirty="0">
              <a:solidFill>
                <a:srgbClr val="121212"/>
              </a:solidFill>
              <a:latin typeface="Muli"/>
              <a:cs typeface="Muli"/>
            </a:endParaRPr>
          </a:p>
          <a:p>
            <a:pPr algn="l" hangingPunct="0">
              <a:lnSpc>
                <a:spcPct val="116667"/>
              </a:lnSpc>
            </a:pPr>
            <a:r>
              <a:rPr lang="en-US" sz="1350" i="1" dirty="0">
                <a:solidFill>
                  <a:srgbClr val="121212"/>
                </a:solidFill>
                <a:latin typeface="Muli"/>
                <a:ea typeface="+mn-ea"/>
                <a:cs typeface="Muli"/>
              </a:rPr>
              <a:t>ABLE Data Source: National Association of State Treasurers </a:t>
            </a:r>
            <a:endParaRPr sz="1350" i="1" dirty="0">
              <a:solidFill>
                <a:srgbClr val="121212"/>
              </a:solidFill>
              <a:latin typeface="Muli"/>
              <a:ea typeface="+mn-ea"/>
              <a:cs typeface="Muli"/>
            </a:endParaRPr>
          </a:p>
        </p:txBody>
      </p:sp>
      <p:sp>
        <p:nvSpPr>
          <p:cNvPr id="14" name="Body text copy"/>
          <p:cNvSpPr/>
          <p:nvPr/>
        </p:nvSpPr>
        <p:spPr>
          <a:xfrm>
            <a:off x="2708089" y="4876800"/>
            <a:ext cx="6523663" cy="276225"/>
          </a:xfrm>
          <a:prstGeom prst="rect">
            <a:avLst/>
          </a:prstGeom>
        </p:spPr>
        <p:txBody>
          <a:bodyPr spcFirstLastPara="0" lIns="0" tIns="0" rIns="0" bIns="0" anchor="t"/>
          <a:lstStyle/>
          <a:p>
            <a:pPr algn="l" hangingPunct="0">
              <a:lnSpc>
                <a:spcPct val="100000"/>
              </a:lnSpc>
            </a:pPr>
            <a:r>
              <a:rPr sz="1800" dirty="0">
                <a:solidFill>
                  <a:srgbClr val="3E773B"/>
                </a:solidFill>
                <a:latin typeface="Archivo Black"/>
                <a:ea typeface="+mn-ea"/>
                <a:cs typeface="Archivo Black"/>
              </a:rPr>
              <a:t>Over $1</a:t>
            </a:r>
            <a:r>
              <a:rPr lang="en-US" sz="1800" dirty="0">
                <a:solidFill>
                  <a:srgbClr val="3E773B"/>
                </a:solidFill>
                <a:latin typeface="Archivo Black"/>
                <a:ea typeface="+mn-ea"/>
                <a:cs typeface="Archivo Black"/>
              </a:rPr>
              <a:t>.39</a:t>
            </a:r>
            <a:r>
              <a:rPr sz="1800" dirty="0">
                <a:solidFill>
                  <a:srgbClr val="3E773B"/>
                </a:solidFill>
                <a:latin typeface="Archivo Black"/>
                <a:ea typeface="+mn-ea"/>
                <a:cs typeface="Archivo Black"/>
              </a:rPr>
              <a:t> Billion in Nationwide ABLE accounts</a:t>
            </a:r>
          </a:p>
        </p:txBody>
      </p:sp>
      <p:pic>
        <p:nvPicPr>
          <p:cNvPr id="15" name="Shape7"/>
          <p:cNvPicPr/>
          <p:nvPr/>
        </p:nvPicPr>
        <p:blipFill rotWithShape="1">
          <a:blip r:embed="rId7"/>
          <a:stretch>
            <a:fillRect/>
          </a:stretch>
        </p:blipFill>
        <p:spPr>
          <a:xfrm rot="10800000">
            <a:off x="7421" y="6123233"/>
            <a:ext cx="13043398" cy="1234708"/>
          </a:xfrm>
          <a:prstGeom prst="rect">
            <a:avLst/>
          </a:prstGeom>
        </p:spPr>
      </p:pic>
      <p:sp>
        <p:nvSpPr>
          <p:cNvPr id="16" name="Body text copy"/>
          <p:cNvSpPr/>
          <p:nvPr/>
        </p:nvSpPr>
        <p:spPr>
          <a:xfrm>
            <a:off x="1336768" y="6448425"/>
            <a:ext cx="9991918" cy="1028700"/>
          </a:xfrm>
          <a:prstGeom prst="rect">
            <a:avLst/>
          </a:prstGeom>
        </p:spPr>
        <p:txBody>
          <a:bodyPr spcFirstLastPara="0" lIns="0" tIns="0" rIns="0" bIns="0" anchor="t"/>
          <a:lstStyle/>
          <a:p>
            <a:pPr algn="ctr" hangingPunct="0">
              <a:lnSpc>
                <a:spcPct val="125000"/>
              </a:lnSpc>
            </a:pPr>
            <a:r>
              <a:rPr sz="1800" b="1" cap="all" dirty="0">
                <a:solidFill>
                  <a:srgbClr val="000000"/>
                </a:solidFill>
                <a:latin typeface="Archivo Black"/>
                <a:ea typeface="+mn-ea"/>
                <a:cs typeface="Archivo Black"/>
              </a:rPr>
              <a:t>visit OUR WEBSITE TO FIND YOUR STATE'S PROGRAM: </a:t>
            </a:r>
            <a:r>
              <a:rPr sz="1800" b="1" cap="all" dirty="0">
                <a:solidFill>
                  <a:srgbClr val="3E773B"/>
                </a:solidFill>
                <a:latin typeface="Archivo Black"/>
                <a:ea typeface="+mn-ea"/>
                <a:cs typeface="Archivo Black"/>
                <a:hlinkClick r:id="rId8"/>
              </a:rPr>
              <a:t>abletoday.org/able-programs</a:t>
            </a:r>
          </a:p>
          <a:p>
            <a:pPr algn="ctr" hangingPunct="0">
              <a:lnSpc>
                <a:spcPct val="125000"/>
              </a:lnSpc>
            </a:pPr>
            <a:endParaRPr sz="1800" b="1" cap="all" dirty="0">
              <a:solidFill>
                <a:srgbClr val="3E773B"/>
              </a:solidFill>
              <a:latin typeface="Archivo Black"/>
              <a:ea typeface="+mn-ea"/>
              <a:cs typeface="Archivo Black"/>
              <a:hlinkClick r:id="rId8"/>
            </a:endParaRPr>
          </a:p>
        </p:txBody>
      </p:sp>
    </p:spTree>
    <p:extLst>
      <p:ext uri="{BB962C8B-B14F-4D97-AF65-F5344CB8AC3E}">
        <p14:creationId xmlns:p14="http://schemas.microsoft.com/office/powerpoint/2010/main" val="393002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ervices"/>
        <p:cNvGrpSpPr/>
        <p:nvPr/>
      </p:nvGrpSpPr>
      <p:grpSpPr>
        <a:xfrm>
          <a:off x="0" y="0"/>
          <a:ext cx="0" cy="0"/>
          <a:chOff x="0" y="0"/>
          <a:chExt cx="0" cy="0"/>
        </a:xfrm>
      </p:grpSpPr>
      <p:sp>
        <p:nvSpPr>
          <p:cNvPr id="2" name="Body text copy copy 1"/>
          <p:cNvSpPr/>
          <p:nvPr/>
        </p:nvSpPr>
        <p:spPr>
          <a:xfrm>
            <a:off x="973786" y="663555"/>
            <a:ext cx="10982325" cy="685800"/>
          </a:xfrm>
          <a:prstGeom prst="rect">
            <a:avLst/>
          </a:prstGeom>
        </p:spPr>
        <p:txBody>
          <a:bodyPr spcFirstLastPara="0" lIns="0" tIns="0" rIns="0" bIns="0" anchor="t"/>
          <a:lstStyle/>
          <a:p>
            <a:pPr algn="ctr" hangingPunct="0">
              <a:lnSpc>
                <a:spcPct val="100000"/>
              </a:lnSpc>
            </a:pPr>
            <a:r>
              <a:rPr lang="en-US" sz="4500" b="1" dirty="0">
                <a:solidFill>
                  <a:srgbClr val="3E773B"/>
                </a:solidFill>
                <a:latin typeface="Archivo Black"/>
                <a:ea typeface="+mn-ea"/>
                <a:cs typeface="Archivo Black"/>
              </a:rPr>
              <a:t>Key Benefits</a:t>
            </a:r>
            <a:endParaRPr sz="4500" b="1" dirty="0">
              <a:solidFill>
                <a:srgbClr val="3E773B"/>
              </a:solidFill>
              <a:latin typeface="Archivo Black"/>
              <a:ea typeface="+mn-ea"/>
              <a:cs typeface="Archivo Black"/>
            </a:endParaRPr>
          </a:p>
        </p:txBody>
      </p:sp>
      <p:sp>
        <p:nvSpPr>
          <p:cNvPr id="4" name="Body text copy"/>
          <p:cNvSpPr/>
          <p:nvPr/>
        </p:nvSpPr>
        <p:spPr>
          <a:xfrm>
            <a:off x="1028744" y="3384510"/>
            <a:ext cx="3523848" cy="685800"/>
          </a:xfrm>
          <a:prstGeom prst="rect">
            <a:avLst/>
          </a:prstGeom>
        </p:spPr>
        <p:txBody>
          <a:bodyPr spcFirstLastPara="0" lIns="0" tIns="0" rIns="0" bIns="0" anchor="t"/>
          <a:lstStyle/>
          <a:p>
            <a:pPr algn="ctr" hangingPunct="0">
              <a:lnSpc>
                <a:spcPct val="125000"/>
              </a:lnSpc>
            </a:pPr>
            <a:r>
              <a:rPr sz="1800" b="1">
                <a:solidFill>
                  <a:srgbClr val="000000"/>
                </a:solidFill>
                <a:latin typeface="Muli"/>
                <a:ea typeface="+mn-ea"/>
                <a:cs typeface="Muli"/>
              </a:rPr>
              <a:t>Short-term spending and </a:t>
            </a:r>
          </a:p>
          <a:p>
            <a:pPr algn="ctr" hangingPunct="0">
              <a:lnSpc>
                <a:spcPct val="125000"/>
              </a:lnSpc>
            </a:pPr>
            <a:r>
              <a:rPr sz="1800" b="1">
                <a:solidFill>
                  <a:srgbClr val="000000"/>
                </a:solidFill>
                <a:latin typeface="Muli"/>
                <a:ea typeface="+mn-ea"/>
                <a:cs typeface="Muli"/>
              </a:rPr>
              <a:t>long-term savings</a:t>
            </a:r>
          </a:p>
        </p:txBody>
      </p:sp>
      <p:sp>
        <p:nvSpPr>
          <p:cNvPr id="5" name="Body text copy"/>
          <p:cNvSpPr/>
          <p:nvPr/>
        </p:nvSpPr>
        <p:spPr>
          <a:xfrm>
            <a:off x="1027241" y="2946360"/>
            <a:ext cx="3526854" cy="342900"/>
          </a:xfrm>
          <a:prstGeom prst="rect">
            <a:avLst/>
          </a:prstGeom>
        </p:spPr>
        <p:txBody>
          <a:bodyPr spcFirstLastPara="0" lIns="0" tIns="0" rIns="0" bIns="0" anchor="t"/>
          <a:lstStyle/>
          <a:p>
            <a:pPr algn="ctr" hangingPunct="0">
              <a:lnSpc>
                <a:spcPct val="125000"/>
              </a:lnSpc>
            </a:pPr>
            <a:r>
              <a:rPr sz="1800" b="1">
                <a:solidFill>
                  <a:srgbClr val="292929"/>
                </a:solidFill>
                <a:latin typeface="Archivo Black"/>
                <a:ea typeface="+mn-ea"/>
                <a:cs typeface="Archivo Black"/>
              </a:rPr>
              <a:t>Multiple Functions</a:t>
            </a:r>
          </a:p>
        </p:txBody>
      </p:sp>
      <p:sp>
        <p:nvSpPr>
          <p:cNvPr id="6" name="Body text copy"/>
          <p:cNvSpPr/>
          <p:nvPr/>
        </p:nvSpPr>
        <p:spPr>
          <a:xfrm>
            <a:off x="1870432" y="2193885"/>
            <a:ext cx="1841843" cy="457200"/>
          </a:xfrm>
          <a:prstGeom prst="rect">
            <a:avLst/>
          </a:prstGeom>
        </p:spPr>
        <p:txBody>
          <a:bodyPr spcFirstLastPara="0" lIns="0" tIns="0" rIns="0" bIns="0" anchor="t"/>
          <a:lstStyle/>
          <a:p>
            <a:pPr algn="ctr" hangingPunct="0">
              <a:lnSpc>
                <a:spcPct val="100000"/>
              </a:lnSpc>
            </a:pPr>
            <a:r>
              <a:rPr sz="3000" b="1">
                <a:solidFill>
                  <a:srgbClr val="3E773B"/>
                </a:solidFill>
                <a:latin typeface="Archivo Black"/>
                <a:ea typeface="+mn-ea"/>
                <a:cs typeface="Archivo Black"/>
              </a:rPr>
              <a:t>01</a:t>
            </a:r>
          </a:p>
        </p:txBody>
      </p:sp>
      <p:sp>
        <p:nvSpPr>
          <p:cNvPr id="7" name="Body text copy"/>
          <p:cNvSpPr/>
          <p:nvPr/>
        </p:nvSpPr>
        <p:spPr>
          <a:xfrm>
            <a:off x="4904442" y="6005332"/>
            <a:ext cx="3561478" cy="685800"/>
          </a:xfrm>
          <a:prstGeom prst="rect">
            <a:avLst/>
          </a:prstGeom>
        </p:spPr>
        <p:txBody>
          <a:bodyPr spcFirstLastPara="0" lIns="0" tIns="0" rIns="0" bIns="0" anchor="t"/>
          <a:lstStyle/>
          <a:p>
            <a:pPr algn="ctr" hangingPunct="0">
              <a:lnSpc>
                <a:spcPct val="125000"/>
              </a:lnSpc>
            </a:pPr>
            <a:r>
              <a:rPr sz="1800" b="1" dirty="0">
                <a:solidFill>
                  <a:srgbClr val="000000"/>
                </a:solidFill>
                <a:latin typeface="Muli"/>
                <a:ea typeface="+mn-ea"/>
                <a:cs typeface="Muli"/>
              </a:rPr>
              <a:t>Easy to open, close, and use –  similar to a regular bank account</a:t>
            </a:r>
          </a:p>
        </p:txBody>
      </p:sp>
      <p:sp>
        <p:nvSpPr>
          <p:cNvPr id="8" name="Body text copy"/>
          <p:cNvSpPr/>
          <p:nvPr/>
        </p:nvSpPr>
        <p:spPr>
          <a:xfrm>
            <a:off x="4940568" y="5586232"/>
            <a:ext cx="3526854" cy="342900"/>
          </a:xfrm>
          <a:prstGeom prst="rect">
            <a:avLst/>
          </a:prstGeom>
        </p:spPr>
        <p:txBody>
          <a:bodyPr spcFirstLastPara="0" lIns="0" tIns="0" rIns="0" bIns="0" anchor="t"/>
          <a:lstStyle/>
          <a:p>
            <a:pPr algn="ctr" hangingPunct="0">
              <a:lnSpc>
                <a:spcPct val="125000"/>
              </a:lnSpc>
            </a:pPr>
            <a:r>
              <a:rPr sz="1800" b="1" dirty="0">
                <a:solidFill>
                  <a:srgbClr val="292929"/>
                </a:solidFill>
                <a:latin typeface="Archivo Black"/>
                <a:ea typeface="+mn-ea"/>
                <a:cs typeface="Archivo Black"/>
              </a:rPr>
              <a:t>Easy To Use</a:t>
            </a:r>
          </a:p>
        </p:txBody>
      </p:sp>
      <p:sp>
        <p:nvSpPr>
          <p:cNvPr id="9" name="Body text copy"/>
          <p:cNvSpPr/>
          <p:nvPr/>
        </p:nvSpPr>
        <p:spPr>
          <a:xfrm>
            <a:off x="5783759" y="4833757"/>
            <a:ext cx="1841843" cy="457200"/>
          </a:xfrm>
          <a:prstGeom prst="rect">
            <a:avLst/>
          </a:prstGeom>
        </p:spPr>
        <p:txBody>
          <a:bodyPr spcFirstLastPara="0" lIns="0" tIns="0" rIns="0" bIns="0" anchor="t"/>
          <a:lstStyle/>
          <a:p>
            <a:pPr algn="ctr" hangingPunct="0">
              <a:lnSpc>
                <a:spcPct val="100000"/>
              </a:lnSpc>
            </a:pPr>
            <a:r>
              <a:rPr sz="3000" b="1" dirty="0">
                <a:solidFill>
                  <a:srgbClr val="3E773B"/>
                </a:solidFill>
                <a:latin typeface="Archivo Black"/>
                <a:ea typeface="+mn-ea"/>
                <a:cs typeface="Archivo Black"/>
              </a:rPr>
              <a:t>0</a:t>
            </a:r>
            <a:r>
              <a:rPr lang="en-US" sz="3000" b="1" dirty="0">
                <a:solidFill>
                  <a:srgbClr val="3E773B"/>
                </a:solidFill>
                <a:latin typeface="Archivo Black"/>
                <a:ea typeface="+mn-ea"/>
                <a:cs typeface="Archivo Black"/>
              </a:rPr>
              <a:t>5</a:t>
            </a:r>
            <a:endParaRPr sz="3000" b="1" dirty="0">
              <a:solidFill>
                <a:srgbClr val="3E773B"/>
              </a:solidFill>
              <a:latin typeface="Archivo Black"/>
              <a:ea typeface="+mn-ea"/>
              <a:cs typeface="Archivo Black"/>
            </a:endParaRPr>
          </a:p>
        </p:txBody>
      </p:sp>
      <p:sp>
        <p:nvSpPr>
          <p:cNvPr id="10" name="Body text copy"/>
          <p:cNvSpPr/>
          <p:nvPr/>
        </p:nvSpPr>
        <p:spPr>
          <a:xfrm>
            <a:off x="4740922" y="3362325"/>
            <a:ext cx="3523848" cy="704850"/>
          </a:xfrm>
          <a:prstGeom prst="rect">
            <a:avLst/>
          </a:prstGeom>
        </p:spPr>
        <p:txBody>
          <a:bodyPr spcFirstLastPara="0" lIns="0" tIns="0" rIns="0" bIns="0" anchor="t"/>
          <a:lstStyle/>
          <a:p>
            <a:pPr algn="ctr" hangingPunct="0">
              <a:lnSpc>
                <a:spcPct val="125000"/>
              </a:lnSpc>
            </a:pPr>
            <a:r>
              <a:rPr sz="1800" dirty="0">
                <a:solidFill>
                  <a:srgbClr val="222222"/>
                </a:solidFill>
                <a:latin typeface="Arial"/>
                <a:ea typeface="+mn-ea"/>
                <a:cs typeface="Arial"/>
              </a:rPr>
              <a:t>Financial </a:t>
            </a:r>
            <a:r>
              <a:rPr sz="1800" dirty="0">
                <a:solidFill>
                  <a:srgbClr val="292929"/>
                </a:solidFill>
                <a:latin typeface="Muli"/>
                <a:ea typeface="+mn-ea"/>
                <a:cs typeface="Muli"/>
              </a:rPr>
              <a:t>empowerment</a:t>
            </a:r>
            <a:r>
              <a:rPr sz="1800" dirty="0">
                <a:solidFill>
                  <a:srgbClr val="222222"/>
                </a:solidFill>
                <a:latin typeface="Arial"/>
                <a:ea typeface="+mn-ea"/>
                <a:cs typeface="Arial"/>
              </a:rPr>
              <a:t> </a:t>
            </a:r>
          </a:p>
          <a:p>
            <a:pPr algn="ctr" hangingPunct="0">
              <a:lnSpc>
                <a:spcPct val="125000"/>
              </a:lnSpc>
            </a:pPr>
            <a:r>
              <a:rPr sz="1800" dirty="0">
                <a:solidFill>
                  <a:srgbClr val="222222"/>
                </a:solidFill>
                <a:latin typeface="Arial"/>
                <a:ea typeface="+mn-ea"/>
                <a:cs typeface="Arial"/>
              </a:rPr>
              <a:t>and community inclusion</a:t>
            </a:r>
          </a:p>
        </p:txBody>
      </p:sp>
      <p:sp>
        <p:nvSpPr>
          <p:cNvPr id="11" name="Body text copy"/>
          <p:cNvSpPr/>
          <p:nvPr/>
        </p:nvSpPr>
        <p:spPr>
          <a:xfrm>
            <a:off x="4739418" y="2924175"/>
            <a:ext cx="3526854" cy="342900"/>
          </a:xfrm>
          <a:prstGeom prst="rect">
            <a:avLst/>
          </a:prstGeom>
        </p:spPr>
        <p:txBody>
          <a:bodyPr spcFirstLastPara="0" lIns="0" tIns="0" rIns="0" bIns="0" anchor="t"/>
          <a:lstStyle/>
          <a:p>
            <a:pPr algn="ctr" hangingPunct="0">
              <a:lnSpc>
                <a:spcPct val="125000"/>
              </a:lnSpc>
            </a:pPr>
            <a:r>
              <a:rPr sz="1800" b="1">
                <a:solidFill>
                  <a:srgbClr val="292929"/>
                </a:solidFill>
                <a:latin typeface="Archivo Black"/>
                <a:ea typeface="+mn-ea"/>
                <a:cs typeface="Archivo Black"/>
              </a:rPr>
              <a:t>Opportunity</a:t>
            </a:r>
          </a:p>
        </p:txBody>
      </p:sp>
      <p:sp>
        <p:nvSpPr>
          <p:cNvPr id="12" name="Body text copy"/>
          <p:cNvSpPr/>
          <p:nvPr/>
        </p:nvSpPr>
        <p:spPr>
          <a:xfrm>
            <a:off x="5582609" y="2171700"/>
            <a:ext cx="1841843" cy="457200"/>
          </a:xfrm>
          <a:prstGeom prst="rect">
            <a:avLst/>
          </a:prstGeom>
        </p:spPr>
        <p:txBody>
          <a:bodyPr spcFirstLastPara="0" lIns="0" tIns="0" rIns="0" bIns="0" anchor="t"/>
          <a:lstStyle/>
          <a:p>
            <a:pPr algn="ctr" hangingPunct="0">
              <a:lnSpc>
                <a:spcPct val="100000"/>
              </a:lnSpc>
            </a:pPr>
            <a:r>
              <a:rPr sz="3000" b="1">
                <a:solidFill>
                  <a:srgbClr val="3E773B"/>
                </a:solidFill>
                <a:latin typeface="Archivo Black"/>
                <a:ea typeface="+mn-ea"/>
                <a:cs typeface="Archivo Black"/>
              </a:rPr>
              <a:t>02</a:t>
            </a:r>
          </a:p>
        </p:txBody>
      </p:sp>
      <p:sp>
        <p:nvSpPr>
          <p:cNvPr id="13" name="Body text copy"/>
          <p:cNvSpPr/>
          <p:nvPr/>
        </p:nvSpPr>
        <p:spPr>
          <a:xfrm>
            <a:off x="8678772" y="6000750"/>
            <a:ext cx="3523848" cy="685800"/>
          </a:xfrm>
          <a:prstGeom prst="rect">
            <a:avLst/>
          </a:prstGeom>
        </p:spPr>
        <p:txBody>
          <a:bodyPr spcFirstLastPara="0" lIns="0" tIns="0" rIns="0" bIns="0" anchor="t"/>
          <a:lstStyle/>
          <a:p>
            <a:pPr algn="ctr" hangingPunct="0">
              <a:lnSpc>
                <a:spcPct val="125000"/>
              </a:lnSpc>
            </a:pPr>
            <a:r>
              <a:rPr sz="1800" b="1" dirty="0">
                <a:solidFill>
                  <a:srgbClr val="000000"/>
                </a:solidFill>
                <a:latin typeface="Muli"/>
                <a:ea typeface="+mn-ea"/>
                <a:cs typeface="Muli"/>
              </a:rPr>
              <a:t>Tax-free earning</a:t>
            </a:r>
            <a:r>
              <a:rPr lang="en-US" sz="1800" b="1" dirty="0">
                <a:solidFill>
                  <a:srgbClr val="000000"/>
                </a:solidFill>
                <a:latin typeface="Muli"/>
                <a:ea typeface="+mn-ea"/>
                <a:cs typeface="Muli"/>
              </a:rPr>
              <a:t>s and state </a:t>
            </a:r>
            <a:br>
              <a:rPr lang="en-US" sz="1800" b="1" dirty="0">
                <a:solidFill>
                  <a:srgbClr val="000000"/>
                </a:solidFill>
                <a:latin typeface="Muli"/>
                <a:ea typeface="+mn-ea"/>
                <a:cs typeface="Muli"/>
              </a:rPr>
            </a:br>
            <a:r>
              <a:rPr lang="en-US" sz="1800" b="1" dirty="0">
                <a:solidFill>
                  <a:srgbClr val="000000"/>
                </a:solidFill>
                <a:latin typeface="Muli"/>
                <a:ea typeface="+mn-ea"/>
                <a:cs typeface="Muli"/>
              </a:rPr>
              <a:t>tax </a:t>
            </a:r>
            <a:r>
              <a:rPr sz="1800" b="1" dirty="0">
                <a:solidFill>
                  <a:srgbClr val="000000"/>
                </a:solidFill>
                <a:latin typeface="Muli"/>
                <a:ea typeface="+mn-ea"/>
                <a:cs typeface="Muli"/>
              </a:rPr>
              <a:t>deductions</a:t>
            </a:r>
            <a:r>
              <a:rPr lang="en-US" sz="1800" b="1" dirty="0">
                <a:solidFill>
                  <a:srgbClr val="000000"/>
                </a:solidFill>
                <a:latin typeface="Muli"/>
                <a:ea typeface="+mn-ea"/>
                <a:cs typeface="Muli"/>
              </a:rPr>
              <a:t> / credits </a:t>
            </a:r>
            <a:endParaRPr sz="1800" b="1" dirty="0">
              <a:solidFill>
                <a:srgbClr val="000000"/>
              </a:solidFill>
              <a:latin typeface="Muli"/>
              <a:ea typeface="+mn-ea"/>
              <a:cs typeface="Muli"/>
            </a:endParaRPr>
          </a:p>
        </p:txBody>
      </p:sp>
      <p:sp>
        <p:nvSpPr>
          <p:cNvPr id="14" name="Body text copy"/>
          <p:cNvSpPr/>
          <p:nvPr/>
        </p:nvSpPr>
        <p:spPr>
          <a:xfrm>
            <a:off x="8675766" y="5584303"/>
            <a:ext cx="3526854" cy="342900"/>
          </a:xfrm>
          <a:prstGeom prst="rect">
            <a:avLst/>
          </a:prstGeom>
        </p:spPr>
        <p:txBody>
          <a:bodyPr spcFirstLastPara="0" lIns="0" tIns="0" rIns="0" bIns="0" anchor="t"/>
          <a:lstStyle/>
          <a:p>
            <a:pPr algn="ctr" hangingPunct="0">
              <a:lnSpc>
                <a:spcPct val="125000"/>
              </a:lnSpc>
            </a:pPr>
            <a:r>
              <a:rPr sz="1800" b="1" dirty="0">
                <a:solidFill>
                  <a:srgbClr val="292929"/>
                </a:solidFill>
                <a:latin typeface="Archivo Black"/>
                <a:ea typeface="+mn-ea"/>
                <a:cs typeface="Archivo Black"/>
              </a:rPr>
              <a:t>Tax Benefits</a:t>
            </a:r>
          </a:p>
        </p:txBody>
      </p:sp>
      <p:sp>
        <p:nvSpPr>
          <p:cNvPr id="15" name="Body text copy"/>
          <p:cNvSpPr/>
          <p:nvPr/>
        </p:nvSpPr>
        <p:spPr>
          <a:xfrm>
            <a:off x="9519774" y="4847381"/>
            <a:ext cx="1841843" cy="457200"/>
          </a:xfrm>
          <a:prstGeom prst="rect">
            <a:avLst/>
          </a:prstGeom>
        </p:spPr>
        <p:txBody>
          <a:bodyPr spcFirstLastPara="0" lIns="0" tIns="0" rIns="0" bIns="0" anchor="t"/>
          <a:lstStyle/>
          <a:p>
            <a:pPr algn="ctr" hangingPunct="0">
              <a:lnSpc>
                <a:spcPct val="100000"/>
              </a:lnSpc>
            </a:pPr>
            <a:r>
              <a:rPr sz="3000" b="1" dirty="0">
                <a:solidFill>
                  <a:srgbClr val="3E773B"/>
                </a:solidFill>
                <a:latin typeface="Archivo Black"/>
                <a:ea typeface="+mn-ea"/>
                <a:cs typeface="Archivo Black"/>
              </a:rPr>
              <a:t>0</a:t>
            </a:r>
            <a:r>
              <a:rPr lang="en-US" sz="3000" b="1" dirty="0">
                <a:solidFill>
                  <a:srgbClr val="3E773B"/>
                </a:solidFill>
                <a:latin typeface="Archivo Black"/>
                <a:ea typeface="+mn-ea"/>
                <a:cs typeface="Archivo Black"/>
              </a:rPr>
              <a:t>6</a:t>
            </a:r>
            <a:endParaRPr sz="3000" b="1" dirty="0">
              <a:solidFill>
                <a:srgbClr val="3E773B"/>
              </a:solidFill>
              <a:latin typeface="Archivo Black"/>
              <a:ea typeface="+mn-ea"/>
              <a:cs typeface="Archivo Black"/>
            </a:endParaRPr>
          </a:p>
        </p:txBody>
      </p:sp>
      <p:sp>
        <p:nvSpPr>
          <p:cNvPr id="16" name="Body text copy"/>
          <p:cNvSpPr/>
          <p:nvPr/>
        </p:nvSpPr>
        <p:spPr>
          <a:xfrm>
            <a:off x="8677269" y="3384510"/>
            <a:ext cx="3523848" cy="704850"/>
          </a:xfrm>
          <a:prstGeom prst="rect">
            <a:avLst/>
          </a:prstGeom>
        </p:spPr>
        <p:txBody>
          <a:bodyPr spcFirstLastPara="0" lIns="0" tIns="0" rIns="0" bIns="0" anchor="t"/>
          <a:lstStyle/>
          <a:p>
            <a:pPr algn="ctr" hangingPunct="0">
              <a:lnSpc>
                <a:spcPct val="125000"/>
              </a:lnSpc>
            </a:pPr>
            <a:r>
              <a:rPr sz="1800" dirty="0">
                <a:solidFill>
                  <a:srgbClr val="222222"/>
                </a:solidFill>
                <a:latin typeface="Arial"/>
                <a:ea typeface="+mn-ea"/>
                <a:cs typeface="Arial"/>
              </a:rPr>
              <a:t>An alternative option </a:t>
            </a:r>
          </a:p>
          <a:p>
            <a:pPr algn="ctr" hangingPunct="0">
              <a:lnSpc>
                <a:spcPct val="125000"/>
              </a:lnSpc>
            </a:pPr>
            <a:r>
              <a:rPr lang="en-US" dirty="0">
                <a:solidFill>
                  <a:srgbClr val="222222"/>
                </a:solidFill>
                <a:latin typeface="Arial"/>
                <a:cs typeface="Arial"/>
              </a:rPr>
              <a:t>to</a:t>
            </a:r>
            <a:r>
              <a:rPr sz="1800" dirty="0">
                <a:solidFill>
                  <a:srgbClr val="222222"/>
                </a:solidFill>
                <a:latin typeface="Arial"/>
                <a:ea typeface="+mn-ea"/>
                <a:cs typeface="Arial"/>
              </a:rPr>
              <a:t> “spend down”</a:t>
            </a:r>
          </a:p>
        </p:txBody>
      </p:sp>
      <p:sp>
        <p:nvSpPr>
          <p:cNvPr id="17" name="Body text copy"/>
          <p:cNvSpPr/>
          <p:nvPr/>
        </p:nvSpPr>
        <p:spPr>
          <a:xfrm>
            <a:off x="8675766" y="2946360"/>
            <a:ext cx="3526854" cy="342900"/>
          </a:xfrm>
          <a:prstGeom prst="rect">
            <a:avLst/>
          </a:prstGeom>
        </p:spPr>
        <p:txBody>
          <a:bodyPr spcFirstLastPara="0" lIns="0" tIns="0" rIns="0" bIns="0" anchor="t"/>
          <a:lstStyle/>
          <a:p>
            <a:pPr algn="ctr" hangingPunct="0">
              <a:lnSpc>
                <a:spcPct val="125000"/>
              </a:lnSpc>
            </a:pPr>
            <a:r>
              <a:rPr sz="1800" b="1">
                <a:solidFill>
                  <a:srgbClr val="292929"/>
                </a:solidFill>
                <a:latin typeface="Archivo Black"/>
                <a:ea typeface="+mn-ea"/>
                <a:cs typeface="Archivo Black"/>
              </a:rPr>
              <a:t>Spend Down Alternative</a:t>
            </a:r>
          </a:p>
        </p:txBody>
      </p:sp>
      <p:sp>
        <p:nvSpPr>
          <p:cNvPr id="18" name="Body text copy"/>
          <p:cNvSpPr/>
          <p:nvPr/>
        </p:nvSpPr>
        <p:spPr>
          <a:xfrm>
            <a:off x="9518957" y="2193885"/>
            <a:ext cx="1841843" cy="457200"/>
          </a:xfrm>
          <a:prstGeom prst="rect">
            <a:avLst/>
          </a:prstGeom>
        </p:spPr>
        <p:txBody>
          <a:bodyPr spcFirstLastPara="0" lIns="0" tIns="0" rIns="0" bIns="0" anchor="t"/>
          <a:lstStyle/>
          <a:p>
            <a:pPr algn="ctr" hangingPunct="0">
              <a:lnSpc>
                <a:spcPct val="100000"/>
              </a:lnSpc>
            </a:pPr>
            <a:r>
              <a:rPr sz="3000" b="1">
                <a:solidFill>
                  <a:srgbClr val="3E773B"/>
                </a:solidFill>
                <a:latin typeface="Archivo Black"/>
                <a:ea typeface="+mn-ea"/>
                <a:cs typeface="Archivo Black"/>
              </a:rPr>
              <a:t>03</a:t>
            </a:r>
          </a:p>
        </p:txBody>
      </p:sp>
      <p:sp>
        <p:nvSpPr>
          <p:cNvPr id="19" name="Body text copy">
            <a:extLst>
              <a:ext uri="{FF2B5EF4-FFF2-40B4-BE49-F238E27FC236}">
                <a16:creationId xmlns:a16="http://schemas.microsoft.com/office/drawing/2014/main" id="{C3182E0C-65BD-B0D0-5848-13CF9491E5EC}"/>
              </a:ext>
            </a:extLst>
          </p:cNvPr>
          <p:cNvSpPr/>
          <p:nvPr/>
        </p:nvSpPr>
        <p:spPr>
          <a:xfrm>
            <a:off x="973786" y="6000750"/>
            <a:ext cx="3561478" cy="685800"/>
          </a:xfrm>
          <a:prstGeom prst="rect">
            <a:avLst/>
          </a:prstGeom>
        </p:spPr>
        <p:txBody>
          <a:bodyPr spcFirstLastPara="0" lIns="0" tIns="0" rIns="0" bIns="0" anchor="t"/>
          <a:lstStyle/>
          <a:p>
            <a:pPr algn="ctr" hangingPunct="0">
              <a:lnSpc>
                <a:spcPct val="125000"/>
              </a:lnSpc>
            </a:pPr>
            <a:r>
              <a:rPr lang="en-US" sz="1800" b="1" dirty="0">
                <a:solidFill>
                  <a:srgbClr val="000000"/>
                </a:solidFill>
                <a:latin typeface="Muli"/>
                <a:ea typeface="+mn-ea"/>
                <a:cs typeface="Muli"/>
              </a:rPr>
              <a:t>ABLE accounts are owned by the person with the disability</a:t>
            </a:r>
            <a:endParaRPr sz="1800" b="1" dirty="0">
              <a:solidFill>
                <a:srgbClr val="000000"/>
              </a:solidFill>
              <a:latin typeface="Muli"/>
              <a:ea typeface="+mn-ea"/>
              <a:cs typeface="Muli"/>
            </a:endParaRPr>
          </a:p>
        </p:txBody>
      </p:sp>
      <p:sp>
        <p:nvSpPr>
          <p:cNvPr id="20" name="Body text copy">
            <a:extLst>
              <a:ext uri="{FF2B5EF4-FFF2-40B4-BE49-F238E27FC236}">
                <a16:creationId xmlns:a16="http://schemas.microsoft.com/office/drawing/2014/main" id="{4CCCB99D-D66F-F744-CE15-8E3AAA5272AF}"/>
              </a:ext>
            </a:extLst>
          </p:cNvPr>
          <p:cNvSpPr/>
          <p:nvPr/>
        </p:nvSpPr>
        <p:spPr>
          <a:xfrm>
            <a:off x="1009912" y="5581650"/>
            <a:ext cx="3526854" cy="342900"/>
          </a:xfrm>
          <a:prstGeom prst="rect">
            <a:avLst/>
          </a:prstGeom>
        </p:spPr>
        <p:txBody>
          <a:bodyPr spcFirstLastPara="0" lIns="0" tIns="0" rIns="0" bIns="0" anchor="t"/>
          <a:lstStyle/>
          <a:p>
            <a:pPr algn="ctr" hangingPunct="0">
              <a:lnSpc>
                <a:spcPct val="125000"/>
              </a:lnSpc>
            </a:pPr>
            <a:r>
              <a:rPr lang="en-US" sz="1800" b="1" dirty="0">
                <a:solidFill>
                  <a:srgbClr val="292929"/>
                </a:solidFill>
                <a:latin typeface="Archivo Black"/>
                <a:ea typeface="+mn-ea"/>
                <a:cs typeface="Archivo Black"/>
              </a:rPr>
              <a:t>Ownership</a:t>
            </a:r>
            <a:endParaRPr sz="1800" b="1" dirty="0">
              <a:solidFill>
                <a:srgbClr val="292929"/>
              </a:solidFill>
              <a:latin typeface="Archivo Black"/>
              <a:ea typeface="+mn-ea"/>
              <a:cs typeface="Archivo Black"/>
            </a:endParaRPr>
          </a:p>
        </p:txBody>
      </p:sp>
      <p:sp>
        <p:nvSpPr>
          <p:cNvPr id="21" name="Body text copy">
            <a:extLst>
              <a:ext uri="{FF2B5EF4-FFF2-40B4-BE49-F238E27FC236}">
                <a16:creationId xmlns:a16="http://schemas.microsoft.com/office/drawing/2014/main" id="{DB0BE23D-7C7E-906B-E659-A48CD5A2D97E}"/>
              </a:ext>
            </a:extLst>
          </p:cNvPr>
          <p:cNvSpPr/>
          <p:nvPr/>
        </p:nvSpPr>
        <p:spPr>
          <a:xfrm>
            <a:off x="1853103" y="4829175"/>
            <a:ext cx="1841843" cy="457200"/>
          </a:xfrm>
          <a:prstGeom prst="rect">
            <a:avLst/>
          </a:prstGeom>
        </p:spPr>
        <p:txBody>
          <a:bodyPr spcFirstLastPara="0" lIns="0" tIns="0" rIns="0" bIns="0" anchor="t"/>
          <a:lstStyle/>
          <a:p>
            <a:pPr algn="ctr" hangingPunct="0">
              <a:lnSpc>
                <a:spcPct val="100000"/>
              </a:lnSpc>
            </a:pPr>
            <a:r>
              <a:rPr sz="3000" b="1" dirty="0">
                <a:solidFill>
                  <a:srgbClr val="3E773B"/>
                </a:solidFill>
                <a:latin typeface="Archivo Black"/>
                <a:ea typeface="+mn-ea"/>
                <a:cs typeface="Archivo Black"/>
              </a:rPr>
              <a:t>0</a:t>
            </a:r>
            <a:r>
              <a:rPr lang="en-US" sz="3000" b="1" dirty="0">
                <a:solidFill>
                  <a:srgbClr val="3E773B"/>
                </a:solidFill>
                <a:latin typeface="Archivo Black"/>
                <a:ea typeface="+mn-ea"/>
                <a:cs typeface="Archivo Black"/>
              </a:rPr>
              <a:t>4</a:t>
            </a:r>
            <a:endParaRPr sz="3000" b="1" dirty="0">
              <a:solidFill>
                <a:srgbClr val="3E773B"/>
              </a:solidFill>
              <a:latin typeface="Archivo Black"/>
              <a:ea typeface="+mn-ea"/>
              <a:cs typeface="Archivo Black"/>
            </a:endParaRPr>
          </a:p>
        </p:txBody>
      </p:sp>
    </p:spTree>
    <p:extLst>
      <p:ext uri="{BB962C8B-B14F-4D97-AF65-F5344CB8AC3E}">
        <p14:creationId xmlns:p14="http://schemas.microsoft.com/office/powerpoint/2010/main" val="3930024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3 Agenda"/>
        <p:cNvGrpSpPr/>
        <p:nvPr/>
      </p:nvGrpSpPr>
      <p:grpSpPr>
        <a:xfrm>
          <a:off x="0" y="0"/>
          <a:ext cx="0" cy="0"/>
          <a:chOff x="0" y="0"/>
          <a:chExt cx="0" cy="0"/>
        </a:xfrm>
      </p:grpSpPr>
      <p:pic>
        <p:nvPicPr>
          <p:cNvPr id="2" name="Alireza Attari"/>
          <p:cNvPicPr/>
          <p:nvPr/>
        </p:nvPicPr>
        <p:blipFill rotWithShape="1">
          <a:blip r:embed="rId3"/>
          <a:stretch>
            <a:fillRect/>
          </a:stretch>
        </p:blipFill>
        <p:spPr>
          <a:xfrm>
            <a:off x="9201150" y="0"/>
            <a:ext cx="3810000" cy="7315200"/>
          </a:xfrm>
          <a:prstGeom prst="rect">
            <a:avLst/>
          </a:prstGeom>
        </p:spPr>
      </p:pic>
      <p:sp>
        <p:nvSpPr>
          <p:cNvPr id="3" name="Body text copy"/>
          <p:cNvSpPr/>
          <p:nvPr/>
        </p:nvSpPr>
        <p:spPr>
          <a:xfrm>
            <a:off x="952500" y="952500"/>
            <a:ext cx="6667500" cy="571500"/>
          </a:xfrm>
          <a:prstGeom prst="rect">
            <a:avLst/>
          </a:prstGeom>
        </p:spPr>
        <p:txBody>
          <a:bodyPr spcFirstLastPara="0" lIns="95250" tIns="0" rIns="95250" bIns="0" anchor="t"/>
          <a:lstStyle/>
          <a:p>
            <a:pPr algn="l" hangingPunct="0">
              <a:lnSpc>
                <a:spcPct val="125000"/>
              </a:lnSpc>
            </a:pPr>
            <a:r>
              <a:rPr sz="3000">
                <a:solidFill>
                  <a:srgbClr val="000000"/>
                </a:solidFill>
                <a:latin typeface="Archivo Black"/>
                <a:ea typeface="+mn-ea"/>
                <a:cs typeface="Archivo Black"/>
              </a:rPr>
              <a:t>WHO IS ELIGIBLE?</a:t>
            </a:r>
          </a:p>
        </p:txBody>
      </p:sp>
      <p:sp>
        <p:nvSpPr>
          <p:cNvPr id="4" name="Body text copy"/>
          <p:cNvSpPr/>
          <p:nvPr/>
        </p:nvSpPr>
        <p:spPr>
          <a:xfrm>
            <a:off x="4166679" y="2200275"/>
            <a:ext cx="4762500" cy="704850"/>
          </a:xfrm>
          <a:prstGeom prst="rect">
            <a:avLst/>
          </a:prstGeom>
        </p:spPr>
        <p:txBody>
          <a:bodyPr spcFirstLastPara="0" lIns="95250" tIns="95250" rIns="95250" bIns="0" anchor="t"/>
          <a:lstStyle/>
          <a:p>
            <a:pPr algn="l" hangingPunct="0">
              <a:lnSpc>
                <a:spcPct val="125000"/>
              </a:lnSpc>
            </a:pPr>
            <a:r>
              <a:rPr sz="1350" b="1" dirty="0">
                <a:solidFill>
                  <a:srgbClr val="000000"/>
                </a:solidFill>
                <a:latin typeface="Muli"/>
                <a:ea typeface="+mn-ea"/>
                <a:cs typeface="Muli"/>
              </a:rPr>
              <a:t>ABLE accounts are for individuals whose disability began before age 26.</a:t>
            </a:r>
            <a:r>
              <a:rPr lang="en-US" sz="1350" b="1" dirty="0">
                <a:solidFill>
                  <a:srgbClr val="000000"/>
                </a:solidFill>
                <a:latin typeface="Muli"/>
                <a:ea typeface="+mn-ea"/>
                <a:cs typeface="Muli"/>
              </a:rPr>
              <a:t> E</a:t>
            </a:r>
            <a:r>
              <a:rPr lang="en-US" sz="1350" b="1" dirty="0">
                <a:solidFill>
                  <a:srgbClr val="000000"/>
                </a:solidFill>
                <a:latin typeface="Muli"/>
                <a:cs typeface="Muli"/>
              </a:rPr>
              <a:t>ligible individuals can open an ABLE account at ANY age. </a:t>
            </a:r>
            <a:endParaRPr sz="1350" b="1" dirty="0">
              <a:solidFill>
                <a:srgbClr val="000000"/>
              </a:solidFill>
              <a:latin typeface="Muli"/>
              <a:ea typeface="+mn-ea"/>
              <a:cs typeface="Muli"/>
            </a:endParaRPr>
          </a:p>
        </p:txBody>
      </p:sp>
      <p:pic>
        <p:nvPicPr>
          <p:cNvPr id="5" name="Line-24"/>
          <p:cNvPicPr/>
          <p:nvPr/>
        </p:nvPicPr>
        <p:blipFill rotWithShape="1">
          <a:blip r:embed="rId4"/>
          <a:stretch>
            <a:fillRect/>
          </a:stretch>
        </p:blipFill>
        <p:spPr>
          <a:xfrm rot="5400000">
            <a:off x="1241848" y="4630081"/>
            <a:ext cx="4820962" cy="104775"/>
          </a:xfrm>
          <a:prstGeom prst="rect">
            <a:avLst/>
          </a:prstGeom>
        </p:spPr>
      </p:pic>
      <p:pic>
        <p:nvPicPr>
          <p:cNvPr id="6" name="Shape-19"/>
          <p:cNvPicPr/>
          <p:nvPr/>
        </p:nvPicPr>
        <p:blipFill rotWithShape="1">
          <a:blip r:embed="rId5"/>
          <a:stretch>
            <a:fillRect/>
          </a:stretch>
        </p:blipFill>
        <p:spPr>
          <a:xfrm>
            <a:off x="3252279" y="2190750"/>
            <a:ext cx="800100" cy="800100"/>
          </a:xfrm>
          <a:prstGeom prst="rect">
            <a:avLst/>
          </a:prstGeom>
        </p:spPr>
      </p:pic>
      <p:pic>
        <p:nvPicPr>
          <p:cNvPr id="7" name="Shape-19"/>
          <p:cNvPicPr/>
          <p:nvPr/>
        </p:nvPicPr>
        <p:blipFill rotWithShape="1">
          <a:blip r:embed="rId5"/>
          <a:stretch>
            <a:fillRect/>
          </a:stretch>
        </p:blipFill>
        <p:spPr>
          <a:xfrm>
            <a:off x="3252279" y="4724400"/>
            <a:ext cx="800100" cy="800100"/>
          </a:xfrm>
          <a:prstGeom prst="rect">
            <a:avLst/>
          </a:prstGeom>
        </p:spPr>
      </p:pic>
      <p:pic>
        <p:nvPicPr>
          <p:cNvPr id="8" name="Shape-19"/>
          <p:cNvPicPr/>
          <p:nvPr/>
        </p:nvPicPr>
        <p:blipFill rotWithShape="1">
          <a:blip r:embed="rId6"/>
          <a:stretch>
            <a:fillRect/>
          </a:stretch>
        </p:blipFill>
        <p:spPr>
          <a:xfrm>
            <a:off x="3252279" y="3457575"/>
            <a:ext cx="800100" cy="800100"/>
          </a:xfrm>
          <a:prstGeom prst="rect">
            <a:avLst/>
          </a:prstGeom>
        </p:spPr>
      </p:pic>
      <p:sp>
        <p:nvSpPr>
          <p:cNvPr id="9" name="Body text copy"/>
          <p:cNvSpPr/>
          <p:nvPr/>
        </p:nvSpPr>
        <p:spPr>
          <a:xfrm>
            <a:off x="3261804" y="2362200"/>
            <a:ext cx="742950" cy="428625"/>
          </a:xfrm>
          <a:prstGeom prst="rect">
            <a:avLst/>
          </a:prstGeom>
        </p:spPr>
        <p:txBody>
          <a:bodyPr spcFirstLastPara="0" lIns="0" tIns="0" rIns="0" bIns="0" anchor="t"/>
          <a:lstStyle/>
          <a:p>
            <a:pPr algn="ctr" hangingPunct="0">
              <a:lnSpc>
                <a:spcPct val="125000"/>
              </a:lnSpc>
            </a:pPr>
            <a:r>
              <a:rPr sz="2250">
                <a:solidFill>
                  <a:srgbClr val="FFFFFF"/>
                </a:solidFill>
                <a:latin typeface="Archivo Black"/>
                <a:ea typeface="+mn-ea"/>
                <a:cs typeface="Archivo Black"/>
              </a:rPr>
              <a:t>1</a:t>
            </a:r>
          </a:p>
        </p:txBody>
      </p:sp>
      <p:sp>
        <p:nvSpPr>
          <p:cNvPr id="10" name="Body text copy"/>
          <p:cNvSpPr/>
          <p:nvPr/>
        </p:nvSpPr>
        <p:spPr>
          <a:xfrm>
            <a:off x="3261804" y="3629025"/>
            <a:ext cx="742950" cy="428625"/>
          </a:xfrm>
          <a:prstGeom prst="rect">
            <a:avLst/>
          </a:prstGeom>
        </p:spPr>
        <p:txBody>
          <a:bodyPr spcFirstLastPara="0" lIns="0" tIns="0" rIns="0" bIns="0" anchor="t"/>
          <a:lstStyle/>
          <a:p>
            <a:pPr algn="ctr" hangingPunct="0">
              <a:lnSpc>
                <a:spcPct val="125000"/>
              </a:lnSpc>
            </a:pPr>
            <a:r>
              <a:rPr sz="2250">
                <a:solidFill>
                  <a:srgbClr val="FFFFFF"/>
                </a:solidFill>
                <a:latin typeface="Archivo Black"/>
                <a:ea typeface="+mn-ea"/>
                <a:cs typeface="Archivo Black"/>
              </a:rPr>
              <a:t>2</a:t>
            </a:r>
          </a:p>
        </p:txBody>
      </p:sp>
      <p:sp>
        <p:nvSpPr>
          <p:cNvPr id="11" name="Body text copy"/>
          <p:cNvSpPr/>
          <p:nvPr/>
        </p:nvSpPr>
        <p:spPr>
          <a:xfrm>
            <a:off x="3252279" y="4886325"/>
            <a:ext cx="742950" cy="428625"/>
          </a:xfrm>
          <a:prstGeom prst="rect">
            <a:avLst/>
          </a:prstGeom>
        </p:spPr>
        <p:txBody>
          <a:bodyPr spcFirstLastPara="0" lIns="0" tIns="0" rIns="0" bIns="0" anchor="t"/>
          <a:lstStyle/>
          <a:p>
            <a:pPr algn="ctr" hangingPunct="0">
              <a:lnSpc>
                <a:spcPct val="125000"/>
              </a:lnSpc>
            </a:pPr>
            <a:r>
              <a:rPr sz="2250">
                <a:solidFill>
                  <a:srgbClr val="FFFFFF"/>
                </a:solidFill>
                <a:latin typeface="Archivo Black"/>
                <a:ea typeface="+mn-ea"/>
                <a:cs typeface="Archivo Black"/>
              </a:rPr>
              <a:t>3</a:t>
            </a:r>
          </a:p>
        </p:txBody>
      </p:sp>
      <p:sp>
        <p:nvSpPr>
          <p:cNvPr id="12" name="Body text copy"/>
          <p:cNvSpPr/>
          <p:nvPr/>
        </p:nvSpPr>
        <p:spPr>
          <a:xfrm>
            <a:off x="4176204" y="3467100"/>
            <a:ext cx="4762500" cy="704850"/>
          </a:xfrm>
          <a:prstGeom prst="rect">
            <a:avLst/>
          </a:prstGeom>
        </p:spPr>
        <p:txBody>
          <a:bodyPr spcFirstLastPara="0" lIns="95250" tIns="95250" rIns="95250" bIns="0" anchor="t"/>
          <a:lstStyle/>
          <a:p>
            <a:pPr algn="l" hangingPunct="0">
              <a:lnSpc>
                <a:spcPct val="125000"/>
              </a:lnSpc>
            </a:pPr>
            <a:r>
              <a:rPr sz="1350" b="1">
                <a:solidFill>
                  <a:srgbClr val="000000"/>
                </a:solidFill>
                <a:latin typeface="Muli"/>
                <a:ea typeface="+mn-ea"/>
                <a:cs typeface="Muli"/>
              </a:rPr>
              <a:t>The disability must be long-term (more than 12 months) and must cause “marked &amp; severe functional limitations.” </a:t>
            </a:r>
          </a:p>
        </p:txBody>
      </p:sp>
      <p:sp>
        <p:nvSpPr>
          <p:cNvPr id="13" name="Body text copy"/>
          <p:cNvSpPr/>
          <p:nvPr/>
        </p:nvSpPr>
        <p:spPr>
          <a:xfrm>
            <a:off x="4176204" y="4724400"/>
            <a:ext cx="4762500" cy="704850"/>
          </a:xfrm>
          <a:prstGeom prst="rect">
            <a:avLst/>
          </a:prstGeom>
        </p:spPr>
        <p:txBody>
          <a:bodyPr spcFirstLastPara="0" lIns="95250" tIns="95250" rIns="95250" bIns="0" anchor="t"/>
          <a:lstStyle/>
          <a:p>
            <a:pPr algn="l" hangingPunct="0">
              <a:lnSpc>
                <a:spcPct val="125000"/>
              </a:lnSpc>
            </a:pPr>
            <a:r>
              <a:rPr sz="1350" b="1" dirty="0">
                <a:solidFill>
                  <a:srgbClr val="000000"/>
                </a:solidFill>
                <a:latin typeface="Muli"/>
                <a:ea typeface="+mn-ea"/>
                <a:cs typeface="Muli"/>
              </a:rPr>
              <a:t>You are eligible for SSI </a:t>
            </a:r>
            <a:r>
              <a:rPr lang="en-US" sz="1350" b="1" dirty="0">
                <a:solidFill>
                  <a:srgbClr val="000000"/>
                </a:solidFill>
                <a:latin typeface="Muli"/>
                <a:ea typeface="+mn-ea"/>
                <a:cs typeface="Muli"/>
              </a:rPr>
              <a:t>or</a:t>
            </a:r>
            <a:r>
              <a:rPr sz="1350" b="1" dirty="0">
                <a:solidFill>
                  <a:srgbClr val="000000"/>
                </a:solidFill>
                <a:latin typeface="Muli"/>
                <a:ea typeface="+mn-ea"/>
                <a:cs typeface="Muli"/>
              </a:rPr>
              <a:t> SSDI; or a doctor has diagnosed you with a disability (physical or mental).</a:t>
            </a:r>
          </a:p>
        </p:txBody>
      </p:sp>
      <p:sp>
        <p:nvSpPr>
          <p:cNvPr id="14" name="Body text copy"/>
          <p:cNvSpPr/>
          <p:nvPr/>
        </p:nvSpPr>
        <p:spPr>
          <a:xfrm>
            <a:off x="297950" y="2233612"/>
            <a:ext cx="2599790" cy="342900"/>
          </a:xfrm>
          <a:prstGeom prst="rect">
            <a:avLst/>
          </a:prstGeom>
        </p:spPr>
        <p:txBody>
          <a:bodyPr spcFirstLastPara="0" lIns="0" tIns="0" rIns="0" bIns="0" anchor="t"/>
          <a:lstStyle/>
          <a:p>
            <a:pPr algn="r" hangingPunct="0">
              <a:lnSpc>
                <a:spcPct val="125000"/>
              </a:lnSpc>
            </a:pPr>
            <a:r>
              <a:rPr lang="en-US" sz="1800" dirty="0">
                <a:solidFill>
                  <a:srgbClr val="000000"/>
                </a:solidFill>
                <a:latin typeface="Archivo Black"/>
                <a:ea typeface="+mn-ea"/>
                <a:cs typeface="Archivo Black"/>
              </a:rPr>
              <a:t>DISABILITY BEGAN BEFORE AGE </a:t>
            </a:r>
            <a:r>
              <a:rPr sz="1800" dirty="0">
                <a:solidFill>
                  <a:srgbClr val="000000"/>
                </a:solidFill>
                <a:latin typeface="Archivo Black"/>
                <a:ea typeface="+mn-ea"/>
                <a:cs typeface="Archivo Black"/>
              </a:rPr>
              <a:t>26 </a:t>
            </a:r>
          </a:p>
        </p:txBody>
      </p:sp>
      <p:sp>
        <p:nvSpPr>
          <p:cNvPr id="15" name="Body text copy"/>
          <p:cNvSpPr/>
          <p:nvPr/>
        </p:nvSpPr>
        <p:spPr>
          <a:xfrm>
            <a:off x="956754" y="3695700"/>
            <a:ext cx="1905000" cy="342900"/>
          </a:xfrm>
          <a:prstGeom prst="rect">
            <a:avLst/>
          </a:prstGeom>
        </p:spPr>
        <p:txBody>
          <a:bodyPr spcFirstLastPara="0" lIns="0" tIns="0" rIns="0" bIns="0" anchor="t"/>
          <a:lstStyle/>
          <a:p>
            <a:pPr algn="r" hangingPunct="0">
              <a:lnSpc>
                <a:spcPct val="125000"/>
              </a:lnSpc>
            </a:pPr>
            <a:r>
              <a:rPr sz="1800">
                <a:solidFill>
                  <a:srgbClr val="000000"/>
                </a:solidFill>
                <a:latin typeface="Archivo Black"/>
                <a:ea typeface="+mn-ea"/>
                <a:cs typeface="Archivo Black"/>
              </a:rPr>
              <a:t>LONG-TERM</a:t>
            </a:r>
          </a:p>
        </p:txBody>
      </p:sp>
      <p:sp>
        <p:nvSpPr>
          <p:cNvPr id="16" name="Body text copy"/>
          <p:cNvSpPr/>
          <p:nvPr/>
        </p:nvSpPr>
        <p:spPr>
          <a:xfrm>
            <a:off x="956754" y="4937125"/>
            <a:ext cx="1905000" cy="342900"/>
          </a:xfrm>
          <a:prstGeom prst="rect">
            <a:avLst/>
          </a:prstGeom>
        </p:spPr>
        <p:txBody>
          <a:bodyPr spcFirstLastPara="0" lIns="0" tIns="0" rIns="0" bIns="0" anchor="t"/>
          <a:lstStyle/>
          <a:p>
            <a:pPr algn="r" hangingPunct="0">
              <a:lnSpc>
                <a:spcPct val="125000"/>
              </a:lnSpc>
            </a:pPr>
            <a:r>
              <a:rPr sz="1800">
                <a:solidFill>
                  <a:srgbClr val="000000"/>
                </a:solidFill>
                <a:latin typeface="Archivo Black"/>
                <a:ea typeface="+mn-ea"/>
                <a:cs typeface="Archivo Black"/>
              </a:rPr>
              <a:t>DIAGNOSIS</a:t>
            </a:r>
          </a:p>
        </p:txBody>
      </p:sp>
      <p:pic>
        <p:nvPicPr>
          <p:cNvPr id="17" name="Shape-1"/>
          <p:cNvPicPr/>
          <p:nvPr/>
        </p:nvPicPr>
        <p:blipFill rotWithShape="1">
          <a:blip r:embed="rId7"/>
          <a:stretch>
            <a:fillRect/>
          </a:stretch>
        </p:blipFill>
        <p:spPr>
          <a:xfrm>
            <a:off x="0" y="6772275"/>
            <a:ext cx="9238497" cy="579540"/>
          </a:xfrm>
          <a:prstGeom prst="rect">
            <a:avLst/>
          </a:prstGeom>
        </p:spPr>
      </p:pic>
      <p:pic>
        <p:nvPicPr>
          <p:cNvPr id="18" name="A+ logo black"/>
          <p:cNvPicPr/>
          <p:nvPr/>
        </p:nvPicPr>
        <p:blipFill rotWithShape="1">
          <a:blip r:embed="rId8"/>
          <a:stretch>
            <a:fillRect/>
          </a:stretch>
        </p:blipFill>
        <p:spPr>
          <a:xfrm>
            <a:off x="12039600" y="6467475"/>
            <a:ext cx="657310" cy="553596"/>
          </a:xfrm>
          <a:prstGeom prst="rect">
            <a:avLst/>
          </a:prstGeom>
        </p:spPr>
      </p:pic>
      <p:sp>
        <p:nvSpPr>
          <p:cNvPr id="19" name="text 11"/>
          <p:cNvSpPr/>
          <p:nvPr/>
        </p:nvSpPr>
        <p:spPr>
          <a:xfrm>
            <a:off x="4193797" y="5755621"/>
            <a:ext cx="5007353" cy="628650"/>
          </a:xfrm>
          <a:prstGeom prst="rect">
            <a:avLst/>
          </a:prstGeom>
        </p:spPr>
        <p:txBody>
          <a:bodyPr spcFirstLastPara="0" lIns="0" tIns="0" rIns="0" bIns="0" anchor="t"/>
          <a:lstStyle/>
          <a:p>
            <a:pPr algn="l" hangingPunct="0">
              <a:lnSpc>
                <a:spcPct val="125000"/>
              </a:lnSpc>
            </a:pPr>
            <a:r>
              <a:rPr lang="en-US" sz="1650" dirty="0">
                <a:solidFill>
                  <a:srgbClr val="3E773B"/>
                </a:solidFill>
                <a:latin typeface="Archivo Black"/>
                <a:ea typeface="+mn-ea"/>
                <a:cs typeface="Archivo Black"/>
              </a:rPr>
              <a:t>Note: Y</a:t>
            </a:r>
            <a:r>
              <a:rPr sz="1650" dirty="0">
                <a:solidFill>
                  <a:srgbClr val="3E773B"/>
                </a:solidFill>
                <a:latin typeface="Archivo Black"/>
                <a:ea typeface="+mn-ea"/>
                <a:cs typeface="Archivo Black"/>
              </a:rPr>
              <a:t>ou do not have to be on public benefits to open</a:t>
            </a:r>
            <a:r>
              <a:rPr lang="en-US" sz="1650" dirty="0">
                <a:solidFill>
                  <a:srgbClr val="3E773B"/>
                </a:solidFill>
                <a:latin typeface="Archivo Black"/>
                <a:ea typeface="+mn-ea"/>
                <a:cs typeface="Archivo Black"/>
              </a:rPr>
              <a:t> </a:t>
            </a:r>
            <a:r>
              <a:rPr sz="1650" dirty="0">
                <a:solidFill>
                  <a:srgbClr val="3E773B"/>
                </a:solidFill>
                <a:latin typeface="Archivo Black"/>
                <a:ea typeface="+mn-ea"/>
                <a:cs typeface="Archivo Black"/>
              </a:rPr>
              <a:t>an ABLE account</a:t>
            </a:r>
          </a:p>
        </p:txBody>
      </p:sp>
    </p:spTree>
    <p:extLst>
      <p:ext uri="{BB962C8B-B14F-4D97-AF65-F5344CB8AC3E}">
        <p14:creationId xmlns:p14="http://schemas.microsoft.com/office/powerpoint/2010/main" val="3930024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1740</Words>
  <Application>Microsoft Macintosh PowerPoint</Application>
  <PresentationFormat>Custom</PresentationFormat>
  <Paragraphs>295</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Roboto</vt:lpstr>
      <vt:lpstr>Archivo Black</vt:lpstr>
      <vt:lpstr>Arial</vt:lpstr>
      <vt:lpstr>Lato</vt:lpstr>
      <vt:lpstr>Calibri</vt:lpstr>
      <vt:lpstr>Muli</vt:lpstr>
      <vt:lpstr>Tenderness</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Visme</dc:creator>
  <cp:lastModifiedBy/>
  <cp:revision>5</cp:revision>
  <dcterms:created xsi:type="dcterms:W3CDTF">2022-09-09T18:54:40Z</dcterms:created>
  <dcterms:modified xsi:type="dcterms:W3CDTF">2023-06-02T15:14:12Z</dcterms:modified>
</cp:coreProperties>
</file>