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 id="2147483672" r:id="rId6"/>
  </p:sldMasterIdLst>
  <p:notesMasterIdLst>
    <p:notesMasterId r:id="rId11"/>
  </p:notesMasterIdLst>
  <p:sldIdLst>
    <p:sldId id="256" r:id="rId7"/>
    <p:sldId id="304" r:id="rId8"/>
    <p:sldId id="305" r:id="rId9"/>
    <p:sldId id="303"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A05232-5D6A-9C37-8C55-08F152AED5E2}" v="1" dt="2020-08-25T18:26:32.621"/>
    <p1510:client id="{28A4A341-0916-76E8-A870-7ECB7E7A1F0B}" v="960" dt="2022-11-12T15:39:43.107"/>
    <p1510:client id="{3505BB87-A799-514D-F261-C7D63C982E6E}" v="5" dt="2022-11-16T18:16:37.252"/>
    <p1510:client id="{62BF95C3-1207-3B5C-CC3E-2880AD577791}" v="4" dt="2021-11-05T12:18:02.417"/>
    <p1510:client id="{7BA6096F-CA27-3513-615C-000A640AA137}" v="1" dt="2022-11-12T16:42:13.802"/>
    <p1510:client id="{A22AE4E4-1CBC-8FD2-8638-299B6529C887}" v="11" dt="2020-03-13T17:42:39.288"/>
    <p1510:client id="{A7CA5EB5-A4BC-FB7E-BDF5-D751FDD055E7}" v="558" dt="2022-11-16T20:00:07.050"/>
    <p1510:client id="{AC0D4931-A584-287A-CB07-9BE0439DBB62}" v="1" dt="2020-08-12T21:15:02.318"/>
    <p1510:client id="{B92C6D49-2441-1D0B-833C-49971098A3E7}" v="211" dt="2022-12-14T17:33:09.508"/>
    <p1510:client id="{BC489871-2197-FFBF-F37C-3908167C3738}" v="1022" dt="2021-11-05T14:00:05.609"/>
    <p1510:client id="{C02848A7-8ABC-5757-1F1C-3E7CC1128C94}" v="16" dt="2020-03-13T16:29:05.621"/>
    <p1510:client id="{F8180A31-9ABB-2EA9-5312-043409868E5B}" v="4" dt="2020-08-13T13:57:05.990"/>
    <p1510:client id="{F8297631-7D84-D859-41A5-A678D1D73478}" v="1184" dt="2022-11-12T14:54:35.505"/>
    <p1510:client id="{FF1BD9A1-20DC-3382-8A30-C886DAE0EE68}" v="1951" dt="2022-03-11T17:49:11.7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83907" autoAdjust="0"/>
  </p:normalViewPr>
  <p:slideViewPr>
    <p:cSldViewPr snapToGrid="0">
      <p:cViewPr varScale="1">
        <p:scale>
          <a:sx n="73" d="100"/>
          <a:sy n="73" d="100"/>
        </p:scale>
        <p:origin x="350" y="8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1635"/>
    </p:cViewPr>
  </p:sorterViewPr>
  <p:notesViewPr>
    <p:cSldViewPr snapToGrid="0">
      <p:cViewPr>
        <p:scale>
          <a:sx n="100" d="100"/>
          <a:sy n="100" d="100"/>
        </p:scale>
        <p:origin x="1022" y="-149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B92C6D49-2441-1D0B-833C-49971098A3E7}"/>
    <pc:docChg chg="addSld delSld modSld sldOrd addMainMaster">
      <pc:chgData name="Erin Prangley" userId="S::eprangley@nacdd.org::7f058b9a-f90a-4281-a8c6-5ba31926f190" providerId="AD" clId="Web-{B92C6D49-2441-1D0B-833C-49971098A3E7}" dt="2022-12-14T17:33:09.508" v="494" actId="14100"/>
      <pc:docMkLst>
        <pc:docMk/>
      </pc:docMkLst>
      <pc:sldChg chg="modSp">
        <pc:chgData name="Erin Prangley" userId="S::eprangley@nacdd.org::7f058b9a-f90a-4281-a8c6-5ba31926f190" providerId="AD" clId="Web-{B92C6D49-2441-1D0B-833C-49971098A3E7}" dt="2022-12-14T16:58:52.623" v="2" actId="20577"/>
        <pc:sldMkLst>
          <pc:docMk/>
          <pc:sldMk cId="1731942061" sldId="256"/>
        </pc:sldMkLst>
        <pc:spChg chg="mod">
          <ac:chgData name="Erin Prangley" userId="S::eprangley@nacdd.org::7f058b9a-f90a-4281-a8c6-5ba31926f190" providerId="AD" clId="Web-{B92C6D49-2441-1D0B-833C-49971098A3E7}" dt="2022-12-14T16:58:52.623" v="2" actId="20577"/>
          <ac:spMkLst>
            <pc:docMk/>
            <pc:sldMk cId="1731942061" sldId="256"/>
            <ac:spMk id="2" creationId="{00000000-0000-0000-0000-000000000000}"/>
          </ac:spMkLst>
        </pc:spChg>
      </pc:sldChg>
      <pc:sldChg chg="del">
        <pc:chgData name="Erin Prangley" userId="S::eprangley@nacdd.org::7f058b9a-f90a-4281-a8c6-5ba31926f190" providerId="AD" clId="Web-{B92C6D49-2441-1D0B-833C-49971098A3E7}" dt="2022-12-14T16:58:54.404" v="3"/>
        <pc:sldMkLst>
          <pc:docMk/>
          <pc:sldMk cId="1388339413" sldId="297"/>
        </pc:sldMkLst>
      </pc:sldChg>
      <pc:sldChg chg="del ord">
        <pc:chgData name="Erin Prangley" userId="S::eprangley@nacdd.org::7f058b9a-f90a-4281-a8c6-5ba31926f190" providerId="AD" clId="Web-{B92C6D49-2441-1D0B-833C-49971098A3E7}" dt="2022-12-14T17:11:29.003" v="249"/>
        <pc:sldMkLst>
          <pc:docMk/>
          <pc:sldMk cId="1010456915" sldId="300"/>
        </pc:sldMkLst>
      </pc:sldChg>
      <pc:sldChg chg="del">
        <pc:chgData name="Erin Prangley" userId="S::eprangley@nacdd.org::7f058b9a-f90a-4281-a8c6-5ba31926f190" providerId="AD" clId="Web-{B92C6D49-2441-1D0B-833C-49971098A3E7}" dt="2022-12-14T16:59:08.358" v="5"/>
        <pc:sldMkLst>
          <pc:docMk/>
          <pc:sldMk cId="1712430109" sldId="301"/>
        </pc:sldMkLst>
      </pc:sldChg>
      <pc:sldChg chg="modSp add">
        <pc:chgData name="Erin Prangley" userId="S::eprangley@nacdd.org::7f058b9a-f90a-4281-a8c6-5ba31926f190" providerId="AD" clId="Web-{B92C6D49-2441-1D0B-833C-49971098A3E7}" dt="2022-12-14T17:17:22.404" v="367" actId="20577"/>
        <pc:sldMkLst>
          <pc:docMk/>
          <pc:sldMk cId="992194571" sldId="304"/>
        </pc:sldMkLst>
        <pc:graphicFrameChg chg="modGraphic">
          <ac:chgData name="Erin Prangley" userId="S::eprangley@nacdd.org::7f058b9a-f90a-4281-a8c6-5ba31926f190" providerId="AD" clId="Web-{B92C6D49-2441-1D0B-833C-49971098A3E7}" dt="2022-12-14T17:17:22.404" v="367" actId="20577"/>
          <ac:graphicFrameMkLst>
            <pc:docMk/>
            <pc:sldMk cId="992194571" sldId="304"/>
            <ac:graphicFrameMk id="5" creationId="{0CCB6CDB-DD77-4DC7-8C5A-99BCDD365899}"/>
          </ac:graphicFrameMkLst>
        </pc:graphicFrameChg>
      </pc:sldChg>
      <pc:sldChg chg="del">
        <pc:chgData name="Erin Prangley" userId="S::eprangley@nacdd.org::7f058b9a-f90a-4281-a8c6-5ba31926f190" providerId="AD" clId="Web-{B92C6D49-2441-1D0B-833C-49971098A3E7}" dt="2022-12-14T16:59:05.545" v="4"/>
        <pc:sldMkLst>
          <pc:docMk/>
          <pc:sldMk cId="2544059415" sldId="304"/>
        </pc:sldMkLst>
      </pc:sldChg>
      <pc:sldChg chg="addSp delSp modSp new mod setBg">
        <pc:chgData name="Erin Prangley" userId="S::eprangley@nacdd.org::7f058b9a-f90a-4281-a8c6-5ba31926f190" providerId="AD" clId="Web-{B92C6D49-2441-1D0B-833C-49971098A3E7}" dt="2022-12-14T17:33:09.508" v="494" actId="14100"/>
        <pc:sldMkLst>
          <pc:docMk/>
          <pc:sldMk cId="42418709" sldId="305"/>
        </pc:sldMkLst>
        <pc:spChg chg="mod">
          <ac:chgData name="Erin Prangley" userId="S::eprangley@nacdd.org::7f058b9a-f90a-4281-a8c6-5ba31926f190" providerId="AD" clId="Web-{B92C6D49-2441-1D0B-833C-49971098A3E7}" dt="2022-12-14T17:32:23.648" v="487"/>
          <ac:spMkLst>
            <pc:docMk/>
            <pc:sldMk cId="42418709" sldId="305"/>
            <ac:spMk id="2" creationId="{E8F1F5A2-B9A6-B631-FAFC-B393F761D17C}"/>
          </ac:spMkLst>
        </pc:spChg>
        <pc:spChg chg="del">
          <ac:chgData name="Erin Prangley" userId="S::eprangley@nacdd.org::7f058b9a-f90a-4281-a8c6-5ba31926f190" providerId="AD" clId="Web-{B92C6D49-2441-1D0B-833C-49971098A3E7}" dt="2022-12-14T17:28:13.891" v="369"/>
          <ac:spMkLst>
            <pc:docMk/>
            <pc:sldMk cId="42418709" sldId="305"/>
            <ac:spMk id="3" creationId="{4298BC0D-C0C4-9ED2-A562-B4CA851CE224}"/>
          </ac:spMkLst>
        </pc:spChg>
        <pc:spChg chg="add mod">
          <ac:chgData name="Erin Prangley" userId="S::eprangley@nacdd.org::7f058b9a-f90a-4281-a8c6-5ba31926f190" providerId="AD" clId="Web-{B92C6D49-2441-1D0B-833C-49971098A3E7}" dt="2022-12-14T17:32:23.648" v="487"/>
          <ac:spMkLst>
            <pc:docMk/>
            <pc:sldMk cId="42418709" sldId="305"/>
            <ac:spMk id="5" creationId="{2BD63044-EC7C-6CD3-AF9C-9D8950ED12FB}"/>
          </ac:spMkLst>
        </pc:spChg>
        <pc:spChg chg="add del">
          <ac:chgData name="Erin Prangley" userId="S::eprangley@nacdd.org::7f058b9a-f90a-4281-a8c6-5ba31926f190" providerId="AD" clId="Web-{B92C6D49-2441-1D0B-833C-49971098A3E7}" dt="2022-12-14T17:32:23.648" v="486"/>
          <ac:spMkLst>
            <pc:docMk/>
            <pc:sldMk cId="42418709" sldId="305"/>
            <ac:spMk id="10" creationId="{2B97F24A-32CE-4C1C-A50D-3016B394DCFB}"/>
          </ac:spMkLst>
        </pc:spChg>
        <pc:spChg chg="add del">
          <ac:chgData name="Erin Prangley" userId="S::eprangley@nacdd.org::7f058b9a-f90a-4281-a8c6-5ba31926f190" providerId="AD" clId="Web-{B92C6D49-2441-1D0B-833C-49971098A3E7}" dt="2022-12-14T17:32:23.648" v="486"/>
          <ac:spMkLst>
            <pc:docMk/>
            <pc:sldMk cId="42418709" sldId="305"/>
            <ac:spMk id="12" creationId="{CD8B4F24-440B-49E9-B85D-733523DC064B}"/>
          </ac:spMkLst>
        </pc:spChg>
        <pc:spChg chg="add">
          <ac:chgData name="Erin Prangley" userId="S::eprangley@nacdd.org::7f058b9a-f90a-4281-a8c6-5ba31926f190" providerId="AD" clId="Web-{B92C6D49-2441-1D0B-833C-49971098A3E7}" dt="2022-12-14T17:32:23.648" v="487"/>
          <ac:spMkLst>
            <pc:docMk/>
            <pc:sldMk cId="42418709" sldId="305"/>
            <ac:spMk id="14" creationId="{5E39A796-BE83-48B1-B33F-35C4A32AAB57}"/>
          </ac:spMkLst>
        </pc:spChg>
        <pc:spChg chg="add">
          <ac:chgData name="Erin Prangley" userId="S::eprangley@nacdd.org::7f058b9a-f90a-4281-a8c6-5ba31926f190" providerId="AD" clId="Web-{B92C6D49-2441-1D0B-833C-49971098A3E7}" dt="2022-12-14T17:32:23.648" v="487"/>
          <ac:spMkLst>
            <pc:docMk/>
            <pc:sldMk cId="42418709" sldId="305"/>
            <ac:spMk id="15" creationId="{72F84B47-E267-4194-8194-831DB7B5547F}"/>
          </ac:spMkLst>
        </pc:spChg>
        <pc:picChg chg="add mod ord">
          <ac:chgData name="Erin Prangley" userId="S::eprangley@nacdd.org::7f058b9a-f90a-4281-a8c6-5ba31926f190" providerId="AD" clId="Web-{B92C6D49-2441-1D0B-833C-49971098A3E7}" dt="2022-12-14T17:33:09.508" v="494" actId="14100"/>
          <ac:picMkLst>
            <pc:docMk/>
            <pc:sldMk cId="42418709" sldId="305"/>
            <ac:picMk id="4" creationId="{AD1CF289-E937-10AC-F5E9-AF8559739F43}"/>
          </ac:picMkLst>
        </pc:picChg>
      </pc:sldChg>
      <pc:sldMasterChg chg="add addSldLayout">
        <pc:chgData name="Erin Prangley" userId="S::eprangley@nacdd.org::7f058b9a-f90a-4281-a8c6-5ba31926f190" providerId="AD" clId="Web-{B92C6D49-2441-1D0B-833C-49971098A3E7}" dt="2022-12-14T17:00:24.016" v="6"/>
        <pc:sldMasterMkLst>
          <pc:docMk/>
          <pc:sldMasterMk cId="2460954070" sldId="2147483672"/>
        </pc:sldMasterMkLst>
        <pc:sldLayoutChg chg="add">
          <pc:chgData name="Erin Prangley" userId="S::eprangley@nacdd.org::7f058b9a-f90a-4281-a8c6-5ba31926f190" providerId="AD" clId="Web-{B92C6D49-2441-1D0B-833C-49971098A3E7}" dt="2022-12-14T17:00:24.016" v="6"/>
          <pc:sldLayoutMkLst>
            <pc:docMk/>
            <pc:sldMasterMk cId="2460954070" sldId="2147483672"/>
            <pc:sldLayoutMk cId="2202905451" sldId="2147483670"/>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3479445657" sldId="2147483671"/>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2385387890" sldId="2147483673"/>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949138452" sldId="2147483674"/>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2591524520" sldId="2147483675"/>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1203092039" sldId="2147483676"/>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3733172339" sldId="2147483677"/>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3210312558" sldId="2147483678"/>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3146388984" sldId="2147483679"/>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3171841454" sldId="2147483680"/>
          </pc:sldLayoutMkLst>
        </pc:sldLayoutChg>
        <pc:sldLayoutChg chg="add">
          <pc:chgData name="Erin Prangley" userId="S::eprangley@nacdd.org::7f058b9a-f90a-4281-a8c6-5ba31926f190" providerId="AD" clId="Web-{B92C6D49-2441-1D0B-833C-49971098A3E7}" dt="2022-12-14T17:00:24.016" v="6"/>
          <pc:sldLayoutMkLst>
            <pc:docMk/>
            <pc:sldMasterMk cId="2460954070" sldId="2147483672"/>
            <pc:sldLayoutMk cId="1718958274" sldId="214748368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680EC6-0CC7-435D-B3CE-FA1482011C0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C6308F6-04D1-478C-9B17-2FE645E745D7}">
      <dgm:prSet phldr="0"/>
      <dgm:spPr/>
      <dgm:t>
        <a:bodyPr/>
        <a:lstStyle/>
        <a:p>
          <a:pPr algn="l" rtl="0"/>
          <a:r>
            <a:rPr lang="en-US" dirty="0">
              <a:latin typeface="Calibri Light" panose="020F0302020204030204"/>
            </a:rPr>
            <a:t>Appropriations FY2023: Likely 1.7T</a:t>
          </a:r>
          <a:r>
            <a:rPr lang="en-US" dirty="0"/>
            <a:t> omnibus </a:t>
          </a:r>
          <a:r>
            <a:rPr lang="en-US" dirty="0">
              <a:latin typeface="Calibri Light" panose="020F0302020204030204"/>
            </a:rPr>
            <a:t>(Senate and Pelosi agreement; Granger likely to oppose). Challenge is they did</a:t>
          </a:r>
          <a:r>
            <a:rPr lang="en-US" dirty="0"/>
            <a:t> not release top line </a:t>
          </a:r>
          <a:r>
            <a:rPr lang="en-US" dirty="0">
              <a:latin typeface="Calibri Light" panose="020F0302020204030204"/>
            </a:rPr>
            <a:t>non-defense discretionary </a:t>
          </a:r>
          <a:r>
            <a:rPr lang="en-US" dirty="0"/>
            <a:t>numbers</a:t>
          </a:r>
          <a:r>
            <a:rPr lang="en-US" dirty="0">
              <a:latin typeface="Calibri Light" panose="020F0302020204030204"/>
            </a:rPr>
            <a:t>. Although defense</a:t>
          </a:r>
          <a:r>
            <a:rPr lang="en-US" dirty="0"/>
            <a:t> </a:t>
          </a:r>
          <a:r>
            <a:rPr lang="en-US" dirty="0">
              <a:latin typeface="Calibri Light" panose="020F0302020204030204"/>
            </a:rPr>
            <a:t>received a 10% increase, it is unlikely to see that level of support for NDD.  </a:t>
          </a:r>
        </a:p>
      </dgm:t>
    </dgm:pt>
    <dgm:pt modelId="{42C21877-13A9-4ABC-8C23-D8AF16D63802}" type="parTrans" cxnId="{DD962916-B779-4BE8-BA98-7858C5DCACB7}">
      <dgm:prSet/>
      <dgm:spPr/>
    </dgm:pt>
    <dgm:pt modelId="{BC3B9127-5DA3-4960-8BEF-EC16A4C1CC8C}" type="sibTrans" cxnId="{DD962916-B779-4BE8-BA98-7858C5DCACB7}">
      <dgm:prSet/>
      <dgm:spPr/>
    </dgm:pt>
    <dgm:pt modelId="{CD8BA5D7-473D-4FEE-8F00-9154AF8A8BE2}">
      <dgm:prSet phldr="0"/>
      <dgm:spPr/>
      <dgm:t>
        <a:bodyPr/>
        <a:lstStyle/>
        <a:p>
          <a:pPr algn="l" rtl="0"/>
          <a:r>
            <a:rPr lang="en-US" dirty="0">
              <a:latin typeface="Calibri Light" panose="020F0302020204030204"/>
            </a:rPr>
            <a:t>House will pass a short-term CR through </a:t>
          </a:r>
          <a:r>
            <a:rPr lang="en-US" dirty="0"/>
            <a:t>Dec 23 </a:t>
          </a:r>
          <a:r>
            <a:rPr lang="en-US" dirty="0">
              <a:latin typeface="Calibri Light" panose="020F0302020204030204"/>
            </a:rPr>
            <a:t>today. Possible pit falls on in final passage: Senate must have unanimous consent to move the bill and Pelosi can only lose 2 votes.  </a:t>
          </a:r>
          <a:r>
            <a:rPr lang="en-US" dirty="0"/>
            <a:t> </a:t>
          </a:r>
          <a:endParaRPr lang="en-US" dirty="0">
            <a:latin typeface="Calibri Light" panose="020F0302020204030204"/>
          </a:endParaRPr>
        </a:p>
      </dgm:t>
    </dgm:pt>
    <dgm:pt modelId="{27B9062F-B8AA-4923-9676-3E97BFCC1B4A}" type="parTrans" cxnId="{797065BD-4994-49EB-BC5E-C3ACB9CD9014}">
      <dgm:prSet/>
      <dgm:spPr/>
    </dgm:pt>
    <dgm:pt modelId="{085ACCC1-C63E-4CA0-A2C6-40985082BFEA}" type="sibTrans" cxnId="{797065BD-4994-49EB-BC5E-C3ACB9CD9014}">
      <dgm:prSet/>
      <dgm:spPr/>
    </dgm:pt>
    <dgm:pt modelId="{7E711E9C-7FA1-488E-9EEB-8AFCE67B7AC4}">
      <dgm:prSet phldr="0"/>
      <dgm:spPr/>
      <dgm:t>
        <a:bodyPr/>
        <a:lstStyle/>
        <a:p>
          <a:pPr algn="l" rtl="0"/>
          <a:r>
            <a:rPr lang="en-US" dirty="0">
              <a:latin typeface="Calibri Light" panose="020F0302020204030204"/>
            </a:rPr>
            <a:t>Current numbers: Senate</a:t>
          </a:r>
          <a:r>
            <a:rPr lang="en-US" u="none" dirty="0">
              <a:latin typeface="Calibri Light" panose="020F0302020204030204"/>
            </a:rPr>
            <a:t> $</a:t>
          </a:r>
          <a:r>
            <a:rPr lang="en-US" u="none" dirty="0"/>
            <a:t>82M </a:t>
          </a:r>
          <a:r>
            <a:rPr lang="en-US" u="none" dirty="0">
              <a:latin typeface="Calibri Light" panose="020F0302020204030204"/>
            </a:rPr>
            <a:t>(+2M over FY22); House $85 (+5M); WH $88.48 (+8.48M). </a:t>
          </a:r>
          <a:endParaRPr lang="en-US" dirty="0"/>
        </a:p>
      </dgm:t>
    </dgm:pt>
    <dgm:pt modelId="{5C631D92-CAC9-4D70-A756-C2144E31C161}" type="parTrans" cxnId="{53FCE6E1-4A01-48BB-96C7-5C6D32C16658}">
      <dgm:prSet/>
      <dgm:spPr/>
    </dgm:pt>
    <dgm:pt modelId="{C5CB88E3-CCF2-4430-BA15-047722956DAB}" type="sibTrans" cxnId="{53FCE6E1-4A01-48BB-96C7-5C6D32C16658}">
      <dgm:prSet/>
      <dgm:spPr/>
    </dgm:pt>
    <dgm:pt modelId="{42D8C685-D307-4398-8905-B99E0102F0CD}">
      <dgm:prSet phldr="0"/>
      <dgm:spPr/>
      <dgm:t>
        <a:bodyPr/>
        <a:lstStyle/>
        <a:p>
          <a:pPr algn="l" rtl="0"/>
          <a:r>
            <a:rPr lang="en-US" dirty="0">
              <a:latin typeface="Calibri Light" panose="020F0302020204030204"/>
            </a:rPr>
            <a:t>Policy riders: Puerto Rico Medicaid agreement with FMAP</a:t>
          </a:r>
          <a:r>
            <a:rPr lang="en-US" dirty="0"/>
            <a:t> level is likely to stay at the current 76</a:t>
          </a:r>
          <a:r>
            <a:rPr lang="en-US" dirty="0">
              <a:latin typeface="Calibri Light" panose="020F0302020204030204"/>
            </a:rPr>
            <a:t>%; less likely Money Follows the Person and ABLE Age Adjustment.</a:t>
          </a:r>
        </a:p>
      </dgm:t>
    </dgm:pt>
    <dgm:pt modelId="{8BD2946A-FEE0-4FCA-B893-766BD2B57664}" type="parTrans" cxnId="{A3B31C2C-A237-478F-808B-DEA01E867844}">
      <dgm:prSet/>
      <dgm:spPr/>
    </dgm:pt>
    <dgm:pt modelId="{279BE0CC-EB49-47AF-9ED9-B58F51E2DF9A}" type="sibTrans" cxnId="{A3B31C2C-A237-478F-808B-DEA01E867844}">
      <dgm:prSet/>
      <dgm:spPr/>
    </dgm:pt>
    <dgm:pt modelId="{4C1B73B6-598B-414C-B438-48567B4F13DA}" type="pres">
      <dgm:prSet presAssocID="{C9680EC6-0CC7-435D-B3CE-FA1482011C08}" presName="linear" presStyleCnt="0">
        <dgm:presLayoutVars>
          <dgm:animLvl val="lvl"/>
          <dgm:resizeHandles val="exact"/>
        </dgm:presLayoutVars>
      </dgm:prSet>
      <dgm:spPr/>
    </dgm:pt>
    <dgm:pt modelId="{F0A09D97-5611-4570-AF96-E3F5D998AD80}" type="pres">
      <dgm:prSet presAssocID="{3C6308F6-04D1-478C-9B17-2FE645E745D7}" presName="parentText" presStyleLbl="node1" presStyleIdx="0" presStyleCnt="4">
        <dgm:presLayoutVars>
          <dgm:chMax val="0"/>
          <dgm:bulletEnabled val="1"/>
        </dgm:presLayoutVars>
      </dgm:prSet>
      <dgm:spPr/>
    </dgm:pt>
    <dgm:pt modelId="{CE4A38B8-C048-485D-8DD9-CC4C16E2A798}" type="pres">
      <dgm:prSet presAssocID="{BC3B9127-5DA3-4960-8BEF-EC16A4C1CC8C}" presName="spacer" presStyleCnt="0"/>
      <dgm:spPr/>
    </dgm:pt>
    <dgm:pt modelId="{3C5A3120-F4E7-44B2-8AF3-B4FF06E10B05}" type="pres">
      <dgm:prSet presAssocID="{CD8BA5D7-473D-4FEE-8F00-9154AF8A8BE2}" presName="parentText" presStyleLbl="node1" presStyleIdx="1" presStyleCnt="4">
        <dgm:presLayoutVars>
          <dgm:chMax val="0"/>
          <dgm:bulletEnabled val="1"/>
        </dgm:presLayoutVars>
      </dgm:prSet>
      <dgm:spPr/>
    </dgm:pt>
    <dgm:pt modelId="{B5419F6F-D3FA-4136-B18D-5A4AFBE3A896}" type="pres">
      <dgm:prSet presAssocID="{085ACCC1-C63E-4CA0-A2C6-40985082BFEA}" presName="spacer" presStyleCnt="0"/>
      <dgm:spPr/>
    </dgm:pt>
    <dgm:pt modelId="{9933AB32-0CA2-420C-9772-784415B678E1}" type="pres">
      <dgm:prSet presAssocID="{7E711E9C-7FA1-488E-9EEB-8AFCE67B7AC4}" presName="parentText" presStyleLbl="node1" presStyleIdx="2" presStyleCnt="4">
        <dgm:presLayoutVars>
          <dgm:chMax val="0"/>
          <dgm:bulletEnabled val="1"/>
        </dgm:presLayoutVars>
      </dgm:prSet>
      <dgm:spPr/>
    </dgm:pt>
    <dgm:pt modelId="{25BFC87D-39D0-4A7D-B892-404CC68A67CE}" type="pres">
      <dgm:prSet presAssocID="{C5CB88E3-CCF2-4430-BA15-047722956DAB}" presName="spacer" presStyleCnt="0"/>
      <dgm:spPr/>
    </dgm:pt>
    <dgm:pt modelId="{3912566D-B486-4C36-9C17-38F5522669EE}" type="pres">
      <dgm:prSet presAssocID="{42D8C685-D307-4398-8905-B99E0102F0CD}" presName="parentText" presStyleLbl="node1" presStyleIdx="3" presStyleCnt="4">
        <dgm:presLayoutVars>
          <dgm:chMax val="0"/>
          <dgm:bulletEnabled val="1"/>
        </dgm:presLayoutVars>
      </dgm:prSet>
      <dgm:spPr/>
    </dgm:pt>
  </dgm:ptLst>
  <dgm:cxnLst>
    <dgm:cxn modelId="{DD962916-B779-4BE8-BA98-7858C5DCACB7}" srcId="{C9680EC6-0CC7-435D-B3CE-FA1482011C08}" destId="{3C6308F6-04D1-478C-9B17-2FE645E745D7}" srcOrd="0" destOrd="0" parTransId="{42C21877-13A9-4ABC-8C23-D8AF16D63802}" sibTransId="{BC3B9127-5DA3-4960-8BEF-EC16A4C1CC8C}"/>
    <dgm:cxn modelId="{A3B31C2C-A237-478F-808B-DEA01E867844}" srcId="{C9680EC6-0CC7-435D-B3CE-FA1482011C08}" destId="{42D8C685-D307-4398-8905-B99E0102F0CD}" srcOrd="3" destOrd="0" parTransId="{8BD2946A-FEE0-4FCA-B893-766BD2B57664}" sibTransId="{279BE0CC-EB49-47AF-9ED9-B58F51E2DF9A}"/>
    <dgm:cxn modelId="{DA1BB83D-1D45-42B7-ADBC-3685DAA576B2}" type="presOf" srcId="{3C6308F6-04D1-478C-9B17-2FE645E745D7}" destId="{F0A09D97-5611-4570-AF96-E3F5D998AD80}" srcOrd="0" destOrd="0" presId="urn:microsoft.com/office/officeart/2005/8/layout/vList2"/>
    <dgm:cxn modelId="{31BB5077-9602-4C91-8A0B-17D9ADC8B812}" type="presOf" srcId="{C9680EC6-0CC7-435D-B3CE-FA1482011C08}" destId="{4C1B73B6-598B-414C-B438-48567B4F13DA}" srcOrd="0" destOrd="0" presId="urn:microsoft.com/office/officeart/2005/8/layout/vList2"/>
    <dgm:cxn modelId="{66BA2D78-CD72-4D65-9B86-5A9204898D49}" type="presOf" srcId="{42D8C685-D307-4398-8905-B99E0102F0CD}" destId="{3912566D-B486-4C36-9C17-38F5522669EE}" srcOrd="0" destOrd="0" presId="urn:microsoft.com/office/officeart/2005/8/layout/vList2"/>
    <dgm:cxn modelId="{797065BD-4994-49EB-BC5E-C3ACB9CD9014}" srcId="{C9680EC6-0CC7-435D-B3CE-FA1482011C08}" destId="{CD8BA5D7-473D-4FEE-8F00-9154AF8A8BE2}" srcOrd="1" destOrd="0" parTransId="{27B9062F-B8AA-4923-9676-3E97BFCC1B4A}" sibTransId="{085ACCC1-C63E-4CA0-A2C6-40985082BFEA}"/>
    <dgm:cxn modelId="{C4F1ADCD-BEEE-4020-A733-898B88F3AD7D}" type="presOf" srcId="{CD8BA5D7-473D-4FEE-8F00-9154AF8A8BE2}" destId="{3C5A3120-F4E7-44B2-8AF3-B4FF06E10B05}" srcOrd="0" destOrd="0" presId="urn:microsoft.com/office/officeart/2005/8/layout/vList2"/>
    <dgm:cxn modelId="{53FCE6E1-4A01-48BB-96C7-5C6D32C16658}" srcId="{C9680EC6-0CC7-435D-B3CE-FA1482011C08}" destId="{7E711E9C-7FA1-488E-9EEB-8AFCE67B7AC4}" srcOrd="2" destOrd="0" parTransId="{5C631D92-CAC9-4D70-A756-C2144E31C161}" sibTransId="{C5CB88E3-CCF2-4430-BA15-047722956DAB}"/>
    <dgm:cxn modelId="{1485B0F8-7DCA-426D-957C-0F072E0C77E2}" type="presOf" srcId="{7E711E9C-7FA1-488E-9EEB-8AFCE67B7AC4}" destId="{9933AB32-0CA2-420C-9772-784415B678E1}" srcOrd="0" destOrd="0" presId="urn:microsoft.com/office/officeart/2005/8/layout/vList2"/>
    <dgm:cxn modelId="{47C9A35B-1C41-4A7C-83E3-E4930F019E49}" type="presParOf" srcId="{4C1B73B6-598B-414C-B438-48567B4F13DA}" destId="{F0A09D97-5611-4570-AF96-E3F5D998AD80}" srcOrd="0" destOrd="0" presId="urn:microsoft.com/office/officeart/2005/8/layout/vList2"/>
    <dgm:cxn modelId="{68292BD1-1330-4A45-97A3-C152B1AE293B}" type="presParOf" srcId="{4C1B73B6-598B-414C-B438-48567B4F13DA}" destId="{CE4A38B8-C048-485D-8DD9-CC4C16E2A798}" srcOrd="1" destOrd="0" presId="urn:microsoft.com/office/officeart/2005/8/layout/vList2"/>
    <dgm:cxn modelId="{31585AC6-29C4-4BDD-9892-9EDFACB3D93D}" type="presParOf" srcId="{4C1B73B6-598B-414C-B438-48567B4F13DA}" destId="{3C5A3120-F4E7-44B2-8AF3-B4FF06E10B05}" srcOrd="2" destOrd="0" presId="urn:microsoft.com/office/officeart/2005/8/layout/vList2"/>
    <dgm:cxn modelId="{6BEE9507-78A3-4F30-880D-29279CBB2BE6}" type="presParOf" srcId="{4C1B73B6-598B-414C-B438-48567B4F13DA}" destId="{B5419F6F-D3FA-4136-B18D-5A4AFBE3A896}" srcOrd="3" destOrd="0" presId="urn:microsoft.com/office/officeart/2005/8/layout/vList2"/>
    <dgm:cxn modelId="{4DC42E73-9B98-4024-8984-C14C89A80809}" type="presParOf" srcId="{4C1B73B6-598B-414C-B438-48567B4F13DA}" destId="{9933AB32-0CA2-420C-9772-784415B678E1}" srcOrd="4" destOrd="0" presId="urn:microsoft.com/office/officeart/2005/8/layout/vList2"/>
    <dgm:cxn modelId="{B40F9599-1328-4C03-906A-3881E038DD2F}" type="presParOf" srcId="{4C1B73B6-598B-414C-B438-48567B4F13DA}" destId="{25BFC87D-39D0-4A7D-B892-404CC68A67CE}" srcOrd="5" destOrd="0" presId="urn:microsoft.com/office/officeart/2005/8/layout/vList2"/>
    <dgm:cxn modelId="{75372046-977C-407F-BC5F-E65DE3A4B0C8}" type="presParOf" srcId="{4C1B73B6-598B-414C-B438-48567B4F13DA}" destId="{3912566D-B486-4C36-9C17-38F5522669E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09D97-5611-4570-AF96-E3F5D998AD80}">
      <dsp:nvSpPr>
        <dsp:cNvPr id="0" name=""/>
        <dsp:cNvSpPr/>
      </dsp:nvSpPr>
      <dsp:spPr>
        <a:xfrm>
          <a:off x="0" y="160938"/>
          <a:ext cx="6347274" cy="14718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dirty="0">
              <a:latin typeface="Calibri Light" panose="020F0302020204030204"/>
            </a:rPr>
            <a:t>Appropriations FY2023: Likely 1.7T</a:t>
          </a:r>
          <a:r>
            <a:rPr lang="en-US" sz="1700" kern="1200" dirty="0"/>
            <a:t> omnibus </a:t>
          </a:r>
          <a:r>
            <a:rPr lang="en-US" sz="1700" kern="1200" dirty="0">
              <a:latin typeface="Calibri Light" panose="020F0302020204030204"/>
            </a:rPr>
            <a:t>(Senate and Pelosi agreement; Granger likely to oppose). Challenge is they did</a:t>
          </a:r>
          <a:r>
            <a:rPr lang="en-US" sz="1700" kern="1200" dirty="0"/>
            <a:t> not release top line </a:t>
          </a:r>
          <a:r>
            <a:rPr lang="en-US" sz="1700" kern="1200" dirty="0">
              <a:latin typeface="Calibri Light" panose="020F0302020204030204"/>
            </a:rPr>
            <a:t>non-defense discretionary </a:t>
          </a:r>
          <a:r>
            <a:rPr lang="en-US" sz="1700" kern="1200" dirty="0"/>
            <a:t>numbers</a:t>
          </a:r>
          <a:r>
            <a:rPr lang="en-US" sz="1700" kern="1200" dirty="0">
              <a:latin typeface="Calibri Light" panose="020F0302020204030204"/>
            </a:rPr>
            <a:t>. Although defense</a:t>
          </a:r>
          <a:r>
            <a:rPr lang="en-US" sz="1700" kern="1200" dirty="0"/>
            <a:t> </a:t>
          </a:r>
          <a:r>
            <a:rPr lang="en-US" sz="1700" kern="1200" dirty="0">
              <a:latin typeface="Calibri Light" panose="020F0302020204030204"/>
            </a:rPr>
            <a:t>received a 10% increase, it is unlikely to see that level of support for NDD.  </a:t>
          </a:r>
        </a:p>
      </dsp:txBody>
      <dsp:txXfrm>
        <a:off x="71850" y="232788"/>
        <a:ext cx="6203574" cy="1328160"/>
      </dsp:txXfrm>
    </dsp:sp>
    <dsp:sp modelId="{3C5A3120-F4E7-44B2-8AF3-B4FF06E10B05}">
      <dsp:nvSpPr>
        <dsp:cNvPr id="0" name=""/>
        <dsp:cNvSpPr/>
      </dsp:nvSpPr>
      <dsp:spPr>
        <a:xfrm>
          <a:off x="0" y="1681758"/>
          <a:ext cx="6347274" cy="147186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dirty="0">
              <a:latin typeface="Calibri Light" panose="020F0302020204030204"/>
            </a:rPr>
            <a:t>House will pass a short-term CR through </a:t>
          </a:r>
          <a:r>
            <a:rPr lang="en-US" sz="1700" kern="1200" dirty="0"/>
            <a:t>Dec 23 </a:t>
          </a:r>
          <a:r>
            <a:rPr lang="en-US" sz="1700" kern="1200" dirty="0">
              <a:latin typeface="Calibri Light" panose="020F0302020204030204"/>
            </a:rPr>
            <a:t>today. Possible pit falls on in final passage: Senate must have unanimous consent to move the bill and Pelosi can only lose 2 votes.  </a:t>
          </a:r>
          <a:r>
            <a:rPr lang="en-US" sz="1700" kern="1200" dirty="0"/>
            <a:t> </a:t>
          </a:r>
          <a:endParaRPr lang="en-US" sz="1700" kern="1200" dirty="0">
            <a:latin typeface="Calibri Light" panose="020F0302020204030204"/>
          </a:endParaRPr>
        </a:p>
      </dsp:txBody>
      <dsp:txXfrm>
        <a:off x="71850" y="1753608"/>
        <a:ext cx="6203574" cy="1328160"/>
      </dsp:txXfrm>
    </dsp:sp>
    <dsp:sp modelId="{9933AB32-0CA2-420C-9772-784415B678E1}">
      <dsp:nvSpPr>
        <dsp:cNvPr id="0" name=""/>
        <dsp:cNvSpPr/>
      </dsp:nvSpPr>
      <dsp:spPr>
        <a:xfrm>
          <a:off x="0" y="3202578"/>
          <a:ext cx="6347274" cy="147186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dirty="0">
              <a:latin typeface="Calibri Light" panose="020F0302020204030204"/>
            </a:rPr>
            <a:t>Current numbers: Senate</a:t>
          </a:r>
          <a:r>
            <a:rPr lang="en-US" sz="1700" u="none" kern="1200" dirty="0">
              <a:latin typeface="Calibri Light" panose="020F0302020204030204"/>
            </a:rPr>
            <a:t> $</a:t>
          </a:r>
          <a:r>
            <a:rPr lang="en-US" sz="1700" u="none" kern="1200" dirty="0"/>
            <a:t>82M </a:t>
          </a:r>
          <a:r>
            <a:rPr lang="en-US" sz="1700" u="none" kern="1200" dirty="0">
              <a:latin typeface="Calibri Light" panose="020F0302020204030204"/>
            </a:rPr>
            <a:t>(+2M over FY22); House $85 (+5M); WH $88.48 (+8.48M). </a:t>
          </a:r>
          <a:endParaRPr lang="en-US" sz="1700" kern="1200" dirty="0"/>
        </a:p>
      </dsp:txBody>
      <dsp:txXfrm>
        <a:off x="71850" y="3274428"/>
        <a:ext cx="6203574" cy="1328160"/>
      </dsp:txXfrm>
    </dsp:sp>
    <dsp:sp modelId="{3912566D-B486-4C36-9C17-38F5522669EE}">
      <dsp:nvSpPr>
        <dsp:cNvPr id="0" name=""/>
        <dsp:cNvSpPr/>
      </dsp:nvSpPr>
      <dsp:spPr>
        <a:xfrm>
          <a:off x="0" y="4723398"/>
          <a:ext cx="6347274" cy="14718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kern="1200" dirty="0">
              <a:latin typeface="Calibri Light" panose="020F0302020204030204"/>
            </a:rPr>
            <a:t>Policy riders: Puerto Rico Medicaid agreement with FMAP</a:t>
          </a:r>
          <a:r>
            <a:rPr lang="en-US" sz="1700" kern="1200" dirty="0"/>
            <a:t> level is likely to stay at the current 76</a:t>
          </a:r>
          <a:r>
            <a:rPr lang="en-US" sz="1700" kern="1200" dirty="0">
              <a:latin typeface="Calibri Light" panose="020F0302020204030204"/>
            </a:rPr>
            <a:t>%; less likely Money Follows the Person and ABLE Age Adjustment.</a:t>
          </a:r>
        </a:p>
      </dsp:txBody>
      <dsp:txXfrm>
        <a:off x="71850" y="4795248"/>
        <a:ext cx="6203574" cy="1328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12/14/2022</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NACDD serves as the collective voice of the nation’s 56 DD Councils. The mission of DD Councils (and therefore ultimate goal of NACDD) is Systems Change.</a:t>
            </a:r>
            <a:r>
              <a:rPr lang="en-US" baseline="0" dirty="0"/>
              <a:t>  </a:t>
            </a:r>
            <a:r>
              <a:rPr lang="en-US" dirty="0"/>
              <a:t>VABPDD</a:t>
            </a:r>
            <a:r>
              <a:rPr lang="en-US" baseline="0" dirty="0"/>
              <a:t> is one of the councils we serve. </a:t>
            </a:r>
          </a:p>
          <a:p>
            <a:endParaRPr lang="en-US" baseline="0" dirty="0"/>
          </a:p>
          <a:p>
            <a:r>
              <a:rPr lang="en-US" baseline="0" dirty="0"/>
              <a:t>I'm here today for a purely selfish reason – we need more self advocates.  </a:t>
            </a:r>
          </a:p>
          <a:p>
            <a:endParaRPr lang="en-US" baseline="0" dirty="0"/>
          </a:p>
          <a:p>
            <a:r>
              <a:rPr lang="en-US" baseline="0" dirty="0"/>
              <a:t>Why? Because in order to change systems, we need to change minds. In order to change minds, we need to change hearts. </a:t>
            </a:r>
          </a:p>
          <a:p>
            <a:endParaRPr lang="en-US" baseline="0" dirty="0"/>
          </a:p>
          <a:p>
            <a:r>
              <a:rPr lang="en-US" baseline="0" dirty="0"/>
              <a:t>Heart – Mind – System change.</a:t>
            </a:r>
          </a:p>
          <a:p>
            <a:endParaRPr lang="en-US" baseline="0" dirty="0"/>
          </a:p>
          <a:p>
            <a:r>
              <a:rPr lang="en-US" baseline="0" dirty="0"/>
              <a:t>There is NO ONE who get to the heart of a politician or any decision maker better than a self advocate. </a:t>
            </a: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EARN Act contains changes to various tax provisions in retirement accounts – increases age of mandatory withdraws of IRAs, </a:t>
            </a:r>
            <a:r>
              <a:rPr lang="en-US" dirty="0" err="1"/>
              <a:t>ect.</a:t>
            </a:r>
            <a:r>
              <a:rPr lang="en-US" dirty="0"/>
              <a:t> https://www.finance.senate.gov/imo/media/doc/EARN%20Act%20section%20by%20section%20summary.pdf</a:t>
            </a:r>
          </a:p>
        </p:txBody>
      </p:sp>
      <p:sp>
        <p:nvSpPr>
          <p:cNvPr id="4" name="Slide Number Placeholder 3"/>
          <p:cNvSpPr>
            <a:spLocks noGrp="1"/>
          </p:cNvSpPr>
          <p:nvPr>
            <p:ph type="sldNum" sz="quarter" idx="5"/>
          </p:nvPr>
        </p:nvSpPr>
        <p:spPr/>
        <p:txBody>
          <a:bodyPr/>
          <a:lstStyle/>
          <a:p>
            <a:fld id="{F529396C-6704-4805-B01C-B1E51C0A9950}" type="slidenum">
              <a:rPr lang="en-US"/>
              <a:t>3</a:t>
            </a:fld>
            <a:endParaRPr lang="en-US"/>
          </a:p>
        </p:txBody>
      </p:sp>
    </p:spTree>
    <p:extLst>
      <p:ext uri="{BB962C8B-B14F-4D97-AF65-F5344CB8AC3E}">
        <p14:creationId xmlns:p14="http://schemas.microsoft.com/office/powerpoint/2010/main" val="178578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a:t>National Association of</a:t>
            </a:r>
            <a:br>
              <a:rPr lang="en-US" dirty="0"/>
            </a:br>
            <a:r>
              <a:rPr lang="en-US" dirty="0"/>
              <a:t>Councils on</a:t>
            </a:r>
            <a:br>
              <a:rPr lang="en-US" dirty="0"/>
            </a:br>
            <a:r>
              <a:rPr lang="en-US" dirty="0"/>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National</a:t>
            </a:r>
          </a:p>
          <a:p>
            <a:r>
              <a:rPr lang="en-US" dirty="0"/>
              <a:t>Non-profit</a:t>
            </a:r>
          </a:p>
          <a:p>
            <a:r>
              <a:rPr lang="en-US" dirty="0"/>
              <a:t>Membership-based</a:t>
            </a:r>
          </a:p>
          <a:p>
            <a:endParaRPr lang="en-US" dirty="0"/>
          </a:p>
        </p:txBody>
      </p:sp>
      <p:sp>
        <p:nvSpPr>
          <p:cNvPr id="4" name="Date Placeholder 3"/>
          <p:cNvSpPr>
            <a:spLocks noGrp="1"/>
          </p:cNvSpPr>
          <p:nvPr>
            <p:ph type="dt" sz="half" idx="10"/>
          </p:nvPr>
        </p:nvSpPr>
        <p:spPr/>
        <p:txBody>
          <a:bodyPr/>
          <a:lstStyle/>
          <a:p>
            <a:fld id="{F261030D-7635-4D6E-A552-892831EEB5CE}"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a:t>National Association of</a:t>
            </a:r>
            <a:br>
              <a:rPr lang="en-US" dirty="0"/>
            </a:br>
            <a:r>
              <a:rPr lang="en-US" dirty="0"/>
              <a:t>Councils on</a:t>
            </a:r>
            <a:br>
              <a:rPr lang="en-US" dirty="0"/>
            </a:br>
            <a:r>
              <a:rPr lang="en-US" dirty="0"/>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National</a:t>
            </a:r>
          </a:p>
          <a:p>
            <a:r>
              <a:rPr lang="en-US" dirty="0"/>
              <a:t>Non-profit</a:t>
            </a:r>
          </a:p>
          <a:p>
            <a:r>
              <a:rPr lang="en-US" dirty="0"/>
              <a:t>Membership-based</a:t>
            </a:r>
          </a:p>
          <a:p>
            <a:endParaRPr lang="en-US" dirty="0"/>
          </a:p>
        </p:txBody>
      </p:sp>
      <p:sp>
        <p:nvSpPr>
          <p:cNvPr id="4" name="Date Placeholder 3"/>
          <p:cNvSpPr>
            <a:spLocks noGrp="1"/>
          </p:cNvSpPr>
          <p:nvPr>
            <p:ph type="dt" sz="half" idx="10"/>
          </p:nvPr>
        </p:nvSpPr>
        <p:spPr/>
        <p:txBody>
          <a:bodyPr/>
          <a:lstStyle/>
          <a:p>
            <a:fld id="{F261030D-7635-4D6E-A552-892831EEB5CE}"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National Association of Councils on </a:t>
            </a:r>
            <a:br>
              <a:rPr lang="en-US" dirty="0"/>
            </a:br>
            <a:r>
              <a:rPr lang="en-US" dirty="0"/>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Serve as the collective voice of the nation’s 56 DD Councils which exist in ever state and territory of the US</a:t>
            </a:r>
          </a:p>
          <a:p>
            <a:pPr lvl="0"/>
            <a:r>
              <a:rPr lang="en-US" dirty="0"/>
              <a:t>The mission of the DD Councils, and therefore NACDD, is Systems Change</a:t>
            </a:r>
          </a:p>
          <a:p>
            <a:pPr lvl="0"/>
            <a:r>
              <a:rPr lang="en-US" dirty="0"/>
              <a:t>Established in 1970 as part of the first Reauthorization of the Developmental Disabilities Assistance and Bill of Rights Act (DD Act)</a:t>
            </a:r>
          </a:p>
          <a:p>
            <a:pPr lvl="0"/>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National Association of Councils on </a:t>
            </a:r>
            <a:br>
              <a:rPr lang="en-US" dirty="0"/>
            </a:br>
            <a:r>
              <a:rPr lang="en-US" dirty="0"/>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Serve as the collective voice of the nation’s 56 DD Councils which exist in ever state and territory of the US</a:t>
            </a:r>
          </a:p>
          <a:p>
            <a:pPr lvl="0"/>
            <a:r>
              <a:rPr lang="en-US" dirty="0"/>
              <a:t>The mission of the DD Councils, and therefore NACDD, is Systems Change</a:t>
            </a:r>
          </a:p>
          <a:p>
            <a:pPr lvl="0"/>
            <a:r>
              <a:rPr lang="en-US" dirty="0"/>
              <a:t>Established in 1970 as part of the first Reauthorization of the Developmental Disabilities Assistance and Bill of Rights Act (DD Act)</a:t>
            </a:r>
          </a:p>
          <a:p>
            <a:pPr lvl="0"/>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12/14/2022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c-d.org/fichiers/CCD-2022-End-of-Year-Letter-Final.pdf"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73319"/>
            <a:ext cx="9144000" cy="1559340"/>
          </a:xfrm>
        </p:spPr>
        <p:txBody>
          <a:bodyPr>
            <a:normAutofit/>
          </a:bodyPr>
          <a:lstStyle/>
          <a:p>
            <a:r>
              <a:rPr lang="en-US" sz="3600" dirty="0">
                <a:cs typeface="Calibri Light"/>
              </a:rPr>
              <a:t>Federal Policy Update</a:t>
            </a:r>
            <a:br>
              <a:rPr lang="en-US" sz="3600" dirty="0">
                <a:cs typeface="Calibri Light"/>
              </a:rPr>
            </a:br>
            <a:r>
              <a:rPr lang="en-US" sz="3600" dirty="0">
                <a:cs typeface="Calibri Light"/>
              </a:rPr>
              <a:t>December 14, 2022</a:t>
            </a:r>
            <a:endParaRPr lang="en-US" dirty="0"/>
          </a:p>
        </p:txBody>
      </p:sp>
      <p:sp>
        <p:nvSpPr>
          <p:cNvPr id="3" name="Subtitle 2"/>
          <p:cNvSpPr>
            <a:spLocks noGrp="1"/>
          </p:cNvSpPr>
          <p:nvPr>
            <p:ph type="subTitle" idx="1"/>
          </p:nvPr>
        </p:nvSpPr>
        <p:spPr>
          <a:xfrm>
            <a:off x="1524000" y="4799467"/>
            <a:ext cx="9144000" cy="1655762"/>
          </a:xfrm>
        </p:spPr>
        <p:txBody>
          <a:bodyPr/>
          <a:lstStyle/>
          <a:p>
            <a:r>
              <a:rPr lang="en-US" dirty="0"/>
              <a:t>Erin Prangley, Director, Public Policy</a:t>
            </a:r>
            <a:br>
              <a:rPr lang="en-US" dirty="0"/>
            </a:br>
            <a:r>
              <a:rPr lang="en-US" dirty="0"/>
              <a:t>National Association of Councils on </a:t>
            </a:r>
            <a:r>
              <a:rPr lang="en-US"/>
              <a:t>Developmental Disabilities</a:t>
            </a:r>
            <a:endParaRPr lang="en-US" dirty="0"/>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17ADD2-A56F-4F8A-8A2C-B1F385B7B6D2}"/>
              </a:ext>
            </a:extLst>
          </p:cNvPr>
          <p:cNvSpPr>
            <a:spLocks noGrp="1"/>
          </p:cNvSpPr>
          <p:nvPr>
            <p:ph type="title"/>
          </p:nvPr>
        </p:nvSpPr>
        <p:spPr>
          <a:xfrm>
            <a:off x="524741" y="620392"/>
            <a:ext cx="3808268" cy="5504688"/>
          </a:xfrm>
        </p:spPr>
        <p:txBody>
          <a:bodyPr>
            <a:normAutofit/>
          </a:bodyPr>
          <a:lstStyle/>
          <a:p>
            <a:r>
              <a:rPr lang="en-US" sz="6000">
                <a:solidFill>
                  <a:schemeClr val="bg1"/>
                </a:solidFill>
                <a:cs typeface="Calibri Light"/>
              </a:rPr>
              <a:t>Legislative Update</a:t>
            </a:r>
            <a:endParaRPr lang="en-US" sz="3600">
              <a:solidFill>
                <a:schemeClr val="bg1"/>
              </a:solidFill>
              <a:cs typeface="Calibri Light"/>
            </a:endParaRPr>
          </a:p>
        </p:txBody>
      </p:sp>
      <p:graphicFrame>
        <p:nvGraphicFramePr>
          <p:cNvPr id="5" name="Content Placeholder 2">
            <a:extLst>
              <a:ext uri="{FF2B5EF4-FFF2-40B4-BE49-F238E27FC236}">
                <a16:creationId xmlns:a16="http://schemas.microsoft.com/office/drawing/2014/main" id="{0CCB6CDB-DD77-4DC7-8C5A-99BCDD365899}"/>
              </a:ext>
            </a:extLst>
          </p:cNvPr>
          <p:cNvGraphicFramePr>
            <a:graphicFrameLocks noGrp="1"/>
          </p:cNvGraphicFramePr>
          <p:nvPr>
            <p:ph idx="1"/>
            <p:extLst>
              <p:ext uri="{D42A27DB-BD31-4B8C-83A1-F6EECF244321}">
                <p14:modId xmlns:p14="http://schemas.microsoft.com/office/powerpoint/2010/main" val="1284026772"/>
              </p:ext>
            </p:extLst>
          </p:nvPr>
        </p:nvGraphicFramePr>
        <p:xfrm>
          <a:off x="5500753" y="185981"/>
          <a:ext cx="6347274" cy="6356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2194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1F5A2-B9A6-B631-FAFC-B393F761D17C}"/>
              </a:ext>
            </a:extLst>
          </p:cNvPr>
          <p:cNvSpPr>
            <a:spLocks noGrp="1"/>
          </p:cNvSpPr>
          <p:nvPr>
            <p:ph type="title"/>
          </p:nvPr>
        </p:nvSpPr>
        <p:spPr>
          <a:xfrm>
            <a:off x="648929" y="629266"/>
            <a:ext cx="3505495" cy="1622321"/>
          </a:xfrm>
        </p:spPr>
        <p:txBody>
          <a:bodyPr vert="horz" lIns="91440" tIns="45720" rIns="91440" bIns="45720" rtlCol="0" anchor="ctr">
            <a:normAutofit/>
          </a:bodyPr>
          <a:lstStyle/>
          <a:p>
            <a:r>
              <a:rPr lang="en-US" sz="4100" kern="1200">
                <a:solidFill>
                  <a:schemeClr val="tx1"/>
                </a:solidFill>
                <a:latin typeface="+mj-lt"/>
                <a:ea typeface="+mj-ea"/>
                <a:cs typeface="+mj-cs"/>
              </a:rPr>
              <a:t>End of Year Legislative Push</a:t>
            </a:r>
          </a:p>
        </p:txBody>
      </p:sp>
      <p:sp>
        <p:nvSpPr>
          <p:cNvPr id="5" name="TextBox 4">
            <a:extLst>
              <a:ext uri="{FF2B5EF4-FFF2-40B4-BE49-F238E27FC236}">
                <a16:creationId xmlns:a16="http://schemas.microsoft.com/office/drawing/2014/main" id="{2BD63044-EC7C-6CD3-AF9C-9D8950ED12FB}"/>
              </a:ext>
            </a:extLst>
          </p:cNvPr>
          <p:cNvSpPr txBox="1"/>
          <p:nvPr/>
        </p:nvSpPr>
        <p:spPr>
          <a:xfrm>
            <a:off x="648931" y="2438400"/>
            <a:ext cx="3505494" cy="3785419"/>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000"/>
              <a:t>NACDD contributed to CCD's End of Year Letter advocating for our appropriations and legislative priorities including DD Act Program funding, IDEA full funding, HCBS funding, Money Follows the Person, Ending Marriage Penalty, and so much more!  Read the full letter here </a:t>
            </a:r>
            <a:r>
              <a:rPr lang="en-US" sz="2000">
                <a:hlinkClick r:id="rId2"/>
              </a:rPr>
              <a:t>https://www.c-c-d.org/fichiers/CCD-2022-End-of-Year-Letter-Final.pdf</a:t>
            </a:r>
            <a:r>
              <a:rPr lang="en-US" sz="2000"/>
              <a:t> </a:t>
            </a:r>
          </a:p>
        </p:txBody>
      </p:sp>
      <p:sp>
        <p:nvSpPr>
          <p:cNvPr id="14"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Text&#10;&#10;Description automatically generated">
            <a:extLst>
              <a:ext uri="{FF2B5EF4-FFF2-40B4-BE49-F238E27FC236}">
                <a16:creationId xmlns:a16="http://schemas.microsoft.com/office/drawing/2014/main" id="{AD1CF289-E937-10AC-F5E9-AF8559739F43}"/>
              </a:ext>
            </a:extLst>
          </p:cNvPr>
          <p:cNvPicPr>
            <a:picLocks noChangeAspect="1"/>
          </p:cNvPicPr>
          <p:nvPr/>
        </p:nvPicPr>
        <p:blipFill>
          <a:blip r:embed="rId3"/>
          <a:stretch>
            <a:fillRect/>
          </a:stretch>
        </p:blipFill>
        <p:spPr>
          <a:xfrm>
            <a:off x="6354066" y="549495"/>
            <a:ext cx="4393312" cy="5669731"/>
          </a:xfrm>
          <a:prstGeom prst="rect">
            <a:avLst/>
          </a:prstGeom>
          <a:effectLst/>
        </p:spPr>
      </p:pic>
    </p:spTree>
    <p:extLst>
      <p:ext uri="{BB962C8B-B14F-4D97-AF65-F5344CB8AC3E}">
        <p14:creationId xmlns:p14="http://schemas.microsoft.com/office/powerpoint/2010/main" val="4241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683EE6-39A5-B4FC-1A22-5150E8B7DE27}"/>
              </a:ext>
            </a:extLst>
          </p:cNvPr>
          <p:cNvSpPr>
            <a:spLocks noGrp="1"/>
          </p:cNvSpPr>
          <p:nvPr>
            <p:ph type="ctrTitle"/>
          </p:nvPr>
        </p:nvSpPr>
        <p:spPr>
          <a:xfrm>
            <a:off x="6194716" y="739978"/>
            <a:ext cx="5334930" cy="3004145"/>
          </a:xfrm>
        </p:spPr>
        <p:txBody>
          <a:bodyPr>
            <a:normAutofit/>
          </a:bodyPr>
          <a:lstStyle/>
          <a:p>
            <a:r>
              <a:rPr lang="en-US" dirty="0">
                <a:cs typeface="Calibri Light"/>
              </a:rPr>
              <a:t>NACDD Public Policy Listserv</a:t>
            </a:r>
            <a:endParaRPr lang="en-US" dirty="0"/>
          </a:p>
        </p:txBody>
      </p:sp>
      <p:sp>
        <p:nvSpPr>
          <p:cNvPr id="3" name="Subtitle 2">
            <a:extLst>
              <a:ext uri="{FF2B5EF4-FFF2-40B4-BE49-F238E27FC236}">
                <a16:creationId xmlns:a16="http://schemas.microsoft.com/office/drawing/2014/main" id="{3895199A-35FC-32A0-196B-352F971D53BA}"/>
              </a:ext>
            </a:extLst>
          </p:cNvPr>
          <p:cNvSpPr>
            <a:spLocks noGrp="1"/>
          </p:cNvSpPr>
          <p:nvPr>
            <p:ph type="subTitle" idx="1"/>
          </p:nvPr>
        </p:nvSpPr>
        <p:spPr>
          <a:xfrm>
            <a:off x="6194715" y="3836197"/>
            <a:ext cx="5334931" cy="2189214"/>
          </a:xfrm>
        </p:spPr>
        <p:txBody>
          <a:bodyPr vert="horz" lIns="91440" tIns="45720" rIns="91440" bIns="45720" rtlCol="0">
            <a:normAutofit/>
          </a:bodyPr>
          <a:lstStyle/>
          <a:p>
            <a:r>
              <a:rPr lang="en-US">
                <a:ea typeface="+mn-lt"/>
                <a:cs typeface="+mn-lt"/>
              </a:rPr>
              <a:t>Policy List open to all NACDD members (council members, staff and self-advocates) </a:t>
            </a:r>
          </a:p>
          <a:p>
            <a:r>
              <a:rPr lang="en-US">
                <a:ea typeface="+mn-lt"/>
                <a:cs typeface="+mn-lt"/>
              </a:rPr>
              <a:t>To join go to https://bit.ly/3Ux1PEN</a:t>
            </a:r>
            <a:endParaRPr lang="en-US">
              <a:cs typeface="Calibri"/>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4" descr="A picture containing logo&#10;&#10;Description automatically generated">
            <a:extLst>
              <a:ext uri="{FF2B5EF4-FFF2-40B4-BE49-F238E27FC236}">
                <a16:creationId xmlns:a16="http://schemas.microsoft.com/office/drawing/2014/main" id="{AFD1E62A-CD52-FAF7-C54C-89EDF9701392}"/>
              </a:ext>
            </a:extLst>
          </p:cNvPr>
          <p:cNvPicPr>
            <a:picLocks noChangeAspect="1"/>
          </p:cNvPicPr>
          <p:nvPr/>
        </p:nvPicPr>
        <p:blipFill rotWithShape="1">
          <a:blip r:embed="rId2"/>
          <a:srcRect r="1" b="10751"/>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00332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lcf76f155ced4ddcb4097134ff3c332f xmlns="560c9c75-9737-4a47-90d7-3192440b0b55">
      <Terms xmlns="http://schemas.microsoft.com/office/infopath/2007/PartnerControls"/>
    </lcf76f155ced4ddcb4097134ff3c332f>
    <TaxCatchAll xmlns="7244ee07-bebb-4256-851d-8920eeb3e1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6" ma:contentTypeDescription="Create a new document." ma:contentTypeScope="" ma:versionID="32758b40ba55c79af3b5a9ab846d767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7d69360a3bdbbfdfca6d01ba7092f1df"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b6cdaa0-f793-43fc-9d66-18f7e46bb38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59ed9a-9116-4bad-92b9-f5b46ad154c1}" ma:internalName="TaxCatchAll" ma:showField="CatchAllData" ma:web="7244ee07-bebb-4256-851d-8920eeb3e1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B0843C-86CD-480E-B9D4-E64D1EB301FC}">
  <ds:schemaRefs>
    <ds:schemaRef ds:uri="http://schemas.microsoft.com/office/2006/metadata/properties"/>
    <ds:schemaRef ds:uri="http://schemas.microsoft.com/office/infopath/2007/PartnerControls"/>
    <ds:schemaRef ds:uri="7244ee07-bebb-4256-851d-8920eeb3e1b7"/>
    <ds:schemaRef ds:uri="560c9c75-9737-4a47-90d7-3192440b0b55"/>
  </ds:schemaRefs>
</ds:datastoreItem>
</file>

<file path=customXml/itemProps2.xml><?xml version="1.0" encoding="utf-8"?>
<ds:datastoreItem xmlns:ds="http://schemas.openxmlformats.org/officeDocument/2006/customXml" ds:itemID="{419879FF-AB67-425D-94EA-6057DA49CB3F}">
  <ds:schemaRefs>
    <ds:schemaRef ds:uri="http://schemas.microsoft.com/sharepoint/v3/contenttype/forms"/>
  </ds:schemaRefs>
</ds:datastoreItem>
</file>

<file path=customXml/itemProps3.xml><?xml version="1.0" encoding="utf-8"?>
<ds:datastoreItem xmlns:ds="http://schemas.openxmlformats.org/officeDocument/2006/customXml" ds:itemID="{203759B9-BCCA-4253-8161-70A8F52144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13337</TotalTime>
  <Words>5413</Words>
  <Application>Microsoft Office PowerPoint</Application>
  <PresentationFormat>Widescreen</PresentationFormat>
  <Paragraphs>513</Paragraphs>
  <Slides>4</Slides>
  <Notes>2</Notes>
  <HiddenSlides>0</HiddenSlides>
  <MMClips>5</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Office Theme</vt:lpstr>
      <vt:lpstr>1_Office Theme</vt:lpstr>
      <vt:lpstr>office theme</vt:lpstr>
      <vt:lpstr>Federal Policy Update December 14, 2022</vt:lpstr>
      <vt:lpstr>Legislative Update</vt:lpstr>
      <vt:lpstr>End of Year Legislative Push</vt:lpstr>
      <vt:lpstr>NACDD Public Policy Listserv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lastModifiedBy>Erin Prangley</cp:lastModifiedBy>
  <cp:revision>1546</cp:revision>
  <cp:lastPrinted>2017-11-16T14:55:44Z</cp:lastPrinted>
  <dcterms:created xsi:type="dcterms:W3CDTF">2016-02-23T16:23:37Z</dcterms:created>
  <dcterms:modified xsi:type="dcterms:W3CDTF">2022-12-14T17:33:17Z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ies>
</file>