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22"/>
  </p:notesMasterIdLst>
  <p:handoutMasterIdLst>
    <p:handoutMasterId r:id="rId23"/>
  </p:handoutMasterIdLst>
  <p:sldIdLst>
    <p:sldId id="256" r:id="rId4"/>
    <p:sldId id="693" r:id="rId5"/>
    <p:sldId id="692" r:id="rId6"/>
    <p:sldId id="694" r:id="rId7"/>
    <p:sldId id="282" r:id="rId8"/>
    <p:sldId id="283" r:id="rId9"/>
    <p:sldId id="398" r:id="rId10"/>
    <p:sldId id="699" r:id="rId11"/>
    <p:sldId id="700" r:id="rId12"/>
    <p:sldId id="701" r:id="rId13"/>
    <p:sldId id="257" r:id="rId14"/>
    <p:sldId id="695" r:id="rId15"/>
    <p:sldId id="696" r:id="rId16"/>
    <p:sldId id="697" r:id="rId17"/>
    <p:sldId id="698" r:id="rId18"/>
    <p:sldId id="298" r:id="rId19"/>
    <p:sldId id="702" r:id="rId20"/>
    <p:sldId id="29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ycee Jones" initials="" lastIdx="1" clrIdx="9"/>
  <p:cmAuthor id="1" name="Huben, Amanda" initials="" lastIdx="10" clrIdx="0"/>
  <p:cmAuthor id="8" name="Chang, Rebecca" initials="RC" lastIdx="9" clrIdx="10">
    <p:extLst>
      <p:ext uri="{19B8F6BF-5375-455C-9EA6-DF929625EA0E}">
        <p15:presenceInfo xmlns:p15="http://schemas.microsoft.com/office/powerpoint/2012/main" userId="Chang, Rebecca" providerId="None"/>
      </p:ext>
    </p:extLst>
  </p:cmAuthor>
  <p:cmAuthor id="2" name="Klein, Kelly" initials="" lastIdx="5" clrIdx="1"/>
  <p:cmAuthor id="9" name="Maynard, Laura" initials="ML" lastIdx="6" clrIdx="11">
    <p:extLst>
      <p:ext uri="{19B8F6BF-5375-455C-9EA6-DF929625EA0E}">
        <p15:presenceInfo xmlns:p15="http://schemas.microsoft.com/office/powerpoint/2012/main" userId="S-1-5-21-602162358-1897051121-1417001333-22149" providerId="AD"/>
      </p:ext>
    </p:extLst>
  </p:cmAuthor>
  <p:cmAuthor id="3" name="Nir, Lauren" initials="" lastIdx="6" clrIdx="2"/>
  <p:cmAuthor id="10" name="Nur, Alana" initials="NA" lastIdx="5" clrIdx="12">
    <p:extLst>
      <p:ext uri="{19B8F6BF-5375-455C-9EA6-DF929625EA0E}">
        <p15:presenceInfo xmlns:p15="http://schemas.microsoft.com/office/powerpoint/2012/main" userId="Nur, Alana" providerId="None"/>
      </p:ext>
    </p:extLst>
  </p:cmAuthor>
  <p:cmAuthor id="4" name="Maynard, Laura" initials="" lastIdx="22" clrIdx="3"/>
  <p:cmAuthor id="11" name="Caldwell, Diana" initials="CD" lastIdx="6" clrIdx="13">
    <p:extLst>
      <p:ext uri="{19B8F6BF-5375-455C-9EA6-DF929625EA0E}">
        <p15:presenceInfo xmlns:p15="http://schemas.microsoft.com/office/powerpoint/2012/main" userId="S-1-5-21-602162358-1897051121-1417001333-21167" providerId="AD"/>
      </p:ext>
    </p:extLst>
  </p:cmAuthor>
  <p:cmAuthor id="5" name="Chang, Rebecca" initials="" lastIdx="8" clrIdx="7"/>
  <p:cmAuthor id="12" name="Boonchaisri, Natalie" initials="BN" lastIdx="7" clrIdx="14">
    <p:extLst>
      <p:ext uri="{19B8F6BF-5375-455C-9EA6-DF929625EA0E}">
        <p15:presenceInfo xmlns:p15="http://schemas.microsoft.com/office/powerpoint/2012/main" userId="S-1-5-21-602162358-1897051121-1417001333-22910" providerId="AD"/>
      </p:ext>
    </p:extLst>
  </p:cmAuthor>
  <p:cmAuthor id="6" name="Heller, Victoria" initials="" lastIdx="2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001"/>
    <a:srgbClr val="084A9C"/>
    <a:srgbClr val="1F497D"/>
    <a:srgbClr val="39C6F4"/>
    <a:srgbClr val="D3E6FD"/>
    <a:srgbClr val="000000"/>
    <a:srgbClr val="B9B9B9"/>
    <a:srgbClr val="9BBB59"/>
    <a:srgbClr val="477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D5C6B0-1E60-49FF-A560-052FE473AC44}" type="datetimeFigureOut">
              <a:rPr lang="en-US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631A98-7A27-4CD8-860A-CBBD494C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30D1C-49CC-4568-9586-0D3CB4CA5A23}" type="datetimeFigureOut">
              <a:rPr lang="en-US"/>
              <a:pPr>
                <a:defRPr/>
              </a:pPr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3A4208-EF67-4908-8518-8931CA7D1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A4208-EF67-4908-8518-8931CA7D1AA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11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400;p57:notes">
            <a:extLst>
              <a:ext uri="{FF2B5EF4-FFF2-40B4-BE49-F238E27FC236}">
                <a16:creationId xmlns:a16="http://schemas.microsoft.com/office/drawing/2014/main" id="{0F2B26AC-947C-3641-C600-E67199F861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23" name="Google Shape;401;p57:notes">
            <a:extLst>
              <a:ext uri="{FF2B5EF4-FFF2-40B4-BE49-F238E27FC236}">
                <a16:creationId xmlns:a16="http://schemas.microsoft.com/office/drawing/2014/main" id="{10162E2A-31C5-D612-F013-87E24CAEE0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407;p58:notes">
            <a:extLst>
              <a:ext uri="{FF2B5EF4-FFF2-40B4-BE49-F238E27FC236}">
                <a16:creationId xmlns:a16="http://schemas.microsoft.com/office/drawing/2014/main" id="{12428D7F-985C-8E2B-CC0F-1CC0CD4168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771" name="Google Shape;408;p58:notes">
            <a:extLst>
              <a:ext uri="{FF2B5EF4-FFF2-40B4-BE49-F238E27FC236}">
                <a16:creationId xmlns:a16="http://schemas.microsoft.com/office/drawing/2014/main" id="{40825500-06B2-96F8-F25F-A50CDD018F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24615" y="4927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2224615" y="4927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29600" y="2435996"/>
            <a:ext cx="3759200" cy="53580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i="1" dirty="0"/>
              <a:t>Subtitle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81" y="2267552"/>
            <a:ext cx="8059019" cy="427442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49996"/>
            <a:ext cx="12192000" cy="149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699986"/>
            <a:ext cx="12210181" cy="1580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1600" y="3276600"/>
            <a:ext cx="2235200" cy="457200"/>
          </a:xfrm>
        </p:spPr>
        <p:txBody>
          <a:bodyPr/>
          <a:lstStyle>
            <a:lvl1pPr marL="0" indent="0" algn="ctr">
              <a:buNone/>
              <a:defRPr sz="2400" i="1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8" name="Picture 17" descr="The Lewin Group logo has an orange arc with the words &quot;Lewin Group.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30" y="5112266"/>
            <a:ext cx="1567135" cy="345092"/>
          </a:xfrm>
          <a:prstGeom prst="rect">
            <a:avLst/>
          </a:prstGeom>
        </p:spPr>
      </p:pic>
      <p:pic>
        <p:nvPicPr>
          <p:cNvPr id="19" name="Picture 18" descr="The TASH logo is a hexagon with lines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81" y="5206947"/>
            <a:ext cx="972249" cy="281053"/>
          </a:xfrm>
          <a:prstGeom prst="rect">
            <a:avLst/>
          </a:prstGeom>
        </p:spPr>
      </p:pic>
      <p:pic>
        <p:nvPicPr>
          <p:cNvPr id="23" name="Picture 22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228600" y="208332"/>
            <a:ext cx="2800934" cy="893915"/>
          </a:xfrm>
          <a:prstGeom prst="rect">
            <a:avLst/>
          </a:prstGeom>
        </p:spPr>
      </p:pic>
      <p:pic>
        <p:nvPicPr>
          <p:cNvPr id="1026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67" y="367851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077200" y="557396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presentation was prepared by The Lewin Group/ TASH under the Administration for Community Living (ACL),</a:t>
            </a:r>
            <a:r>
              <a:rPr lang="en-US" sz="1400" i="1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Administration on Disabilities (AoD) </a:t>
            </a:r>
            <a:b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 HHSP233201500088I / 75P00120F37007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 bwMode="auto">
          <a:xfrm>
            <a:off x="18181" y="1149223"/>
            <a:ext cx="12192000" cy="935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20" name="Picture 19" descr="https://acl.gov/sites/default/files/graphics/AODColorRGB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30207"/>
            <a:ext cx="1016984" cy="53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67767"/>
            <a:ext cx="10972800" cy="4297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7" name="Picture 6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8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67" y="6173386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85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12" name="Picture 11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69816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21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10099"/>
            <a:ext cx="528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99200" y="1610099"/>
            <a:ext cx="528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1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7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67" y="6173386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85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10" name="Picture 9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69816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55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04002" y="609600"/>
            <a:ext cx="5026527" cy="5486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899448"/>
            <a:ext cx="5791200" cy="245903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>
                <a:solidFill>
                  <a:srgbClr val="084A9C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4495800"/>
            <a:ext cx="5791200" cy="685800"/>
          </a:xfrm>
        </p:spPr>
        <p:txBody>
          <a:bodyPr/>
          <a:lstStyle>
            <a:lvl1pPr marL="0" indent="0" algn="l">
              <a:buNone/>
              <a:defRPr i="1" baseline="0"/>
            </a:lvl1pPr>
          </a:lstStyle>
          <a:p>
            <a:r>
              <a:rPr lang="en-US" sz="2400" b="1" dirty="0"/>
              <a:t>Subtitle (if needed)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9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12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36910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33340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16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4">
            <a:extLst>
              <a:ext uri="{FF2B5EF4-FFF2-40B4-BE49-F238E27FC236}">
                <a16:creationId xmlns:a16="http://schemas.microsoft.com/office/drawing/2014/main" id="{BBF98E0F-02CE-6E65-DB58-EBF61588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7100" y="6521450"/>
            <a:ext cx="812800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defRPr/>
            </a:pPr>
            <a:fld id="{E4B2BED3-3BC1-4A9A-B266-DA57B7D85ABC}" type="slidenum">
              <a:rPr lang="en-US" altLang="en-US"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 eaLnBrk="1" hangingPunct="1">
                <a:buSzPts val="1400"/>
                <a:defRPr/>
              </a:pPr>
              <a:t>‹#›</a:t>
            </a:fld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77;p64" descr="Logo of the Disability Employment TA Center. On the left, there is a symbol of three people with outstretched arms that are colored in red, blue, and yellow. To the right of the logo is the TA Center name.">
            <a:extLst>
              <a:ext uri="{FF2B5EF4-FFF2-40B4-BE49-F238E27FC236}">
                <a16:creationId xmlns:a16="http://schemas.microsoft.com/office/drawing/2014/main" id="{197A5831-E854-5135-039D-DA143EF52F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3" b="31648"/>
          <a:stretch>
            <a:fillRect/>
          </a:stretch>
        </p:blipFill>
        <p:spPr bwMode="auto">
          <a:xfrm>
            <a:off x="533400" y="6048375"/>
            <a:ext cx="20621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78;p64" descr="The Administration for Community Living (A C L) logo has three people with outstretched arms colored in blue, red, and yellow with the organization's letters.">
            <a:extLst>
              <a:ext uri="{FF2B5EF4-FFF2-40B4-BE49-F238E27FC236}">
                <a16:creationId xmlns:a16="http://schemas.microsoft.com/office/drawing/2014/main" id="{1600FADD-5C64-70FE-A56B-2F6D60A2EE6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173788"/>
            <a:ext cx="12430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80;p64" descr="https://acl.gov/sites/default/files/graphics/AODColorRGB.jpg">
            <a:extLst>
              <a:ext uri="{FF2B5EF4-FFF2-40B4-BE49-F238E27FC236}">
                <a16:creationId xmlns:a16="http://schemas.microsoft.com/office/drawing/2014/main" id="{DBB5CDEB-575B-42E7-C0F1-6868E2B945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69025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>
            <a:off x="609600" y="1610099"/>
            <a:ext cx="5283200" cy="42973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body" idx="2"/>
          </p:nvPr>
        </p:nvSpPr>
        <p:spPr>
          <a:xfrm>
            <a:off x="6299200" y="1610099"/>
            <a:ext cx="5283200" cy="42973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85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spcFirstLastPara="1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79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63200" y="6324603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493B5F-0DAC-4937-92CC-1AA868B9AF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7" r:id="rId1"/>
    <p:sldLayoutId id="2147487537" r:id="rId2"/>
    <p:sldLayoutId id="2147487549" r:id="rId3"/>
    <p:sldLayoutId id="2147487544" r:id="rId4"/>
    <p:sldLayoutId id="2147487542" r:id="rId5"/>
    <p:sldLayoutId id="2147487550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wp-content/uploads/2021/10/DETAC-2021-Council-2_Final_508-1.pdf" TargetMode="External"/><Relationship Id="rId2" Type="http://schemas.openxmlformats.org/officeDocument/2006/relationships/hyperlink" Target="https://aoddisabilityemploymenttacenter.com/wp-content/uploads/2021/10/DETAC-2021-Council-1_Final_5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oddisabilityemploymenttacenter.com/wp-content/uploads/2021/10/DETAC-2021-Council-3_Final_50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wp-content/uploads/2022/08/DETAC-Self-Employment-Brief.pdf" TargetMode="External"/><Relationship Id="rId2" Type="http://schemas.openxmlformats.org/officeDocument/2006/relationships/hyperlink" Target="https://aoddisabilityemploymenttacenter.com/wp-content/uploads/2021/10/DETAC-2021-Council-4_Final_50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oddisabilityemploymenttacenter.com/wp-content/uploads/2021/11/DETAC-2021-GEN-4-508.pdf" TargetMode="External"/><Relationship Id="rId4" Type="http://schemas.openxmlformats.org/officeDocument/2006/relationships/hyperlink" Target="https://aoddisabilityemploymenttacenter.com/wp-content/uploads/2022/09/Financial-Capability-TA-Brief-1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oddisabilityemploymenttacenter.com/wp-content/uploads/2021/10/DETAC-2021-GEN-3_Final_50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on-demand-ta-reques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mailto:AoDemploymentTA@gmail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oDemploymentTA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aoddisabilityemploymenttacenter.com/detac-publications/" TargetMode="External"/><Relationship Id="rId4" Type="http://schemas.openxmlformats.org/officeDocument/2006/relationships/hyperlink" Target="https://aoddisabilityemploymenttacent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wp-content/uploads/2022/04/AoD_Disability_Employment_TA_Center_Overview_Year_Two-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oddisabilityemploymenttacenter.com/wp-login.php?redirect_to=https%3A%2F%2Faoddisabilityemploymenttacenter.com%2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1700" y="2432177"/>
            <a:ext cx="3149600" cy="53580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Tools and Technical Assistance Offerings </a:t>
            </a:r>
          </a:p>
        </p:txBody>
      </p:sp>
      <p:pic>
        <p:nvPicPr>
          <p:cNvPr id="7" name="Picture Placeholder 6" descr="Images of a group of people with disabilities in a straight line">
            <a:extLst>
              <a:ext uri="{FF2B5EF4-FFF2-40B4-BE49-F238E27FC236}">
                <a16:creationId xmlns:a16="http://schemas.microsoft.com/office/drawing/2014/main" id="{29EBD1C1-EA43-DC13-F091-EA63F5F95C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03" r="903"/>
          <a:stretch>
            <a:fillRect/>
          </a:stretch>
        </p:blipFill>
        <p:spPr>
          <a:xfrm>
            <a:off x="76200" y="2265348"/>
            <a:ext cx="7526337" cy="40303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295400"/>
            <a:ext cx="12192000" cy="99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978900" y="3276600"/>
            <a:ext cx="2235200" cy="762000"/>
          </a:xfrm>
        </p:spPr>
        <p:txBody>
          <a:bodyPr/>
          <a:lstStyle/>
          <a:p>
            <a:r>
              <a:rPr lang="en-US" dirty="0"/>
              <a:t>October 12, 2022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 into the DETACs Resources and More!</a:t>
            </a:r>
          </a:p>
        </p:txBody>
      </p:sp>
    </p:spTree>
    <p:extLst>
      <p:ext uri="{BB962C8B-B14F-4D97-AF65-F5344CB8AC3E}">
        <p14:creationId xmlns:p14="http://schemas.microsoft.com/office/powerpoint/2010/main" val="212577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7089FE-26E9-FF5F-A4C3-F01C0C36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the ideal timeframe for Councils to participate in the eLearning Community?</a:t>
            </a:r>
          </a:p>
          <a:p>
            <a:pPr marL="971550" lvl="1" indent="-514350">
              <a:buAutoNum type="arabicPeriod"/>
            </a:pPr>
            <a:r>
              <a:rPr lang="en-US" dirty="0"/>
              <a:t>Starting in January after the New Year</a:t>
            </a:r>
          </a:p>
          <a:p>
            <a:pPr marL="971550" lvl="1" indent="-514350">
              <a:buAutoNum type="arabicPeriod"/>
            </a:pPr>
            <a:r>
              <a:rPr lang="en-US" dirty="0"/>
              <a:t>Starting in April 2023</a:t>
            </a:r>
          </a:p>
          <a:p>
            <a:pPr marL="971550" lvl="1" indent="-514350">
              <a:buAutoNum type="arabicPeriod"/>
            </a:pPr>
            <a:r>
              <a:rPr lang="en-US" dirty="0"/>
              <a:t>Starting in June 2023</a:t>
            </a:r>
          </a:p>
          <a:p>
            <a:pPr marL="971550" lvl="1" indent="-514350">
              <a:buAutoNum type="arabicPeriod"/>
            </a:pPr>
            <a:r>
              <a:rPr lang="en-US" dirty="0"/>
              <a:t>Starting in August-September 2023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7C52F-445F-4DF5-F179-E530C2E1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</a:p>
        </p:txBody>
      </p:sp>
    </p:spTree>
    <p:extLst>
      <p:ext uri="{BB962C8B-B14F-4D97-AF65-F5344CB8AC3E}">
        <p14:creationId xmlns:p14="http://schemas.microsoft.com/office/powerpoint/2010/main" val="77511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Helping State Councils Accelerate their Employment First Systems Change Efforts  </a:t>
            </a:r>
            <a:endParaRPr lang="en-US" i="1" dirty="0"/>
          </a:p>
          <a:p>
            <a:r>
              <a:rPr lang="en-US" i="1" dirty="0">
                <a:hlinkClick r:id="rId3"/>
              </a:rPr>
              <a:t>Collaborating with Other Partners in the DD Network and Beyond to Further Employment First Systems Change </a:t>
            </a:r>
            <a:endParaRPr lang="en-US" i="1" dirty="0"/>
          </a:p>
          <a:p>
            <a:r>
              <a:rPr lang="en-US" i="1" dirty="0">
                <a:hlinkClick r:id="rId4"/>
              </a:rPr>
              <a:t>How State Councils on Developmental Disabilities can Invest Effectively in Employment Systems Change and Provider Transformation Efforts 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203860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The Role of State Councils on Developmental Disabilities in Improving Employment Outcomes for Individual with Disabilities in Managed Long-Term Services and Supports </a:t>
            </a:r>
            <a:endParaRPr lang="en-US" i="1" dirty="0"/>
          </a:p>
          <a:p>
            <a:r>
              <a:rPr lang="en-US" i="1" dirty="0">
                <a:hlinkClick r:id="rId3"/>
              </a:rPr>
              <a:t>Self-Employment Brief </a:t>
            </a:r>
            <a:endParaRPr lang="en-US" i="1" dirty="0"/>
          </a:p>
          <a:p>
            <a:r>
              <a:rPr lang="en-US" i="1" dirty="0">
                <a:hlinkClick r:id="rId4"/>
              </a:rPr>
              <a:t>Building Capacity for Financial Well-Being </a:t>
            </a:r>
            <a:endParaRPr lang="en-US" i="1" dirty="0"/>
          </a:p>
          <a:p>
            <a:r>
              <a:rPr lang="en-US" i="1" dirty="0">
                <a:hlinkClick r:id="rId5"/>
              </a:rPr>
              <a:t>Engaging Families and Raising Expectations around Employment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270949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Why Employment Matters: A Resource Guide by and for Self-Advocates Interested in Pursuing Competitive, Integrated Employment </a:t>
            </a:r>
            <a:endParaRPr lang="en-US" i="1" dirty="0"/>
          </a:p>
          <a:p>
            <a:pPr lvl="1"/>
            <a:r>
              <a:rPr lang="en-US" i="1" dirty="0"/>
              <a:t>By: Nicole LeBlanc</a:t>
            </a:r>
          </a:p>
          <a:p>
            <a:r>
              <a:rPr lang="en-US" dirty="0"/>
              <a:t>Focus: A person with a disability is never too disabled to work and live in the community!</a:t>
            </a:r>
          </a:p>
          <a:p>
            <a:r>
              <a:rPr lang="en-US" i="1" dirty="0"/>
              <a:t>Promoting Self-Advocacy in Employment and Community Living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305875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Intended for self-advocates and families with a goal to pursue CIE</a:t>
            </a:r>
          </a:p>
          <a:p>
            <a:r>
              <a:rPr lang="en-US" dirty="0"/>
              <a:t>Intended for self-advocates transitioning from sheltered work to CIE</a:t>
            </a:r>
          </a:p>
          <a:p>
            <a:r>
              <a:rPr lang="en-US" dirty="0"/>
              <a:t>Intended for youth in transition and families looking for post-secondary opportunities or CIE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Resource Guide by and for Self-Advocates Interested in Pursuing CIE  </a:t>
            </a:r>
          </a:p>
        </p:txBody>
      </p:sp>
    </p:spTree>
    <p:extLst>
      <p:ext uri="{BB962C8B-B14F-4D97-AF65-F5344CB8AC3E}">
        <p14:creationId xmlns:p14="http://schemas.microsoft.com/office/powerpoint/2010/main" val="164200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Your Own Destiny or Someone Else Will</a:t>
            </a:r>
          </a:p>
          <a:p>
            <a:r>
              <a:rPr lang="en-US" dirty="0"/>
              <a:t>Believe in abilities</a:t>
            </a:r>
          </a:p>
          <a:p>
            <a:r>
              <a:rPr lang="en-US" dirty="0"/>
              <a:t>Let self-advocates be heard</a:t>
            </a:r>
          </a:p>
          <a:p>
            <a:r>
              <a:rPr lang="en-US" dirty="0"/>
              <a:t>Keep advocates in the conversation – Nothing About Me Without Me</a:t>
            </a:r>
          </a:p>
          <a:p>
            <a:r>
              <a:rPr lang="en-US" dirty="0"/>
              <a:t>Peer Support and Peer-led classes and services are important!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Nicole’s Tips to Supporting Self-Advocates to Achieve CIE</a:t>
            </a:r>
          </a:p>
        </p:txBody>
      </p:sp>
      <p:pic>
        <p:nvPicPr>
          <p:cNvPr id="2" name="Picture 1" descr="Image of a light bulb with a hand around it">
            <a:extLst>
              <a:ext uri="{FF2B5EF4-FFF2-40B4-BE49-F238E27FC236}">
                <a16:creationId xmlns:a16="http://schemas.microsoft.com/office/drawing/2014/main" id="{9E24C547-7C07-0979-4C10-F1690408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752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9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03;p57">
            <a:extLst>
              <a:ext uri="{FF2B5EF4-FFF2-40B4-BE49-F238E27FC236}">
                <a16:creationId xmlns:a16="http://schemas.microsoft.com/office/drawing/2014/main" id="{8E9ECB1D-8B8D-EE61-D188-C12309172B43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571500" y="1552575"/>
            <a:ext cx="5867400" cy="4391025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A172C"/>
              </a:buClr>
              <a:buSzPts val="3200"/>
            </a:pPr>
            <a:r>
              <a:rPr lang="en-US" altLang="en-US" sz="3200" b="1" dirty="0">
                <a:solidFill>
                  <a:srgbClr val="0A172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Submit your request to the: </a:t>
            </a:r>
            <a:br>
              <a:rPr lang="en-US" altLang="en-US" sz="3200" b="1" dirty="0">
                <a:solidFill>
                  <a:srgbClr val="0A172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2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on-demand TA request page</a:t>
            </a:r>
            <a:endParaRPr lang="en-US" altLang="en-US" sz="3200" u="sng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eaLnBrk="1" hangingPunct="1">
              <a:spcBef>
                <a:spcPts val="3000"/>
              </a:spcBef>
              <a:spcAft>
                <a:spcPts val="3000"/>
              </a:spcAft>
              <a:buClr>
                <a:srgbClr val="0A172C"/>
              </a:buClr>
              <a:buSzPts val="3200"/>
            </a:pPr>
            <a:r>
              <a:rPr lang="en-US" altLang="en-US" sz="3200" b="1" dirty="0">
                <a:solidFill>
                  <a:srgbClr val="0A172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Reach out by emailing: </a:t>
            </a:r>
            <a:r>
              <a:rPr lang="en-US" altLang="en-US" sz="32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4"/>
              </a:rPr>
              <a:t>AoDemploymentTA@gmail.com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Google Shape;404;p57">
            <a:extLst>
              <a:ext uri="{FF2B5EF4-FFF2-40B4-BE49-F238E27FC236}">
                <a16:creationId xmlns:a16="http://schemas.microsoft.com/office/drawing/2014/main" id="{32618E03-E6D1-8F70-551B-429F5F5152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35000"/>
            </a:pPr>
            <a:r>
              <a:rPr lang="en-US" alt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DETAC Offers </a:t>
            </a:r>
            <a:r>
              <a:rPr lang="en-US" altLang="en-US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</a:t>
            </a:r>
            <a:r>
              <a:rPr lang="en-US" altLang="en-US" sz="44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ree</a:t>
            </a:r>
            <a:r>
              <a:rPr lang="en-US" alt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en-US" alt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echnical </a:t>
            </a: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en-US" alt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ssistance! </a:t>
            </a:r>
          </a:p>
        </p:txBody>
      </p:sp>
      <p:pic>
        <p:nvPicPr>
          <p:cNvPr id="29700" name="Picture 6" descr="An image stating the words, don't be afraid to reach out">
            <a:extLst>
              <a:ext uri="{FF2B5EF4-FFF2-40B4-BE49-F238E27FC236}">
                <a16:creationId xmlns:a16="http://schemas.microsoft.com/office/drawing/2014/main" id="{152C2754-7817-9A17-D17A-7DD736FE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765300"/>
            <a:ext cx="2624137" cy="370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 of question and answer ">
            <a:extLst>
              <a:ext uri="{FF2B5EF4-FFF2-40B4-BE49-F238E27FC236}">
                <a16:creationId xmlns:a16="http://schemas.microsoft.com/office/drawing/2014/main" id="{CAC5420C-BCF6-7FB3-45D4-C0CE5688C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386012"/>
            <a:ext cx="3941597" cy="20859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27FF5E-62BB-49E9-0974-7268E91E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 </a:t>
            </a:r>
          </a:p>
        </p:txBody>
      </p:sp>
    </p:spTree>
    <p:extLst>
      <p:ext uri="{BB962C8B-B14F-4D97-AF65-F5344CB8AC3E}">
        <p14:creationId xmlns:p14="http://schemas.microsoft.com/office/powerpoint/2010/main" val="38949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411;p58">
            <a:extLst>
              <a:ext uri="{FF2B5EF4-FFF2-40B4-BE49-F238E27FC236}">
                <a16:creationId xmlns:a16="http://schemas.microsoft.com/office/drawing/2014/main" id="{FAEB8953-4572-9E1F-5431-8A8D8CB97A3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04800" y="1949450"/>
            <a:ext cx="6146800" cy="384175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</a:pPr>
            <a:r>
              <a:rPr lang="en-US" altLang="en-US" sz="2400" b="1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Email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b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400" i="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AoDemploymentTA@gmail.com</a:t>
            </a:r>
            <a:endParaRPr lang="en-US" altLang="en-US" sz="2400" i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ts val="2400"/>
            </a:pPr>
            <a:r>
              <a:rPr lang="en-US" altLang="en-US" sz="2400" b="1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Website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br>
              <a:rPr lang="en-US" altLang="en-US" sz="2400" b="1" i="0" dirty="0">
                <a:solidFill>
                  <a:srgbClr val="084A9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400" i="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4"/>
              </a:rPr>
              <a:t>https://aoddisabilityemploymenttacenter.com</a:t>
            </a:r>
            <a:endParaRPr lang="en-US" altLang="en-US" sz="2400" i="0" u="sng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ts val="2400"/>
            </a:pPr>
            <a:r>
              <a:rPr lang="en-US" altLang="en-US" sz="2400" b="1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DETAC Publications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ts val="2400"/>
            </a:pPr>
            <a:r>
              <a:rPr lang="en-US" altLang="en-US" sz="2400" i="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5"/>
              </a:rPr>
              <a:t>https://aoddisabilityemploymenttacenter.com/detac-publications/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Google Shape;412;p58">
            <a:extLst>
              <a:ext uri="{FF2B5EF4-FFF2-40B4-BE49-F238E27FC236}">
                <a16:creationId xmlns:a16="http://schemas.microsoft.com/office/drawing/2014/main" id="{62FD1031-58A9-F9BC-A0AB-7CCE4F066337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77800" y="184150"/>
            <a:ext cx="6146800" cy="176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DETAC Contact Information </a:t>
            </a:r>
          </a:p>
        </p:txBody>
      </p:sp>
      <p:pic>
        <p:nvPicPr>
          <p:cNvPr id="31748" name="Picture 6" descr="Image of the word thank you in various languages ">
            <a:extLst>
              <a:ext uri="{FF2B5EF4-FFF2-40B4-BE49-F238E27FC236}">
                <a16:creationId xmlns:a16="http://schemas.microsoft.com/office/drawing/2014/main" id="{FB8BE00C-1B97-1C06-4F7F-9962531C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365375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08FD32-4C69-8D60-CCEE-368E73A2D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Gonzalez – Project Manager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AB05B-175B-10CB-9B93-92CE8097D5D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Nicole LeBlanc – Self-Advocate Adviser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9B9F2-4FD6-D1FC-575A-76815F8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DETAC Speakers </a:t>
            </a:r>
          </a:p>
        </p:txBody>
      </p:sp>
      <p:pic>
        <p:nvPicPr>
          <p:cNvPr id="4" name="Picture 3" descr="Picture of a Latinx woman with dark brown hair, a black blazer">
            <a:extLst>
              <a:ext uri="{FF2B5EF4-FFF2-40B4-BE49-F238E27FC236}">
                <a16:creationId xmlns:a16="http://schemas.microsoft.com/office/drawing/2014/main" id="{37CE6FCD-3BCC-A94F-AA4D-F275E158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1338262" cy="1338262"/>
          </a:xfrm>
          <a:prstGeom prst="rect">
            <a:avLst/>
          </a:prstGeom>
        </p:spPr>
      </p:pic>
      <p:pic>
        <p:nvPicPr>
          <p:cNvPr id="6" name="Picture 5" descr="Picture of a white woman wearing a white blazer with water in the background">
            <a:extLst>
              <a:ext uri="{FF2B5EF4-FFF2-40B4-BE49-F238E27FC236}">
                <a16:creationId xmlns:a16="http://schemas.microsoft.com/office/drawing/2014/main" id="{F9C1F91D-A305-A7F2-0F6C-DC101471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3124200"/>
            <a:ext cx="1644381" cy="16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77118-C84B-C54E-2C8D-BF72846D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1567767"/>
            <a:ext cx="11582400" cy="4483409"/>
          </a:xfrm>
        </p:spPr>
        <p:txBody>
          <a:bodyPr/>
          <a:lstStyle/>
          <a:p>
            <a:pPr marL="11430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elebrating the contributions of America’s workers with disabilities past, present and future!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C5AE0C-EF2B-D00B-D709-DA9696C9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Disability Employment Awareness Month  (NDEAM)!</a:t>
            </a:r>
          </a:p>
        </p:txBody>
      </p:sp>
      <p:pic>
        <p:nvPicPr>
          <p:cNvPr id="4" name="Picture 3" descr="Image of a poster to celebrate NDEAM. The poster says: Disability: Part of the Equity Equation.">
            <a:extLst>
              <a:ext uri="{FF2B5EF4-FFF2-40B4-BE49-F238E27FC236}">
                <a16:creationId xmlns:a16="http://schemas.microsoft.com/office/drawing/2014/main" id="{C797EAA8-265C-8B04-00A5-2213C292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808" y="2740387"/>
            <a:ext cx="4762500" cy="3076575"/>
          </a:xfrm>
          <a:prstGeom prst="rect">
            <a:avLst/>
          </a:prstGeom>
        </p:spPr>
      </p:pic>
      <p:pic>
        <p:nvPicPr>
          <p:cNvPr id="5" name="Picture 4" descr="Image of a poster to celebrate NDEAM. The poster says: Disability: Part of the Equity Equation.">
            <a:extLst>
              <a:ext uri="{FF2B5EF4-FFF2-40B4-BE49-F238E27FC236}">
                <a16:creationId xmlns:a16="http://schemas.microsoft.com/office/drawing/2014/main" id="{695E2161-8EB0-2332-9601-F905B304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7" y="2730862"/>
            <a:ext cx="4762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A0A0E-F4CF-2920-432B-C71A754A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DETAC Overview</a:t>
            </a:r>
          </a:p>
          <a:p>
            <a:r>
              <a:rPr lang="en-US" dirty="0"/>
              <a:t>Results in Systems Excellence (RISE) eLearning Communities 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Tips from Nicole</a:t>
            </a:r>
          </a:p>
          <a:p>
            <a:r>
              <a:rPr lang="en-US" dirty="0"/>
              <a:t>Questions and Comments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56DA5-488C-D8F6-769F-2522EFAE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pic>
        <p:nvPicPr>
          <p:cNvPr id="4" name="Picture 3" descr="Image of an agenda">
            <a:extLst>
              <a:ext uri="{FF2B5EF4-FFF2-40B4-BE49-F238E27FC236}">
                <a16:creationId xmlns:a16="http://schemas.microsoft.com/office/drawing/2014/main" id="{AC4DC28C-AEBB-4913-0FB6-1579F544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67767"/>
            <a:ext cx="11582400" cy="42996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Established in October 2020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hlinkClick r:id="rId3"/>
              </a:rPr>
              <a:t>Mission</a:t>
            </a:r>
            <a:r>
              <a:rPr lang="en-US" sz="2400" dirty="0"/>
              <a:t> to provide TA to AoD grantees focused on improving competitive integrated employment (CIE) and economic outcomes for all people with disabilities across America.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Focus on improving partnerships within the grantee network to increase CIE.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Grantees: Centers for Independent Living, State Councils on Developmental Disabilities University Centers for Excellence in Developmental Disabilities, State Protection &amp; Advocacy Systems, Traumatic Brain Injury State Partnership Programs and Projects of National Significance – Community Collaborations for Employment.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Disability Employment TA Center (DETAC) </a:t>
            </a:r>
          </a:p>
        </p:txBody>
      </p:sp>
    </p:spTree>
    <p:extLst>
      <p:ext uri="{BB962C8B-B14F-4D97-AF65-F5344CB8AC3E}">
        <p14:creationId xmlns:p14="http://schemas.microsoft.com/office/powerpoint/2010/main" val="308151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FAD7-2ADF-4322-8936-6FA69288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116586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Systems Change</a:t>
            </a:r>
            <a:r>
              <a:rPr lang="en-US" sz="2800" dirty="0"/>
              <a:t>: Building professional competencies through e-learning, skill expansion, peer-to-peer mentoring, and resource dissemination.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Innovation</a:t>
            </a:r>
            <a:r>
              <a:rPr lang="en-US" sz="2800" dirty="0"/>
              <a:t>: Build network capacity through identification, development, scalability, and sustainability of evidence-based practices.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Collaboration</a:t>
            </a:r>
            <a:r>
              <a:rPr lang="en-US" sz="2800" dirty="0"/>
              <a:t>: Leverage unique talents &amp; contributions of the grantee network through partnership development that leads to CIE improvements at individual and state levels.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95F29-D93B-4081-8348-D72957CF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Themes</a:t>
            </a:r>
          </a:p>
        </p:txBody>
      </p:sp>
    </p:spTree>
    <p:extLst>
      <p:ext uri="{BB962C8B-B14F-4D97-AF65-F5344CB8AC3E}">
        <p14:creationId xmlns:p14="http://schemas.microsoft.com/office/powerpoint/2010/main" val="162390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341F9-DE46-4E88-8D3C-9E25439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7767"/>
            <a:ext cx="11353800" cy="4297363"/>
          </a:xfrm>
        </p:spPr>
        <p:txBody>
          <a:bodyPr/>
          <a:lstStyle/>
          <a:p>
            <a:r>
              <a:rPr lang="en-US" dirty="0"/>
              <a:t>National Community of Practice</a:t>
            </a:r>
          </a:p>
          <a:p>
            <a:pPr lvl="1"/>
            <a:r>
              <a:rPr lang="en-US" dirty="0"/>
              <a:t>National Webinars                             - </a:t>
            </a:r>
            <a:r>
              <a:rPr lang="en-US" dirty="0">
                <a:hlinkClick r:id="rId2"/>
              </a:rPr>
              <a:t>Learning Management System</a:t>
            </a:r>
            <a:endParaRPr lang="en-US" dirty="0"/>
          </a:p>
          <a:p>
            <a:pPr lvl="1"/>
            <a:r>
              <a:rPr lang="en-US" dirty="0"/>
              <a:t>Technical Assistance Briefs 	   - Blogs </a:t>
            </a:r>
          </a:p>
          <a:p>
            <a:pPr lvl="1"/>
            <a:r>
              <a:rPr lang="en-US" dirty="0"/>
              <a:t>Podcasts</a:t>
            </a:r>
          </a:p>
          <a:p>
            <a:pPr lvl="1"/>
            <a:r>
              <a:rPr lang="en-US" dirty="0"/>
              <a:t>Newsletters </a:t>
            </a:r>
          </a:p>
          <a:p>
            <a:r>
              <a:rPr lang="en-US" dirty="0"/>
              <a:t>Results &amp; Innovation in Systems Excellence (RISE) eLearning Communities</a:t>
            </a:r>
          </a:p>
          <a:p>
            <a:pPr lvl="1"/>
            <a:r>
              <a:rPr lang="en-US" dirty="0"/>
              <a:t>High-impact, SMEs and peer-to-peer engagement, achieve 1 goal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4A73E-732C-4738-86C9-C789176B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832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166138-1E31-C5D0-7203-D88C280E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small allotment Councils be interested in participating in an eLearning Community to get help to achieve one goal around employment?</a:t>
            </a:r>
          </a:p>
          <a:p>
            <a:pPr marL="971550" lvl="1" indent="-514350">
              <a:buAutoNum type="arabicPeriod"/>
            </a:pPr>
            <a:r>
              <a:rPr lang="en-US" dirty="0"/>
              <a:t>Yes</a:t>
            </a:r>
          </a:p>
          <a:p>
            <a:pPr marL="971550" lvl="1" indent="-514350">
              <a:buAutoNum type="arabicPeriod"/>
            </a:pPr>
            <a:r>
              <a:rPr lang="en-US" dirty="0"/>
              <a:t>No</a:t>
            </a:r>
          </a:p>
          <a:p>
            <a:pPr marL="971550" lvl="1" indent="-514350">
              <a:buAutoNum type="arabicPeriod"/>
            </a:pPr>
            <a:r>
              <a:rPr lang="en-US" dirty="0"/>
              <a:t>I am interested but I need to learn more about the time commitment and structure.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E9E1E-724E-B404-0E2F-22EA78E4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1</a:t>
            </a:r>
          </a:p>
        </p:txBody>
      </p:sp>
    </p:spTree>
    <p:extLst>
      <p:ext uri="{BB962C8B-B14F-4D97-AF65-F5344CB8AC3E}">
        <p14:creationId xmlns:p14="http://schemas.microsoft.com/office/powerpoint/2010/main" val="289966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EDE59-D023-A1A6-313F-8A41BE609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Councils commit to a four-session eLearning Community at 1 hour per session?</a:t>
            </a:r>
          </a:p>
          <a:p>
            <a:pPr marL="971550" lvl="1" indent="-514350">
              <a:buAutoNum type="arabicPeriod"/>
            </a:pPr>
            <a:r>
              <a:rPr lang="en-US" dirty="0"/>
              <a:t>Yes</a:t>
            </a:r>
          </a:p>
          <a:p>
            <a:pPr marL="971550" lvl="1" indent="-514350">
              <a:buAutoNum type="arabicPeriod"/>
            </a:pPr>
            <a:r>
              <a:rPr lang="en-US" dirty="0"/>
              <a:t>No</a:t>
            </a:r>
          </a:p>
          <a:p>
            <a:pPr marL="971550" lvl="1" indent="-514350">
              <a:buAutoNum type="arabicPeriod"/>
            </a:pPr>
            <a:r>
              <a:rPr lang="en-US" dirty="0"/>
              <a:t>That seems doable but I need the dates.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984819-A50A-0E34-3064-E26B5DF9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</p:spTree>
    <p:extLst>
      <p:ext uri="{BB962C8B-B14F-4D97-AF65-F5344CB8AC3E}">
        <p14:creationId xmlns:p14="http://schemas.microsoft.com/office/powerpoint/2010/main" val="588137837"/>
      </p:ext>
    </p:extLst>
  </p:cSld>
  <p:clrMapOvr>
    <a:masterClrMapping/>
  </p:clrMapOvr>
</p:sld>
</file>

<file path=ppt/theme/theme1.xml><?xml version="1.0" encoding="utf-8"?>
<a:theme xmlns:a="http://schemas.openxmlformats.org/drawingml/2006/main" name="AoD_TA_Center_Template">
  <a:themeElements>
    <a:clrScheme name="AC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E94"/>
      </a:accent1>
      <a:accent2>
        <a:srgbClr val="BE1E2D"/>
      </a:accent2>
      <a:accent3>
        <a:srgbClr val="FAA21B"/>
      </a:accent3>
      <a:accent4>
        <a:srgbClr val="757070"/>
      </a:accent4>
      <a:accent5>
        <a:srgbClr val="757070"/>
      </a:accent5>
      <a:accent6>
        <a:srgbClr val="757070"/>
      </a:accent6>
      <a:hlink>
        <a:srgbClr val="0563C1"/>
      </a:hlink>
      <a:folHlink>
        <a:srgbClr val="7570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dirty="0">
            <a:solidFill>
              <a:prstClr val="black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oD_TA_Center_Slide_Deck_Template_v2" id="{AFBBCCED-7832-4094-B7E4-601002899997}" vid="{19574470-12CA-4BC4-98A0-97C851BA1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mo_Document_Upload" ma:contentTypeID="0x010100C81616C23D101D448628C79DA1A7A83500DBB5D4F7D633864AAE5D6179D275E2F5" ma:contentTypeVersion="3" ma:contentTypeDescription="" ma:contentTypeScope="" ma:versionID="b4783188a954ee308f830e62aad78ab7">
  <xsd:schema xmlns:xsd="http://www.w3.org/2001/XMLSchema" xmlns:xs="http://www.w3.org/2001/XMLSchema" xmlns:p="http://schemas.microsoft.com/office/2006/metadata/properties" xmlns:ns2="b5c30c5a-817e-47fa-84d6-e9536c2e16e0" targetNamespace="http://schemas.microsoft.com/office/2006/metadata/properties" ma:root="true" ma:fieldsID="bbc6258ca789ec8a510ca077ba5d7c4d" ns2:_="">
    <xsd:import namespace="b5c30c5a-817e-47fa-84d6-e9536c2e16e0"/>
    <xsd:element name="properties">
      <xsd:complexType>
        <xsd:sequence>
          <xsd:element name="documentManagement">
            <xsd:complexType>
              <xsd:all>
                <xsd:element ref="ns2:Updated_x0020_Name" minOccurs="0"/>
                <xsd:element ref="ns2:Document_x0020_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30c5a-817e-47fa-84d6-e9536c2e16e0" elementFormDefault="qualified">
    <xsd:import namespace="http://schemas.microsoft.com/office/2006/documentManagement/types"/>
    <xsd:import namespace="http://schemas.microsoft.com/office/infopath/2007/PartnerControls"/>
    <xsd:element name="Updated_x0020_Name" ma:index="1" nillable="true" ma:displayName="Updated Name" ma:internalName="Updated_x0020_Name">
      <xsd:simpleType>
        <xsd:restriction base="dms:Text">
          <xsd:maxLength value="255"/>
        </xsd:restriction>
      </xsd:simpleType>
    </xsd:element>
    <xsd:element name="Document_x0020_Tag" ma:index="2" nillable="true" ma:displayName="Document Tag" ma:format="Dropdown" ma:internalName="Document_x0020_Tag">
      <xsd:simpleType>
        <xsd:union memberTypes="dms:Text">
          <xsd:simpleType>
            <xsd:restriction base="dms:Choice">
              <xsd:enumeration value="Communications"/>
              <xsd:enumeration value="Concept Paper"/>
              <xsd:enumeration value="Contract Document"/>
              <xsd:enumeration value="Correspondence"/>
              <xsd:enumeration value="Dashboard"/>
              <xsd:enumeration value="Decision Memo"/>
              <xsd:enumeration value="DUA"/>
              <xsd:enumeration value="FedRegNotice"/>
              <xsd:enumeration value="Financial"/>
              <xsd:enumeration value="FOIA"/>
              <xsd:enumeration value="ICIP"/>
              <xsd:enumeration value="IGCE"/>
              <xsd:enumeration value="Legislation"/>
              <xsd:enumeration value="Meeting Document"/>
              <xsd:enumeration value="NOA"/>
              <xsd:enumeration value="Panel"/>
              <xsd:enumeration value="Program Report"/>
              <xsd:enumeration value="Project Management Document"/>
              <xsd:enumeration value="Report to Congress"/>
              <xsd:enumeration value="RFI"/>
              <xsd:enumeration value="Rider"/>
              <xsd:enumeration value="Solicitation"/>
              <xsd:enumeration value="SOP"/>
              <xsd:enumeration value="SOW"/>
              <xsd:enumeration value="T&amp;C"/>
              <xsd:enumeration value="WC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d_x0020_Name xmlns="b5c30c5a-817e-47fa-84d6-e9536c2e16e0" xsi:nil="true"/>
    <Document_x0020_Tag xmlns="b5c30c5a-817e-47fa-84d6-e9536c2e16e0" xsi:nil="true"/>
  </documentManagement>
</p:properties>
</file>

<file path=customXml/itemProps1.xml><?xml version="1.0" encoding="utf-8"?>
<ds:datastoreItem xmlns:ds="http://schemas.openxmlformats.org/officeDocument/2006/customXml" ds:itemID="{77463A71-109D-4725-9775-8C578831C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30c5a-817e-47fa-84d6-e9536c2e1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1DDE9-0F09-4CE8-A729-DFA507909540}">
  <ds:schemaRefs>
    <ds:schemaRef ds:uri="b5c30c5a-817e-47fa-84d6-e9536c2e16e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AoD_TA_Center_Slide_Deck_Template_v2</Template>
  <TotalTime>109</TotalTime>
  <Words>665</Words>
  <Application>Microsoft Office PowerPoint</Application>
  <PresentationFormat>Widescreen</PresentationFormat>
  <Paragraphs>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AoD_TA_Center_Template</vt:lpstr>
      <vt:lpstr>Dive into the DETACs Resources and More!</vt:lpstr>
      <vt:lpstr>Today’s DETAC Speakers </vt:lpstr>
      <vt:lpstr>National Disability Employment Awareness Month  (NDEAM)!</vt:lpstr>
      <vt:lpstr>Agenda </vt:lpstr>
      <vt:lpstr>About the Disability Employment TA Center (DETAC) </vt:lpstr>
      <vt:lpstr>Technical Assistance Themes</vt:lpstr>
      <vt:lpstr>Modes of Technical Assistance</vt:lpstr>
      <vt:lpstr>Poll Question 1</vt:lpstr>
      <vt:lpstr>Poll Question 2</vt:lpstr>
      <vt:lpstr>Poll Question 3</vt:lpstr>
      <vt:lpstr>Publications</vt:lpstr>
      <vt:lpstr>Publications</vt:lpstr>
      <vt:lpstr>Publications</vt:lpstr>
      <vt:lpstr>More About the Resource Guide by and for Self-Advocates Interested in Pursuing CIE  </vt:lpstr>
      <vt:lpstr>Nicole’s Tips to Supporting Self-Advocates to Achieve CIE</vt:lpstr>
      <vt:lpstr>DETAC Offers Free Technical Assistance! </vt:lpstr>
      <vt:lpstr>Questions or Comments </vt:lpstr>
      <vt:lpstr>DETAC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Comprehensive Care for Joint Replacement Model</dc:subject>
  <dc:creator>Amy Gonzalez</dc:creator>
  <cp:keywords>CJR, All-Participant Webinar, Strategies and Innovations, Advanced Discharge Planning and Coordination, Discharge Planning, Care Coordination, February, 2019</cp:keywords>
  <cp:lastModifiedBy>Amy Gonzalez</cp:lastModifiedBy>
  <cp:revision>41</cp:revision>
  <dcterms:created xsi:type="dcterms:W3CDTF">2022-10-12T13:34:45Z</dcterms:created>
  <dcterms:modified xsi:type="dcterms:W3CDTF">2022-10-12T15:24:22Z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0x010100C81616C23D101D448628C79DA1A7A83500DBB5D4F7D633864AAE5D6179D275E2F5</vt:lpwstr>
  </property>
</Properties>
</file>