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12" r:id="rId5"/>
    <p:sldMasterId id="2147483648" r:id="rId6"/>
  </p:sldMasterIdLst>
  <p:notesMasterIdLst>
    <p:notesMasterId r:id="rId13"/>
  </p:notesMasterIdLst>
  <p:sldIdLst>
    <p:sldId id="256" r:id="rId7"/>
    <p:sldId id="266" r:id="rId8"/>
    <p:sldId id="295" r:id="rId9"/>
    <p:sldId id="297" r:id="rId10"/>
    <p:sldId id="296" r:id="rId11"/>
    <p:sldId id="29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8A07"/>
    <a:srgbClr val="F7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DE746D-3D8A-B131-E715-D002D7336149}" v="4" dt="2022-05-18T15:57:27.807"/>
    <p1510:client id="{23121A96-F45F-CAB5-49FE-F4BCAA40AB65}" v="5" dt="2022-02-02T20:22:22.657"/>
    <p1510:client id="{25383070-A515-7AB4-EF22-41A471F6A3EC}" v="956" dt="2022-05-16T14:46:56.077"/>
    <p1510:client id="{3615651E-FE11-A61B-9C08-AE682BCA5333}" v="580" dt="2022-02-16T18:21:34.032"/>
    <p1510:client id="{36FDB27C-5973-CBD2-B63D-66CF7D67E7AF}" v="77" dt="2022-02-23T21:07:57.513"/>
    <p1510:client id="{499E2A11-7611-5322-14D9-E98349E6718C}" v="1084" dt="2022-05-04T20:46:01.339"/>
    <p1510:client id="{5831DC45-6867-2E5D-D4D4-C4A2C665B946}" v="2" dt="2022-02-02T20:23:14.477"/>
    <p1510:client id="{5FAF3BCF-3426-E27A-1C06-4A0C7131514B}" v="474" dt="2022-04-20T19:54:05.154"/>
    <p1510:client id="{627B2BE9-06C2-1F20-8E01-CBAF5097ECB6}" v="4" dt="2022-05-02T17:31:37.164"/>
    <p1510:client id="{6E4572D3-0586-C533-0BED-E290352F5765}" v="195" dt="2022-06-22T17:20:44.024"/>
    <p1510:client id="{72D226C6-97A6-6734-A9EF-B9C36AC2FEC6}" v="12" dt="2022-05-23T13:27:59.342"/>
    <p1510:client id="{7E4A51CF-0068-FD33-D87F-F7FC0380D28F}" v="858" dt="2022-04-20T20:05:07.247"/>
    <p1510:client id="{9288C29D-8524-5445-6ED7-FE3313F2A121}" v="220" dt="2022-02-02T20:53:33.769"/>
    <p1510:client id="{92E5210B-218E-71E8-69C7-9D329190CE50}" v="4" dt="2022-06-22T13:23:29.427"/>
    <p1510:client id="{95062200-44D0-9B8C-B35C-DECEE13481C3}" v="73" dt="2022-05-09T17:18:13.690"/>
    <p1510:client id="{9C7C5829-B34B-5B52-F95C-7B8DC253BD6B}" v="53" dt="2022-01-12T20:45:27.870"/>
    <p1510:client id="{9C97866E-09FC-5A61-0479-3864BC0FD66F}" v="1" dt="2022-05-23T13:20:02.892"/>
    <p1510:client id="{A69C1AE6-4A4E-E009-B71E-F93587B45574}" v="592" dt="2022-05-11T20:08:00.915"/>
    <p1510:client id="{BC712416-C25D-2DEE-2620-3E0C3DC69569}" v="728" dt="2022-05-25T20:02:39.522"/>
    <p1510:client id="{BCA4B043-FA8F-7F2F-BAF0-3B1E65689296}" v="961" dt="2022-06-29T19:37:52.397"/>
    <p1510:client id="{C1BC3C7F-88E0-5BC1-217C-3E56E2146AAE}" v="3" dt="2022-02-16T17:19:43.689"/>
    <p1510:client id="{C5FD2DB6-A304-209B-97C9-7524FAD4EF27}" v="8" dt="2022-02-23T21:41:05.023"/>
    <p1510:client id="{CBA08671-82F5-43B3-A730-5086210B110F}" v="1" dt="2022-01-12T21:16:50.353"/>
    <p1510:client id="{CF28E287-092E-87B3-85C2-C2CC33DDC3D2}" v="603" dt="2022-05-18T15:44:10.945"/>
    <p1510:client id="{E9A1CBE1-D625-9EEA-3A97-6BA34476169A}" v="710" dt="2022-03-02T17:44:02.416"/>
    <p1510:client id="{EEC5C52F-5D16-D4FF-18A4-F7D1B3525790}" v="134" dt="2022-02-23T20:51:10.022"/>
    <p1510:client id="{F71BD2DB-B6A1-8AEB-4BC2-BF9484111DB4}" v="1161" dt="2022-01-26T18:59:30.9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rangley" userId="S::eprangley@nacdd.org::7f058b9a-f90a-4281-a8c6-5ba31926f190" providerId="AD" clId="Web-{BCA4B043-FA8F-7F2F-BAF0-3B1E65689296}"/>
    <pc:docChg chg="addSld delSld modSld sldOrd addMainMaster">
      <pc:chgData name="Erin Prangley" userId="S::eprangley@nacdd.org::7f058b9a-f90a-4281-a8c6-5ba31926f190" providerId="AD" clId="Web-{BCA4B043-FA8F-7F2F-BAF0-3B1E65689296}" dt="2022-06-29T19:37:52.334" v="1369"/>
      <pc:docMkLst>
        <pc:docMk/>
      </pc:docMkLst>
      <pc:sldChg chg="modSp">
        <pc:chgData name="Erin Prangley" userId="S::eprangley@nacdd.org::7f058b9a-f90a-4281-a8c6-5ba31926f190" providerId="AD" clId="Web-{BCA4B043-FA8F-7F2F-BAF0-3B1E65689296}" dt="2022-06-29T18:57:37.551" v="474" actId="20577"/>
        <pc:sldMkLst>
          <pc:docMk/>
          <pc:sldMk cId="1031210315" sldId="266"/>
        </pc:sldMkLst>
        <pc:graphicFrameChg chg="mod modGraphic">
          <ac:chgData name="Erin Prangley" userId="S::eprangley@nacdd.org::7f058b9a-f90a-4281-a8c6-5ba31926f190" providerId="AD" clId="Web-{BCA4B043-FA8F-7F2F-BAF0-3B1E65689296}" dt="2022-06-29T18:57:37.551" v="474" actId="20577"/>
          <ac:graphicFrameMkLst>
            <pc:docMk/>
            <pc:sldMk cId="1031210315" sldId="266"/>
            <ac:graphicFrameMk id="5" creationId="{0CCB6CDB-DD77-4DC7-8C5A-99BCDD365899}"/>
          </ac:graphicFrameMkLst>
        </pc:graphicFrameChg>
      </pc:sldChg>
      <pc:sldChg chg="modSp del">
        <pc:chgData name="Erin Prangley" userId="S::eprangley@nacdd.org::7f058b9a-f90a-4281-a8c6-5ba31926f190" providerId="AD" clId="Web-{BCA4B043-FA8F-7F2F-BAF0-3B1E65689296}" dt="2022-06-29T18:57:50.739" v="476"/>
        <pc:sldMkLst>
          <pc:docMk/>
          <pc:sldMk cId="920329568" sldId="295"/>
        </pc:sldMkLst>
        <pc:spChg chg="mod">
          <ac:chgData name="Erin Prangley" userId="S::eprangley@nacdd.org::7f058b9a-f90a-4281-a8c6-5ba31926f190" providerId="AD" clId="Web-{BCA4B043-FA8F-7F2F-BAF0-3B1E65689296}" dt="2022-06-29T18:57:45.067" v="475" actId="20577"/>
          <ac:spMkLst>
            <pc:docMk/>
            <pc:sldMk cId="920329568" sldId="295"/>
            <ac:spMk id="3" creationId="{22B563F0-67D1-C406-BE98-00D86D4D71B4}"/>
          </ac:spMkLst>
        </pc:spChg>
      </pc:sldChg>
      <pc:sldChg chg="addSp modSp new mod ord setBg">
        <pc:chgData name="Erin Prangley" userId="S::eprangley@nacdd.org::7f058b9a-f90a-4281-a8c6-5ba31926f190" providerId="AD" clId="Web-{BCA4B043-FA8F-7F2F-BAF0-3B1E65689296}" dt="2022-06-29T19:37:50.881" v="1368" actId="20577"/>
        <pc:sldMkLst>
          <pc:docMk/>
          <pc:sldMk cId="2174361833" sldId="295"/>
        </pc:sldMkLst>
        <pc:spChg chg="mod">
          <ac:chgData name="Erin Prangley" userId="S::eprangley@nacdd.org::7f058b9a-f90a-4281-a8c6-5ba31926f190" providerId="AD" clId="Web-{BCA4B043-FA8F-7F2F-BAF0-3B1E65689296}" dt="2022-06-29T19:16:26.064" v="801"/>
          <ac:spMkLst>
            <pc:docMk/>
            <pc:sldMk cId="2174361833" sldId="295"/>
            <ac:spMk id="2" creationId="{A63B8C98-2B9B-7AAB-7DBC-3524A0158781}"/>
          </ac:spMkLst>
        </pc:spChg>
        <pc:spChg chg="mod">
          <ac:chgData name="Erin Prangley" userId="S::eprangley@nacdd.org::7f058b9a-f90a-4281-a8c6-5ba31926f190" providerId="AD" clId="Web-{BCA4B043-FA8F-7F2F-BAF0-3B1E65689296}" dt="2022-06-29T19:37:50.881" v="1368" actId="20577"/>
          <ac:spMkLst>
            <pc:docMk/>
            <pc:sldMk cId="2174361833" sldId="295"/>
            <ac:spMk id="3" creationId="{B33079C8-5936-2248-A531-CC5DC5F18216}"/>
          </ac:spMkLst>
        </pc:spChg>
        <pc:spChg chg="add">
          <ac:chgData name="Erin Prangley" userId="S::eprangley@nacdd.org::7f058b9a-f90a-4281-a8c6-5ba31926f190" providerId="AD" clId="Web-{BCA4B043-FA8F-7F2F-BAF0-3B1E65689296}" dt="2022-06-29T19:16:26.064" v="801"/>
          <ac:spMkLst>
            <pc:docMk/>
            <pc:sldMk cId="2174361833" sldId="295"/>
            <ac:spMk id="9" creationId="{F13C74B1-5B17-4795-BED0-7140497B445A}"/>
          </ac:spMkLst>
        </pc:spChg>
        <pc:spChg chg="add">
          <ac:chgData name="Erin Prangley" userId="S::eprangley@nacdd.org::7f058b9a-f90a-4281-a8c6-5ba31926f190" providerId="AD" clId="Web-{BCA4B043-FA8F-7F2F-BAF0-3B1E65689296}" dt="2022-06-29T19:16:26.064" v="801"/>
          <ac:spMkLst>
            <pc:docMk/>
            <pc:sldMk cId="2174361833" sldId="295"/>
            <ac:spMk id="11" creationId="{D4974D33-8DC5-464E-8C6D-BE58F0669C17}"/>
          </ac:spMkLst>
        </pc:spChg>
        <pc:picChg chg="add mod">
          <ac:chgData name="Erin Prangley" userId="S::eprangley@nacdd.org::7f058b9a-f90a-4281-a8c6-5ba31926f190" providerId="AD" clId="Web-{BCA4B043-FA8F-7F2F-BAF0-3B1E65689296}" dt="2022-06-29T19:16:26.064" v="801"/>
          <ac:picMkLst>
            <pc:docMk/>
            <pc:sldMk cId="2174361833" sldId="295"/>
            <ac:picMk id="4" creationId="{9582AC57-92FB-46D9-AF70-3B12327EF81B}"/>
          </ac:picMkLst>
        </pc:picChg>
      </pc:sldChg>
      <pc:sldChg chg="addSp delSp modSp add">
        <pc:chgData name="Erin Prangley" userId="S::eprangley@nacdd.org::7f058b9a-f90a-4281-a8c6-5ba31926f190" providerId="AD" clId="Web-{BCA4B043-FA8F-7F2F-BAF0-3B1E65689296}" dt="2022-06-29T19:36:06.704" v="1333" actId="1076"/>
        <pc:sldMkLst>
          <pc:docMk/>
          <pc:sldMk cId="1593879923" sldId="296"/>
        </pc:sldMkLst>
        <pc:spChg chg="del mod">
          <ac:chgData name="Erin Prangley" userId="S::eprangley@nacdd.org::7f058b9a-f90a-4281-a8c6-5ba31926f190" providerId="AD" clId="Web-{BCA4B043-FA8F-7F2F-BAF0-3B1E65689296}" dt="2022-06-29T19:32:24.645" v="1300"/>
          <ac:spMkLst>
            <pc:docMk/>
            <pc:sldMk cId="1593879923" sldId="296"/>
            <ac:spMk id="2" creationId="{80B3DA23-CF96-F139-57F0-43F9EF2E42A6}"/>
          </ac:spMkLst>
        </pc:spChg>
        <pc:spChg chg="del">
          <ac:chgData name="Erin Prangley" userId="S::eprangley@nacdd.org::7f058b9a-f90a-4281-a8c6-5ba31926f190" providerId="AD" clId="Web-{BCA4B043-FA8F-7F2F-BAF0-3B1E65689296}" dt="2022-06-29T19:33:56.166" v="1315"/>
          <ac:spMkLst>
            <pc:docMk/>
            <pc:sldMk cId="1593879923" sldId="296"/>
            <ac:spMk id="3" creationId="{A18DEC40-C955-0DC9-6FA4-A9A840ED7D46}"/>
          </ac:spMkLst>
        </pc:spChg>
        <pc:spChg chg="mod">
          <ac:chgData name="Erin Prangley" userId="S::eprangley@nacdd.org::7f058b9a-f90a-4281-a8c6-5ba31926f190" providerId="AD" clId="Web-{BCA4B043-FA8F-7F2F-BAF0-3B1E65689296}" dt="2022-06-29T19:29:09.307" v="1288" actId="20577"/>
          <ac:spMkLst>
            <pc:docMk/>
            <pc:sldMk cId="1593879923" sldId="296"/>
            <ac:spMk id="4" creationId="{F38A9E43-3C12-90E4-E70D-D89CE4DB9F45}"/>
          </ac:spMkLst>
        </pc:spChg>
        <pc:spChg chg="del">
          <ac:chgData name="Erin Prangley" userId="S::eprangley@nacdd.org::7f058b9a-f90a-4281-a8c6-5ba31926f190" providerId="AD" clId="Web-{BCA4B043-FA8F-7F2F-BAF0-3B1E65689296}" dt="2022-06-29T19:33:52.665" v="1314"/>
          <ac:spMkLst>
            <pc:docMk/>
            <pc:sldMk cId="1593879923" sldId="296"/>
            <ac:spMk id="5" creationId="{4A8659D2-B626-9A86-7B83-D943A78D5A12}"/>
          </ac:spMkLst>
        </pc:spChg>
        <pc:spChg chg="mod">
          <ac:chgData name="Erin Prangley" userId="S::eprangley@nacdd.org::7f058b9a-f90a-4281-a8c6-5ba31926f190" providerId="AD" clId="Web-{BCA4B043-FA8F-7F2F-BAF0-3B1E65689296}" dt="2022-06-29T19:28:56.556" v="1281" actId="20577"/>
          <ac:spMkLst>
            <pc:docMk/>
            <pc:sldMk cId="1593879923" sldId="296"/>
            <ac:spMk id="6" creationId="{D86B3723-F817-5A59-F60F-5628122FBAF2}"/>
          </ac:spMkLst>
        </pc:spChg>
        <pc:spChg chg="add del mod">
          <ac:chgData name="Erin Prangley" userId="S::eprangley@nacdd.org::7f058b9a-f90a-4281-a8c6-5ba31926f190" providerId="AD" clId="Web-{BCA4B043-FA8F-7F2F-BAF0-3B1E65689296}" dt="2022-06-29T19:32:32.224" v="1302"/>
          <ac:spMkLst>
            <pc:docMk/>
            <pc:sldMk cId="1593879923" sldId="296"/>
            <ac:spMk id="10" creationId="{F7B87402-F5EF-99F6-1686-E064BF24BBAC}"/>
          </ac:spMkLst>
        </pc:spChg>
        <pc:spChg chg="add del mod">
          <ac:chgData name="Erin Prangley" userId="S::eprangley@nacdd.org::7f058b9a-f90a-4281-a8c6-5ba31926f190" providerId="AD" clId="Web-{BCA4B043-FA8F-7F2F-BAF0-3B1E65689296}" dt="2022-06-29T19:34:00.728" v="1316"/>
          <ac:spMkLst>
            <pc:docMk/>
            <pc:sldMk cId="1593879923" sldId="296"/>
            <ac:spMk id="13" creationId="{95690F53-0C13-2C44-346B-0A00FDD21EAF}"/>
          </ac:spMkLst>
        </pc:spChg>
        <pc:spChg chg="add del mod">
          <ac:chgData name="Erin Prangley" userId="S::eprangley@nacdd.org::7f058b9a-f90a-4281-a8c6-5ba31926f190" providerId="AD" clId="Web-{BCA4B043-FA8F-7F2F-BAF0-3B1E65689296}" dt="2022-06-29T19:34:04.307" v="1317"/>
          <ac:spMkLst>
            <pc:docMk/>
            <pc:sldMk cId="1593879923" sldId="296"/>
            <ac:spMk id="15" creationId="{A74EE350-EDBD-1F30-2A96-A973822AED6D}"/>
          </ac:spMkLst>
        </pc:spChg>
        <pc:spChg chg="add mod">
          <ac:chgData name="Erin Prangley" userId="S::eprangley@nacdd.org::7f058b9a-f90a-4281-a8c6-5ba31926f190" providerId="AD" clId="Web-{BCA4B043-FA8F-7F2F-BAF0-3B1E65689296}" dt="2022-06-29T19:36:06.704" v="1333" actId="1076"/>
          <ac:spMkLst>
            <pc:docMk/>
            <pc:sldMk cId="1593879923" sldId="296"/>
            <ac:spMk id="16" creationId="{E76DEAC6-A021-C5F6-ED55-290A9EB7F4E4}"/>
          </ac:spMkLst>
        </pc:spChg>
        <pc:picChg chg="add del mod">
          <ac:chgData name="Erin Prangley" userId="S::eprangley@nacdd.org::7f058b9a-f90a-4281-a8c6-5ba31926f190" providerId="AD" clId="Web-{BCA4B043-FA8F-7F2F-BAF0-3B1E65689296}" dt="2022-06-29T19:31:12.985" v="1295"/>
          <ac:picMkLst>
            <pc:docMk/>
            <pc:sldMk cId="1593879923" sldId="296"/>
            <ac:picMk id="7" creationId="{A19C4596-E675-6AF0-6C54-1D1E4AC069C5}"/>
          </ac:picMkLst>
        </pc:picChg>
        <pc:picChg chg="add mod">
          <ac:chgData name="Erin Prangley" userId="S::eprangley@nacdd.org::7f058b9a-f90a-4281-a8c6-5ba31926f190" providerId="AD" clId="Web-{BCA4B043-FA8F-7F2F-BAF0-3B1E65689296}" dt="2022-06-29T19:34:14.979" v="1319" actId="1076"/>
          <ac:picMkLst>
            <pc:docMk/>
            <pc:sldMk cId="1593879923" sldId="296"/>
            <ac:picMk id="8" creationId="{1A64A36B-4B8F-8A8C-4D07-900BCFDC3424}"/>
          </ac:picMkLst>
        </pc:picChg>
        <pc:picChg chg="add mod">
          <ac:chgData name="Erin Prangley" userId="S::eprangley@nacdd.org::7f058b9a-f90a-4281-a8c6-5ba31926f190" providerId="AD" clId="Web-{BCA4B043-FA8F-7F2F-BAF0-3B1E65689296}" dt="2022-06-29T19:34:09.198" v="1318" actId="1076"/>
          <ac:picMkLst>
            <pc:docMk/>
            <pc:sldMk cId="1593879923" sldId="296"/>
            <ac:picMk id="11" creationId="{4207F087-6E38-5FC4-D168-F45BA1013F30}"/>
          </ac:picMkLst>
        </pc:picChg>
      </pc:sldChg>
      <pc:sldChg chg="del">
        <pc:chgData name="Erin Prangley" userId="S::eprangley@nacdd.org::7f058b9a-f90a-4281-a8c6-5ba31926f190" providerId="AD" clId="Web-{BCA4B043-FA8F-7F2F-BAF0-3B1E65689296}" dt="2022-06-29T18:57:53.505" v="478"/>
        <pc:sldMkLst>
          <pc:docMk/>
          <pc:sldMk cId="490399441" sldId="297"/>
        </pc:sldMkLst>
      </pc:sldChg>
      <pc:sldChg chg="modSp add">
        <pc:chgData name="Erin Prangley" userId="S::eprangley@nacdd.org::7f058b9a-f90a-4281-a8c6-5ba31926f190" providerId="AD" clId="Web-{BCA4B043-FA8F-7F2F-BAF0-3B1E65689296}" dt="2022-06-29T19:26:23.986" v="1242" actId="20577"/>
        <pc:sldMkLst>
          <pc:docMk/>
          <pc:sldMk cId="4271786469" sldId="297"/>
        </pc:sldMkLst>
        <pc:spChg chg="mod">
          <ac:chgData name="Erin Prangley" userId="S::eprangley@nacdd.org::7f058b9a-f90a-4281-a8c6-5ba31926f190" providerId="AD" clId="Web-{BCA4B043-FA8F-7F2F-BAF0-3B1E65689296}" dt="2022-06-29T19:26:23.986" v="1242" actId="20577"/>
          <ac:spMkLst>
            <pc:docMk/>
            <pc:sldMk cId="4271786469" sldId="297"/>
            <ac:spMk id="17" creationId="{7346BDF9-9012-7A5F-6E36-B08D71A6C75A}"/>
          </ac:spMkLst>
        </pc:spChg>
        <pc:graphicFrameChg chg="mod modGraphic">
          <ac:chgData name="Erin Prangley" userId="S::eprangley@nacdd.org::7f058b9a-f90a-4281-a8c6-5ba31926f190" providerId="AD" clId="Web-{BCA4B043-FA8F-7F2F-BAF0-3B1E65689296}" dt="2022-06-29T19:21:57.722" v="1185"/>
          <ac:graphicFrameMkLst>
            <pc:docMk/>
            <pc:sldMk cId="4271786469" sldId="297"/>
            <ac:graphicFrameMk id="15" creationId="{B225112B-FEE9-3346-A0BA-F5B7D2F01E45}"/>
          </ac:graphicFrameMkLst>
        </pc:graphicFrameChg>
      </pc:sldChg>
      <pc:sldChg chg="addSp delSp modSp new del">
        <pc:chgData name="Erin Prangley" userId="S::eprangley@nacdd.org::7f058b9a-f90a-4281-a8c6-5ba31926f190" providerId="AD" clId="Web-{BCA4B043-FA8F-7F2F-BAF0-3B1E65689296}" dt="2022-06-29T19:37:52.334" v="1369"/>
        <pc:sldMkLst>
          <pc:docMk/>
          <pc:sldMk cId="1067988450" sldId="298"/>
        </pc:sldMkLst>
        <pc:spChg chg="mod">
          <ac:chgData name="Erin Prangley" userId="S::eprangley@nacdd.org::7f058b9a-f90a-4281-a8c6-5ba31926f190" providerId="AD" clId="Web-{BCA4B043-FA8F-7F2F-BAF0-3B1E65689296}" dt="2022-06-29T19:36:24.689" v="1336" actId="20577"/>
          <ac:spMkLst>
            <pc:docMk/>
            <pc:sldMk cId="1067988450" sldId="298"/>
            <ac:spMk id="2" creationId="{4FC58074-3676-B84E-0FBA-CD80E47E800A}"/>
          </ac:spMkLst>
        </pc:spChg>
        <pc:spChg chg="del">
          <ac:chgData name="Erin Prangley" userId="S::eprangley@nacdd.org::7f058b9a-f90a-4281-a8c6-5ba31926f190" providerId="AD" clId="Web-{BCA4B043-FA8F-7F2F-BAF0-3B1E65689296}" dt="2022-06-29T19:36:29.846" v="1337"/>
          <ac:spMkLst>
            <pc:docMk/>
            <pc:sldMk cId="1067988450" sldId="298"/>
            <ac:spMk id="3" creationId="{B2D2216A-D204-0AAA-0715-ADA484D143F5}"/>
          </ac:spMkLst>
        </pc:spChg>
        <pc:spChg chg="del mod">
          <ac:chgData name="Erin Prangley" userId="S::eprangley@nacdd.org::7f058b9a-f90a-4281-a8c6-5ba31926f190" providerId="AD" clId="Web-{BCA4B043-FA8F-7F2F-BAF0-3B1E65689296}" dt="2022-06-29T19:36:37.096" v="1340"/>
          <ac:spMkLst>
            <pc:docMk/>
            <pc:sldMk cId="1067988450" sldId="298"/>
            <ac:spMk id="4" creationId="{4388FB8D-F138-3853-7573-D8DED1F53A82}"/>
          </ac:spMkLst>
        </pc:spChg>
        <pc:spChg chg="del">
          <ac:chgData name="Erin Prangley" userId="S::eprangley@nacdd.org::7f058b9a-f90a-4281-a8c6-5ba31926f190" providerId="AD" clId="Web-{BCA4B043-FA8F-7F2F-BAF0-3B1E65689296}" dt="2022-06-29T19:36:32.393" v="1338"/>
          <ac:spMkLst>
            <pc:docMk/>
            <pc:sldMk cId="1067988450" sldId="298"/>
            <ac:spMk id="5" creationId="{2195895B-2650-6241-693B-6FCB8423D21B}"/>
          </ac:spMkLst>
        </pc:spChg>
        <pc:spChg chg="del mod">
          <ac:chgData name="Erin Prangley" userId="S::eprangley@nacdd.org::7f058b9a-f90a-4281-a8c6-5ba31926f190" providerId="AD" clId="Web-{BCA4B043-FA8F-7F2F-BAF0-3B1E65689296}" dt="2022-06-29T19:36:45.143" v="1342"/>
          <ac:spMkLst>
            <pc:docMk/>
            <pc:sldMk cId="1067988450" sldId="298"/>
            <ac:spMk id="6" creationId="{EB498CEA-3395-7447-D1DA-F1461F9E4E8B}"/>
          </ac:spMkLst>
        </pc:spChg>
        <pc:spChg chg="add mod">
          <ac:chgData name="Erin Prangley" userId="S::eprangley@nacdd.org::7f058b9a-f90a-4281-a8c6-5ba31926f190" providerId="AD" clId="Web-{BCA4B043-FA8F-7F2F-BAF0-3B1E65689296}" dt="2022-06-29T19:37:32.739" v="1355" actId="20577"/>
          <ac:spMkLst>
            <pc:docMk/>
            <pc:sldMk cId="1067988450" sldId="298"/>
            <ac:spMk id="7" creationId="{2F438E38-4938-5B41-5BB2-A67F4E9BB477}"/>
          </ac:spMkLst>
        </pc:spChg>
      </pc:sldChg>
      <pc:sldChg chg="del">
        <pc:chgData name="Erin Prangley" userId="S::eprangley@nacdd.org::7f058b9a-f90a-4281-a8c6-5ba31926f190" providerId="AD" clId="Web-{BCA4B043-FA8F-7F2F-BAF0-3B1E65689296}" dt="2022-06-29T18:57:52.427" v="477"/>
        <pc:sldMkLst>
          <pc:docMk/>
          <pc:sldMk cId="3522539884" sldId="298"/>
        </pc:sldMkLst>
      </pc:sldChg>
      <pc:sldMasterChg chg="add addSldLayout">
        <pc:chgData name="Erin Prangley" userId="S::eprangley@nacdd.org::7f058b9a-f90a-4281-a8c6-5ba31926f190" providerId="AD" clId="Web-{BCA4B043-FA8F-7F2F-BAF0-3B1E65689296}" dt="2022-06-29T19:03:04.818" v="481"/>
        <pc:sldMasterMkLst>
          <pc:docMk/>
          <pc:sldMasterMk cId="2847108971" sldId="2147483648"/>
        </pc:sldMasterMkLst>
        <pc:sldLayoutChg chg="add">
          <pc:chgData name="Erin Prangley" userId="S::eprangley@nacdd.org::7f058b9a-f90a-4281-a8c6-5ba31926f190" providerId="AD" clId="Web-{BCA4B043-FA8F-7F2F-BAF0-3B1E65689296}" dt="2022-06-29T19:03:04.818" v="481"/>
          <pc:sldLayoutMkLst>
            <pc:docMk/>
            <pc:sldMasterMk cId="2847108971" sldId="2147483648"/>
            <pc:sldLayoutMk cId="3985837927" sldId="2147483649"/>
          </pc:sldLayoutMkLst>
        </pc:sldLayoutChg>
        <pc:sldLayoutChg chg="add">
          <pc:chgData name="Erin Prangley" userId="S::eprangley@nacdd.org::7f058b9a-f90a-4281-a8c6-5ba31926f190" providerId="AD" clId="Web-{BCA4B043-FA8F-7F2F-BAF0-3B1E65689296}" dt="2022-06-29T19:03:04.818" v="481"/>
          <pc:sldLayoutMkLst>
            <pc:docMk/>
            <pc:sldMasterMk cId="2847108971" sldId="2147483648"/>
            <pc:sldLayoutMk cId="4001910833" sldId="2147483650"/>
          </pc:sldLayoutMkLst>
        </pc:sldLayoutChg>
        <pc:sldLayoutChg chg="add">
          <pc:chgData name="Erin Prangley" userId="S::eprangley@nacdd.org::7f058b9a-f90a-4281-a8c6-5ba31926f190" providerId="AD" clId="Web-{BCA4B043-FA8F-7F2F-BAF0-3B1E65689296}" dt="2022-06-29T19:03:04.818" v="481"/>
          <pc:sldLayoutMkLst>
            <pc:docMk/>
            <pc:sldMasterMk cId="2847108971" sldId="2147483648"/>
            <pc:sldLayoutMk cId="4274272968" sldId="2147483651"/>
          </pc:sldLayoutMkLst>
        </pc:sldLayoutChg>
        <pc:sldLayoutChg chg="add">
          <pc:chgData name="Erin Prangley" userId="S::eprangley@nacdd.org::7f058b9a-f90a-4281-a8c6-5ba31926f190" providerId="AD" clId="Web-{BCA4B043-FA8F-7F2F-BAF0-3B1E65689296}" dt="2022-06-29T19:03:04.818" v="481"/>
          <pc:sldLayoutMkLst>
            <pc:docMk/>
            <pc:sldMasterMk cId="2847108971" sldId="2147483648"/>
            <pc:sldLayoutMk cId="3033613144" sldId="2147483652"/>
          </pc:sldLayoutMkLst>
        </pc:sldLayoutChg>
        <pc:sldLayoutChg chg="add">
          <pc:chgData name="Erin Prangley" userId="S::eprangley@nacdd.org::7f058b9a-f90a-4281-a8c6-5ba31926f190" providerId="AD" clId="Web-{BCA4B043-FA8F-7F2F-BAF0-3B1E65689296}" dt="2022-06-29T19:03:04.818" v="481"/>
          <pc:sldLayoutMkLst>
            <pc:docMk/>
            <pc:sldMasterMk cId="2847108971" sldId="2147483648"/>
            <pc:sldLayoutMk cId="961724490" sldId="2147483653"/>
          </pc:sldLayoutMkLst>
        </pc:sldLayoutChg>
        <pc:sldLayoutChg chg="add">
          <pc:chgData name="Erin Prangley" userId="S::eprangley@nacdd.org::7f058b9a-f90a-4281-a8c6-5ba31926f190" providerId="AD" clId="Web-{BCA4B043-FA8F-7F2F-BAF0-3B1E65689296}" dt="2022-06-29T19:03:04.818" v="481"/>
          <pc:sldLayoutMkLst>
            <pc:docMk/>
            <pc:sldMasterMk cId="2847108971" sldId="2147483648"/>
            <pc:sldLayoutMk cId="2084850473" sldId="2147483654"/>
          </pc:sldLayoutMkLst>
        </pc:sldLayoutChg>
        <pc:sldLayoutChg chg="add">
          <pc:chgData name="Erin Prangley" userId="S::eprangley@nacdd.org::7f058b9a-f90a-4281-a8c6-5ba31926f190" providerId="AD" clId="Web-{BCA4B043-FA8F-7F2F-BAF0-3B1E65689296}" dt="2022-06-29T19:03:04.818" v="481"/>
          <pc:sldLayoutMkLst>
            <pc:docMk/>
            <pc:sldMasterMk cId="2847108971" sldId="2147483648"/>
            <pc:sldLayoutMk cId="2996114665" sldId="2147483655"/>
          </pc:sldLayoutMkLst>
        </pc:sldLayoutChg>
        <pc:sldLayoutChg chg="add">
          <pc:chgData name="Erin Prangley" userId="S::eprangley@nacdd.org::7f058b9a-f90a-4281-a8c6-5ba31926f190" providerId="AD" clId="Web-{BCA4B043-FA8F-7F2F-BAF0-3B1E65689296}" dt="2022-06-29T19:03:04.818" v="481"/>
          <pc:sldLayoutMkLst>
            <pc:docMk/>
            <pc:sldMasterMk cId="2847108971" sldId="2147483648"/>
            <pc:sldLayoutMk cId="2589618760" sldId="2147483656"/>
          </pc:sldLayoutMkLst>
        </pc:sldLayoutChg>
        <pc:sldLayoutChg chg="add">
          <pc:chgData name="Erin Prangley" userId="S::eprangley@nacdd.org::7f058b9a-f90a-4281-a8c6-5ba31926f190" providerId="AD" clId="Web-{BCA4B043-FA8F-7F2F-BAF0-3B1E65689296}" dt="2022-06-29T19:03:04.818" v="481"/>
          <pc:sldLayoutMkLst>
            <pc:docMk/>
            <pc:sldMasterMk cId="2847108971" sldId="2147483648"/>
            <pc:sldLayoutMk cId="639839646" sldId="2147483657"/>
          </pc:sldLayoutMkLst>
        </pc:sldLayoutChg>
        <pc:sldLayoutChg chg="add">
          <pc:chgData name="Erin Prangley" userId="S::eprangley@nacdd.org::7f058b9a-f90a-4281-a8c6-5ba31926f190" providerId="AD" clId="Web-{BCA4B043-FA8F-7F2F-BAF0-3B1E65689296}" dt="2022-06-29T19:03:04.818" v="481"/>
          <pc:sldLayoutMkLst>
            <pc:docMk/>
            <pc:sldMasterMk cId="2847108971" sldId="2147483648"/>
            <pc:sldLayoutMk cId="4029854930" sldId="2147483658"/>
          </pc:sldLayoutMkLst>
        </pc:sldLayoutChg>
        <pc:sldLayoutChg chg="add">
          <pc:chgData name="Erin Prangley" userId="S::eprangley@nacdd.org::7f058b9a-f90a-4281-a8c6-5ba31926f190" providerId="AD" clId="Web-{BCA4B043-FA8F-7F2F-BAF0-3B1E65689296}" dt="2022-06-29T19:03:04.818" v="481"/>
          <pc:sldLayoutMkLst>
            <pc:docMk/>
            <pc:sldMasterMk cId="2847108971" sldId="2147483648"/>
            <pc:sldLayoutMk cId="2299885933"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680EC6-0CC7-435D-B3CE-FA1482011C0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C6308F6-04D1-478C-9B17-2FE645E745D7}">
      <dgm:prSet phldr="0"/>
      <dgm:spPr/>
      <dgm:t>
        <a:bodyPr/>
        <a:lstStyle/>
        <a:p>
          <a:pPr rtl="0"/>
          <a:r>
            <a:rPr lang="en-US" dirty="0">
              <a:latin typeface="Calibri Light" panose="020F0302020204030204"/>
            </a:rPr>
            <a:t>Appropriations FY2023: The</a:t>
          </a:r>
          <a:r>
            <a:rPr lang="en-US" u="none" dirty="0"/>
            <a:t> House Appropriations Committee bill includes $85 million for DD Councils, $5 million over the FY22 level, and the report language</a:t>
          </a:r>
          <a:r>
            <a:rPr lang="en-US" dirty="0">
              <a:latin typeface="Calibri Light" panose="020F0302020204030204"/>
            </a:rPr>
            <a:t> </a:t>
          </a:r>
          <a:r>
            <a:rPr lang="en-US" u="none" dirty="0">
              <a:latin typeface="Calibri Light" panose="020F0302020204030204"/>
            </a:rPr>
            <a:t>to ensure adequate funding for TA and notice of any new</a:t>
          </a:r>
          <a:r>
            <a:rPr lang="en-US" u="none" dirty="0"/>
            <a:t> technical assistance projects </a:t>
          </a:r>
          <a:r>
            <a:rPr lang="en-US" u="none" dirty="0">
              <a:latin typeface="Calibri Light" panose="020F0302020204030204"/>
            </a:rPr>
            <a:t>from ACL. </a:t>
          </a:r>
        </a:p>
      </dgm:t>
    </dgm:pt>
    <dgm:pt modelId="{42C21877-13A9-4ABC-8C23-D8AF16D63802}" type="parTrans" cxnId="{DD962916-B779-4BE8-BA98-7858C5DCACB7}">
      <dgm:prSet/>
      <dgm:spPr/>
    </dgm:pt>
    <dgm:pt modelId="{BC3B9127-5DA3-4960-8BEF-EC16A4C1CC8C}" type="sibTrans" cxnId="{DD962916-B779-4BE8-BA98-7858C5DCACB7}">
      <dgm:prSet/>
      <dgm:spPr/>
    </dgm:pt>
    <dgm:pt modelId="{FC3E6A06-1B05-40D0-B4A7-36AB4DC3A9BE}">
      <dgm:prSet phldr="0"/>
      <dgm:spPr/>
      <dgm:t>
        <a:bodyPr/>
        <a:lstStyle/>
        <a:p>
          <a:pPr algn="l" rtl="0"/>
          <a:r>
            <a:rPr lang="en-US" dirty="0">
              <a:latin typeface="Calibri Light" panose="020F0302020204030204"/>
            </a:rPr>
            <a:t>ABLE Age Adjustment Act: Passed out of Senate Finance and is included in "</a:t>
          </a:r>
          <a:r>
            <a:rPr lang="en-US" dirty="0"/>
            <a:t>Enhancing </a:t>
          </a:r>
          <a:r>
            <a:rPr lang="en-US" dirty="0">
              <a:latin typeface="Calibri Light" panose="020F0302020204030204"/>
            </a:rPr>
            <a:t>American Retirement</a:t>
          </a:r>
          <a:r>
            <a:rPr lang="en-US" dirty="0"/>
            <a:t> Now (EARN) Act</a:t>
          </a:r>
          <a:r>
            <a:rPr lang="en-US" dirty="0">
              <a:latin typeface="Calibri Light" panose="020F0302020204030204"/>
            </a:rPr>
            <a:t>.”</a:t>
          </a:r>
          <a:r>
            <a:rPr lang="en-US" dirty="0"/>
            <a:t> </a:t>
          </a:r>
          <a:r>
            <a:rPr lang="en-US" dirty="0">
              <a:latin typeface="Calibri Light" panose="020F0302020204030204"/>
            </a:rPr>
            <a:t>Very likely to pass full Senate and be conferenced with House Secure 2.0.</a:t>
          </a:r>
          <a:endParaRPr lang="en-US" dirty="0"/>
        </a:p>
      </dgm:t>
    </dgm:pt>
    <dgm:pt modelId="{3D8542D8-CCF7-4D90-90D4-697EBF1898DB}" type="parTrans" cxnId="{B0CA195D-9401-4318-AD33-7F0D2BC32F34}">
      <dgm:prSet/>
      <dgm:spPr/>
    </dgm:pt>
    <dgm:pt modelId="{498EAC56-58E2-48C4-B15A-4E7C663FE39A}" type="sibTrans" cxnId="{B0CA195D-9401-4318-AD33-7F0D2BC32F34}">
      <dgm:prSet/>
      <dgm:spPr/>
    </dgm:pt>
    <dgm:pt modelId="{CAA3EAE1-749D-4523-B9B1-548E32AEFE9A}">
      <dgm:prSet phldr="0"/>
      <dgm:spPr/>
      <dgm:t>
        <a:bodyPr/>
        <a:lstStyle/>
        <a:p>
          <a:pPr rtl="0"/>
          <a:r>
            <a:rPr lang="en-US" u="none" dirty="0">
              <a:latin typeface="Calibri Light" panose="020F0302020204030204"/>
            </a:rPr>
            <a:t>Build</a:t>
          </a:r>
          <a:r>
            <a:rPr lang="en-US" u="none" dirty="0"/>
            <a:t> Back Better</a:t>
          </a:r>
          <a:r>
            <a:rPr lang="en-US" dirty="0">
              <a:latin typeface="Calibri Light" panose="020F0302020204030204"/>
            </a:rPr>
            <a:t> / Reconciliation. More bad news as bill negotiations over an already pared down bill are stalling over climate issues. HCBS is still being negotiated, as many other provisions are disappearing (e.g. child tax credit).  </a:t>
          </a:r>
          <a:endParaRPr lang="en-US" dirty="0"/>
        </a:p>
      </dgm:t>
    </dgm:pt>
    <dgm:pt modelId="{0568FC9F-EE4E-4B77-B8B5-C925B0737A21}" type="parTrans" cxnId="{D9252D7A-C709-4964-998F-00F7A95D79EC}">
      <dgm:prSet/>
      <dgm:spPr/>
    </dgm:pt>
    <dgm:pt modelId="{B40CC27A-DCC5-433A-984A-0146CF6C339A}" type="sibTrans" cxnId="{D9252D7A-C709-4964-998F-00F7A95D79EC}">
      <dgm:prSet/>
      <dgm:spPr/>
    </dgm:pt>
    <dgm:pt modelId="{5A7076B7-9109-4212-8430-9E74C1275DED}">
      <dgm:prSet phldr="0"/>
      <dgm:spPr/>
      <dgm:t>
        <a:bodyPr/>
        <a:lstStyle/>
        <a:p>
          <a:pPr algn="l" rtl="0"/>
          <a:r>
            <a:rPr lang="en-US" dirty="0"/>
            <a:t>Bipartisan Safer Communities Act</a:t>
          </a:r>
          <a:r>
            <a:rPr lang="en-US" dirty="0">
              <a:latin typeface="Calibri Light" panose="020F0302020204030204"/>
            </a:rPr>
            <a:t>: President Biden signed the law on Saturday. Final bill has good provisions for funding mental health services in schools and directs CMS to update Medicaid in schools guidance</a:t>
          </a:r>
          <a:r>
            <a:rPr lang="en-US" dirty="0"/>
            <a:t>.</a:t>
          </a:r>
          <a:r>
            <a:rPr lang="en-US" dirty="0">
              <a:latin typeface="Calibri Light" panose="020F0302020204030204"/>
            </a:rPr>
            <a:t> Bad news is incentives for red flag laws.</a:t>
          </a:r>
          <a:endParaRPr lang="en-US" dirty="0"/>
        </a:p>
      </dgm:t>
    </dgm:pt>
    <dgm:pt modelId="{05718783-DCC1-4E01-9314-379AE7D8302B}" type="parTrans" cxnId="{5F12CBEE-70E0-4F1A-BCB2-D36DB40EA568}">
      <dgm:prSet/>
      <dgm:spPr/>
    </dgm:pt>
    <dgm:pt modelId="{E024AA84-0016-4061-A476-8F3E56A251E8}" type="sibTrans" cxnId="{5F12CBEE-70E0-4F1A-BCB2-D36DB40EA568}">
      <dgm:prSet/>
      <dgm:spPr/>
    </dgm:pt>
    <dgm:pt modelId="{4C1B73B6-598B-414C-B438-48567B4F13DA}" type="pres">
      <dgm:prSet presAssocID="{C9680EC6-0CC7-435D-B3CE-FA1482011C08}" presName="linear" presStyleCnt="0">
        <dgm:presLayoutVars>
          <dgm:animLvl val="lvl"/>
          <dgm:resizeHandles val="exact"/>
        </dgm:presLayoutVars>
      </dgm:prSet>
      <dgm:spPr/>
    </dgm:pt>
    <dgm:pt modelId="{F0A09D97-5611-4570-AF96-E3F5D998AD80}" type="pres">
      <dgm:prSet presAssocID="{3C6308F6-04D1-478C-9B17-2FE645E745D7}" presName="parentText" presStyleLbl="node1" presStyleIdx="0" presStyleCnt="4">
        <dgm:presLayoutVars>
          <dgm:chMax val="0"/>
          <dgm:bulletEnabled val="1"/>
        </dgm:presLayoutVars>
      </dgm:prSet>
      <dgm:spPr/>
    </dgm:pt>
    <dgm:pt modelId="{C0F913D8-A2C7-4AF7-806B-B7C47A2DB49D}" type="pres">
      <dgm:prSet presAssocID="{BC3B9127-5DA3-4960-8BEF-EC16A4C1CC8C}" presName="spacer" presStyleCnt="0"/>
      <dgm:spPr/>
    </dgm:pt>
    <dgm:pt modelId="{2D419947-396A-4E39-9755-02FC9EF94DF2}" type="pres">
      <dgm:prSet presAssocID="{CAA3EAE1-749D-4523-B9B1-548E32AEFE9A}" presName="parentText" presStyleLbl="node1" presStyleIdx="1" presStyleCnt="4">
        <dgm:presLayoutVars>
          <dgm:chMax val="0"/>
          <dgm:bulletEnabled val="1"/>
        </dgm:presLayoutVars>
      </dgm:prSet>
      <dgm:spPr/>
    </dgm:pt>
    <dgm:pt modelId="{F77BE5BE-DD0B-4A33-ADA1-1DBEFAA180EF}" type="pres">
      <dgm:prSet presAssocID="{B40CC27A-DCC5-433A-984A-0146CF6C339A}" presName="spacer" presStyleCnt="0"/>
      <dgm:spPr/>
    </dgm:pt>
    <dgm:pt modelId="{4B7F4D0D-54DF-4300-B4EF-2CCCDD2FA061}" type="pres">
      <dgm:prSet presAssocID="{FC3E6A06-1B05-40D0-B4A7-36AB4DC3A9BE}" presName="parentText" presStyleLbl="node1" presStyleIdx="2" presStyleCnt="4">
        <dgm:presLayoutVars>
          <dgm:chMax val="0"/>
          <dgm:bulletEnabled val="1"/>
        </dgm:presLayoutVars>
      </dgm:prSet>
      <dgm:spPr/>
    </dgm:pt>
    <dgm:pt modelId="{DFFF3485-97D5-44B0-99B3-AA52F5AF875D}" type="pres">
      <dgm:prSet presAssocID="{498EAC56-58E2-48C4-B15A-4E7C663FE39A}" presName="spacer" presStyleCnt="0"/>
      <dgm:spPr/>
    </dgm:pt>
    <dgm:pt modelId="{6F5BCAE7-3B3C-4C71-A8E8-2E580F91D274}" type="pres">
      <dgm:prSet presAssocID="{5A7076B7-9109-4212-8430-9E74C1275DED}" presName="parentText" presStyleLbl="node1" presStyleIdx="3" presStyleCnt="4">
        <dgm:presLayoutVars>
          <dgm:chMax val="0"/>
          <dgm:bulletEnabled val="1"/>
        </dgm:presLayoutVars>
      </dgm:prSet>
      <dgm:spPr/>
    </dgm:pt>
  </dgm:ptLst>
  <dgm:cxnLst>
    <dgm:cxn modelId="{DD962916-B779-4BE8-BA98-7858C5DCACB7}" srcId="{C9680EC6-0CC7-435D-B3CE-FA1482011C08}" destId="{3C6308F6-04D1-478C-9B17-2FE645E745D7}" srcOrd="0" destOrd="0" parTransId="{42C21877-13A9-4ABC-8C23-D8AF16D63802}" sibTransId="{BC3B9127-5DA3-4960-8BEF-EC16A4C1CC8C}"/>
    <dgm:cxn modelId="{E898941E-0894-4D04-9EE4-CE2CD2C792AC}" type="presOf" srcId="{CAA3EAE1-749D-4523-B9B1-548E32AEFE9A}" destId="{2D419947-396A-4E39-9755-02FC9EF94DF2}" srcOrd="0" destOrd="0" presId="urn:microsoft.com/office/officeart/2005/8/layout/vList2"/>
    <dgm:cxn modelId="{B0CA195D-9401-4318-AD33-7F0D2BC32F34}" srcId="{C9680EC6-0CC7-435D-B3CE-FA1482011C08}" destId="{FC3E6A06-1B05-40D0-B4A7-36AB4DC3A9BE}" srcOrd="2" destOrd="0" parTransId="{3D8542D8-CCF7-4D90-90D4-697EBF1898DB}" sibTransId="{498EAC56-58E2-48C4-B15A-4E7C663FE39A}"/>
    <dgm:cxn modelId="{C1B56267-68CE-4977-BBFF-3C0A54C4B552}" type="presOf" srcId="{FC3E6A06-1B05-40D0-B4A7-36AB4DC3A9BE}" destId="{4B7F4D0D-54DF-4300-B4EF-2CCCDD2FA061}" srcOrd="0" destOrd="0" presId="urn:microsoft.com/office/officeart/2005/8/layout/vList2"/>
    <dgm:cxn modelId="{31BB5077-9602-4C91-8A0B-17D9ADC8B812}" type="presOf" srcId="{C9680EC6-0CC7-435D-B3CE-FA1482011C08}" destId="{4C1B73B6-598B-414C-B438-48567B4F13DA}" srcOrd="0" destOrd="0" presId="urn:microsoft.com/office/officeart/2005/8/layout/vList2"/>
    <dgm:cxn modelId="{D9252D7A-C709-4964-998F-00F7A95D79EC}" srcId="{C9680EC6-0CC7-435D-B3CE-FA1482011C08}" destId="{CAA3EAE1-749D-4523-B9B1-548E32AEFE9A}" srcOrd="1" destOrd="0" parTransId="{0568FC9F-EE4E-4B77-B8B5-C925B0737A21}" sibTransId="{B40CC27A-DCC5-433A-984A-0146CF6C339A}"/>
    <dgm:cxn modelId="{2E71DFBF-4476-4A83-B9DD-8E6310D1F2B3}" type="presOf" srcId="{3C6308F6-04D1-478C-9B17-2FE645E745D7}" destId="{F0A09D97-5611-4570-AF96-E3F5D998AD80}" srcOrd="0" destOrd="0" presId="urn:microsoft.com/office/officeart/2005/8/layout/vList2"/>
    <dgm:cxn modelId="{5F12CBEE-70E0-4F1A-BCB2-D36DB40EA568}" srcId="{C9680EC6-0CC7-435D-B3CE-FA1482011C08}" destId="{5A7076B7-9109-4212-8430-9E74C1275DED}" srcOrd="3" destOrd="0" parTransId="{05718783-DCC1-4E01-9314-379AE7D8302B}" sibTransId="{E024AA84-0016-4061-A476-8F3E56A251E8}"/>
    <dgm:cxn modelId="{B0A7BCFA-92C7-45EB-B11D-94CDFAFF3DC9}" type="presOf" srcId="{5A7076B7-9109-4212-8430-9E74C1275DED}" destId="{6F5BCAE7-3B3C-4C71-A8E8-2E580F91D274}" srcOrd="0" destOrd="0" presId="urn:microsoft.com/office/officeart/2005/8/layout/vList2"/>
    <dgm:cxn modelId="{605376E6-0456-4D51-A587-13C6E28206E8}" type="presParOf" srcId="{4C1B73B6-598B-414C-B438-48567B4F13DA}" destId="{F0A09D97-5611-4570-AF96-E3F5D998AD80}" srcOrd="0" destOrd="0" presId="urn:microsoft.com/office/officeart/2005/8/layout/vList2"/>
    <dgm:cxn modelId="{9EDD4E3E-48F6-4CCB-817B-153FAD12E5A7}" type="presParOf" srcId="{4C1B73B6-598B-414C-B438-48567B4F13DA}" destId="{C0F913D8-A2C7-4AF7-806B-B7C47A2DB49D}" srcOrd="1" destOrd="0" presId="urn:microsoft.com/office/officeart/2005/8/layout/vList2"/>
    <dgm:cxn modelId="{49B8FED3-5F5F-4DB9-8FD1-4B88C0A7D902}" type="presParOf" srcId="{4C1B73B6-598B-414C-B438-48567B4F13DA}" destId="{2D419947-396A-4E39-9755-02FC9EF94DF2}" srcOrd="2" destOrd="0" presId="urn:microsoft.com/office/officeart/2005/8/layout/vList2"/>
    <dgm:cxn modelId="{B0F74551-9F94-4BD8-A48F-542466A8D395}" type="presParOf" srcId="{4C1B73B6-598B-414C-B438-48567B4F13DA}" destId="{F77BE5BE-DD0B-4A33-ADA1-1DBEFAA180EF}" srcOrd="3" destOrd="0" presId="urn:microsoft.com/office/officeart/2005/8/layout/vList2"/>
    <dgm:cxn modelId="{977B32DE-5A8E-4668-944F-BD4D1846F478}" type="presParOf" srcId="{4C1B73B6-598B-414C-B438-48567B4F13DA}" destId="{4B7F4D0D-54DF-4300-B4EF-2CCCDD2FA061}" srcOrd="4" destOrd="0" presId="urn:microsoft.com/office/officeart/2005/8/layout/vList2"/>
    <dgm:cxn modelId="{CE0C6B32-4985-4425-85B6-F7598FFF9E5D}" type="presParOf" srcId="{4C1B73B6-598B-414C-B438-48567B4F13DA}" destId="{DFFF3485-97D5-44B0-99B3-AA52F5AF875D}" srcOrd="5" destOrd="0" presId="urn:microsoft.com/office/officeart/2005/8/layout/vList2"/>
    <dgm:cxn modelId="{73F54CED-A23F-4D3A-9D10-356FB5D76AA5}" type="presParOf" srcId="{4C1B73B6-598B-414C-B438-48567B4F13DA}" destId="{6F5BCAE7-3B3C-4C71-A8E8-2E580F91D27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09D97-5611-4570-AF96-E3F5D998AD80}">
      <dsp:nvSpPr>
        <dsp:cNvPr id="0" name=""/>
        <dsp:cNvSpPr/>
      </dsp:nvSpPr>
      <dsp:spPr>
        <a:xfrm>
          <a:off x="0" y="531018"/>
          <a:ext cx="6347274" cy="12846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Calibri Light" panose="020F0302020204030204"/>
            </a:rPr>
            <a:t>Appropriations FY2023: The</a:t>
          </a:r>
          <a:r>
            <a:rPr lang="en-US" sz="1800" u="none" kern="1200" dirty="0"/>
            <a:t> House Appropriations Committee bill includes $85 million for DD Councils, $5 million over the FY22 level, and the report language</a:t>
          </a:r>
          <a:r>
            <a:rPr lang="en-US" sz="1800" kern="1200" dirty="0">
              <a:latin typeface="Calibri Light" panose="020F0302020204030204"/>
            </a:rPr>
            <a:t> </a:t>
          </a:r>
          <a:r>
            <a:rPr lang="en-US" sz="1800" u="none" kern="1200" dirty="0">
              <a:latin typeface="Calibri Light" panose="020F0302020204030204"/>
            </a:rPr>
            <a:t>to ensure adequate funding for TA and notice of any new</a:t>
          </a:r>
          <a:r>
            <a:rPr lang="en-US" sz="1800" u="none" kern="1200" dirty="0"/>
            <a:t> technical assistance projects </a:t>
          </a:r>
          <a:r>
            <a:rPr lang="en-US" sz="1800" u="none" kern="1200" dirty="0">
              <a:latin typeface="Calibri Light" panose="020F0302020204030204"/>
            </a:rPr>
            <a:t>from ACL. </a:t>
          </a:r>
        </a:p>
      </dsp:txBody>
      <dsp:txXfrm>
        <a:off x="62712" y="593730"/>
        <a:ext cx="6221850" cy="1159235"/>
      </dsp:txXfrm>
    </dsp:sp>
    <dsp:sp modelId="{2D419947-396A-4E39-9755-02FC9EF94DF2}">
      <dsp:nvSpPr>
        <dsp:cNvPr id="0" name=""/>
        <dsp:cNvSpPr/>
      </dsp:nvSpPr>
      <dsp:spPr>
        <a:xfrm>
          <a:off x="0" y="1867518"/>
          <a:ext cx="6347274" cy="128465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u="none" kern="1200" dirty="0">
              <a:latin typeface="Calibri Light" panose="020F0302020204030204"/>
            </a:rPr>
            <a:t>Build</a:t>
          </a:r>
          <a:r>
            <a:rPr lang="en-US" sz="1800" u="none" kern="1200" dirty="0"/>
            <a:t> Back Better</a:t>
          </a:r>
          <a:r>
            <a:rPr lang="en-US" sz="1800" kern="1200" dirty="0">
              <a:latin typeface="Calibri Light" panose="020F0302020204030204"/>
            </a:rPr>
            <a:t> / Reconciliation. More bad news as bill negotiations over an already pared down bill are stalling over climate issues. HCBS is still being negotiated, as many other provisions are disappearing (e.g. child tax credit).  </a:t>
          </a:r>
          <a:endParaRPr lang="en-US" sz="1800" kern="1200" dirty="0"/>
        </a:p>
      </dsp:txBody>
      <dsp:txXfrm>
        <a:off x="62712" y="1930230"/>
        <a:ext cx="6221850" cy="1159235"/>
      </dsp:txXfrm>
    </dsp:sp>
    <dsp:sp modelId="{4B7F4D0D-54DF-4300-B4EF-2CCCDD2FA061}">
      <dsp:nvSpPr>
        <dsp:cNvPr id="0" name=""/>
        <dsp:cNvSpPr/>
      </dsp:nvSpPr>
      <dsp:spPr>
        <a:xfrm>
          <a:off x="0" y="3204018"/>
          <a:ext cx="6347274" cy="128465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Calibri Light" panose="020F0302020204030204"/>
            </a:rPr>
            <a:t>ABLE Age Adjustment Act: Passed out of Senate Finance and is included in "</a:t>
          </a:r>
          <a:r>
            <a:rPr lang="en-US" sz="1800" kern="1200" dirty="0"/>
            <a:t>Enhancing </a:t>
          </a:r>
          <a:r>
            <a:rPr lang="en-US" sz="1800" kern="1200" dirty="0">
              <a:latin typeface="Calibri Light" panose="020F0302020204030204"/>
            </a:rPr>
            <a:t>American Retirement</a:t>
          </a:r>
          <a:r>
            <a:rPr lang="en-US" sz="1800" kern="1200" dirty="0"/>
            <a:t> Now (EARN) Act</a:t>
          </a:r>
          <a:r>
            <a:rPr lang="en-US" sz="1800" kern="1200" dirty="0">
              <a:latin typeface="Calibri Light" panose="020F0302020204030204"/>
            </a:rPr>
            <a:t>.”</a:t>
          </a:r>
          <a:r>
            <a:rPr lang="en-US" sz="1800" kern="1200" dirty="0"/>
            <a:t> </a:t>
          </a:r>
          <a:r>
            <a:rPr lang="en-US" sz="1800" kern="1200" dirty="0">
              <a:latin typeface="Calibri Light" panose="020F0302020204030204"/>
            </a:rPr>
            <a:t>Very likely to pass full Senate and be conferenced with House Secure 2.0.</a:t>
          </a:r>
          <a:endParaRPr lang="en-US" sz="1800" kern="1200" dirty="0"/>
        </a:p>
      </dsp:txBody>
      <dsp:txXfrm>
        <a:off x="62712" y="3266730"/>
        <a:ext cx="6221850" cy="1159235"/>
      </dsp:txXfrm>
    </dsp:sp>
    <dsp:sp modelId="{6F5BCAE7-3B3C-4C71-A8E8-2E580F91D274}">
      <dsp:nvSpPr>
        <dsp:cNvPr id="0" name=""/>
        <dsp:cNvSpPr/>
      </dsp:nvSpPr>
      <dsp:spPr>
        <a:xfrm>
          <a:off x="0" y="4540517"/>
          <a:ext cx="6347274" cy="128465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Bipartisan Safer Communities Act</a:t>
          </a:r>
          <a:r>
            <a:rPr lang="en-US" sz="1800" kern="1200" dirty="0">
              <a:latin typeface="Calibri Light" panose="020F0302020204030204"/>
            </a:rPr>
            <a:t>: President Biden signed the law on Saturday. Final bill has good provisions for funding mental health services in schools and directs CMS to update Medicaid in schools guidance</a:t>
          </a:r>
          <a:r>
            <a:rPr lang="en-US" sz="1800" kern="1200" dirty="0"/>
            <a:t>.</a:t>
          </a:r>
          <a:r>
            <a:rPr lang="en-US" sz="1800" kern="1200" dirty="0">
              <a:latin typeface="Calibri Light" panose="020F0302020204030204"/>
            </a:rPr>
            <a:t> Bad news is incentives for red flag laws.</a:t>
          </a:r>
          <a:endParaRPr lang="en-US" sz="1800" kern="1200" dirty="0"/>
        </a:p>
      </dsp:txBody>
      <dsp:txXfrm>
        <a:off x="62712" y="4603229"/>
        <a:ext cx="6221850" cy="11592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19"/>
    </inkml:context>
    <inkml:brush xml:id="br0">
      <inkml:brushProperty name="width" value="0.1" units="cm"/>
      <inkml:brushProperty name="height" value="0.1" units="cm"/>
    </inkml:brush>
  </inkml:definitions>
  <inkml:trace contextRef="#ctx0" brushRef="#br0">23781 14780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20"/>
    </inkml:context>
    <inkml:brush xml:id="br0">
      <inkml:brushProperty name="width" value="0.1" units="cm"/>
      <inkml:brushProperty name="height" value="0.1" units="cm"/>
    </inkml:brush>
  </inkml:definitions>
  <inkml:trace contextRef="#ctx0" brushRef="#br0">23705 14275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21"/>
    </inkml:context>
    <inkml:brush xml:id="br0">
      <inkml:brushProperty name="width" value="0.1" units="cm"/>
      <inkml:brushProperty name="height" value="0.1" units="cm"/>
    </inkml:brush>
  </inkml:definitions>
  <inkml:trace contextRef="#ctx0" brushRef="#br0">23705 14279 16383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22"/>
    </inkml:context>
    <inkml:brush xml:id="br0">
      <inkml:brushProperty name="width" value="0.1" units="cm"/>
      <inkml:brushProperty name="height" value="0.1" units="cm"/>
    </inkml:brush>
  </inkml:definitions>
  <inkml:trace contextRef="#ctx0" brushRef="#br0">23705 14279 16383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23"/>
    </inkml:context>
    <inkml:brush xml:id="br0">
      <inkml:brushProperty name="width" value="0.1" units="cm"/>
      <inkml:brushProperty name="height" value="0.1" units="cm"/>
    </inkml:brush>
  </inkml:definitions>
  <inkml:trace contextRef="#ctx0" brushRef="#br0">27172 12719 16383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24"/>
    </inkml:context>
    <inkml:brush xml:id="br0">
      <inkml:brushProperty name="width" value="0.1" units="cm"/>
      <inkml:brushProperty name="height" value="0.1" units="cm"/>
    </inkml:brush>
  </inkml:definitions>
  <inkml:trace contextRef="#ctx0" brushRef="#br0">27118 12944 16383 0 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25"/>
    </inkml:context>
    <inkml:brush xml:id="br0">
      <inkml:brushProperty name="width" value="0.1" units="cm"/>
      <inkml:brushProperty name="height" value="0.1" units="cm"/>
    </inkml:brush>
  </inkml:definitions>
  <inkml:trace contextRef="#ctx0" brushRef="#br0">27118 12944 16383 0 0,'0'0'0'0'0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9:08:28.426"/>
    </inkml:context>
    <inkml:brush xml:id="br0">
      <inkml:brushProperty name="width" value="0.1" units="cm"/>
      <inkml:brushProperty name="height" value="0.1" units="cm"/>
    </inkml:brush>
  </inkml:definitions>
  <inkml:trace contextRef="#ctx0" brushRef="#br0">27577 15055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BACB-5205-46D5-BB5B-935E3E9604E8}" type="datetimeFigureOut">
              <a:rPr lang="en-US"/>
              <a:t>6/29/2022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9396C-6704-4805-B01C-B1E51C0A9950}" type="slidenum">
              <a:rPr lang="en-US"/>
              <a:t>‹#›</a:t>
            </a:fld>
            <a:endParaRPr lang="en-US"/>
          </a:p>
        </p:txBody>
      </p:sp>
    </p:spTree>
    <p:extLst>
      <p:ext uri="{BB962C8B-B14F-4D97-AF65-F5344CB8AC3E}">
        <p14:creationId xmlns:p14="http://schemas.microsoft.com/office/powerpoint/2010/main" val="21022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EARN Act contains changes to various tax provisions in retirement accounts – increases age of mandatory withdraws of IRAs, </a:t>
            </a:r>
            <a:r>
              <a:rPr lang="en-US" dirty="0" err="1"/>
              <a:t>ect.</a:t>
            </a:r>
            <a:r>
              <a:rPr lang="en-US" dirty="0"/>
              <a:t> https://www.finance.senate.gov/imo/media/doc/EARN%20Act%20section%20by%20section%20summary.pdf</a:t>
            </a:r>
          </a:p>
        </p:txBody>
      </p:sp>
      <p:sp>
        <p:nvSpPr>
          <p:cNvPr id="4" name="Slide Number Placeholder 3"/>
          <p:cNvSpPr>
            <a:spLocks noGrp="1"/>
          </p:cNvSpPr>
          <p:nvPr>
            <p:ph type="sldNum" sz="quarter" idx="5"/>
          </p:nvPr>
        </p:nvSpPr>
        <p:spPr/>
        <p:txBody>
          <a:bodyPr/>
          <a:lstStyle/>
          <a:p>
            <a:fld id="{F529396C-6704-4805-B01C-B1E51C0A9950}" type="slidenum">
              <a:rPr lang="en-US"/>
              <a:t>2</a:t>
            </a:fld>
            <a:endParaRPr lang="en-US"/>
          </a:p>
        </p:txBody>
      </p:sp>
    </p:spTree>
    <p:extLst>
      <p:ext uri="{BB962C8B-B14F-4D97-AF65-F5344CB8AC3E}">
        <p14:creationId xmlns:p14="http://schemas.microsoft.com/office/powerpoint/2010/main" val="178578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6/29/2022</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618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6/29/2022</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858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6/29/2022</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0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6/29/2022</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33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6/29/2022</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488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6/29/2022</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335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6/29/2022</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85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6/29/2022</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73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6/29/2022</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01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6/29/2022</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837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6/29/2022</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585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B3708-E569-4F4D-8D92-DF64852A76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FA57AA-17DA-1941-8B14-0D9733F1F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522B33-8EC5-A242-B9E0-A883E1A27544}"/>
              </a:ext>
            </a:extLst>
          </p:cNvPr>
          <p:cNvSpPr>
            <a:spLocks noGrp="1"/>
          </p:cNvSpPr>
          <p:nvPr>
            <p:ph type="dt" sz="half" idx="10"/>
          </p:nvPr>
        </p:nvSpPr>
        <p:spPr/>
        <p:txBody>
          <a:bodyPr/>
          <a:lstStyle/>
          <a:p>
            <a:fld id="{25027659-D0B3-CB4B-8518-95026BBD8049}" type="datetimeFigureOut">
              <a:rPr lang="en-US" smtClean="0"/>
              <a:t>6/29/2022</a:t>
            </a:fld>
            <a:endParaRPr lang="en-US"/>
          </a:p>
        </p:txBody>
      </p:sp>
      <p:sp>
        <p:nvSpPr>
          <p:cNvPr id="5" name="Footer Placeholder 4">
            <a:extLst>
              <a:ext uri="{FF2B5EF4-FFF2-40B4-BE49-F238E27FC236}">
                <a16:creationId xmlns:a16="http://schemas.microsoft.com/office/drawing/2014/main" id="{869B74DE-8A52-4849-9E1A-D4A7CEE29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E79A9-7649-B146-8072-0D89C69EFD8E}"/>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3985837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2FADE-49FC-8144-A75C-F0BD93CB89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FDE038-5077-CB4D-8037-44D92B7F4C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B89B0-6B0A-8743-BD8B-F5A6728A1714}"/>
              </a:ext>
            </a:extLst>
          </p:cNvPr>
          <p:cNvSpPr>
            <a:spLocks noGrp="1"/>
          </p:cNvSpPr>
          <p:nvPr>
            <p:ph type="dt" sz="half" idx="10"/>
          </p:nvPr>
        </p:nvSpPr>
        <p:spPr/>
        <p:txBody>
          <a:bodyPr/>
          <a:lstStyle/>
          <a:p>
            <a:fld id="{25027659-D0B3-CB4B-8518-95026BBD8049}" type="datetimeFigureOut">
              <a:rPr lang="en-US" smtClean="0"/>
              <a:t>6/29/2022</a:t>
            </a:fld>
            <a:endParaRPr lang="en-US"/>
          </a:p>
        </p:txBody>
      </p:sp>
      <p:sp>
        <p:nvSpPr>
          <p:cNvPr id="5" name="Footer Placeholder 4">
            <a:extLst>
              <a:ext uri="{FF2B5EF4-FFF2-40B4-BE49-F238E27FC236}">
                <a16:creationId xmlns:a16="http://schemas.microsoft.com/office/drawing/2014/main" id="{18CCC680-3672-0644-9324-C1ED8D7B2E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0EA311-3F46-754C-B99C-9AEF60625C5F}"/>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4001910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FE1FF-C80D-C149-83F1-4BDD548079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2DF4F1-4B0F-F248-8295-A546515F89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A5D6F-5C34-4F41-A887-932C50BB7416}"/>
              </a:ext>
            </a:extLst>
          </p:cNvPr>
          <p:cNvSpPr>
            <a:spLocks noGrp="1"/>
          </p:cNvSpPr>
          <p:nvPr>
            <p:ph type="dt" sz="half" idx="10"/>
          </p:nvPr>
        </p:nvSpPr>
        <p:spPr/>
        <p:txBody>
          <a:bodyPr/>
          <a:lstStyle/>
          <a:p>
            <a:fld id="{25027659-D0B3-CB4B-8518-95026BBD8049}" type="datetimeFigureOut">
              <a:rPr lang="en-US" smtClean="0"/>
              <a:t>6/29/2022</a:t>
            </a:fld>
            <a:endParaRPr lang="en-US"/>
          </a:p>
        </p:txBody>
      </p:sp>
      <p:sp>
        <p:nvSpPr>
          <p:cNvPr id="5" name="Footer Placeholder 4">
            <a:extLst>
              <a:ext uri="{FF2B5EF4-FFF2-40B4-BE49-F238E27FC236}">
                <a16:creationId xmlns:a16="http://schemas.microsoft.com/office/drawing/2014/main" id="{9C62EA77-C481-B047-B170-49DDCC690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22DB0-1989-154D-9AD8-38BFC9167DD2}"/>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4274272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8432-806F-6A41-80ED-BDEDF5D68E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1F05F2-542E-4B42-A62D-041C264C7B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3A30B3-EA95-BE43-A155-BE4FE505B1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89F22E-85A3-4040-8931-ACFC46AE692B}"/>
              </a:ext>
            </a:extLst>
          </p:cNvPr>
          <p:cNvSpPr>
            <a:spLocks noGrp="1"/>
          </p:cNvSpPr>
          <p:nvPr>
            <p:ph type="dt" sz="half" idx="10"/>
          </p:nvPr>
        </p:nvSpPr>
        <p:spPr/>
        <p:txBody>
          <a:bodyPr/>
          <a:lstStyle/>
          <a:p>
            <a:fld id="{25027659-D0B3-CB4B-8518-95026BBD8049}" type="datetimeFigureOut">
              <a:rPr lang="en-US" smtClean="0"/>
              <a:t>6/29/2022</a:t>
            </a:fld>
            <a:endParaRPr lang="en-US"/>
          </a:p>
        </p:txBody>
      </p:sp>
      <p:sp>
        <p:nvSpPr>
          <p:cNvPr id="6" name="Footer Placeholder 5">
            <a:extLst>
              <a:ext uri="{FF2B5EF4-FFF2-40B4-BE49-F238E27FC236}">
                <a16:creationId xmlns:a16="http://schemas.microsoft.com/office/drawing/2014/main" id="{58303BAD-E7EE-7F45-93F8-9AED3DA0E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F3ECA-57E2-2B4B-808B-A5D153645590}"/>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3033613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280C1-9986-864D-BDBA-8424DA11F7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9BB065-889E-E84E-82B5-39D7F3504A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3850D-DEA8-3745-9A09-6CCB54779B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5678FE-E390-AF4D-8EAB-418A03B073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631B98-0F81-2F4C-ABC9-5151FB014A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10FD07-9436-BE4A-AD4E-9EF27F18CEE5}"/>
              </a:ext>
            </a:extLst>
          </p:cNvPr>
          <p:cNvSpPr>
            <a:spLocks noGrp="1"/>
          </p:cNvSpPr>
          <p:nvPr>
            <p:ph type="dt" sz="half" idx="10"/>
          </p:nvPr>
        </p:nvSpPr>
        <p:spPr/>
        <p:txBody>
          <a:bodyPr/>
          <a:lstStyle/>
          <a:p>
            <a:fld id="{25027659-D0B3-CB4B-8518-95026BBD8049}" type="datetimeFigureOut">
              <a:rPr lang="en-US" smtClean="0"/>
              <a:t>6/29/2022</a:t>
            </a:fld>
            <a:endParaRPr lang="en-US"/>
          </a:p>
        </p:txBody>
      </p:sp>
      <p:sp>
        <p:nvSpPr>
          <p:cNvPr id="8" name="Footer Placeholder 7">
            <a:extLst>
              <a:ext uri="{FF2B5EF4-FFF2-40B4-BE49-F238E27FC236}">
                <a16:creationId xmlns:a16="http://schemas.microsoft.com/office/drawing/2014/main" id="{655AD72D-82CC-4844-BA3A-D5F4C83BD8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DE8998-381B-2C47-B155-939422CED428}"/>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961724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530F2-F487-AB4C-9DE2-0D29F96A48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0CEBF7-8234-5845-BB12-C81A76DEAB12}"/>
              </a:ext>
            </a:extLst>
          </p:cNvPr>
          <p:cNvSpPr>
            <a:spLocks noGrp="1"/>
          </p:cNvSpPr>
          <p:nvPr>
            <p:ph type="dt" sz="half" idx="10"/>
          </p:nvPr>
        </p:nvSpPr>
        <p:spPr/>
        <p:txBody>
          <a:bodyPr/>
          <a:lstStyle/>
          <a:p>
            <a:fld id="{25027659-D0B3-CB4B-8518-95026BBD8049}" type="datetimeFigureOut">
              <a:rPr lang="en-US" smtClean="0"/>
              <a:t>6/29/2022</a:t>
            </a:fld>
            <a:endParaRPr lang="en-US"/>
          </a:p>
        </p:txBody>
      </p:sp>
      <p:sp>
        <p:nvSpPr>
          <p:cNvPr id="4" name="Footer Placeholder 3">
            <a:extLst>
              <a:ext uri="{FF2B5EF4-FFF2-40B4-BE49-F238E27FC236}">
                <a16:creationId xmlns:a16="http://schemas.microsoft.com/office/drawing/2014/main" id="{69594460-1623-3A42-B62D-E66427FE76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92C89-A8DE-D644-874D-D8F56D005124}"/>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2084850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B0725E-A090-A948-9647-C2D963A1F98B}"/>
              </a:ext>
            </a:extLst>
          </p:cNvPr>
          <p:cNvSpPr>
            <a:spLocks noGrp="1"/>
          </p:cNvSpPr>
          <p:nvPr>
            <p:ph type="dt" sz="half" idx="10"/>
          </p:nvPr>
        </p:nvSpPr>
        <p:spPr/>
        <p:txBody>
          <a:bodyPr/>
          <a:lstStyle/>
          <a:p>
            <a:fld id="{25027659-D0B3-CB4B-8518-95026BBD8049}" type="datetimeFigureOut">
              <a:rPr lang="en-US" smtClean="0"/>
              <a:t>6/29/2022</a:t>
            </a:fld>
            <a:endParaRPr lang="en-US"/>
          </a:p>
        </p:txBody>
      </p:sp>
      <p:sp>
        <p:nvSpPr>
          <p:cNvPr id="3" name="Footer Placeholder 2">
            <a:extLst>
              <a:ext uri="{FF2B5EF4-FFF2-40B4-BE49-F238E27FC236}">
                <a16:creationId xmlns:a16="http://schemas.microsoft.com/office/drawing/2014/main" id="{D55B7EDB-9C2F-394D-8690-5F9F9FC2FE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490537-92C6-6D41-B7B1-256223111F4F}"/>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2996114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250E-2264-6A4D-AA8A-914BC6938C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955BC5-35A6-4E4C-A244-B34C69DC42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934812-45A7-424C-8259-C7319652D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4B2BF0-025D-1A47-AF18-1ACCEA20EA72}"/>
              </a:ext>
            </a:extLst>
          </p:cNvPr>
          <p:cNvSpPr>
            <a:spLocks noGrp="1"/>
          </p:cNvSpPr>
          <p:nvPr>
            <p:ph type="dt" sz="half" idx="10"/>
          </p:nvPr>
        </p:nvSpPr>
        <p:spPr/>
        <p:txBody>
          <a:bodyPr/>
          <a:lstStyle/>
          <a:p>
            <a:fld id="{25027659-D0B3-CB4B-8518-95026BBD8049}" type="datetimeFigureOut">
              <a:rPr lang="en-US" smtClean="0"/>
              <a:t>6/29/2022</a:t>
            </a:fld>
            <a:endParaRPr lang="en-US"/>
          </a:p>
        </p:txBody>
      </p:sp>
      <p:sp>
        <p:nvSpPr>
          <p:cNvPr id="6" name="Footer Placeholder 5">
            <a:extLst>
              <a:ext uri="{FF2B5EF4-FFF2-40B4-BE49-F238E27FC236}">
                <a16:creationId xmlns:a16="http://schemas.microsoft.com/office/drawing/2014/main" id="{D38C9890-16C4-2747-9F09-D0015AF4BE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5BB91-4AC3-4A42-8978-0CE242BAF9D1}"/>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2589618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F528-10D4-624C-9BC7-380AC2DD63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5A9B93-E65B-554E-8776-EABBED428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FE032B-A70A-7940-A8F2-086171236D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65396C-3362-FD42-8648-3F51B7AC9262}"/>
              </a:ext>
            </a:extLst>
          </p:cNvPr>
          <p:cNvSpPr>
            <a:spLocks noGrp="1"/>
          </p:cNvSpPr>
          <p:nvPr>
            <p:ph type="dt" sz="half" idx="10"/>
          </p:nvPr>
        </p:nvSpPr>
        <p:spPr/>
        <p:txBody>
          <a:bodyPr/>
          <a:lstStyle/>
          <a:p>
            <a:fld id="{25027659-D0B3-CB4B-8518-95026BBD8049}" type="datetimeFigureOut">
              <a:rPr lang="en-US" smtClean="0"/>
              <a:t>6/29/2022</a:t>
            </a:fld>
            <a:endParaRPr lang="en-US"/>
          </a:p>
        </p:txBody>
      </p:sp>
      <p:sp>
        <p:nvSpPr>
          <p:cNvPr id="6" name="Footer Placeholder 5">
            <a:extLst>
              <a:ext uri="{FF2B5EF4-FFF2-40B4-BE49-F238E27FC236}">
                <a16:creationId xmlns:a16="http://schemas.microsoft.com/office/drawing/2014/main" id="{A1628E13-3BEA-3D4F-AD45-177AE0D156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32FA83-E279-D94A-863A-9302D896FDB5}"/>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639839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4E97-D6D2-3F41-A4D4-229ABD220E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D10EA9-A29F-9547-BD7A-C78D507187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246A8-6955-7E4D-AB55-4F7B98B01C76}"/>
              </a:ext>
            </a:extLst>
          </p:cNvPr>
          <p:cNvSpPr>
            <a:spLocks noGrp="1"/>
          </p:cNvSpPr>
          <p:nvPr>
            <p:ph type="dt" sz="half" idx="10"/>
          </p:nvPr>
        </p:nvSpPr>
        <p:spPr/>
        <p:txBody>
          <a:bodyPr/>
          <a:lstStyle/>
          <a:p>
            <a:fld id="{25027659-D0B3-CB4B-8518-95026BBD8049}" type="datetimeFigureOut">
              <a:rPr lang="en-US" smtClean="0"/>
              <a:t>6/29/2022</a:t>
            </a:fld>
            <a:endParaRPr lang="en-US"/>
          </a:p>
        </p:txBody>
      </p:sp>
      <p:sp>
        <p:nvSpPr>
          <p:cNvPr id="5" name="Footer Placeholder 4">
            <a:extLst>
              <a:ext uri="{FF2B5EF4-FFF2-40B4-BE49-F238E27FC236}">
                <a16:creationId xmlns:a16="http://schemas.microsoft.com/office/drawing/2014/main" id="{61397E64-491B-0D43-BEF6-D7F4B62C0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976F7-417E-1B40-A825-C372A9D6CF27}"/>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4029854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BE87A4-2B2A-8847-94C4-D7D3CA4D80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051441-4E45-B045-9ECE-6F7423B74F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A69D5-D1F6-9842-B779-E343DF13E5C3}"/>
              </a:ext>
            </a:extLst>
          </p:cNvPr>
          <p:cNvSpPr>
            <a:spLocks noGrp="1"/>
          </p:cNvSpPr>
          <p:nvPr>
            <p:ph type="dt" sz="half" idx="10"/>
          </p:nvPr>
        </p:nvSpPr>
        <p:spPr/>
        <p:txBody>
          <a:bodyPr/>
          <a:lstStyle/>
          <a:p>
            <a:fld id="{25027659-D0B3-CB4B-8518-95026BBD8049}" type="datetimeFigureOut">
              <a:rPr lang="en-US" smtClean="0"/>
              <a:t>6/29/2022</a:t>
            </a:fld>
            <a:endParaRPr lang="en-US"/>
          </a:p>
        </p:txBody>
      </p:sp>
      <p:sp>
        <p:nvSpPr>
          <p:cNvPr id="5" name="Footer Placeholder 4">
            <a:extLst>
              <a:ext uri="{FF2B5EF4-FFF2-40B4-BE49-F238E27FC236}">
                <a16:creationId xmlns:a16="http://schemas.microsoft.com/office/drawing/2014/main" id="{EF59BB80-CDE2-9649-A2B2-381E47C2B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2A146-709D-B44B-9A60-62AD1E882DF5}"/>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229988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6/29/2022</a:t>
            </a:fld>
            <a:endParaRPr lang="en-US"/>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9095179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AAE8DE-C470-0F4C-AC75-7E6B0F7E90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03AE87-437E-9746-A248-B9D131C4FC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D128C6-1A32-CA46-9473-F339313347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27659-D0B3-CB4B-8518-95026BBD8049}" type="datetimeFigureOut">
              <a:rPr lang="en-US" smtClean="0"/>
              <a:t>6/29/2022</a:t>
            </a:fld>
            <a:endParaRPr lang="en-US"/>
          </a:p>
        </p:txBody>
      </p:sp>
      <p:sp>
        <p:nvSpPr>
          <p:cNvPr id="5" name="Footer Placeholder 4">
            <a:extLst>
              <a:ext uri="{FF2B5EF4-FFF2-40B4-BE49-F238E27FC236}">
                <a16:creationId xmlns:a16="http://schemas.microsoft.com/office/drawing/2014/main" id="{A6B5F80C-4366-2F4B-81E4-A17C52B51C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C7F57A-DC43-6E44-A09A-27A607106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BAB23F-1028-1F4B-8D16-EAA945BE31D0}" type="slidenum">
              <a:rPr lang="en-US" smtClean="0"/>
              <a:t>‹#›</a:t>
            </a:fld>
            <a:endParaRPr lang="en-US"/>
          </a:p>
        </p:txBody>
      </p:sp>
    </p:spTree>
    <p:extLst>
      <p:ext uri="{BB962C8B-B14F-4D97-AF65-F5344CB8AC3E}">
        <p14:creationId xmlns:p14="http://schemas.microsoft.com/office/powerpoint/2010/main" val="2847108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customXml" Target="../ink/ink5.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customXml" Target="../ink/ink4.xml"/><Relationship Id="rId2" Type="http://schemas.openxmlformats.org/officeDocument/2006/relationships/notesSlide" Target="../notesSlides/notesSlide1.xml"/><Relationship Id="rId16"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customXml" Target="../ink/ink3.xml"/><Relationship Id="rId5" Type="http://schemas.openxmlformats.org/officeDocument/2006/relationships/diagramQuickStyle" Target="../diagrams/quickStyle1.xml"/><Relationship Id="rId15" Type="http://schemas.openxmlformats.org/officeDocument/2006/relationships/customXml" Target="../ink/ink7.xml"/><Relationship Id="rId10" Type="http://schemas.openxmlformats.org/officeDocument/2006/relationships/customXml" Target="../ink/ink2.xml"/><Relationship Id="rId4" Type="http://schemas.openxmlformats.org/officeDocument/2006/relationships/diagramLayout" Target="../diagrams/layout1.xml"/><Relationship Id="rId9" Type="http://schemas.openxmlformats.org/officeDocument/2006/relationships/image" Target="../media/image2.png"/><Relationship Id="rId14" Type="http://schemas.openxmlformats.org/officeDocument/2006/relationships/customXml" Target="../ink/ink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us02web.zoom.us/j/8215649001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ea typeface="+mj-lt"/>
                <a:cs typeface="+mj-lt"/>
              </a:rPr>
              <a:t>NACDD </a:t>
            </a:r>
            <a:br>
              <a:rPr lang="en-US">
                <a:ea typeface="+mj-lt"/>
                <a:cs typeface="+mj-lt"/>
              </a:rPr>
            </a:br>
            <a:r>
              <a:rPr lang="en-US">
                <a:ea typeface="+mj-lt"/>
                <a:cs typeface="+mj-lt"/>
              </a:rPr>
              <a:t>Policy Update</a:t>
            </a:r>
            <a:br>
              <a:rPr lang="en-US">
                <a:ea typeface="+mj-lt"/>
                <a:cs typeface="+mj-lt"/>
              </a:rPr>
            </a:br>
            <a:r>
              <a:rPr lang="en-US">
                <a:ea typeface="+mj-lt"/>
                <a:cs typeface="+mj-lt"/>
              </a:rPr>
              <a:t>June 22, 2022</a:t>
            </a:r>
            <a:endParaRPr lang="en-US">
              <a:cs typeface="Calibri Light" panose="020F0302020204030204"/>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a:ea typeface="+mn-lt"/>
                <a:cs typeface="+mn-lt"/>
              </a:rPr>
              <a:t>Erin Prangley, Director, Public Policy</a:t>
            </a:r>
            <a:br>
              <a:rPr lang="en-US">
                <a:ea typeface="+mn-lt"/>
                <a:cs typeface="+mn-lt"/>
              </a:rPr>
            </a:br>
            <a:r>
              <a:rPr lang="en-US">
                <a:ea typeface="+mn-lt"/>
                <a:cs typeface="+mn-lt"/>
              </a:rPr>
              <a:t>National Association of Councils on Developmental Disabilities</a:t>
            </a:r>
            <a:endParaRPr lang="en-US"/>
          </a:p>
        </p:txBody>
      </p:sp>
      <p:pic>
        <p:nvPicPr>
          <p:cNvPr id="4" name="Picture 4" descr="Logo, company name&#10;&#10;Description automatically generated">
            <a:extLst>
              <a:ext uri="{FF2B5EF4-FFF2-40B4-BE49-F238E27FC236}">
                <a16:creationId xmlns:a16="http://schemas.microsoft.com/office/drawing/2014/main" id="{57DEDAD0-4F2C-4498-968B-E4C826F49DC0}"/>
              </a:ext>
            </a:extLst>
          </p:cNvPr>
          <p:cNvPicPr>
            <a:picLocks noChangeAspect="1"/>
          </p:cNvPicPr>
          <p:nvPr/>
        </p:nvPicPr>
        <p:blipFill>
          <a:blip r:embed="rId2"/>
          <a:stretch>
            <a:fillRect/>
          </a:stretch>
        </p:blipFill>
        <p:spPr>
          <a:xfrm>
            <a:off x="3060700" y="4429677"/>
            <a:ext cx="6057900" cy="224044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17ADD2-A56F-4F8A-8A2C-B1F385B7B6D2}"/>
              </a:ext>
            </a:extLst>
          </p:cNvPr>
          <p:cNvSpPr>
            <a:spLocks noGrp="1"/>
          </p:cNvSpPr>
          <p:nvPr>
            <p:ph type="title"/>
          </p:nvPr>
        </p:nvSpPr>
        <p:spPr>
          <a:xfrm>
            <a:off x="524741" y="620392"/>
            <a:ext cx="3808268" cy="5504688"/>
          </a:xfrm>
        </p:spPr>
        <p:txBody>
          <a:bodyPr>
            <a:normAutofit/>
          </a:bodyPr>
          <a:lstStyle/>
          <a:p>
            <a:r>
              <a:rPr lang="en-US" sz="6000">
                <a:solidFill>
                  <a:schemeClr val="bg1"/>
                </a:solidFill>
                <a:cs typeface="Calibri Light"/>
              </a:rPr>
              <a:t>Legislative Update</a:t>
            </a:r>
            <a:endParaRPr lang="en-US" sz="3600">
              <a:solidFill>
                <a:schemeClr val="bg1"/>
              </a:solidFill>
              <a:cs typeface="Calibri Light"/>
            </a:endParaRPr>
          </a:p>
        </p:txBody>
      </p:sp>
      <p:graphicFrame>
        <p:nvGraphicFramePr>
          <p:cNvPr id="5" name="Content Placeholder 2">
            <a:extLst>
              <a:ext uri="{FF2B5EF4-FFF2-40B4-BE49-F238E27FC236}">
                <a16:creationId xmlns:a16="http://schemas.microsoft.com/office/drawing/2014/main" id="{0CCB6CDB-DD77-4DC7-8C5A-99BCDD365899}"/>
              </a:ext>
            </a:extLst>
          </p:cNvPr>
          <p:cNvGraphicFramePr>
            <a:graphicFrameLocks noGrp="1"/>
          </p:cNvGraphicFramePr>
          <p:nvPr>
            <p:ph idx="1"/>
            <p:extLst>
              <p:ext uri="{D42A27DB-BD31-4B8C-83A1-F6EECF244321}">
                <p14:modId xmlns:p14="http://schemas.microsoft.com/office/powerpoint/2010/main" val="154611055"/>
              </p:ext>
            </p:extLst>
          </p:nvPr>
        </p:nvGraphicFramePr>
        <p:xfrm>
          <a:off x="5549134" y="246458"/>
          <a:ext cx="6347274" cy="6356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969" name="Ink 8968">
                <a:extLst>
                  <a:ext uri="{FF2B5EF4-FFF2-40B4-BE49-F238E27FC236}">
                    <a16:creationId xmlns:a16="http://schemas.microsoft.com/office/drawing/2014/main" id="{B01650D7-A6C4-47EE-AC0C-DAA26ED82439}"/>
                  </a:ext>
                </a:extLst>
              </p14:cNvPr>
              <p14:cNvContentPartPr/>
              <p14:nvPr/>
            </p14:nvContentPartPr>
            <p14:xfrm>
              <a:off x="6803870" y="5736917"/>
              <a:ext cx="9525" cy="9525"/>
            </p14:xfrm>
          </p:contentPart>
        </mc:Choice>
        <mc:Fallback xmlns="">
          <p:pic>
            <p:nvPicPr>
              <p:cNvPr id="8969" name="Ink 8968">
                <a:extLst>
                  <a:ext uri="{FF2B5EF4-FFF2-40B4-BE49-F238E27FC236}">
                    <a16:creationId xmlns:a16="http://schemas.microsoft.com/office/drawing/2014/main" id="{B01650D7-A6C4-47EE-AC0C-DAA26ED82439}"/>
                  </a:ext>
                </a:extLst>
              </p:cNvPr>
              <p:cNvPicPr/>
              <p:nvPr/>
            </p:nvPicPr>
            <p:blipFill>
              <a:blip r:embed="rId9"/>
              <a:stretch>
                <a:fillRect/>
              </a:stretch>
            </p:blipFill>
            <p:spPr>
              <a:xfrm>
                <a:off x="6327620" y="5260667"/>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970" name="Ink 8969">
                <a:extLst>
                  <a:ext uri="{FF2B5EF4-FFF2-40B4-BE49-F238E27FC236}">
                    <a16:creationId xmlns:a16="http://schemas.microsoft.com/office/drawing/2014/main" id="{5CB905E0-EA63-474F-9CFF-963CE3AE436B}"/>
                  </a:ext>
                </a:extLst>
              </p14:cNvPr>
              <p14:cNvContentPartPr/>
              <p14:nvPr/>
            </p14:nvContentPartPr>
            <p14:xfrm>
              <a:off x="6773773" y="5538006"/>
              <a:ext cx="9525" cy="9525"/>
            </p14:xfrm>
          </p:contentPart>
        </mc:Choice>
        <mc:Fallback xmlns="">
          <p:pic>
            <p:nvPicPr>
              <p:cNvPr id="8970" name="Ink 8969">
                <a:extLst>
                  <a:ext uri="{FF2B5EF4-FFF2-40B4-BE49-F238E27FC236}">
                    <a16:creationId xmlns:a16="http://schemas.microsoft.com/office/drawing/2014/main" id="{5CB905E0-EA63-474F-9CFF-963CE3AE436B}"/>
                  </a:ext>
                </a:extLst>
              </p:cNvPr>
              <p:cNvPicPr/>
              <p:nvPr/>
            </p:nvPicPr>
            <p:blipFill>
              <a:blip r:embed="rId9"/>
              <a:stretch>
                <a:fillRect/>
              </a:stretch>
            </p:blipFill>
            <p:spPr>
              <a:xfrm>
                <a:off x="6297523" y="5061756"/>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971" name="Ink 8970">
                <a:extLst>
                  <a:ext uri="{FF2B5EF4-FFF2-40B4-BE49-F238E27FC236}">
                    <a16:creationId xmlns:a16="http://schemas.microsoft.com/office/drawing/2014/main" id="{157DC739-6C3E-4A4F-AA4B-D08E9B1901E7}"/>
                  </a:ext>
                </a:extLst>
              </p14:cNvPr>
              <p14:cNvContentPartPr/>
              <p14:nvPr/>
            </p14:nvContentPartPr>
            <p14:xfrm>
              <a:off x="6773773" y="5539510"/>
              <a:ext cx="9525" cy="9525"/>
            </p14:xfrm>
          </p:contentPart>
        </mc:Choice>
        <mc:Fallback xmlns="">
          <p:pic>
            <p:nvPicPr>
              <p:cNvPr id="8971" name="Ink 8970">
                <a:extLst>
                  <a:ext uri="{FF2B5EF4-FFF2-40B4-BE49-F238E27FC236}">
                    <a16:creationId xmlns:a16="http://schemas.microsoft.com/office/drawing/2014/main" id="{157DC739-6C3E-4A4F-AA4B-D08E9B1901E7}"/>
                  </a:ext>
                </a:extLst>
              </p:cNvPr>
              <p:cNvPicPr/>
              <p:nvPr/>
            </p:nvPicPr>
            <p:blipFill>
              <a:blip r:embed="rId9"/>
              <a:stretch>
                <a:fillRect/>
              </a:stretch>
            </p:blipFill>
            <p:spPr>
              <a:xfrm>
                <a:off x="6297523" y="5063260"/>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972" name="Ink 8971">
                <a:extLst>
                  <a:ext uri="{FF2B5EF4-FFF2-40B4-BE49-F238E27FC236}">
                    <a16:creationId xmlns:a16="http://schemas.microsoft.com/office/drawing/2014/main" id="{AEB0479D-4044-4F9F-A956-DEDD6DAFA24F}"/>
                  </a:ext>
                </a:extLst>
              </p14:cNvPr>
              <p14:cNvContentPartPr/>
              <p14:nvPr/>
            </p14:nvContentPartPr>
            <p14:xfrm>
              <a:off x="6773773" y="5539510"/>
              <a:ext cx="9525" cy="9525"/>
            </p14:xfrm>
          </p:contentPart>
        </mc:Choice>
        <mc:Fallback xmlns="">
          <p:pic>
            <p:nvPicPr>
              <p:cNvPr id="8972" name="Ink 8971">
                <a:extLst>
                  <a:ext uri="{FF2B5EF4-FFF2-40B4-BE49-F238E27FC236}">
                    <a16:creationId xmlns:a16="http://schemas.microsoft.com/office/drawing/2014/main" id="{AEB0479D-4044-4F9F-A956-DEDD6DAFA24F}"/>
                  </a:ext>
                </a:extLst>
              </p:cNvPr>
              <p:cNvPicPr/>
              <p:nvPr/>
            </p:nvPicPr>
            <p:blipFill>
              <a:blip r:embed="rId9"/>
              <a:stretch>
                <a:fillRect/>
              </a:stretch>
            </p:blipFill>
            <p:spPr>
              <a:xfrm>
                <a:off x="6297523" y="5063260"/>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973" name="Ink 8972">
                <a:extLst>
                  <a:ext uri="{FF2B5EF4-FFF2-40B4-BE49-F238E27FC236}">
                    <a16:creationId xmlns:a16="http://schemas.microsoft.com/office/drawing/2014/main" id="{805AF6DF-C0FB-456E-B27D-1395132039ED}"/>
                  </a:ext>
                </a:extLst>
              </p14:cNvPr>
              <p14:cNvContentPartPr/>
              <p14:nvPr/>
            </p14:nvContentPartPr>
            <p14:xfrm>
              <a:off x="8141515" y="4923870"/>
              <a:ext cx="9525" cy="9525"/>
            </p14:xfrm>
          </p:contentPart>
        </mc:Choice>
        <mc:Fallback xmlns="">
          <p:pic>
            <p:nvPicPr>
              <p:cNvPr id="8973" name="Ink 8972">
                <a:extLst>
                  <a:ext uri="{FF2B5EF4-FFF2-40B4-BE49-F238E27FC236}">
                    <a16:creationId xmlns:a16="http://schemas.microsoft.com/office/drawing/2014/main" id="{805AF6DF-C0FB-456E-B27D-1395132039ED}"/>
                  </a:ext>
                </a:extLst>
              </p:cNvPr>
              <p:cNvPicPr/>
              <p:nvPr/>
            </p:nvPicPr>
            <p:blipFill>
              <a:blip r:embed="rId9"/>
              <a:stretch>
                <a:fillRect/>
              </a:stretch>
            </p:blipFill>
            <p:spPr>
              <a:xfrm>
                <a:off x="7665265" y="4447620"/>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974" name="Ink 8973">
                <a:extLst>
                  <a:ext uri="{FF2B5EF4-FFF2-40B4-BE49-F238E27FC236}">
                    <a16:creationId xmlns:a16="http://schemas.microsoft.com/office/drawing/2014/main" id="{2D5B7EAF-44EB-4024-A5BE-3E4B1995226B}"/>
                  </a:ext>
                </a:extLst>
              </p14:cNvPr>
              <p14:cNvContentPartPr/>
              <p14:nvPr/>
            </p14:nvContentPartPr>
            <p14:xfrm>
              <a:off x="8120448" y="5012638"/>
              <a:ext cx="9525" cy="9525"/>
            </p14:xfrm>
          </p:contentPart>
        </mc:Choice>
        <mc:Fallback xmlns="">
          <p:pic>
            <p:nvPicPr>
              <p:cNvPr id="8974" name="Ink 8973">
                <a:extLst>
                  <a:ext uri="{FF2B5EF4-FFF2-40B4-BE49-F238E27FC236}">
                    <a16:creationId xmlns:a16="http://schemas.microsoft.com/office/drawing/2014/main" id="{2D5B7EAF-44EB-4024-A5BE-3E4B1995226B}"/>
                  </a:ext>
                </a:extLst>
              </p:cNvPr>
              <p:cNvPicPr/>
              <p:nvPr/>
            </p:nvPicPr>
            <p:blipFill>
              <a:blip r:embed="rId9"/>
              <a:stretch>
                <a:fillRect/>
              </a:stretch>
            </p:blipFill>
            <p:spPr>
              <a:xfrm>
                <a:off x="7644198" y="4536388"/>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975" name="Ink 8974">
                <a:extLst>
                  <a:ext uri="{FF2B5EF4-FFF2-40B4-BE49-F238E27FC236}">
                    <a16:creationId xmlns:a16="http://schemas.microsoft.com/office/drawing/2014/main" id="{BEC4C667-876A-4F7C-81C4-04801F42ACA4}"/>
                  </a:ext>
                </a:extLst>
              </p14:cNvPr>
              <p14:cNvContentPartPr/>
              <p14:nvPr/>
            </p14:nvContentPartPr>
            <p14:xfrm>
              <a:off x="8120448" y="5012638"/>
              <a:ext cx="9525" cy="9525"/>
            </p14:xfrm>
          </p:contentPart>
        </mc:Choice>
        <mc:Fallback xmlns="">
          <p:pic>
            <p:nvPicPr>
              <p:cNvPr id="8975" name="Ink 8974">
                <a:extLst>
                  <a:ext uri="{FF2B5EF4-FFF2-40B4-BE49-F238E27FC236}">
                    <a16:creationId xmlns:a16="http://schemas.microsoft.com/office/drawing/2014/main" id="{BEC4C667-876A-4F7C-81C4-04801F42ACA4}"/>
                  </a:ext>
                </a:extLst>
              </p:cNvPr>
              <p:cNvPicPr/>
              <p:nvPr/>
            </p:nvPicPr>
            <p:blipFill>
              <a:blip r:embed="rId9"/>
              <a:stretch>
                <a:fillRect/>
              </a:stretch>
            </p:blipFill>
            <p:spPr>
              <a:xfrm>
                <a:off x="7644198" y="4536388"/>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976" name="Ink 8975">
                <a:extLst>
                  <a:ext uri="{FF2B5EF4-FFF2-40B4-BE49-F238E27FC236}">
                    <a16:creationId xmlns:a16="http://schemas.microsoft.com/office/drawing/2014/main" id="{EEF1CDFC-EFE2-4F53-91FD-69B27670E190}"/>
                  </a:ext>
                </a:extLst>
              </p14:cNvPr>
              <p14:cNvContentPartPr/>
              <p14:nvPr/>
            </p14:nvContentPartPr>
            <p14:xfrm>
              <a:off x="8301467" y="5845670"/>
              <a:ext cx="9525" cy="9525"/>
            </p14:xfrm>
          </p:contentPart>
        </mc:Choice>
        <mc:Fallback xmlns="">
          <p:pic>
            <p:nvPicPr>
              <p:cNvPr id="8976" name="Ink 8975">
                <a:extLst>
                  <a:ext uri="{FF2B5EF4-FFF2-40B4-BE49-F238E27FC236}">
                    <a16:creationId xmlns:a16="http://schemas.microsoft.com/office/drawing/2014/main" id="{EEF1CDFC-EFE2-4F53-91FD-69B27670E190}"/>
                  </a:ext>
                </a:extLst>
              </p:cNvPr>
              <p:cNvPicPr/>
              <p:nvPr/>
            </p:nvPicPr>
            <p:blipFill>
              <a:blip r:embed="rId9"/>
              <a:stretch>
                <a:fillRect/>
              </a:stretch>
            </p:blipFill>
            <p:spPr>
              <a:xfrm>
                <a:off x="7825217" y="5369420"/>
                <a:ext cx="952500" cy="952500"/>
              </a:xfrm>
              <a:prstGeom prst="rect">
                <a:avLst/>
              </a:prstGeom>
            </p:spPr>
          </p:pic>
        </mc:Fallback>
      </mc:AlternateContent>
    </p:spTree>
    <p:extLst>
      <p:ext uri="{BB962C8B-B14F-4D97-AF65-F5344CB8AC3E}">
        <p14:creationId xmlns:p14="http://schemas.microsoft.com/office/powerpoint/2010/main" val="1031210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3B8C98-2B9B-7AAB-7DBC-3524A0158781}"/>
              </a:ext>
            </a:extLst>
          </p:cNvPr>
          <p:cNvSpPr>
            <a:spLocks noGrp="1"/>
          </p:cNvSpPr>
          <p:nvPr>
            <p:ph type="title"/>
          </p:nvPr>
        </p:nvSpPr>
        <p:spPr>
          <a:xfrm>
            <a:off x="640080" y="325369"/>
            <a:ext cx="4368602" cy="1956841"/>
          </a:xfrm>
        </p:spPr>
        <p:txBody>
          <a:bodyPr anchor="b">
            <a:normAutofit/>
          </a:bodyPr>
          <a:lstStyle/>
          <a:p>
            <a:r>
              <a:rPr lang="en-US" sz="4200">
                <a:cs typeface="Calibri Light"/>
              </a:rPr>
              <a:t>ACL/NACDD HCBS Settings Rule Project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3079C8-5936-2248-A531-CC5DC5F18216}"/>
              </a:ext>
            </a:extLst>
          </p:cNvPr>
          <p:cNvSpPr>
            <a:spLocks noGrp="1"/>
          </p:cNvSpPr>
          <p:nvPr>
            <p:ph idx="1"/>
          </p:nvPr>
        </p:nvSpPr>
        <p:spPr>
          <a:xfrm>
            <a:off x="640080" y="2872899"/>
            <a:ext cx="4243589" cy="3320668"/>
          </a:xfrm>
        </p:spPr>
        <p:txBody>
          <a:bodyPr vert="horz" lIns="91440" tIns="45720" rIns="91440" bIns="45720" rtlCol="0" anchor="t">
            <a:normAutofit/>
          </a:bodyPr>
          <a:lstStyle/>
          <a:p>
            <a:pPr marL="0" indent="0">
              <a:buNone/>
            </a:pPr>
            <a:r>
              <a:rPr lang="en-US" sz="1400" u="sng" dirty="0">
                <a:cs typeface="Calibri" panose="020F0502020204030204"/>
              </a:rPr>
              <a:t>Problem:</a:t>
            </a:r>
            <a:r>
              <a:rPr lang="en-US" sz="1400" dirty="0">
                <a:cs typeface="Calibri" panose="020F0502020204030204"/>
              </a:rPr>
              <a:t> ACL identified states with final state transition plans (STPs) that had NO STAKEHOLDER input.</a:t>
            </a:r>
            <a:endParaRPr lang="en-US" sz="1400" dirty="0"/>
          </a:p>
          <a:p>
            <a:pPr marL="0" indent="0">
              <a:buNone/>
            </a:pPr>
            <a:r>
              <a:rPr lang="en-US" sz="1400" u="sng" dirty="0">
                <a:cs typeface="Calibri" panose="020F0502020204030204"/>
              </a:rPr>
              <a:t>Solution:</a:t>
            </a:r>
            <a:r>
              <a:rPr lang="en-US" sz="1400" dirty="0">
                <a:cs typeface="Calibri" panose="020F0502020204030204"/>
              </a:rPr>
              <a:t> Engage DD Act partners to put HCBS settings rule on the front burner.</a:t>
            </a:r>
          </a:p>
          <a:p>
            <a:pPr marL="0" indent="0">
              <a:buNone/>
            </a:pPr>
            <a:r>
              <a:rPr lang="en-US" sz="1400" u="sng" dirty="0">
                <a:cs typeface="Calibri" panose="020F0502020204030204"/>
              </a:rPr>
              <a:t>Goals:</a:t>
            </a:r>
            <a:r>
              <a:rPr lang="en-US" sz="1400" dirty="0">
                <a:cs typeface="Calibri" panose="020F0502020204030204"/>
              </a:rPr>
              <a:t> 1) DD Act sister organizations in all states partner to draft comments on pending STPs and engage stakeholders to extent possible; 2) Re-educate self-advocates and stakeholders about the game-changing new rule; 3) Prepare for March 2024 effective date.</a:t>
            </a:r>
          </a:p>
          <a:p>
            <a:pPr marL="0" indent="0">
              <a:buNone/>
            </a:pPr>
            <a:r>
              <a:rPr lang="en-US" sz="1400" u="sng" dirty="0">
                <a:cs typeface="Calibri" panose="020F0502020204030204"/>
              </a:rPr>
              <a:t>Tactics:</a:t>
            </a:r>
            <a:r>
              <a:rPr lang="en-US" sz="1400" dirty="0">
                <a:cs typeface="Calibri" panose="020F0502020204030204"/>
              </a:rPr>
              <a:t> 1) NACDD webinar on July 13; 2) NACDD state policy committee/mentors; 3) Technical assistance on strategies to analyze STPs and engage state stakeholders; 4) DD Council Survey and white paper.</a:t>
            </a:r>
          </a:p>
        </p:txBody>
      </p:sp>
      <p:pic>
        <p:nvPicPr>
          <p:cNvPr id="4" name="Picture 4">
            <a:extLst>
              <a:ext uri="{FF2B5EF4-FFF2-40B4-BE49-F238E27FC236}">
                <a16:creationId xmlns:a16="http://schemas.microsoft.com/office/drawing/2014/main" id="{9582AC57-92FB-46D9-AF70-3B12327EF81B}"/>
              </a:ext>
            </a:extLst>
          </p:cNvPr>
          <p:cNvPicPr>
            <a:picLocks noChangeAspect="1"/>
          </p:cNvPicPr>
          <p:nvPr/>
        </p:nvPicPr>
        <p:blipFill rotWithShape="1">
          <a:blip r:embed="rId2"/>
          <a:srcRect l="6774" r="2627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74361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AA52CA-8C85-2B42-B294-3276FB5C069E}"/>
              </a:ext>
            </a:extLst>
          </p:cNvPr>
          <p:cNvSpPr>
            <a:spLocks noGrp="1"/>
          </p:cNvSpPr>
          <p:nvPr>
            <p:ph type="title"/>
          </p:nvPr>
        </p:nvSpPr>
        <p:spPr>
          <a:xfrm>
            <a:off x="5499597" y="174727"/>
            <a:ext cx="5754896" cy="743913"/>
          </a:xfrm>
        </p:spPr>
        <p:txBody>
          <a:bodyPr anchor="b">
            <a:normAutofit/>
          </a:bodyPr>
          <a:lstStyle/>
          <a:p>
            <a:r>
              <a:rPr lang="en-US" sz="4000" dirty="0"/>
              <a:t>Each State Status </a:t>
            </a:r>
          </a:p>
        </p:txBody>
      </p:sp>
      <p:sp>
        <p:nvSpPr>
          <p:cNvPr id="17" name="Content Placeholder 16">
            <a:extLst>
              <a:ext uri="{FF2B5EF4-FFF2-40B4-BE49-F238E27FC236}">
                <a16:creationId xmlns:a16="http://schemas.microsoft.com/office/drawing/2014/main" id="{7346BDF9-9012-7A5F-6E36-B08D71A6C75A}"/>
              </a:ext>
            </a:extLst>
          </p:cNvPr>
          <p:cNvSpPr>
            <a:spLocks noGrp="1"/>
          </p:cNvSpPr>
          <p:nvPr>
            <p:ph idx="1"/>
          </p:nvPr>
        </p:nvSpPr>
        <p:spPr>
          <a:xfrm>
            <a:off x="5419694" y="952130"/>
            <a:ext cx="5754896" cy="5764633"/>
          </a:xfrm>
        </p:spPr>
        <p:txBody>
          <a:bodyPr anchor="t">
            <a:normAutofit fontScale="92500" lnSpcReduction="10000"/>
          </a:bodyPr>
          <a:lstStyle/>
          <a:p>
            <a:pPr marL="0" indent="0">
              <a:buNone/>
            </a:pPr>
            <a:r>
              <a:rPr lang="en-US" sz="2000" b="1" dirty="0"/>
              <a:t>Initial Approval (AKA) "Heightened Scrutiny Package."</a:t>
            </a:r>
            <a:r>
              <a:rPr lang="en-US" sz="2000" dirty="0"/>
              <a:t> </a:t>
            </a:r>
            <a:r>
              <a:rPr lang="en-US" sz="1700" dirty="0"/>
              <a:t>CMS notified the state that while the STP is sufficient, but the state needs to identify settings that are presumed to have institutional characteristics and any information the state may wish CMS to consider under the heightened scrutiny process</a:t>
            </a:r>
            <a:r>
              <a:rPr lang="en-US" sz="2000" dirty="0"/>
              <a:t>.  </a:t>
            </a:r>
          </a:p>
          <a:p>
            <a:pPr marL="0" indent="0">
              <a:buNone/>
            </a:pPr>
            <a:r>
              <a:rPr lang="en-US" sz="2000" b="1" dirty="0"/>
              <a:t>CMIA: </a:t>
            </a:r>
            <a:r>
              <a:rPr lang="en-US" sz="1700" dirty="0"/>
              <a:t>The communication CMS sends to the state notifying the state that public comment, input and summary requirements are met, but CMS has identified issues that must be resolved in the STP prior to initial approval.</a:t>
            </a:r>
          </a:p>
          <a:p>
            <a:pPr marL="0" indent="0">
              <a:buNone/>
            </a:pPr>
            <a:r>
              <a:rPr lang="en-US" sz="2000" b="1" dirty="0"/>
              <a:t>Final Approval: </a:t>
            </a:r>
            <a:r>
              <a:rPr lang="en-US" sz="2000" dirty="0"/>
              <a:t>The communication CMS sends to the state notifying the state that public comment, input and summary requirements are met, the STP has provided all necessary information including but not limited to; systemic assessment, site specific assessment, settings presumed to have institutional characteristics, information regarding heightened scrutiny or the state’s decision to let the presumption stand, and clear remedial steps with milestones are delineated.  </a:t>
            </a:r>
          </a:p>
          <a:p>
            <a:pPr marL="0" indent="0">
              <a:buNone/>
            </a:pPr>
            <a:r>
              <a:rPr lang="en-US" sz="2000" b="1" dirty="0">
                <a:ea typeface="+mn-lt"/>
                <a:cs typeface="+mn-lt"/>
              </a:rPr>
              <a:t>View STPs:</a:t>
            </a:r>
            <a:r>
              <a:rPr lang="en-US" sz="2000" dirty="0">
                <a:ea typeface="+mn-lt"/>
                <a:cs typeface="+mn-lt"/>
              </a:rPr>
              <a:t> https://www.medicaid.gov/medicaid/home-community-based-services/statewide-transition-plans/index.html</a:t>
            </a:r>
            <a:br>
              <a:rPr lang="en-US" sz="2000" dirty="0"/>
            </a:br>
            <a:endParaRPr lang="en-US" sz="2000">
              <a:cs typeface="Calibri"/>
            </a:endParaRPr>
          </a:p>
          <a:p>
            <a:pPr marL="0" indent="0">
              <a:buNone/>
            </a:pPr>
            <a:endParaRPr lang="en-US" sz="2000" dirty="0"/>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11">
            <a:extLst>
              <a:ext uri="{FF2B5EF4-FFF2-40B4-BE49-F238E27FC236}">
                <a16:creationId xmlns:a16="http://schemas.microsoft.com/office/drawing/2014/main" id="{B225112B-FEE9-3346-A0BA-F5B7D2F01E45}"/>
              </a:ext>
            </a:extLst>
          </p:cNvPr>
          <p:cNvGraphicFramePr>
            <a:graphicFrameLocks/>
          </p:cNvGraphicFramePr>
          <p:nvPr>
            <p:extLst>
              <p:ext uri="{D42A27DB-BD31-4B8C-83A1-F6EECF244321}">
                <p14:modId xmlns:p14="http://schemas.microsoft.com/office/powerpoint/2010/main" val="1402169358"/>
              </p:ext>
            </p:extLst>
          </p:nvPr>
        </p:nvGraphicFramePr>
        <p:xfrm>
          <a:off x="343829" y="223024"/>
          <a:ext cx="4812313" cy="5962965"/>
        </p:xfrm>
        <a:graphic>
          <a:graphicData uri="http://schemas.openxmlformats.org/drawingml/2006/table">
            <a:tbl>
              <a:tblPr>
                <a:noFill/>
                <a:tableStyleId>{5C22544A-7EE6-4342-B048-85BDC9FD1C3A}</a:tableStyleId>
              </a:tblPr>
              <a:tblGrid>
                <a:gridCol w="1464371">
                  <a:extLst>
                    <a:ext uri="{9D8B030D-6E8A-4147-A177-3AD203B41FA5}">
                      <a16:colId xmlns:a16="http://schemas.microsoft.com/office/drawing/2014/main" val="4117954468"/>
                    </a:ext>
                  </a:extLst>
                </a:gridCol>
                <a:gridCol w="1435863">
                  <a:extLst>
                    <a:ext uri="{9D8B030D-6E8A-4147-A177-3AD203B41FA5}">
                      <a16:colId xmlns:a16="http://schemas.microsoft.com/office/drawing/2014/main" val="1636092572"/>
                    </a:ext>
                  </a:extLst>
                </a:gridCol>
                <a:gridCol w="1703799">
                  <a:extLst>
                    <a:ext uri="{9D8B030D-6E8A-4147-A177-3AD203B41FA5}">
                      <a16:colId xmlns:a16="http://schemas.microsoft.com/office/drawing/2014/main" val="3416169326"/>
                    </a:ext>
                  </a:extLst>
                </a:gridCol>
                <a:gridCol w="208280">
                  <a:extLst>
                    <a:ext uri="{9D8B030D-6E8A-4147-A177-3AD203B41FA5}">
                      <a16:colId xmlns:a16="http://schemas.microsoft.com/office/drawing/2014/main" val="3299505743"/>
                    </a:ext>
                  </a:extLst>
                </a:gridCol>
              </a:tblGrid>
              <a:tr h="214339">
                <a:tc>
                  <a:txBody>
                    <a:bodyPr/>
                    <a:lstStyle/>
                    <a:p>
                      <a:pPr algn="l" fontAlgn="b"/>
                      <a:r>
                        <a:rPr lang="en-US" sz="1200" b="1" u="sng" strike="noStrike" cap="none" spc="0" dirty="0">
                          <a:solidFill>
                            <a:schemeClr val="tx1"/>
                          </a:solidFill>
                          <a:effectLst/>
                        </a:rPr>
                        <a:t>Initial Approval</a:t>
                      </a:r>
                      <a:endParaRPr lang="en-US" sz="1200" b="1" i="0" u="sng" strike="noStrike" cap="none" spc="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ap="flat" cmpd="sng" algn="ctr">
                      <a:solidFill>
                        <a:schemeClr val="tx1"/>
                      </a:solidFill>
                      <a:prstDash val="solid"/>
                    </a:lnT>
                    <a:lnB w="12700" cmpd="sng">
                      <a:noFill/>
                      <a:prstDash val="solid"/>
                    </a:lnB>
                    <a:noFill/>
                  </a:tcPr>
                </a:tc>
                <a:tc>
                  <a:txBody>
                    <a:bodyPr/>
                    <a:lstStyle/>
                    <a:p>
                      <a:pPr algn="l" fontAlgn="b"/>
                      <a:r>
                        <a:rPr lang="en-US" sz="1200" b="1" u="sng" strike="noStrike" cap="none" spc="0" dirty="0">
                          <a:solidFill>
                            <a:schemeClr val="tx1"/>
                          </a:solidFill>
                          <a:effectLst/>
                        </a:rPr>
                        <a:t>CMIA</a:t>
                      </a:r>
                      <a:endParaRPr lang="en-US" sz="1200" b="1" i="0" u="sng" strike="noStrike" cap="none" spc="0">
                        <a:solidFill>
                          <a:schemeClr val="tx1"/>
                        </a:solidFill>
                        <a:effectLst/>
                        <a:latin typeface="Calibri"/>
                      </a:endParaRPr>
                    </a:p>
                  </a:txBody>
                  <a:tcPr marL="3412" marR="3412" marT="3412" marB="42367" anchor="b">
                    <a:lnL w="12700" cmpd="sng">
                      <a:noFill/>
                      <a:prstDash val="solid"/>
                    </a:lnL>
                    <a:lnR w="12700" cmpd="sng">
                      <a:noFill/>
                      <a:prstDash val="solid"/>
                    </a:lnR>
                    <a:lnT w="12700" cap="flat" cmpd="sng" algn="ctr">
                      <a:solidFill>
                        <a:schemeClr val="tx1"/>
                      </a:solidFill>
                      <a:prstDash val="solid"/>
                    </a:lnT>
                    <a:lnB w="12700" cmpd="sng">
                      <a:noFill/>
                      <a:prstDash val="solid"/>
                    </a:lnB>
                    <a:noFill/>
                  </a:tcPr>
                </a:tc>
                <a:tc gridSpan="2">
                  <a:txBody>
                    <a:bodyPr/>
                    <a:lstStyle/>
                    <a:p>
                      <a:pPr algn="l" fontAlgn="b"/>
                      <a:r>
                        <a:rPr lang="en-US" sz="1200" b="1" u="sng" strike="noStrike" cap="none" spc="0" dirty="0">
                          <a:solidFill>
                            <a:schemeClr val="tx1"/>
                          </a:solidFill>
                          <a:effectLst/>
                        </a:rPr>
                        <a:t>Final Approval</a:t>
                      </a:r>
                      <a:endParaRPr lang="en-US" sz="1200" b="1" i="0" u="sng" strike="noStrike" cap="none" spc="0">
                        <a:solidFill>
                          <a:schemeClr val="tx1"/>
                        </a:solidFill>
                        <a:effectLst/>
                        <a:latin typeface="Calibri"/>
                      </a:endParaRPr>
                    </a:p>
                  </a:txBody>
                  <a:tcPr marL="3412" marR="3412" marT="3412" marB="42367" anchor="b">
                    <a:lnL w="12700" cmpd="sng">
                      <a:noFill/>
                      <a:prstDash val="solid"/>
                    </a:lnL>
                    <a:lnR w="12700" cmpd="sng">
                      <a:noFill/>
                      <a:prstDash val="solid"/>
                    </a:lnR>
                    <a:lnT w="12700" cap="flat" cmpd="sng" algn="ctr">
                      <a:solidFill>
                        <a:schemeClr val="tx1"/>
                      </a:solid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3729298514"/>
                  </a:ext>
                </a:extLst>
              </a:tr>
              <a:tr h="214339">
                <a:tc>
                  <a:txBody>
                    <a:bodyPr/>
                    <a:lstStyle/>
                    <a:p>
                      <a:pPr algn="l" fontAlgn="b"/>
                      <a:r>
                        <a:rPr lang="en-US" sz="1200" u="none" strike="noStrike" cap="none" spc="0" dirty="0">
                          <a:solidFill>
                            <a:schemeClr val="tx1"/>
                          </a:solidFill>
                          <a:effectLst/>
                          <a:highlight>
                            <a:srgbClr val="FFFF00"/>
                          </a:highlight>
                        </a:rPr>
                        <a:t>Alabama</a:t>
                      </a:r>
                      <a:endParaRPr lang="en-US" sz="1200" b="0" i="0" u="none" strike="noStrike" cap="none" spc="0" dirty="0">
                        <a:solidFill>
                          <a:schemeClr val="tx1"/>
                        </a:solidFill>
                        <a:effectLst/>
                        <a:highlight>
                          <a:srgbClr val="FFFF00"/>
                        </a:highligh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Illinois</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Alaska</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335067041"/>
                  </a:ext>
                </a:extLst>
              </a:tr>
              <a:tr h="214339">
                <a:tc>
                  <a:txBody>
                    <a:bodyPr/>
                    <a:lstStyle/>
                    <a:p>
                      <a:pPr algn="l" fontAlgn="b"/>
                      <a:r>
                        <a:rPr lang="en-US" sz="1200" u="none" strike="noStrike" cap="none" spc="0" dirty="0">
                          <a:solidFill>
                            <a:schemeClr val="tx1"/>
                          </a:solidFill>
                          <a:effectLst/>
                        </a:rPr>
                        <a:t>Arizona</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Maine</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Arkansas</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0858701"/>
                  </a:ext>
                </a:extLst>
              </a:tr>
              <a:tr h="214339">
                <a:tc>
                  <a:txBody>
                    <a:bodyPr/>
                    <a:lstStyle/>
                    <a:p>
                      <a:pPr algn="l" fontAlgn="b"/>
                      <a:r>
                        <a:rPr lang="en-US" sz="1200" u="none" strike="noStrike" cap="none" spc="0" dirty="0">
                          <a:solidFill>
                            <a:schemeClr val="tx1"/>
                          </a:solidFill>
                          <a:effectLst/>
                        </a:rPr>
                        <a:t>California</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Massachusetts</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Connecticut</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057824418"/>
                  </a:ext>
                </a:extLst>
              </a:tr>
              <a:tr h="214339">
                <a:tc>
                  <a:txBody>
                    <a:bodyPr/>
                    <a:lstStyle/>
                    <a:p>
                      <a:pPr algn="l" fontAlgn="b"/>
                      <a:r>
                        <a:rPr lang="en-US" sz="1200" u="none" strike="noStrike" cap="none" spc="0" dirty="0">
                          <a:solidFill>
                            <a:schemeClr val="tx1"/>
                          </a:solidFill>
                          <a:effectLst/>
                        </a:rPr>
                        <a:t>Colorado</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Nevada</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Delaware</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733446801"/>
                  </a:ext>
                </a:extLst>
              </a:tr>
              <a:tr h="214339">
                <a:tc>
                  <a:txBody>
                    <a:bodyPr/>
                    <a:lstStyle/>
                    <a:p>
                      <a:pPr algn="l" fontAlgn="b"/>
                      <a:r>
                        <a:rPr lang="en-US" sz="1200" u="none" strike="noStrike" cap="none" spc="0" dirty="0">
                          <a:solidFill>
                            <a:schemeClr val="tx1"/>
                          </a:solidFill>
                          <a:effectLst/>
                          <a:highlight>
                            <a:srgbClr val="FFFF00"/>
                          </a:highlight>
                        </a:rPr>
                        <a:t>Florida</a:t>
                      </a:r>
                      <a:endParaRPr lang="en-US" sz="1200" b="0" i="0" u="none" strike="noStrike" cap="none" spc="0" dirty="0">
                        <a:solidFill>
                          <a:schemeClr val="tx1"/>
                        </a:solidFill>
                        <a:effectLst/>
                        <a:highlight>
                          <a:srgbClr val="FFFF00"/>
                        </a:highligh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New Jersey</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1200" u="none" strike="noStrike" cap="none" spc="0" dirty="0">
                          <a:solidFill>
                            <a:schemeClr val="tx1"/>
                          </a:solidFill>
                          <a:effectLst/>
                        </a:rPr>
                        <a:t>District of Columbia</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2378379056"/>
                  </a:ext>
                </a:extLst>
              </a:tr>
              <a:tr h="214339">
                <a:tc>
                  <a:txBody>
                    <a:bodyPr/>
                    <a:lstStyle/>
                    <a:p>
                      <a:pPr algn="l" fontAlgn="b"/>
                      <a:r>
                        <a:rPr lang="en-US" sz="1200" u="none" strike="noStrike" cap="none" spc="0" dirty="0">
                          <a:solidFill>
                            <a:schemeClr val="tx1"/>
                          </a:solidFill>
                          <a:effectLst/>
                        </a:rPr>
                        <a:t>Georgia</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Texas</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Hawaii</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2258877"/>
                  </a:ext>
                </a:extLst>
              </a:tr>
              <a:tr h="214339">
                <a:tc>
                  <a:txBody>
                    <a:bodyPr/>
                    <a:lstStyle/>
                    <a:p>
                      <a:pPr algn="l" fontAlgn="b"/>
                      <a:r>
                        <a:rPr lang="en-US" sz="1200" u="none" strike="noStrike" cap="none" spc="0" dirty="0">
                          <a:solidFill>
                            <a:schemeClr val="tx1"/>
                          </a:solidFill>
                          <a:effectLst/>
                        </a:rPr>
                        <a:t>Indiana</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Idaho</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469823496"/>
                  </a:ext>
                </a:extLst>
              </a:tr>
              <a:tr h="214339">
                <a:tc>
                  <a:txBody>
                    <a:bodyPr/>
                    <a:lstStyle/>
                    <a:p>
                      <a:pPr algn="l" fontAlgn="b"/>
                      <a:r>
                        <a:rPr lang="en-US" sz="1200" u="none" strike="noStrike" cap="none" spc="0" dirty="0">
                          <a:solidFill>
                            <a:schemeClr val="tx1"/>
                          </a:solidFill>
                          <a:effectLst/>
                        </a:rPr>
                        <a:t>Iowa</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Kentucky</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63952422"/>
                  </a:ext>
                </a:extLst>
              </a:tr>
              <a:tr h="214339">
                <a:tc>
                  <a:txBody>
                    <a:bodyPr/>
                    <a:lstStyle/>
                    <a:p>
                      <a:pPr algn="l" fontAlgn="b"/>
                      <a:r>
                        <a:rPr lang="en-US" sz="1200" u="none" strike="noStrike" cap="none" spc="0" dirty="0">
                          <a:solidFill>
                            <a:schemeClr val="tx1"/>
                          </a:solidFill>
                          <a:effectLst/>
                        </a:rPr>
                        <a:t>Kansas</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Minnesota</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84229718"/>
                  </a:ext>
                </a:extLst>
              </a:tr>
              <a:tr h="214339">
                <a:tc>
                  <a:txBody>
                    <a:bodyPr/>
                    <a:lstStyle/>
                    <a:p>
                      <a:pPr algn="l" fontAlgn="b"/>
                      <a:r>
                        <a:rPr lang="en-US" sz="1200" u="none" strike="noStrike" cap="none" spc="0" dirty="0">
                          <a:solidFill>
                            <a:schemeClr val="tx1"/>
                          </a:solidFill>
                          <a:effectLst/>
                        </a:rPr>
                        <a:t>Louisiana</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Missouri</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603808686"/>
                  </a:ext>
                </a:extLst>
              </a:tr>
              <a:tr h="214339">
                <a:tc>
                  <a:txBody>
                    <a:bodyPr/>
                    <a:lstStyle/>
                    <a:p>
                      <a:pPr algn="l" fontAlgn="b"/>
                      <a:r>
                        <a:rPr lang="en-US" sz="1200" u="none" strike="noStrike" cap="none" spc="0" dirty="0">
                          <a:solidFill>
                            <a:schemeClr val="tx1"/>
                          </a:solidFill>
                          <a:effectLst/>
                        </a:rPr>
                        <a:t>Maryland</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1200" u="none" strike="noStrike" cap="none" spc="0" dirty="0">
                          <a:solidFill>
                            <a:schemeClr val="tx1"/>
                          </a:solidFill>
                          <a:effectLst/>
                        </a:rPr>
                        <a:t>North Dakota</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2964672966"/>
                  </a:ext>
                </a:extLst>
              </a:tr>
              <a:tr h="214339">
                <a:tc>
                  <a:txBody>
                    <a:bodyPr/>
                    <a:lstStyle/>
                    <a:p>
                      <a:pPr algn="l" fontAlgn="b"/>
                      <a:r>
                        <a:rPr lang="en-US" sz="1200" u="none" strike="noStrike" cap="none" spc="0" dirty="0">
                          <a:solidFill>
                            <a:schemeClr val="tx1"/>
                          </a:solidFill>
                          <a:effectLst/>
                        </a:rPr>
                        <a:t>Michigan</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Ohio</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231767442"/>
                  </a:ext>
                </a:extLst>
              </a:tr>
              <a:tr h="214339">
                <a:tc>
                  <a:txBody>
                    <a:bodyPr/>
                    <a:lstStyle/>
                    <a:p>
                      <a:pPr algn="l" fontAlgn="b"/>
                      <a:r>
                        <a:rPr lang="en-US" sz="1200" u="none" strike="noStrike" cap="none" spc="0" dirty="0">
                          <a:solidFill>
                            <a:schemeClr val="tx1"/>
                          </a:solidFill>
                          <a:effectLst/>
                        </a:rPr>
                        <a:t>Mississippi</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Oklahoma</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14246871"/>
                  </a:ext>
                </a:extLst>
              </a:tr>
              <a:tr h="214339">
                <a:tc>
                  <a:txBody>
                    <a:bodyPr/>
                    <a:lstStyle/>
                    <a:p>
                      <a:pPr algn="l" fontAlgn="b"/>
                      <a:r>
                        <a:rPr lang="en-US" sz="1200" u="none" strike="noStrike" cap="none" spc="0" dirty="0">
                          <a:solidFill>
                            <a:schemeClr val="tx1"/>
                          </a:solidFill>
                          <a:effectLst/>
                        </a:rPr>
                        <a:t>Montana</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Oregon</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56425554"/>
                  </a:ext>
                </a:extLst>
              </a:tr>
              <a:tr h="214339">
                <a:tc>
                  <a:txBody>
                    <a:bodyPr/>
                    <a:lstStyle/>
                    <a:p>
                      <a:pPr algn="l" fontAlgn="b"/>
                      <a:r>
                        <a:rPr lang="en-US" sz="1200" u="none" strike="noStrike" cap="none" spc="0" dirty="0">
                          <a:solidFill>
                            <a:schemeClr val="tx1"/>
                          </a:solidFill>
                          <a:effectLst/>
                        </a:rPr>
                        <a:t>Nebraska</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1200" u="none" strike="noStrike" cap="none" spc="0" dirty="0">
                          <a:solidFill>
                            <a:schemeClr val="tx1"/>
                          </a:solidFill>
                          <a:effectLst/>
                        </a:rPr>
                        <a:t>South Carolina</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3287608606"/>
                  </a:ext>
                </a:extLst>
              </a:tr>
              <a:tr h="214339">
                <a:tc gridSpan="2">
                  <a:txBody>
                    <a:bodyPr/>
                    <a:lstStyle/>
                    <a:p>
                      <a:pPr algn="l" fontAlgn="b"/>
                      <a:r>
                        <a:rPr lang="en-US" sz="1200" u="none" strike="noStrike" cap="none" spc="0" dirty="0">
                          <a:solidFill>
                            <a:schemeClr val="tx1"/>
                          </a:solidFill>
                          <a:effectLst/>
                        </a:rPr>
                        <a:t>New Hampshire</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gridSpan="2">
                  <a:txBody>
                    <a:bodyPr/>
                    <a:lstStyle/>
                    <a:p>
                      <a:pPr algn="l" fontAlgn="b"/>
                      <a:r>
                        <a:rPr lang="en-US" sz="1200" u="none" strike="noStrike" cap="none" spc="0" dirty="0">
                          <a:solidFill>
                            <a:schemeClr val="tx1"/>
                          </a:solidFill>
                          <a:effectLst/>
                        </a:rPr>
                        <a:t>South Dakota</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624322089"/>
                  </a:ext>
                </a:extLst>
              </a:tr>
              <a:tr h="214339">
                <a:tc gridSpan="2">
                  <a:txBody>
                    <a:bodyPr/>
                    <a:lstStyle/>
                    <a:p>
                      <a:pPr algn="l" fontAlgn="b"/>
                      <a:r>
                        <a:rPr lang="en-US" sz="1200" u="none" strike="noStrike" cap="none" spc="0" dirty="0">
                          <a:solidFill>
                            <a:schemeClr val="tx1"/>
                          </a:solidFill>
                          <a:effectLst/>
                        </a:rPr>
                        <a:t>New Mexico</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a:txBody>
                    <a:bodyPr/>
                    <a:lstStyle/>
                    <a:p>
                      <a:pPr algn="l" fontAlgn="b"/>
                      <a:r>
                        <a:rPr lang="en-US" sz="1200" u="none" strike="noStrike" cap="none" spc="0" dirty="0">
                          <a:solidFill>
                            <a:schemeClr val="tx1"/>
                          </a:solidFill>
                          <a:effectLst/>
                        </a:rPr>
                        <a:t>Tennessee</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546651900"/>
                  </a:ext>
                </a:extLst>
              </a:tr>
              <a:tr h="214339">
                <a:tc>
                  <a:txBody>
                    <a:bodyPr/>
                    <a:lstStyle/>
                    <a:p>
                      <a:pPr algn="l" fontAlgn="b"/>
                      <a:r>
                        <a:rPr lang="en-US" sz="1200" u="none" strike="noStrike" cap="none" spc="0" dirty="0">
                          <a:solidFill>
                            <a:schemeClr val="tx1"/>
                          </a:solidFill>
                          <a:effectLst/>
                          <a:highlight>
                            <a:srgbClr val="FFFF00"/>
                          </a:highlight>
                        </a:rPr>
                        <a:t>New York</a:t>
                      </a:r>
                      <a:endParaRPr lang="en-US" sz="1200" b="0" i="0" u="none" strike="noStrike" cap="none" spc="0" dirty="0">
                        <a:solidFill>
                          <a:schemeClr val="tx1"/>
                        </a:solidFill>
                        <a:effectLst/>
                        <a:highlight>
                          <a:srgbClr val="FFFF00"/>
                        </a:highligh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Utah</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48660929"/>
                  </a:ext>
                </a:extLst>
              </a:tr>
              <a:tr h="214339">
                <a:tc gridSpan="2">
                  <a:txBody>
                    <a:bodyPr/>
                    <a:lstStyle/>
                    <a:p>
                      <a:pPr algn="l" fontAlgn="b"/>
                      <a:r>
                        <a:rPr lang="en-US" sz="1200" u="none" strike="noStrike" cap="none" spc="0" dirty="0">
                          <a:solidFill>
                            <a:schemeClr val="tx1"/>
                          </a:solidFill>
                          <a:effectLst/>
                          <a:highlight>
                            <a:srgbClr val="00FFFF"/>
                          </a:highlight>
                        </a:rPr>
                        <a:t>North Carolina</a:t>
                      </a:r>
                      <a:endParaRPr lang="en-US" sz="1200" b="0" i="0" u="none" strike="noStrike" cap="none" spc="0" dirty="0">
                        <a:solidFill>
                          <a:schemeClr val="tx1"/>
                        </a:solidFill>
                        <a:effectLst/>
                        <a:highlight>
                          <a:srgbClr val="00FFFF"/>
                        </a:highligh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a:txBody>
                    <a:bodyPr/>
                    <a:lstStyle/>
                    <a:p>
                      <a:pPr algn="l" fontAlgn="b"/>
                      <a:r>
                        <a:rPr lang="en-US" sz="1200" u="none" strike="noStrike" cap="none" spc="0" dirty="0">
                          <a:solidFill>
                            <a:schemeClr val="tx1"/>
                          </a:solidFill>
                          <a:effectLst/>
                        </a:rPr>
                        <a:t>Virginia</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438541181"/>
                  </a:ext>
                </a:extLst>
              </a:tr>
              <a:tr h="214339">
                <a:tc gridSpan="2">
                  <a:txBody>
                    <a:bodyPr/>
                    <a:lstStyle/>
                    <a:p>
                      <a:pPr algn="l" fontAlgn="b"/>
                      <a:r>
                        <a:rPr lang="en-US" sz="1200" u="none" strike="noStrike" cap="none" spc="0" dirty="0">
                          <a:solidFill>
                            <a:schemeClr val="tx1"/>
                          </a:solidFill>
                          <a:effectLst/>
                        </a:rPr>
                        <a:t>Pennsylvania</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a:txBody>
                    <a:bodyPr/>
                    <a:lstStyle/>
                    <a:p>
                      <a:pPr algn="l" fontAlgn="b"/>
                      <a:r>
                        <a:rPr lang="en-US" sz="1200" u="none" strike="noStrike" cap="none" spc="0" dirty="0">
                          <a:solidFill>
                            <a:schemeClr val="tx1"/>
                          </a:solidFill>
                          <a:effectLst/>
                        </a:rPr>
                        <a:t>Washington</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945820989"/>
                  </a:ext>
                </a:extLst>
              </a:tr>
              <a:tr h="214339">
                <a:tc gridSpan="2">
                  <a:txBody>
                    <a:bodyPr/>
                    <a:lstStyle/>
                    <a:p>
                      <a:pPr algn="l" fontAlgn="b"/>
                      <a:r>
                        <a:rPr lang="en-US" sz="1200" u="none" strike="noStrike" cap="none" spc="0" dirty="0">
                          <a:solidFill>
                            <a:schemeClr val="tx1"/>
                          </a:solidFill>
                          <a:effectLst/>
                        </a:rPr>
                        <a:t>Rhode Island </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929607485"/>
                  </a:ext>
                </a:extLst>
              </a:tr>
              <a:tr h="214339">
                <a:tc>
                  <a:txBody>
                    <a:bodyPr/>
                    <a:lstStyle/>
                    <a:p>
                      <a:pPr algn="l" fontAlgn="b"/>
                      <a:r>
                        <a:rPr lang="en-US" sz="1200" u="none" strike="noStrike" cap="none" spc="0" dirty="0">
                          <a:solidFill>
                            <a:schemeClr val="tx1"/>
                          </a:solidFill>
                          <a:effectLst/>
                          <a:highlight>
                            <a:srgbClr val="FFFF00"/>
                          </a:highlight>
                        </a:rPr>
                        <a:t>Vermont</a:t>
                      </a:r>
                      <a:endParaRPr lang="en-US" sz="1200" b="0" i="0" u="none" strike="noStrike" cap="none" spc="0" dirty="0">
                        <a:solidFill>
                          <a:schemeClr val="tx1"/>
                        </a:solidFill>
                        <a:effectLst/>
                        <a:highlight>
                          <a:srgbClr val="FFFF00"/>
                        </a:highligh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4044150"/>
                  </a:ext>
                </a:extLst>
              </a:tr>
              <a:tr h="214339">
                <a:tc gridSpan="2">
                  <a:txBody>
                    <a:bodyPr/>
                    <a:lstStyle/>
                    <a:p>
                      <a:pPr algn="l" fontAlgn="b"/>
                      <a:r>
                        <a:rPr lang="en-US" sz="1200" u="none" strike="noStrike" cap="none" spc="0" dirty="0">
                          <a:solidFill>
                            <a:schemeClr val="tx1"/>
                          </a:solidFill>
                          <a:effectLst/>
                        </a:rPr>
                        <a:t>West Virginia</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342693926"/>
                  </a:ext>
                </a:extLst>
              </a:tr>
              <a:tr h="214339">
                <a:tc>
                  <a:txBody>
                    <a:bodyPr/>
                    <a:lstStyle/>
                    <a:p>
                      <a:pPr algn="l" fontAlgn="b"/>
                      <a:r>
                        <a:rPr lang="en-US" sz="1200" u="none" strike="noStrike" cap="none" spc="0" dirty="0">
                          <a:solidFill>
                            <a:schemeClr val="tx1"/>
                          </a:solidFill>
                          <a:effectLst/>
                          <a:highlight>
                            <a:srgbClr val="FFFF00"/>
                          </a:highlight>
                        </a:rPr>
                        <a:t>Wisconsin</a:t>
                      </a:r>
                      <a:endParaRPr lang="en-US" sz="1200" b="0" i="0" u="none" strike="noStrike" cap="none" spc="0" dirty="0">
                        <a:solidFill>
                          <a:schemeClr val="tx1"/>
                        </a:solidFill>
                        <a:effectLst/>
                        <a:highlight>
                          <a:srgbClr val="FFFF00"/>
                        </a:highligh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188804426"/>
                  </a:ext>
                </a:extLst>
              </a:tr>
              <a:tr h="246490">
                <a:tc>
                  <a:txBody>
                    <a:bodyPr/>
                    <a:lstStyle/>
                    <a:p>
                      <a:pPr algn="l" fontAlgn="b"/>
                      <a:endParaRPr lang="en-US" sz="700" b="0" i="0" u="none" strike="noStrike" cap="none" spc="0">
                        <a:solidFill>
                          <a:schemeClr val="tx1"/>
                        </a:solidFill>
                        <a:effectLst/>
                        <a:latin typeface="Calibri" panose="020F0502020204030204" pitchFamily="34" charset="0"/>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ap="flat" cmpd="sng" algn="ctr">
                      <a:noFill/>
                      <a:prstDash val="solid"/>
                    </a:lnB>
                    <a:noFill/>
                  </a:tcPr>
                </a:tc>
                <a:tc>
                  <a:txBody>
                    <a:bodyPr/>
                    <a:lstStyle/>
                    <a:p>
                      <a:pPr algn="l" fontAlgn="b"/>
                      <a:endParaRPr lang="en-US" sz="700" b="0" i="0" u="none" strike="noStrike" cap="none" spc="0">
                        <a:solidFill>
                          <a:schemeClr val="tx1"/>
                        </a:solidFill>
                        <a:effectLst/>
                        <a:latin typeface="Calibri" panose="020F0502020204030204" pitchFamily="34" charset="0"/>
                      </a:endParaRPr>
                    </a:p>
                  </a:txBody>
                  <a:tcPr marL="3412" marR="3412" marT="3412" marB="42367"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endParaRPr lang="en-US" sz="700" b="0" i="0" u="none" strike="noStrike" cap="none" spc="0">
                        <a:solidFill>
                          <a:schemeClr val="tx1"/>
                        </a:solidFill>
                        <a:effectLst/>
                        <a:latin typeface="Calibri" panose="020F0502020204030204" pitchFamily="34" charset="0"/>
                      </a:endParaRPr>
                    </a:p>
                  </a:txBody>
                  <a:tcPr marL="3412" marR="3412" marT="3412" marB="42367"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endParaRPr lang="en-US" sz="700" b="0" i="0" u="none" strike="noStrike" cap="none" spc="0" dirty="0">
                        <a:solidFill>
                          <a:schemeClr val="tx1"/>
                        </a:solidFill>
                        <a:effectLst/>
                        <a:latin typeface="Calibri" panose="020F0502020204030204" pitchFamily="34" charset="0"/>
                      </a:endParaRPr>
                    </a:p>
                  </a:txBody>
                  <a:tcPr marL="3412" marR="3412" marT="3412" marB="42367" anchor="b">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605976053"/>
                  </a:ext>
                </a:extLst>
              </a:tr>
            </a:tbl>
          </a:graphicData>
        </a:graphic>
      </p:graphicFrame>
    </p:spTree>
    <p:extLst>
      <p:ext uri="{BB962C8B-B14F-4D97-AF65-F5344CB8AC3E}">
        <p14:creationId xmlns:p14="http://schemas.microsoft.com/office/powerpoint/2010/main" val="427178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38A9E43-3C12-90E4-E70D-D89CE4DB9F45}"/>
              </a:ext>
            </a:extLst>
          </p:cNvPr>
          <p:cNvSpPr>
            <a:spLocks noGrp="1"/>
          </p:cNvSpPr>
          <p:nvPr>
            <p:ph sz="half" idx="2"/>
          </p:nvPr>
        </p:nvSpPr>
        <p:spPr>
          <a:xfrm>
            <a:off x="839788" y="2505075"/>
            <a:ext cx="5157787" cy="4192588"/>
          </a:xfrm>
        </p:spPr>
        <p:txBody>
          <a:bodyPr vert="horz" lIns="91440" tIns="45720" rIns="91440" bIns="45720" rtlCol="0" anchor="t">
            <a:normAutofit lnSpcReduction="10000"/>
          </a:bodyPr>
          <a:lstStyle/>
          <a:p>
            <a:r>
              <a:rPr lang="en-US" sz="1600" dirty="0">
                <a:cs typeface="Calibri"/>
              </a:rPr>
              <a:t>Designed for state programs to strengthen their infrastructure and develop stronger HCBS for beneficiaries </a:t>
            </a:r>
          </a:p>
          <a:p>
            <a:r>
              <a:rPr lang="en-US" sz="1600" dirty="0">
                <a:cs typeface="Calibri"/>
              </a:rPr>
              <a:t>Toolkit contains four modules</a:t>
            </a:r>
          </a:p>
          <a:p>
            <a:pPr lvl="1"/>
            <a:r>
              <a:rPr lang="en-US" sz="1200" dirty="0">
                <a:cs typeface="Calibri"/>
              </a:rPr>
              <a:t>State strategies to help increase the share of long-term services and supports (LTSS) provided in community-based settings (history/context of LTSS reform and rebalancing)</a:t>
            </a:r>
          </a:p>
          <a:p>
            <a:pPr lvl="1"/>
            <a:r>
              <a:rPr lang="en-US" sz="1200" dirty="0">
                <a:cs typeface="Calibri"/>
              </a:rPr>
              <a:t>Tools designed to assist states with policy and programmatic strategies (describes key elements of HCBS systems that are economically sustainable and equitable for all individuals with LTSS needs)</a:t>
            </a:r>
          </a:p>
          <a:p>
            <a:pPr lvl="1"/>
            <a:r>
              <a:rPr lang="en-US" sz="1200" dirty="0">
                <a:cs typeface="Calibri"/>
              </a:rPr>
              <a:t>Cases studies of innovative programs and creative ways states are leveraging available federal authorities to transform LTSS systems (describes the various Medicaid authorities that states can choose from to cover their HCBS programs)</a:t>
            </a:r>
          </a:p>
          <a:p>
            <a:pPr lvl="1"/>
            <a:r>
              <a:rPr lang="en-US" sz="1200" dirty="0">
                <a:cs typeface="Calibri"/>
              </a:rPr>
              <a:t>Links to resources (provides examples of state models of care and strategies to reform LTSS systems and expand HCBS)</a:t>
            </a:r>
            <a:endParaRPr lang="en-US" sz="1600" dirty="0">
              <a:ea typeface="+mn-lt"/>
              <a:cs typeface="+mn-lt"/>
            </a:endParaRPr>
          </a:p>
          <a:p>
            <a:pPr indent="-285750"/>
            <a:r>
              <a:rPr lang="en-US" sz="1600" dirty="0">
                <a:ea typeface="+mn-lt"/>
                <a:cs typeface="+mn-lt"/>
              </a:rPr>
              <a:t>Go to https://www.medicaid.gov/medicaid/home-community-based-services/guidance/home-community-based-services-final-regulation/index.html</a:t>
            </a:r>
            <a:endParaRPr lang="en-US" sz="1600">
              <a:cs typeface="Calibri"/>
            </a:endParaRPr>
          </a:p>
          <a:p>
            <a:pPr indent="-285750"/>
            <a:endParaRPr lang="en-US" sz="1400" dirty="0">
              <a:cs typeface="Calibri"/>
            </a:endParaRPr>
          </a:p>
        </p:txBody>
      </p:sp>
      <p:sp>
        <p:nvSpPr>
          <p:cNvPr id="6" name="Content Placeholder 5">
            <a:extLst>
              <a:ext uri="{FF2B5EF4-FFF2-40B4-BE49-F238E27FC236}">
                <a16:creationId xmlns:a16="http://schemas.microsoft.com/office/drawing/2014/main" id="{D86B3723-F817-5A59-F60F-5628122FBAF2}"/>
              </a:ext>
            </a:extLst>
          </p:cNvPr>
          <p:cNvSpPr>
            <a:spLocks noGrp="1"/>
          </p:cNvSpPr>
          <p:nvPr>
            <p:ph sz="quarter" idx="4"/>
          </p:nvPr>
        </p:nvSpPr>
        <p:spPr>
          <a:xfrm>
            <a:off x="6172200" y="2505075"/>
            <a:ext cx="5183188" cy="4224338"/>
          </a:xfrm>
        </p:spPr>
        <p:txBody>
          <a:bodyPr vert="horz" lIns="91440" tIns="45720" rIns="91440" bIns="45720" rtlCol="0" anchor="t">
            <a:normAutofit lnSpcReduction="10000"/>
          </a:bodyPr>
          <a:lstStyle/>
          <a:p>
            <a:r>
              <a:rPr lang="en-US" sz="1600" dirty="0">
                <a:cs typeface="Calibri"/>
              </a:rPr>
              <a:t>Published a toolkit for advocates, families, and administrators on how to ensure that people with disabilities receive Medicaid-funded HCBS in integrated settings that offer full access to the community</a:t>
            </a:r>
          </a:p>
          <a:p>
            <a:r>
              <a:rPr lang="en-US" sz="1600" dirty="0">
                <a:cs typeface="Calibri"/>
              </a:rPr>
              <a:t>Includes four different resources</a:t>
            </a:r>
          </a:p>
          <a:p>
            <a:pPr lvl="1"/>
            <a:r>
              <a:rPr lang="en-US" sz="1200" dirty="0">
                <a:cs typeface="Calibri"/>
              </a:rPr>
              <a:t>A resource for advocates and their families that explains what the new HCBS rule means and how to make their voices heard as their states make their transition plans. It also includes scripts for writing to their state's Medicaid agencies on how they think their state's HCBS program needs to change</a:t>
            </a:r>
          </a:p>
          <a:p>
            <a:pPr lvl="1"/>
            <a:r>
              <a:rPr lang="en-US" sz="1200" dirty="0">
                <a:cs typeface="Calibri"/>
              </a:rPr>
              <a:t>A resource for state administrators and professionals on how to come into compliance with the new rule. It includes detailed guidance on the implications of the new rule, suggestions for elements to be included in the transition plan, and examples of useful tools and questionnaires for accessing provider compliance. </a:t>
            </a:r>
          </a:p>
          <a:p>
            <a:pPr lvl="1"/>
            <a:r>
              <a:rPr lang="en-US" sz="1200" dirty="0">
                <a:cs typeface="Calibri"/>
              </a:rPr>
              <a:t>A research brief explaining how scattered-site supported housing can help states meet the integration and choice standards in the new rule. </a:t>
            </a:r>
          </a:p>
          <a:p>
            <a:pPr lvl="1"/>
            <a:r>
              <a:rPr lang="en-US" sz="1200" dirty="0">
                <a:cs typeface="Calibri"/>
              </a:rPr>
              <a:t>A fact sheet on integrated housing for people with disabilities. </a:t>
            </a:r>
          </a:p>
          <a:p>
            <a:pPr indent="-285750"/>
            <a:r>
              <a:rPr lang="en-US" sz="1400" dirty="0">
                <a:cs typeface="Calibri"/>
              </a:rPr>
              <a:t>Go to https://autisticadvocacy.org/policy/toolkits/hcbsrule/</a:t>
            </a:r>
          </a:p>
        </p:txBody>
      </p:sp>
      <p:pic>
        <p:nvPicPr>
          <p:cNvPr id="8" name="Picture 8" descr="Logo, company name&#10;&#10;Description automatically generated">
            <a:extLst>
              <a:ext uri="{FF2B5EF4-FFF2-40B4-BE49-F238E27FC236}">
                <a16:creationId xmlns:a16="http://schemas.microsoft.com/office/drawing/2014/main" id="{1A64A36B-4B8F-8A8C-4D07-900BCFDC3424}"/>
              </a:ext>
            </a:extLst>
          </p:cNvPr>
          <p:cNvPicPr>
            <a:picLocks noChangeAspect="1"/>
          </p:cNvPicPr>
          <p:nvPr/>
        </p:nvPicPr>
        <p:blipFill>
          <a:blip r:embed="rId2"/>
          <a:stretch>
            <a:fillRect/>
          </a:stretch>
        </p:blipFill>
        <p:spPr>
          <a:xfrm>
            <a:off x="7177669" y="988887"/>
            <a:ext cx="3263590" cy="1367593"/>
          </a:xfrm>
          <a:prstGeom prst="rect">
            <a:avLst/>
          </a:prstGeom>
        </p:spPr>
      </p:pic>
      <p:pic>
        <p:nvPicPr>
          <p:cNvPr id="11" name="Picture 11" descr="Text&#10;&#10;Description automatically generated">
            <a:extLst>
              <a:ext uri="{FF2B5EF4-FFF2-40B4-BE49-F238E27FC236}">
                <a16:creationId xmlns:a16="http://schemas.microsoft.com/office/drawing/2014/main" id="{4207F087-6E38-5FC4-D168-F45BA1013F30}"/>
              </a:ext>
            </a:extLst>
          </p:cNvPr>
          <p:cNvPicPr>
            <a:picLocks noChangeAspect="1"/>
          </p:cNvPicPr>
          <p:nvPr/>
        </p:nvPicPr>
        <p:blipFill>
          <a:blip r:embed="rId3"/>
          <a:stretch>
            <a:fillRect/>
          </a:stretch>
        </p:blipFill>
        <p:spPr>
          <a:xfrm>
            <a:off x="840059" y="810157"/>
            <a:ext cx="4992029" cy="1548492"/>
          </a:xfrm>
          <a:prstGeom prst="rect">
            <a:avLst/>
          </a:prstGeom>
        </p:spPr>
      </p:pic>
      <p:sp>
        <p:nvSpPr>
          <p:cNvPr id="16" name="TextBox 15">
            <a:extLst>
              <a:ext uri="{FF2B5EF4-FFF2-40B4-BE49-F238E27FC236}">
                <a16:creationId xmlns:a16="http://schemas.microsoft.com/office/drawing/2014/main" id="{E76DEAC6-A021-C5F6-ED55-290A9EB7F4E4}"/>
              </a:ext>
            </a:extLst>
          </p:cNvPr>
          <p:cNvSpPr txBox="1"/>
          <p:nvPr/>
        </p:nvSpPr>
        <p:spPr>
          <a:xfrm>
            <a:off x="3813717" y="161693"/>
            <a:ext cx="48433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Calibri"/>
              </a:rPr>
              <a:t>Resources and Toolkits</a:t>
            </a:r>
          </a:p>
        </p:txBody>
      </p:sp>
    </p:spTree>
    <p:extLst>
      <p:ext uri="{BB962C8B-B14F-4D97-AF65-F5344CB8AC3E}">
        <p14:creationId xmlns:p14="http://schemas.microsoft.com/office/powerpoint/2010/main" val="1593879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3D388C-9105-4FAD-832F-F56370A28AEE}"/>
              </a:ext>
            </a:extLst>
          </p:cNvPr>
          <p:cNvSpPr>
            <a:spLocks noGrp="1"/>
          </p:cNvSpPr>
          <p:nvPr>
            <p:ph idx="1"/>
          </p:nvPr>
        </p:nvSpPr>
        <p:spPr>
          <a:xfrm>
            <a:off x="810322" y="849893"/>
            <a:ext cx="10515600" cy="3570753"/>
          </a:xfrm>
        </p:spPr>
        <p:txBody>
          <a:bodyPr vert="horz" lIns="91440" tIns="45720" rIns="91440" bIns="45720" rtlCol="0" anchor="t">
            <a:normAutofit/>
          </a:bodyPr>
          <a:lstStyle/>
          <a:p>
            <a:pPr algn="ctr">
              <a:buNone/>
            </a:pPr>
            <a:r>
              <a:rPr lang="en-US" dirty="0">
                <a:ea typeface="+mn-lt"/>
                <a:cs typeface="+mn-lt"/>
              </a:rPr>
              <a:t>Next Public Policy Committee Meeting</a:t>
            </a:r>
            <a:endParaRPr lang="en-US" dirty="0"/>
          </a:p>
          <a:p>
            <a:pPr marL="0" indent="0" algn="ctr">
              <a:buNone/>
            </a:pPr>
            <a:r>
              <a:rPr lang="en-US" dirty="0">
                <a:ea typeface="+mn-lt"/>
                <a:cs typeface="+mn-lt"/>
              </a:rPr>
              <a:t>Thursday, July 7, 2pm Eastern</a:t>
            </a:r>
          </a:p>
          <a:p>
            <a:pPr marL="0" indent="0" algn="ctr">
              <a:buNone/>
            </a:pPr>
            <a:br>
              <a:rPr lang="en-US" dirty="0">
                <a:ea typeface="+mn-lt"/>
                <a:cs typeface="+mn-lt"/>
              </a:rPr>
            </a:br>
            <a:r>
              <a:rPr lang="en-US" dirty="0">
                <a:ea typeface="+mn-lt"/>
                <a:cs typeface="+mn-lt"/>
              </a:rPr>
              <a:t>Join Zoom Meeting </a:t>
            </a:r>
            <a:r>
              <a:rPr lang="en-US" dirty="0">
                <a:ea typeface="+mn-lt"/>
                <a:cs typeface="+mn-lt"/>
                <a:hlinkClick r:id="rId2"/>
              </a:rPr>
              <a:t>https://us02web.zoom.us/j/82156490017</a:t>
            </a:r>
            <a:endParaRPr lang="en-US" dirty="0">
              <a:ea typeface="Calibri"/>
              <a:cs typeface="Calibri" panose="020F0502020204030204"/>
            </a:endParaRPr>
          </a:p>
          <a:p>
            <a:pPr algn="ctr">
              <a:buNone/>
            </a:pPr>
            <a:r>
              <a:rPr lang="en-US" dirty="0">
                <a:ea typeface="+mn-lt"/>
                <a:cs typeface="+mn-lt"/>
              </a:rPr>
              <a:t>Meeting ID: 821 5649 0017</a:t>
            </a:r>
          </a:p>
          <a:p>
            <a:pPr algn="ctr">
              <a:buNone/>
            </a:pPr>
            <a:r>
              <a:rPr lang="en-US" dirty="0">
                <a:ea typeface="+mn-lt"/>
                <a:cs typeface="+mn-lt"/>
              </a:rPr>
              <a:t>One tap mobile</a:t>
            </a:r>
          </a:p>
          <a:p>
            <a:pPr algn="ctr">
              <a:buNone/>
            </a:pPr>
            <a:r>
              <a:rPr lang="en-US" dirty="0">
                <a:ea typeface="+mn-lt"/>
                <a:cs typeface="+mn-lt"/>
              </a:rPr>
              <a:t>+13017158592,,82156490017# US (Washington DC)</a:t>
            </a:r>
          </a:p>
          <a:p>
            <a:pPr algn="ctr">
              <a:buNone/>
            </a:pPr>
            <a:endParaRPr lang="en-US"/>
          </a:p>
        </p:txBody>
      </p:sp>
      <p:pic>
        <p:nvPicPr>
          <p:cNvPr id="8" name="Picture 8" descr="Text&#10;&#10;Description automatically generated">
            <a:extLst>
              <a:ext uri="{FF2B5EF4-FFF2-40B4-BE49-F238E27FC236}">
                <a16:creationId xmlns:a16="http://schemas.microsoft.com/office/drawing/2014/main" id="{272F9A73-4B76-4776-B1CA-653054E6B605}"/>
              </a:ext>
            </a:extLst>
          </p:cNvPr>
          <p:cNvPicPr>
            <a:picLocks noChangeAspect="1"/>
          </p:cNvPicPr>
          <p:nvPr/>
        </p:nvPicPr>
        <p:blipFill>
          <a:blip r:embed="rId3"/>
          <a:stretch>
            <a:fillRect/>
          </a:stretch>
        </p:blipFill>
        <p:spPr>
          <a:xfrm>
            <a:off x="3246863" y="4893266"/>
            <a:ext cx="5642517" cy="1689931"/>
          </a:xfrm>
          <a:prstGeom prst="rect">
            <a:avLst/>
          </a:prstGeom>
        </p:spPr>
      </p:pic>
    </p:spTree>
    <p:extLst>
      <p:ext uri="{BB962C8B-B14F-4D97-AF65-F5344CB8AC3E}">
        <p14:creationId xmlns:p14="http://schemas.microsoft.com/office/powerpoint/2010/main" val="26652410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6" ma:contentTypeDescription="Create a new document." ma:contentTypeScope="" ma:versionID="32758b40ba55c79af3b5a9ab846d7674">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7d69360a3bdbbfdfca6d01ba7092f1df"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6cdaa0-f793-43fc-9d66-18f7e46bb3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c59ed9a-9116-4bad-92b9-f5b46ad154c1}" ma:internalName="TaxCatchAll" ma:showField="CatchAllData" ma:web="7244ee07-bebb-4256-851d-8920eeb3e1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
        <AccountId xsi:nil="true"/>
        <AccountType/>
      </UserInfo>
    </SharedWithUsers>
    <MediaLengthInSeconds xmlns="560c9c75-9737-4a47-90d7-3192440b0b55" xsi:nil="true"/>
    <lcf76f155ced4ddcb4097134ff3c332f xmlns="560c9c75-9737-4a47-90d7-3192440b0b55">
      <Terms xmlns="http://schemas.microsoft.com/office/infopath/2007/PartnerControls"/>
    </lcf76f155ced4ddcb4097134ff3c332f>
    <TaxCatchAll xmlns="7244ee07-bebb-4256-851d-8920eeb3e1b7" xsi:nil="true"/>
  </documentManagement>
</p:properties>
</file>

<file path=customXml/itemProps1.xml><?xml version="1.0" encoding="utf-8"?>
<ds:datastoreItem xmlns:ds="http://schemas.openxmlformats.org/officeDocument/2006/customXml" ds:itemID="{FDEFD82C-02B0-4866-9104-2EECDFD3F0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c9c75-9737-4a47-90d7-3192440b0b55"/>
    <ds:schemaRef ds:uri="7244ee07-bebb-4256-851d-8920eeb3e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D543FF-B70E-472D-8525-0629AC6D3FA2}">
  <ds:schemaRefs>
    <ds:schemaRef ds:uri="http://schemas.microsoft.com/sharepoint/v3/contenttype/forms"/>
  </ds:schemaRefs>
</ds:datastoreItem>
</file>

<file path=customXml/itemProps3.xml><?xml version="1.0" encoding="utf-8"?>
<ds:datastoreItem xmlns:ds="http://schemas.openxmlformats.org/officeDocument/2006/customXml" ds:itemID="{FD09B077-0848-447B-B74A-E56048556DDE}">
  <ds:schemaRefs>
    <ds:schemaRef ds:uri="560c9c75-9737-4a47-90d7-3192440b0b55"/>
    <ds:schemaRef ds:uri="7244ee07-bebb-4256-851d-8920eeb3e1b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Slides>
  <Notes>1</Notes>
  <HiddenSlides>0</HiddenSlides>
  <ScaleCrop>false</ScaleCrop>
  <HeadingPairs>
    <vt:vector size="4" baseType="variant">
      <vt:variant>
        <vt:lpstr>Theme</vt:lpstr>
      </vt:variant>
      <vt:variant>
        <vt:i4>3</vt:i4>
      </vt:variant>
      <vt:variant>
        <vt:lpstr>Slide Titles</vt:lpstr>
      </vt:variant>
      <vt:variant>
        <vt:i4>6</vt:i4>
      </vt:variant>
    </vt:vector>
  </HeadingPairs>
  <TitlesOfParts>
    <vt:vector size="9" baseType="lpstr">
      <vt:lpstr>office theme</vt:lpstr>
      <vt:lpstr>GradientVTI</vt:lpstr>
      <vt:lpstr>Office Theme</vt:lpstr>
      <vt:lpstr>NACDD  Policy Update June 22, 2022</vt:lpstr>
      <vt:lpstr>Legislative Update</vt:lpstr>
      <vt:lpstr>ACL/NACDD HCBS Settings Rule Project</vt:lpstr>
      <vt:lpstr>Each State Status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305</cp:revision>
  <dcterms:created xsi:type="dcterms:W3CDTF">2020-12-23T19:57:03Z</dcterms:created>
  <dcterms:modified xsi:type="dcterms:W3CDTF">2022-06-29T19:37:52Z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Order">
    <vt:r8>7685300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MediaServiceImageTags">
    <vt:lpwstr/>
  </property>
</Properties>
</file>