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12" r:id="rId5"/>
  </p:sldMasterIdLst>
  <p:notesMasterIdLst>
    <p:notesMasterId r:id="rId12"/>
  </p:notesMasterIdLst>
  <p:sldIdLst>
    <p:sldId id="256" r:id="rId6"/>
    <p:sldId id="266" r:id="rId7"/>
    <p:sldId id="295" r:id="rId8"/>
    <p:sldId id="298" r:id="rId9"/>
    <p:sldId id="297" r:id="rId10"/>
    <p:sldId id="29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8A07"/>
    <a:srgbClr val="F7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DE746D-3D8A-B131-E715-D002D7336149}" v="4" dt="2022-05-18T15:57:27.807"/>
    <p1510:client id="{23121A96-F45F-CAB5-49FE-F4BCAA40AB65}" v="5" dt="2022-02-02T20:22:22.657"/>
    <p1510:client id="{25383070-A515-7AB4-EF22-41A471F6A3EC}" v="956" dt="2022-05-16T14:46:56.077"/>
    <p1510:client id="{3615651E-FE11-A61B-9C08-AE682BCA5333}" v="580" dt="2022-02-16T18:21:34.032"/>
    <p1510:client id="{36FDB27C-5973-CBD2-B63D-66CF7D67E7AF}" v="77" dt="2022-02-23T21:07:57.513"/>
    <p1510:client id="{499E2A11-7611-5322-14D9-E98349E6718C}" v="1084" dt="2022-05-04T20:46:01.339"/>
    <p1510:client id="{5831DC45-6867-2E5D-D4D4-C4A2C665B946}" v="2" dt="2022-02-02T20:23:14.477"/>
    <p1510:client id="{5FAF3BCF-3426-E27A-1C06-4A0C7131514B}" v="474" dt="2022-04-20T19:54:05.154"/>
    <p1510:client id="{627B2BE9-06C2-1F20-8E01-CBAF5097ECB6}" v="4" dt="2022-05-02T17:31:37.164"/>
    <p1510:client id="{6E4572D3-0586-C533-0BED-E290352F5765}" v="195" dt="2022-06-22T17:20:44.024"/>
    <p1510:client id="{72D226C6-97A6-6734-A9EF-B9C36AC2FEC6}" v="12" dt="2022-05-23T13:27:59.342"/>
    <p1510:client id="{7E4A51CF-0068-FD33-D87F-F7FC0380D28F}" v="858" dt="2022-04-20T20:05:07.247"/>
    <p1510:client id="{9288C29D-8524-5445-6ED7-FE3313F2A121}" v="220" dt="2022-02-02T20:53:33.769"/>
    <p1510:client id="{92E5210B-218E-71E8-69C7-9D329190CE50}" v="4" dt="2022-06-22T13:23:29.427"/>
    <p1510:client id="{95062200-44D0-9B8C-B35C-DECEE13481C3}" v="73" dt="2022-05-09T17:18:13.690"/>
    <p1510:client id="{9C7C5829-B34B-5B52-F95C-7B8DC253BD6B}" v="53" dt="2022-01-12T20:45:27.870"/>
    <p1510:client id="{9C97866E-09FC-5A61-0479-3864BC0FD66F}" v="1" dt="2022-05-23T13:20:02.892"/>
    <p1510:client id="{A69C1AE6-4A4E-E009-B71E-F93587B45574}" v="592" dt="2022-05-11T20:08:00.915"/>
    <p1510:client id="{BC712416-C25D-2DEE-2620-3E0C3DC69569}" v="728" dt="2022-05-25T20:02:39.522"/>
    <p1510:client id="{C1BC3C7F-88E0-5BC1-217C-3E56E2146AAE}" v="3" dt="2022-02-16T17:19:43.689"/>
    <p1510:client id="{C5FD2DB6-A304-209B-97C9-7524FAD4EF27}" v="8" dt="2022-02-23T21:41:05.023"/>
    <p1510:client id="{CBA08671-82F5-43B3-A730-5086210B110F}" v="1" dt="2022-01-12T21:16:50.353"/>
    <p1510:client id="{CF28E287-092E-87B3-85C2-C2CC33DDC3D2}" v="603" dt="2022-05-18T15:44:10.945"/>
    <p1510:client id="{E9A1CBE1-D625-9EEA-3A97-6BA34476169A}" v="710" dt="2022-03-02T17:44:02.416"/>
    <p1510:client id="{EEC5C52F-5D16-D4FF-18A4-F7D1B3525790}" v="134" dt="2022-02-23T20:51:10.022"/>
    <p1510:client id="{F71BD2DB-B6A1-8AEB-4BC2-BF9484111DB4}" v="1161" dt="2022-01-26T18:59:30.9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Prangley" userId="S::eprangley@nacdd.org::7f058b9a-f90a-4281-a8c6-5ba31926f190" providerId="AD" clId="Web-{0577EEBC-5184-6956-6655-769369FB231F}"/>
    <pc:docChg chg="modSld">
      <pc:chgData name="Erin Prangley" userId="S::eprangley@nacdd.org::7f058b9a-f90a-4281-a8c6-5ba31926f190" providerId="AD" clId="Web-{0577EEBC-5184-6956-6655-769369FB231F}" dt="2022-06-22T13:31:45.634" v="5" actId="20577"/>
      <pc:docMkLst>
        <pc:docMk/>
      </pc:docMkLst>
      <pc:sldChg chg="modSp">
        <pc:chgData name="Erin Prangley" userId="S::eprangley@nacdd.org::7f058b9a-f90a-4281-a8c6-5ba31926f190" providerId="AD" clId="Web-{0577EEBC-5184-6956-6655-769369FB231F}" dt="2022-06-22T13:31:45.634" v="5" actId="20577"/>
        <pc:sldMkLst>
          <pc:docMk/>
          <pc:sldMk cId="1031210315" sldId="266"/>
        </pc:sldMkLst>
        <pc:graphicFrameChg chg="modGraphic">
          <ac:chgData name="Erin Prangley" userId="S::eprangley@nacdd.org::7f058b9a-f90a-4281-a8c6-5ba31926f190" providerId="AD" clId="Web-{0577EEBC-5184-6956-6655-769369FB231F}" dt="2022-06-22T13:31:45.634" v="5" actId="20577"/>
          <ac:graphicFrameMkLst>
            <pc:docMk/>
            <pc:sldMk cId="1031210315" sldId="266"/>
            <ac:graphicFrameMk id="5" creationId="{0CCB6CDB-DD77-4DC7-8C5A-99BCDD365899}"/>
          </ac:graphicFrameMkLst>
        </pc:graphicFrameChg>
      </pc:sldChg>
    </pc:docChg>
  </pc:docChgLst>
  <pc:docChgLst>
    <pc:chgData name="Erin Prangley" userId="S::eprangley@nacdd.org::7f058b9a-f90a-4281-a8c6-5ba31926f190" providerId="AD" clId="Web-{92E5210B-218E-71E8-69C7-9D329190CE50}"/>
    <pc:docChg chg="modSld">
      <pc:chgData name="Erin Prangley" userId="S::eprangley@nacdd.org::7f058b9a-f90a-4281-a8c6-5ba31926f190" providerId="AD" clId="Web-{92E5210B-218E-71E8-69C7-9D329190CE50}" dt="2022-06-22T13:31:00.443" v="23" actId="20577"/>
      <pc:docMkLst>
        <pc:docMk/>
      </pc:docMkLst>
      <pc:sldChg chg="modSp">
        <pc:chgData name="Erin Prangley" userId="S::eprangley@nacdd.org::7f058b9a-f90a-4281-a8c6-5ba31926f190" providerId="AD" clId="Web-{92E5210B-218E-71E8-69C7-9D329190CE50}" dt="2022-06-22T13:23:29.427" v="3" actId="20577"/>
        <pc:sldMkLst>
          <pc:docMk/>
          <pc:sldMk cId="109857222" sldId="256"/>
        </pc:sldMkLst>
        <pc:spChg chg="mod">
          <ac:chgData name="Erin Prangley" userId="S::eprangley@nacdd.org::7f058b9a-f90a-4281-a8c6-5ba31926f190" providerId="AD" clId="Web-{92E5210B-218E-71E8-69C7-9D329190CE50}" dt="2022-06-22T13:23:29.427" v="3" actId="20577"/>
          <ac:spMkLst>
            <pc:docMk/>
            <pc:sldMk cId="109857222" sldId="256"/>
            <ac:spMk id="2" creationId="{00000000-0000-0000-0000-000000000000}"/>
          </ac:spMkLst>
        </pc:spChg>
      </pc:sldChg>
      <pc:sldChg chg="modSp">
        <pc:chgData name="Erin Prangley" userId="S::eprangley@nacdd.org::7f058b9a-f90a-4281-a8c6-5ba31926f190" providerId="AD" clId="Web-{92E5210B-218E-71E8-69C7-9D329190CE50}" dt="2022-06-22T13:31:00.443" v="23" actId="20577"/>
        <pc:sldMkLst>
          <pc:docMk/>
          <pc:sldMk cId="1031210315" sldId="266"/>
        </pc:sldMkLst>
        <pc:graphicFrameChg chg="modGraphic">
          <ac:chgData name="Erin Prangley" userId="S::eprangley@nacdd.org::7f058b9a-f90a-4281-a8c6-5ba31926f190" providerId="AD" clId="Web-{92E5210B-218E-71E8-69C7-9D329190CE50}" dt="2022-06-22T13:31:00.443" v="23" actId="20577"/>
          <ac:graphicFrameMkLst>
            <pc:docMk/>
            <pc:sldMk cId="1031210315" sldId="266"/>
            <ac:graphicFrameMk id="5" creationId="{0CCB6CDB-DD77-4DC7-8C5A-99BCDD365899}"/>
          </ac:graphicFrameMkLst>
        </pc:graphicFrameChg>
      </pc:sldChg>
    </pc:docChg>
  </pc:docChgLst>
  <pc:docChgLst>
    <pc:chgData name="Erin Prangley" userId="S::eprangley@nacdd.org::7f058b9a-f90a-4281-a8c6-5ba31926f190" providerId="AD" clId="Web-{6E4572D3-0586-C533-0BED-E290352F5765}"/>
    <pc:docChg chg="addSld delSld modSld sldOrd addMainMaster">
      <pc:chgData name="Erin Prangley" userId="S::eprangley@nacdd.org::7f058b9a-f90a-4281-a8c6-5ba31926f190" providerId="AD" clId="Web-{6E4572D3-0586-C533-0BED-E290352F5765}" dt="2022-06-22T17:20:44.024" v="454"/>
      <pc:docMkLst>
        <pc:docMk/>
      </pc:docMkLst>
      <pc:sldChg chg="modSp modNotes">
        <pc:chgData name="Erin Prangley" userId="S::eprangley@nacdd.org::7f058b9a-f90a-4281-a8c6-5ba31926f190" providerId="AD" clId="Web-{6E4572D3-0586-C533-0BED-E290352F5765}" dt="2022-06-22T14:37:24.068" v="265"/>
        <pc:sldMkLst>
          <pc:docMk/>
          <pc:sldMk cId="1031210315" sldId="266"/>
        </pc:sldMkLst>
        <pc:graphicFrameChg chg="modGraphic">
          <ac:chgData name="Erin Prangley" userId="S::eprangley@nacdd.org::7f058b9a-f90a-4281-a8c6-5ba31926f190" providerId="AD" clId="Web-{6E4572D3-0586-C533-0BED-E290352F5765}" dt="2022-06-22T14:36:16.425" v="193" actId="20577"/>
          <ac:graphicFrameMkLst>
            <pc:docMk/>
            <pc:sldMk cId="1031210315" sldId="266"/>
            <ac:graphicFrameMk id="5" creationId="{0CCB6CDB-DD77-4DC7-8C5A-99BCDD365899}"/>
          </ac:graphicFrameMkLst>
        </pc:graphicFrameChg>
      </pc:sldChg>
      <pc:sldChg chg="modSp ord">
        <pc:chgData name="Erin Prangley" userId="S::eprangley@nacdd.org::7f058b9a-f90a-4281-a8c6-5ba31926f190" providerId="AD" clId="Web-{6E4572D3-0586-C533-0BED-E290352F5765}" dt="2022-06-22T17:20:44.024" v="454"/>
        <pc:sldMkLst>
          <pc:docMk/>
          <pc:sldMk cId="2665241047" sldId="294"/>
        </pc:sldMkLst>
        <pc:spChg chg="mod">
          <ac:chgData name="Erin Prangley" userId="S::eprangley@nacdd.org::7f058b9a-f90a-4281-a8c6-5ba31926f190" providerId="AD" clId="Web-{6E4572D3-0586-C533-0BED-E290352F5765}" dt="2022-06-22T14:00:14.806" v="179" actId="20577"/>
          <ac:spMkLst>
            <pc:docMk/>
            <pc:sldMk cId="2665241047" sldId="294"/>
            <ac:spMk id="3" creationId="{613D388C-9105-4FAD-832F-F56370A28AEE}"/>
          </ac:spMkLst>
        </pc:spChg>
      </pc:sldChg>
      <pc:sldChg chg="addSp delSp modSp new mod setBg">
        <pc:chgData name="Erin Prangley" userId="S::eprangley@nacdd.org::7f058b9a-f90a-4281-a8c6-5ba31926f190" providerId="AD" clId="Web-{6E4572D3-0586-C533-0BED-E290352F5765}" dt="2022-06-22T15:01:49.620" v="449" actId="20577"/>
        <pc:sldMkLst>
          <pc:docMk/>
          <pc:sldMk cId="920329568" sldId="295"/>
        </pc:sldMkLst>
        <pc:spChg chg="mod">
          <ac:chgData name="Erin Prangley" userId="S::eprangley@nacdd.org::7f058b9a-f90a-4281-a8c6-5ba31926f190" providerId="AD" clId="Web-{6E4572D3-0586-C533-0BED-E290352F5765}" dt="2022-06-22T14:59:29.022" v="434"/>
          <ac:spMkLst>
            <pc:docMk/>
            <pc:sldMk cId="920329568" sldId="295"/>
            <ac:spMk id="2" creationId="{E95ABC8E-FF9A-37C2-4CB3-437C509A1AD6}"/>
          </ac:spMkLst>
        </pc:spChg>
        <pc:spChg chg="mod ord">
          <ac:chgData name="Erin Prangley" userId="S::eprangley@nacdd.org::7f058b9a-f90a-4281-a8c6-5ba31926f190" providerId="AD" clId="Web-{6E4572D3-0586-C533-0BED-E290352F5765}" dt="2022-06-22T15:01:49.620" v="449" actId="20577"/>
          <ac:spMkLst>
            <pc:docMk/>
            <pc:sldMk cId="920329568" sldId="295"/>
            <ac:spMk id="3" creationId="{22B563F0-67D1-C406-BE98-00D86D4D71B4}"/>
          </ac:spMkLst>
        </pc:spChg>
        <pc:spChg chg="add del mod">
          <ac:chgData name="Erin Prangley" userId="S::eprangley@nacdd.org::7f058b9a-f90a-4281-a8c6-5ba31926f190" providerId="AD" clId="Web-{6E4572D3-0586-C533-0BED-E290352F5765}" dt="2022-06-22T14:56:32.406" v="401"/>
          <ac:spMkLst>
            <pc:docMk/>
            <pc:sldMk cId="920329568" sldId="295"/>
            <ac:spMk id="5" creationId="{C4537589-913F-424C-6282-8349895B7D7F}"/>
          </ac:spMkLst>
        </pc:spChg>
        <pc:spChg chg="add del mod">
          <ac:chgData name="Erin Prangley" userId="S::eprangley@nacdd.org::7f058b9a-f90a-4281-a8c6-5ba31926f190" providerId="AD" clId="Web-{6E4572D3-0586-C533-0BED-E290352F5765}" dt="2022-06-22T14:59:21.146" v="433"/>
          <ac:spMkLst>
            <pc:docMk/>
            <pc:sldMk cId="920329568" sldId="295"/>
            <ac:spMk id="6" creationId="{D6BBF402-C096-9411-77D1-4BB37E868DF8}"/>
          </ac:spMkLst>
        </pc:spChg>
        <pc:spChg chg="add del">
          <ac:chgData name="Erin Prangley" userId="S::eprangley@nacdd.org::7f058b9a-f90a-4281-a8c6-5ba31926f190" providerId="AD" clId="Web-{6E4572D3-0586-C533-0BED-E290352F5765}" dt="2022-06-22T14:59:29.022" v="434"/>
          <ac:spMkLst>
            <pc:docMk/>
            <pc:sldMk cId="920329568" sldId="295"/>
            <ac:spMk id="9" creationId="{F13C74B1-5B17-4795-BED0-7140497B445A}"/>
          </ac:spMkLst>
        </pc:spChg>
        <pc:spChg chg="add del">
          <ac:chgData name="Erin Prangley" userId="S::eprangley@nacdd.org::7f058b9a-f90a-4281-a8c6-5ba31926f190" providerId="AD" clId="Web-{6E4572D3-0586-C533-0BED-E290352F5765}" dt="2022-06-22T14:59:29.022" v="434"/>
          <ac:spMkLst>
            <pc:docMk/>
            <pc:sldMk cId="920329568" sldId="295"/>
            <ac:spMk id="11" creationId="{D4974D33-8DC5-464E-8C6D-BE58F0669C17}"/>
          </ac:spMkLst>
        </pc:spChg>
        <pc:spChg chg="add">
          <ac:chgData name="Erin Prangley" userId="S::eprangley@nacdd.org::7f058b9a-f90a-4281-a8c6-5ba31926f190" providerId="AD" clId="Web-{6E4572D3-0586-C533-0BED-E290352F5765}" dt="2022-06-22T14:59:29.022" v="434"/>
          <ac:spMkLst>
            <pc:docMk/>
            <pc:sldMk cId="920329568" sldId="295"/>
            <ac:spMk id="16" creationId="{45D37F4E-DDB4-456B-97E0-9937730A039F}"/>
          </ac:spMkLst>
        </pc:spChg>
        <pc:spChg chg="add">
          <ac:chgData name="Erin Prangley" userId="S::eprangley@nacdd.org::7f058b9a-f90a-4281-a8c6-5ba31926f190" providerId="AD" clId="Web-{6E4572D3-0586-C533-0BED-E290352F5765}" dt="2022-06-22T14:59:29.022" v="434"/>
          <ac:spMkLst>
            <pc:docMk/>
            <pc:sldMk cId="920329568" sldId="295"/>
            <ac:spMk id="18" creationId="{B2DD41CD-8F47-4F56-AD12-4E2FF7696987}"/>
          </ac:spMkLst>
        </pc:spChg>
        <pc:picChg chg="add mod ord">
          <ac:chgData name="Erin Prangley" userId="S::eprangley@nacdd.org::7f058b9a-f90a-4281-a8c6-5ba31926f190" providerId="AD" clId="Web-{6E4572D3-0586-C533-0BED-E290352F5765}" dt="2022-06-22T14:59:29.022" v="434"/>
          <ac:picMkLst>
            <pc:docMk/>
            <pc:sldMk cId="920329568" sldId="295"/>
            <ac:picMk id="4" creationId="{3EE4A04D-B3B5-BEB2-CBB8-FDC324AC31BF}"/>
          </ac:picMkLst>
        </pc:picChg>
      </pc:sldChg>
      <pc:sldChg chg="new del">
        <pc:chgData name="Erin Prangley" userId="S::eprangley@nacdd.org::7f058b9a-f90a-4281-a8c6-5ba31926f190" providerId="AD" clId="Web-{6E4572D3-0586-C533-0BED-E290352F5765}" dt="2022-06-22T17:20:41.102" v="453"/>
        <pc:sldMkLst>
          <pc:docMk/>
          <pc:sldMk cId="514034234" sldId="296"/>
        </pc:sldMkLst>
      </pc:sldChg>
      <pc:sldChg chg="new del">
        <pc:chgData name="Erin Prangley" userId="S::eprangley@nacdd.org::7f058b9a-f90a-4281-a8c6-5ba31926f190" providerId="AD" clId="Web-{6E4572D3-0586-C533-0BED-E290352F5765}" dt="2022-06-22T14:37:24.974" v="266"/>
        <pc:sldMkLst>
          <pc:docMk/>
          <pc:sldMk cId="1888581989" sldId="296"/>
        </pc:sldMkLst>
      </pc:sldChg>
      <pc:sldChg chg="add">
        <pc:chgData name="Erin Prangley" userId="S::eprangley@nacdd.org::7f058b9a-f90a-4281-a8c6-5ba31926f190" providerId="AD" clId="Web-{6E4572D3-0586-C533-0BED-E290352F5765}" dt="2022-06-22T17:20:37.743" v="451"/>
        <pc:sldMkLst>
          <pc:docMk/>
          <pc:sldMk cId="490399441" sldId="297"/>
        </pc:sldMkLst>
      </pc:sldChg>
      <pc:sldChg chg="add">
        <pc:chgData name="Erin Prangley" userId="S::eprangley@nacdd.org::7f058b9a-f90a-4281-a8c6-5ba31926f190" providerId="AD" clId="Web-{6E4572D3-0586-C533-0BED-E290352F5765}" dt="2022-06-22T17:20:37.821" v="452"/>
        <pc:sldMkLst>
          <pc:docMk/>
          <pc:sldMk cId="3522539884" sldId="298"/>
        </pc:sldMkLst>
      </pc:sldChg>
      <pc:sldChg chg="del">
        <pc:chgData name="Erin Prangley" userId="S::eprangley@nacdd.org::7f058b9a-f90a-4281-a8c6-5ba31926f190" providerId="AD" clId="Web-{6E4572D3-0586-C533-0BED-E290352F5765}" dt="2022-06-22T13:59:33.571" v="175"/>
        <pc:sldMkLst>
          <pc:docMk/>
          <pc:sldMk cId="4276306043" sldId="300"/>
        </pc:sldMkLst>
      </pc:sldChg>
      <pc:sldChg chg="del">
        <pc:chgData name="Erin Prangley" userId="S::eprangley@nacdd.org::7f058b9a-f90a-4281-a8c6-5ba31926f190" providerId="AD" clId="Web-{6E4572D3-0586-C533-0BED-E290352F5765}" dt="2022-06-22T13:59:38.102" v="176"/>
        <pc:sldMkLst>
          <pc:docMk/>
          <pc:sldMk cId="850114277" sldId="302"/>
        </pc:sldMkLst>
      </pc:sldChg>
      <pc:sldMasterChg chg="add addSldLayout">
        <pc:chgData name="Erin Prangley" userId="S::eprangley@nacdd.org::7f058b9a-f90a-4281-a8c6-5ba31926f190" providerId="AD" clId="Web-{6E4572D3-0586-C533-0BED-E290352F5765}" dt="2022-06-22T17:20:37.743" v="451"/>
        <pc:sldMasterMkLst>
          <pc:docMk/>
          <pc:sldMasterMk cId="390951794" sldId="2147483712"/>
        </pc:sldMasterMkLst>
        <pc:sldLayoutChg chg="add">
          <pc:chgData name="Erin Prangley" userId="S::eprangley@nacdd.org::7f058b9a-f90a-4281-a8c6-5ba31926f190" providerId="AD" clId="Web-{6E4572D3-0586-C533-0BED-E290352F5765}" dt="2022-06-22T17:20:37.743" v="451"/>
          <pc:sldLayoutMkLst>
            <pc:docMk/>
            <pc:sldMasterMk cId="390951794" sldId="2147483712"/>
            <pc:sldLayoutMk cId="3818618855" sldId="2147483701"/>
          </pc:sldLayoutMkLst>
        </pc:sldLayoutChg>
        <pc:sldLayoutChg chg="add">
          <pc:chgData name="Erin Prangley" userId="S::eprangley@nacdd.org::7f058b9a-f90a-4281-a8c6-5ba31926f190" providerId="AD" clId="Web-{6E4572D3-0586-C533-0BED-E290352F5765}" dt="2022-06-22T17:20:37.743" v="451"/>
          <pc:sldLayoutMkLst>
            <pc:docMk/>
            <pc:sldMasterMk cId="390951794" sldId="2147483712"/>
            <pc:sldLayoutMk cId="1239858488" sldId="2147483702"/>
          </pc:sldLayoutMkLst>
        </pc:sldLayoutChg>
        <pc:sldLayoutChg chg="add">
          <pc:chgData name="Erin Prangley" userId="S::eprangley@nacdd.org::7f058b9a-f90a-4281-a8c6-5ba31926f190" providerId="AD" clId="Web-{6E4572D3-0586-C533-0BED-E290352F5765}" dt="2022-06-22T17:20:37.743" v="451"/>
          <pc:sldLayoutMkLst>
            <pc:docMk/>
            <pc:sldMasterMk cId="390951794" sldId="2147483712"/>
            <pc:sldLayoutMk cId="326840107" sldId="2147483703"/>
          </pc:sldLayoutMkLst>
        </pc:sldLayoutChg>
        <pc:sldLayoutChg chg="add">
          <pc:chgData name="Erin Prangley" userId="S::eprangley@nacdd.org::7f058b9a-f90a-4281-a8c6-5ba31926f190" providerId="AD" clId="Web-{6E4572D3-0586-C533-0BED-E290352F5765}" dt="2022-06-22T17:20:37.743" v="451"/>
          <pc:sldLayoutMkLst>
            <pc:docMk/>
            <pc:sldMasterMk cId="390951794" sldId="2147483712"/>
            <pc:sldLayoutMk cId="2595331278" sldId="2147483704"/>
          </pc:sldLayoutMkLst>
        </pc:sldLayoutChg>
        <pc:sldLayoutChg chg="add">
          <pc:chgData name="Erin Prangley" userId="S::eprangley@nacdd.org::7f058b9a-f90a-4281-a8c6-5ba31926f190" providerId="AD" clId="Web-{6E4572D3-0586-C533-0BED-E290352F5765}" dt="2022-06-22T17:20:37.743" v="451"/>
          <pc:sldLayoutMkLst>
            <pc:docMk/>
            <pc:sldMasterMk cId="390951794" sldId="2147483712"/>
            <pc:sldLayoutMk cId="4173488191" sldId="2147483705"/>
          </pc:sldLayoutMkLst>
        </pc:sldLayoutChg>
        <pc:sldLayoutChg chg="add">
          <pc:chgData name="Erin Prangley" userId="S::eprangley@nacdd.org::7f058b9a-f90a-4281-a8c6-5ba31926f190" providerId="AD" clId="Web-{6E4572D3-0586-C533-0BED-E290352F5765}" dt="2022-06-22T17:20:37.743" v="451"/>
          <pc:sldLayoutMkLst>
            <pc:docMk/>
            <pc:sldMasterMk cId="390951794" sldId="2147483712"/>
            <pc:sldLayoutMk cId="197685109" sldId="2147483706"/>
          </pc:sldLayoutMkLst>
        </pc:sldLayoutChg>
        <pc:sldLayoutChg chg="add">
          <pc:chgData name="Erin Prangley" userId="S::eprangley@nacdd.org::7f058b9a-f90a-4281-a8c6-5ba31926f190" providerId="AD" clId="Web-{6E4572D3-0586-C533-0BED-E290352F5765}" dt="2022-06-22T17:20:37.743" v="451"/>
          <pc:sldLayoutMkLst>
            <pc:docMk/>
            <pc:sldMasterMk cId="390951794" sldId="2147483712"/>
            <pc:sldLayoutMk cId="1571737072" sldId="2147483707"/>
          </pc:sldLayoutMkLst>
        </pc:sldLayoutChg>
        <pc:sldLayoutChg chg="add">
          <pc:chgData name="Erin Prangley" userId="S::eprangley@nacdd.org::7f058b9a-f90a-4281-a8c6-5ba31926f190" providerId="AD" clId="Web-{6E4572D3-0586-C533-0BED-E290352F5765}" dt="2022-06-22T17:20:37.743" v="451"/>
          <pc:sldLayoutMkLst>
            <pc:docMk/>
            <pc:sldMasterMk cId="390951794" sldId="2147483712"/>
            <pc:sldLayoutMk cId="112201474" sldId="2147483708"/>
          </pc:sldLayoutMkLst>
        </pc:sldLayoutChg>
        <pc:sldLayoutChg chg="add">
          <pc:chgData name="Erin Prangley" userId="S::eprangley@nacdd.org::7f058b9a-f90a-4281-a8c6-5ba31926f190" providerId="AD" clId="Web-{6E4572D3-0586-C533-0BED-E290352F5765}" dt="2022-06-22T17:20:37.743" v="451"/>
          <pc:sldLayoutMkLst>
            <pc:docMk/>
            <pc:sldMasterMk cId="390951794" sldId="2147483712"/>
            <pc:sldLayoutMk cId="1264585024" sldId="2147483709"/>
          </pc:sldLayoutMkLst>
        </pc:sldLayoutChg>
        <pc:sldLayoutChg chg="add">
          <pc:chgData name="Erin Prangley" userId="S::eprangley@nacdd.org::7f058b9a-f90a-4281-a8c6-5ba31926f190" providerId="AD" clId="Web-{6E4572D3-0586-C533-0BED-E290352F5765}" dt="2022-06-22T17:20:37.743" v="451"/>
          <pc:sldLayoutMkLst>
            <pc:docMk/>
            <pc:sldMasterMk cId="390951794" sldId="2147483712"/>
            <pc:sldLayoutMk cId="3084837150" sldId="2147483710"/>
          </pc:sldLayoutMkLst>
        </pc:sldLayoutChg>
        <pc:sldLayoutChg chg="add">
          <pc:chgData name="Erin Prangley" userId="S::eprangley@nacdd.org::7f058b9a-f90a-4281-a8c6-5ba31926f190" providerId="AD" clId="Web-{6E4572D3-0586-C533-0BED-E290352F5765}" dt="2022-06-22T17:20:37.743" v="451"/>
          <pc:sldLayoutMkLst>
            <pc:docMk/>
            <pc:sldMasterMk cId="390951794" sldId="2147483712"/>
            <pc:sldLayoutMk cId="1111335172" sldId="214748371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680EC6-0CC7-435D-B3CE-FA1482011C0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C6308F6-04D1-478C-9B17-2FE645E745D7}">
      <dgm:prSet phldr="0"/>
      <dgm:spPr/>
      <dgm:t>
        <a:bodyPr/>
        <a:lstStyle/>
        <a:p>
          <a:pPr rtl="0"/>
          <a:r>
            <a:rPr lang="en-US" dirty="0">
              <a:latin typeface="Calibri Light" panose="020F0302020204030204"/>
            </a:rPr>
            <a:t>Appropriations FY2023</a:t>
          </a:r>
        </a:p>
      </dgm:t>
    </dgm:pt>
    <dgm:pt modelId="{42C21877-13A9-4ABC-8C23-D8AF16D63802}" type="parTrans" cxnId="{DD962916-B779-4BE8-BA98-7858C5DCACB7}">
      <dgm:prSet/>
      <dgm:spPr/>
    </dgm:pt>
    <dgm:pt modelId="{BC3B9127-5DA3-4960-8BEF-EC16A4C1CC8C}" type="sibTrans" cxnId="{DD962916-B779-4BE8-BA98-7858C5DCACB7}">
      <dgm:prSet/>
      <dgm:spPr/>
    </dgm:pt>
    <dgm:pt modelId="{7B81594B-34B5-46E1-88BF-193F745E52E9}">
      <dgm:prSet phldr="0"/>
      <dgm:spPr/>
      <dgm:t>
        <a:bodyPr/>
        <a:lstStyle/>
        <a:p>
          <a:r>
            <a:rPr lang="en-US" u="none" dirty="0"/>
            <a:t>On hold. </a:t>
          </a:r>
          <a:endParaRPr lang="en-US" dirty="0"/>
        </a:p>
      </dgm:t>
    </dgm:pt>
    <dgm:pt modelId="{0F6A8BFD-C100-4B8C-A24B-A3A147569D8A}" type="parTrans" cxnId="{24F85750-A5D1-4DB9-81E7-4752939432FE}">
      <dgm:prSet/>
      <dgm:spPr/>
    </dgm:pt>
    <dgm:pt modelId="{24648576-8615-4713-A9DC-44ECDA97881B}" type="sibTrans" cxnId="{24F85750-A5D1-4DB9-81E7-4752939432FE}">
      <dgm:prSet/>
      <dgm:spPr/>
    </dgm:pt>
    <dgm:pt modelId="{C3CFF73C-3215-4192-82FE-D5B101DD768C}">
      <dgm:prSet phldr="0"/>
      <dgm:spPr/>
      <dgm:t>
        <a:bodyPr/>
        <a:lstStyle/>
        <a:p>
          <a:pPr algn="l" rtl="0"/>
          <a:r>
            <a:rPr lang="en-US" u="none" dirty="0">
              <a:latin typeface="Calibri Light" panose="020F0302020204030204"/>
            </a:rPr>
            <a:t>Labor HHS mark-up is tomorrow.</a:t>
          </a:r>
        </a:p>
      </dgm:t>
    </dgm:pt>
    <dgm:pt modelId="{220772DB-D070-4B2C-9029-06361EEDCB9A}" type="parTrans" cxnId="{2B2DDBA8-7DF1-4708-8062-6469BB7E7D23}">
      <dgm:prSet/>
      <dgm:spPr/>
    </dgm:pt>
    <dgm:pt modelId="{5DD338DF-DDBF-4DE9-817F-106CC87EEFEC}" type="sibTrans" cxnId="{2B2DDBA8-7DF1-4708-8062-6469BB7E7D23}">
      <dgm:prSet/>
      <dgm:spPr/>
    </dgm:pt>
    <dgm:pt modelId="{FC3E6A06-1B05-40D0-B4A7-36AB4DC3A9BE}">
      <dgm:prSet phldr="0"/>
      <dgm:spPr/>
      <dgm:t>
        <a:bodyPr/>
        <a:lstStyle/>
        <a:p>
          <a:pPr algn="l" rtl="0"/>
          <a:r>
            <a:rPr lang="en-US" dirty="0">
              <a:latin typeface="Calibri Light" panose="020F0302020204030204"/>
            </a:rPr>
            <a:t>ABLE Age Adjustment Act</a:t>
          </a:r>
          <a:endParaRPr lang="en-US" dirty="0"/>
        </a:p>
      </dgm:t>
    </dgm:pt>
    <dgm:pt modelId="{3D8542D8-CCF7-4D90-90D4-697EBF1898DB}" type="parTrans" cxnId="{B0CA195D-9401-4318-AD33-7F0D2BC32F34}">
      <dgm:prSet/>
      <dgm:spPr/>
    </dgm:pt>
    <dgm:pt modelId="{498EAC56-58E2-48C4-B15A-4E7C663FE39A}" type="sibTrans" cxnId="{B0CA195D-9401-4318-AD33-7F0D2BC32F34}">
      <dgm:prSet/>
      <dgm:spPr/>
    </dgm:pt>
    <dgm:pt modelId="{FAF8FFAE-10FA-4C85-AC59-AEE7618D7A8D}">
      <dgm:prSet phldr="0"/>
      <dgm:spPr/>
      <dgm:t>
        <a:bodyPr/>
        <a:lstStyle/>
        <a:p>
          <a:pPr algn="l" rtl="0"/>
          <a:r>
            <a:rPr lang="en-US" dirty="0">
              <a:latin typeface="Calibri Light" panose="020F0302020204030204"/>
            </a:rPr>
            <a:t>Included in "</a:t>
          </a:r>
          <a:r>
            <a:rPr lang="en-US" dirty="0"/>
            <a:t>Enhancing </a:t>
          </a:r>
          <a:r>
            <a:rPr lang="en-US" dirty="0">
              <a:latin typeface="Calibri Light" panose="020F0302020204030204"/>
            </a:rPr>
            <a:t>American Retirement</a:t>
          </a:r>
          <a:r>
            <a:rPr lang="en-US" dirty="0"/>
            <a:t> Now (EARN) Act,” which is to be marked up by the Senate Committee on Finance</a:t>
          </a:r>
          <a:r>
            <a:rPr lang="en-US" dirty="0">
              <a:latin typeface="Calibri Light" panose="020F0302020204030204"/>
            </a:rPr>
            <a:t> today, would increase number of people eligible for ABLE accounts from 26 to </a:t>
          </a:r>
          <a:r>
            <a:rPr lang="en-US" dirty="0"/>
            <a:t>46</a:t>
          </a:r>
          <a:r>
            <a:rPr lang="en-US" dirty="0">
              <a:latin typeface="Calibri Light" panose="020F0302020204030204"/>
            </a:rPr>
            <a:t>.</a:t>
          </a:r>
        </a:p>
      </dgm:t>
    </dgm:pt>
    <dgm:pt modelId="{7C162A85-C8AA-409A-BA44-C8EA9095984E}" type="parTrans" cxnId="{A9332525-9F96-48A2-9845-2955D16F7B16}">
      <dgm:prSet/>
      <dgm:spPr/>
    </dgm:pt>
    <dgm:pt modelId="{D28E4901-5BB1-4DFF-B4BA-5F3937ED3911}" type="sibTrans" cxnId="{A9332525-9F96-48A2-9845-2955D16F7B16}">
      <dgm:prSet/>
      <dgm:spPr/>
    </dgm:pt>
    <dgm:pt modelId="{D7178C94-5A20-4AA5-AFE0-A97C2F26F62F}">
      <dgm:prSet phldr="0"/>
      <dgm:spPr/>
      <dgm:t>
        <a:bodyPr/>
        <a:lstStyle/>
        <a:p>
          <a:r>
            <a:rPr lang="en-US" u="none" dirty="0">
              <a:latin typeface="Calibri Light" panose="020F0302020204030204"/>
            </a:rPr>
            <a:t>Build</a:t>
          </a:r>
          <a:r>
            <a:rPr lang="en-US" u="none" dirty="0"/>
            <a:t> Back Better</a:t>
          </a:r>
          <a:r>
            <a:rPr lang="en-US" dirty="0">
              <a:latin typeface="Calibri Light" panose="020F0302020204030204"/>
            </a:rPr>
            <a:t> / Reconciliation</a:t>
          </a:r>
          <a:endParaRPr lang="en-US" dirty="0"/>
        </a:p>
      </dgm:t>
    </dgm:pt>
    <dgm:pt modelId="{6D97776E-70FE-4D9D-A17B-2D19E1E22B02}" type="parTrans" cxnId="{D460E1D2-2AA5-4709-8CE2-E6AE5D549E62}">
      <dgm:prSet/>
      <dgm:spPr/>
    </dgm:pt>
    <dgm:pt modelId="{83E0F8BA-26E8-40B4-9087-33DD59773512}" type="sibTrans" cxnId="{D460E1D2-2AA5-4709-8CE2-E6AE5D549E62}">
      <dgm:prSet/>
      <dgm:spPr/>
    </dgm:pt>
    <dgm:pt modelId="{136DF902-645E-434A-A9E9-B804E4373ABC}">
      <dgm:prSet phldr="0"/>
      <dgm:spPr/>
      <dgm:t>
        <a:bodyPr/>
        <a:lstStyle/>
        <a:p>
          <a:pPr algn="l" rtl="0"/>
          <a:r>
            <a:rPr lang="en-US" dirty="0"/>
            <a:t>The version will start in 2025 to get the score down to $1.33 billion over ten years.</a:t>
          </a:r>
          <a:endParaRPr lang="en-US" dirty="0">
            <a:latin typeface="Calibri Light" panose="020F0302020204030204"/>
          </a:endParaRPr>
        </a:p>
      </dgm:t>
    </dgm:pt>
    <dgm:pt modelId="{78C831F2-81F0-4C70-8610-4D17AB2EA77A}" type="parTrans" cxnId="{37CF0731-602C-4140-9291-B44C2BBF0811}">
      <dgm:prSet/>
      <dgm:spPr/>
    </dgm:pt>
    <dgm:pt modelId="{B4403049-0DC0-4F45-9522-E0B980F2BAE9}" type="sibTrans" cxnId="{37CF0731-602C-4140-9291-B44C2BBF0811}">
      <dgm:prSet/>
      <dgm:spPr/>
    </dgm:pt>
    <dgm:pt modelId="{4C1B73B6-598B-414C-B438-48567B4F13DA}" type="pres">
      <dgm:prSet presAssocID="{C9680EC6-0CC7-435D-B3CE-FA1482011C08}" presName="linear" presStyleCnt="0">
        <dgm:presLayoutVars>
          <dgm:animLvl val="lvl"/>
          <dgm:resizeHandles val="exact"/>
        </dgm:presLayoutVars>
      </dgm:prSet>
      <dgm:spPr/>
    </dgm:pt>
    <dgm:pt modelId="{F0A09D97-5611-4570-AF96-E3F5D998AD80}" type="pres">
      <dgm:prSet presAssocID="{3C6308F6-04D1-478C-9B17-2FE645E745D7}" presName="parentText" presStyleLbl="node1" presStyleIdx="0" presStyleCnt="3">
        <dgm:presLayoutVars>
          <dgm:chMax val="0"/>
          <dgm:bulletEnabled val="1"/>
        </dgm:presLayoutVars>
      </dgm:prSet>
      <dgm:spPr/>
    </dgm:pt>
    <dgm:pt modelId="{91D7E539-4BB1-4CF6-8273-2F4ED887805C}" type="pres">
      <dgm:prSet presAssocID="{3C6308F6-04D1-478C-9B17-2FE645E745D7}" presName="childText" presStyleLbl="revTx" presStyleIdx="0" presStyleCnt="3">
        <dgm:presLayoutVars>
          <dgm:bulletEnabled val="1"/>
        </dgm:presLayoutVars>
      </dgm:prSet>
      <dgm:spPr/>
    </dgm:pt>
    <dgm:pt modelId="{F2E817DF-F265-4177-BDD7-7092973FADBC}" type="pres">
      <dgm:prSet presAssocID="{D7178C94-5A20-4AA5-AFE0-A97C2F26F62F}" presName="parentText" presStyleLbl="node1" presStyleIdx="1" presStyleCnt="3">
        <dgm:presLayoutVars>
          <dgm:chMax val="0"/>
          <dgm:bulletEnabled val="1"/>
        </dgm:presLayoutVars>
      </dgm:prSet>
      <dgm:spPr/>
    </dgm:pt>
    <dgm:pt modelId="{43C94362-4FCB-469A-9D25-EDBC690D3D8E}" type="pres">
      <dgm:prSet presAssocID="{D7178C94-5A20-4AA5-AFE0-A97C2F26F62F}" presName="childText" presStyleLbl="revTx" presStyleIdx="1" presStyleCnt="3">
        <dgm:presLayoutVars>
          <dgm:bulletEnabled val="1"/>
        </dgm:presLayoutVars>
      </dgm:prSet>
      <dgm:spPr/>
    </dgm:pt>
    <dgm:pt modelId="{4B7F4D0D-54DF-4300-B4EF-2CCCDD2FA061}" type="pres">
      <dgm:prSet presAssocID="{FC3E6A06-1B05-40D0-B4A7-36AB4DC3A9BE}" presName="parentText" presStyleLbl="node1" presStyleIdx="2" presStyleCnt="3">
        <dgm:presLayoutVars>
          <dgm:chMax val="0"/>
          <dgm:bulletEnabled val="1"/>
        </dgm:presLayoutVars>
      </dgm:prSet>
      <dgm:spPr/>
    </dgm:pt>
    <dgm:pt modelId="{5453DC8F-7F7D-4DE2-AF58-FCE0D07E5A2D}" type="pres">
      <dgm:prSet presAssocID="{FC3E6A06-1B05-40D0-B4A7-36AB4DC3A9BE}" presName="childText" presStyleLbl="revTx" presStyleIdx="2" presStyleCnt="3">
        <dgm:presLayoutVars>
          <dgm:bulletEnabled val="1"/>
        </dgm:presLayoutVars>
      </dgm:prSet>
      <dgm:spPr/>
    </dgm:pt>
  </dgm:ptLst>
  <dgm:cxnLst>
    <dgm:cxn modelId="{8C38460A-B827-4165-A411-0E6F7128CF94}" type="presOf" srcId="{C3CFF73C-3215-4192-82FE-D5B101DD768C}" destId="{91D7E539-4BB1-4CF6-8273-2F4ED887805C}" srcOrd="0" destOrd="0" presId="urn:microsoft.com/office/officeart/2005/8/layout/vList2"/>
    <dgm:cxn modelId="{DD962916-B779-4BE8-BA98-7858C5DCACB7}" srcId="{C9680EC6-0CC7-435D-B3CE-FA1482011C08}" destId="{3C6308F6-04D1-478C-9B17-2FE645E745D7}" srcOrd="0" destOrd="0" parTransId="{42C21877-13A9-4ABC-8C23-D8AF16D63802}" sibTransId="{BC3B9127-5DA3-4960-8BEF-EC16A4C1CC8C}"/>
    <dgm:cxn modelId="{A9332525-9F96-48A2-9845-2955D16F7B16}" srcId="{FC3E6A06-1B05-40D0-B4A7-36AB4DC3A9BE}" destId="{FAF8FFAE-10FA-4C85-AC59-AEE7618D7A8D}" srcOrd="0" destOrd="0" parTransId="{7C162A85-C8AA-409A-BA44-C8EA9095984E}" sibTransId="{D28E4901-5BB1-4DFF-B4BA-5F3937ED3911}"/>
    <dgm:cxn modelId="{37CF0731-602C-4140-9291-B44C2BBF0811}" srcId="{FC3E6A06-1B05-40D0-B4A7-36AB4DC3A9BE}" destId="{136DF902-645E-434A-A9E9-B804E4373ABC}" srcOrd="1" destOrd="0" parTransId="{78C831F2-81F0-4C70-8610-4D17AB2EA77A}" sibTransId="{B4403049-0DC0-4F45-9522-E0B980F2BAE9}"/>
    <dgm:cxn modelId="{B0CA195D-9401-4318-AD33-7F0D2BC32F34}" srcId="{C9680EC6-0CC7-435D-B3CE-FA1482011C08}" destId="{FC3E6A06-1B05-40D0-B4A7-36AB4DC3A9BE}" srcOrd="2" destOrd="0" parTransId="{3D8542D8-CCF7-4D90-90D4-697EBF1898DB}" sibTransId="{498EAC56-58E2-48C4-B15A-4E7C663FE39A}"/>
    <dgm:cxn modelId="{8057A849-C789-4807-8EE7-A76B80CCE431}" type="presOf" srcId="{D7178C94-5A20-4AA5-AFE0-A97C2F26F62F}" destId="{F2E817DF-F265-4177-BDD7-7092973FADBC}" srcOrd="0" destOrd="0" presId="urn:microsoft.com/office/officeart/2005/8/layout/vList2"/>
    <dgm:cxn modelId="{24F85750-A5D1-4DB9-81E7-4752939432FE}" srcId="{D7178C94-5A20-4AA5-AFE0-A97C2F26F62F}" destId="{7B81594B-34B5-46E1-88BF-193F745E52E9}" srcOrd="0" destOrd="0" parTransId="{0F6A8BFD-C100-4B8C-A24B-A3A147569D8A}" sibTransId="{24648576-8615-4713-A9DC-44ECDA97881B}"/>
    <dgm:cxn modelId="{8B805674-4E32-4B8C-989D-322900E3F1BE}" type="presOf" srcId="{3C6308F6-04D1-478C-9B17-2FE645E745D7}" destId="{F0A09D97-5611-4570-AF96-E3F5D998AD80}" srcOrd="0" destOrd="0" presId="urn:microsoft.com/office/officeart/2005/8/layout/vList2"/>
    <dgm:cxn modelId="{31BB5077-9602-4C91-8A0B-17D9ADC8B812}" type="presOf" srcId="{C9680EC6-0CC7-435D-B3CE-FA1482011C08}" destId="{4C1B73B6-598B-414C-B438-48567B4F13DA}" srcOrd="0" destOrd="0" presId="urn:microsoft.com/office/officeart/2005/8/layout/vList2"/>
    <dgm:cxn modelId="{AABBF283-F137-414A-A27B-08AA261CE7FA}" type="presOf" srcId="{7B81594B-34B5-46E1-88BF-193F745E52E9}" destId="{43C94362-4FCB-469A-9D25-EDBC690D3D8E}" srcOrd="0" destOrd="0" presId="urn:microsoft.com/office/officeart/2005/8/layout/vList2"/>
    <dgm:cxn modelId="{AB7638A3-FA49-43EB-8F2B-67064AF1C799}" type="presOf" srcId="{136DF902-645E-434A-A9E9-B804E4373ABC}" destId="{5453DC8F-7F7D-4DE2-AF58-FCE0D07E5A2D}" srcOrd="0" destOrd="1" presId="urn:microsoft.com/office/officeart/2005/8/layout/vList2"/>
    <dgm:cxn modelId="{2B2DDBA8-7DF1-4708-8062-6469BB7E7D23}" srcId="{3C6308F6-04D1-478C-9B17-2FE645E745D7}" destId="{C3CFF73C-3215-4192-82FE-D5B101DD768C}" srcOrd="0" destOrd="0" parTransId="{220772DB-D070-4B2C-9029-06361EEDCB9A}" sibTransId="{5DD338DF-DDBF-4DE9-817F-106CC87EEFEC}"/>
    <dgm:cxn modelId="{C1D99CB2-D504-4CEA-9F6F-6BDA3AD6B653}" type="presOf" srcId="{FC3E6A06-1B05-40D0-B4A7-36AB4DC3A9BE}" destId="{4B7F4D0D-54DF-4300-B4EF-2CCCDD2FA061}" srcOrd="0" destOrd="0" presId="urn:microsoft.com/office/officeart/2005/8/layout/vList2"/>
    <dgm:cxn modelId="{49AEC8C7-9B8E-4704-B487-687620DC3EC1}" type="presOf" srcId="{FAF8FFAE-10FA-4C85-AC59-AEE7618D7A8D}" destId="{5453DC8F-7F7D-4DE2-AF58-FCE0D07E5A2D}" srcOrd="0" destOrd="0" presId="urn:microsoft.com/office/officeart/2005/8/layout/vList2"/>
    <dgm:cxn modelId="{D460E1D2-2AA5-4709-8CE2-E6AE5D549E62}" srcId="{C9680EC6-0CC7-435D-B3CE-FA1482011C08}" destId="{D7178C94-5A20-4AA5-AFE0-A97C2F26F62F}" srcOrd="1" destOrd="0" parTransId="{6D97776E-70FE-4D9D-A17B-2D19E1E22B02}" sibTransId="{83E0F8BA-26E8-40B4-9087-33DD59773512}"/>
    <dgm:cxn modelId="{D7A0DF41-6A4A-49A2-A6A4-6ACFEE69750D}" type="presParOf" srcId="{4C1B73B6-598B-414C-B438-48567B4F13DA}" destId="{F0A09D97-5611-4570-AF96-E3F5D998AD80}" srcOrd="0" destOrd="0" presId="urn:microsoft.com/office/officeart/2005/8/layout/vList2"/>
    <dgm:cxn modelId="{B6D5D368-4087-43D1-BC87-2EEE503B1CD1}" type="presParOf" srcId="{4C1B73B6-598B-414C-B438-48567B4F13DA}" destId="{91D7E539-4BB1-4CF6-8273-2F4ED887805C}" srcOrd="1" destOrd="0" presId="urn:microsoft.com/office/officeart/2005/8/layout/vList2"/>
    <dgm:cxn modelId="{BE2E7DF2-752D-49C1-895D-516A5B9FE451}" type="presParOf" srcId="{4C1B73B6-598B-414C-B438-48567B4F13DA}" destId="{F2E817DF-F265-4177-BDD7-7092973FADBC}" srcOrd="2" destOrd="0" presId="urn:microsoft.com/office/officeart/2005/8/layout/vList2"/>
    <dgm:cxn modelId="{6C6A7120-A75D-4B96-BC7A-D4711EDF1E1F}" type="presParOf" srcId="{4C1B73B6-598B-414C-B438-48567B4F13DA}" destId="{43C94362-4FCB-469A-9D25-EDBC690D3D8E}" srcOrd="3" destOrd="0" presId="urn:microsoft.com/office/officeart/2005/8/layout/vList2"/>
    <dgm:cxn modelId="{7AABF0F7-77C6-4F25-9AC1-8512E2FE2A8A}" type="presParOf" srcId="{4C1B73B6-598B-414C-B438-48567B4F13DA}" destId="{4B7F4D0D-54DF-4300-B4EF-2CCCDD2FA061}" srcOrd="4" destOrd="0" presId="urn:microsoft.com/office/officeart/2005/8/layout/vList2"/>
    <dgm:cxn modelId="{39DEC857-71DF-4620-9F91-1E14A34A53B4}" type="presParOf" srcId="{4C1B73B6-598B-414C-B438-48567B4F13DA}" destId="{5453DC8F-7F7D-4DE2-AF58-FCE0D07E5A2D}"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09D97-5611-4570-AF96-E3F5D998AD80}">
      <dsp:nvSpPr>
        <dsp:cNvPr id="0" name=""/>
        <dsp:cNvSpPr/>
      </dsp:nvSpPr>
      <dsp:spPr>
        <a:xfrm>
          <a:off x="0" y="6497"/>
          <a:ext cx="6347274" cy="767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a:latin typeface="Calibri Light" panose="020F0302020204030204"/>
            </a:rPr>
            <a:t>Appropriations FY2023</a:t>
          </a:r>
        </a:p>
      </dsp:txBody>
      <dsp:txXfrm>
        <a:off x="37467" y="43964"/>
        <a:ext cx="6272340" cy="692586"/>
      </dsp:txXfrm>
    </dsp:sp>
    <dsp:sp modelId="{91D7E539-4BB1-4CF6-8273-2F4ED887805C}">
      <dsp:nvSpPr>
        <dsp:cNvPr id="0" name=""/>
        <dsp:cNvSpPr/>
      </dsp:nvSpPr>
      <dsp:spPr>
        <a:xfrm>
          <a:off x="0" y="774017"/>
          <a:ext cx="6347274"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526"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en-US" sz="2500" u="none" kern="1200" dirty="0">
              <a:latin typeface="Calibri Light" panose="020F0302020204030204"/>
            </a:rPr>
            <a:t>Labor HHS mark-up is tomorrow.</a:t>
          </a:r>
        </a:p>
      </dsp:txBody>
      <dsp:txXfrm>
        <a:off x="0" y="774017"/>
        <a:ext cx="6347274" cy="529920"/>
      </dsp:txXfrm>
    </dsp:sp>
    <dsp:sp modelId="{F2E817DF-F265-4177-BDD7-7092973FADBC}">
      <dsp:nvSpPr>
        <dsp:cNvPr id="0" name=""/>
        <dsp:cNvSpPr/>
      </dsp:nvSpPr>
      <dsp:spPr>
        <a:xfrm>
          <a:off x="0" y="1303937"/>
          <a:ext cx="6347274" cy="7675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u="none" kern="1200" dirty="0">
              <a:latin typeface="Calibri Light" panose="020F0302020204030204"/>
            </a:rPr>
            <a:t>Build</a:t>
          </a:r>
          <a:r>
            <a:rPr lang="en-US" sz="3200" u="none" kern="1200" dirty="0"/>
            <a:t> Back Better</a:t>
          </a:r>
          <a:r>
            <a:rPr lang="en-US" sz="3200" kern="1200" dirty="0">
              <a:latin typeface="Calibri Light" panose="020F0302020204030204"/>
            </a:rPr>
            <a:t> / Reconciliation</a:t>
          </a:r>
          <a:endParaRPr lang="en-US" sz="3200" kern="1200" dirty="0"/>
        </a:p>
      </dsp:txBody>
      <dsp:txXfrm>
        <a:off x="37467" y="1341404"/>
        <a:ext cx="6272340" cy="692586"/>
      </dsp:txXfrm>
    </dsp:sp>
    <dsp:sp modelId="{43C94362-4FCB-469A-9D25-EDBC690D3D8E}">
      <dsp:nvSpPr>
        <dsp:cNvPr id="0" name=""/>
        <dsp:cNvSpPr/>
      </dsp:nvSpPr>
      <dsp:spPr>
        <a:xfrm>
          <a:off x="0" y="2071457"/>
          <a:ext cx="6347274"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526"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u="none" kern="1200" dirty="0"/>
            <a:t>On hold. </a:t>
          </a:r>
          <a:endParaRPr lang="en-US" sz="2500" kern="1200" dirty="0"/>
        </a:p>
      </dsp:txBody>
      <dsp:txXfrm>
        <a:off x="0" y="2071457"/>
        <a:ext cx="6347274" cy="529920"/>
      </dsp:txXfrm>
    </dsp:sp>
    <dsp:sp modelId="{4B7F4D0D-54DF-4300-B4EF-2CCCDD2FA061}">
      <dsp:nvSpPr>
        <dsp:cNvPr id="0" name=""/>
        <dsp:cNvSpPr/>
      </dsp:nvSpPr>
      <dsp:spPr>
        <a:xfrm>
          <a:off x="0" y="2601377"/>
          <a:ext cx="6347274" cy="7675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a:latin typeface="Calibri Light" panose="020F0302020204030204"/>
            </a:rPr>
            <a:t>ABLE Age Adjustment Act</a:t>
          </a:r>
          <a:endParaRPr lang="en-US" sz="3200" kern="1200" dirty="0"/>
        </a:p>
      </dsp:txBody>
      <dsp:txXfrm>
        <a:off x="37467" y="2638844"/>
        <a:ext cx="6272340" cy="692586"/>
      </dsp:txXfrm>
    </dsp:sp>
    <dsp:sp modelId="{5453DC8F-7F7D-4DE2-AF58-FCE0D07E5A2D}">
      <dsp:nvSpPr>
        <dsp:cNvPr id="0" name=""/>
        <dsp:cNvSpPr/>
      </dsp:nvSpPr>
      <dsp:spPr>
        <a:xfrm>
          <a:off x="0" y="3368898"/>
          <a:ext cx="6347274" cy="298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526"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en-US" sz="2500" kern="1200" dirty="0">
              <a:latin typeface="Calibri Light" panose="020F0302020204030204"/>
            </a:rPr>
            <a:t>Included in "</a:t>
          </a:r>
          <a:r>
            <a:rPr lang="en-US" sz="2500" kern="1200" dirty="0"/>
            <a:t>Enhancing </a:t>
          </a:r>
          <a:r>
            <a:rPr lang="en-US" sz="2500" kern="1200" dirty="0">
              <a:latin typeface="Calibri Light" panose="020F0302020204030204"/>
            </a:rPr>
            <a:t>American Retirement</a:t>
          </a:r>
          <a:r>
            <a:rPr lang="en-US" sz="2500" kern="1200" dirty="0"/>
            <a:t> Now (EARN) Act,” which is to be marked up by the Senate Committee on Finance</a:t>
          </a:r>
          <a:r>
            <a:rPr lang="en-US" sz="2500" kern="1200" dirty="0">
              <a:latin typeface="Calibri Light" panose="020F0302020204030204"/>
            </a:rPr>
            <a:t> today, would increase number of people eligible for ABLE accounts from 26 to </a:t>
          </a:r>
          <a:r>
            <a:rPr lang="en-US" sz="2500" kern="1200" dirty="0"/>
            <a:t>46</a:t>
          </a:r>
          <a:r>
            <a:rPr lang="en-US" sz="2500" kern="1200" dirty="0">
              <a:latin typeface="Calibri Light" panose="020F0302020204030204"/>
            </a:rPr>
            <a:t>.</a:t>
          </a:r>
        </a:p>
        <a:p>
          <a:pPr marL="228600" lvl="1" indent="-228600" algn="l" defTabSz="1111250" rtl="0">
            <a:lnSpc>
              <a:spcPct val="90000"/>
            </a:lnSpc>
            <a:spcBef>
              <a:spcPct val="0"/>
            </a:spcBef>
            <a:spcAft>
              <a:spcPct val="20000"/>
            </a:spcAft>
            <a:buChar char="•"/>
          </a:pPr>
          <a:r>
            <a:rPr lang="en-US" sz="2500" kern="1200" dirty="0"/>
            <a:t>The version will start in 2025 to get the score down to $1.33 billion over ten years.</a:t>
          </a:r>
          <a:endParaRPr lang="en-US" sz="2500" kern="1200" dirty="0">
            <a:latin typeface="Calibri Light" panose="020F0302020204030204"/>
          </a:endParaRPr>
        </a:p>
      </dsp:txBody>
      <dsp:txXfrm>
        <a:off x="0" y="3368898"/>
        <a:ext cx="6347274" cy="29808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5T19:08:28.419"/>
    </inkml:context>
    <inkml:brush xml:id="br0">
      <inkml:brushProperty name="width" value="0.1" units="cm"/>
      <inkml:brushProperty name="height" value="0.1" units="cm"/>
    </inkml:brush>
  </inkml:definitions>
  <inkml:trace contextRef="#ctx0" brushRef="#br0">23781 14780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5T19:08:28.420"/>
    </inkml:context>
    <inkml:brush xml:id="br0">
      <inkml:brushProperty name="width" value="0.1" units="cm"/>
      <inkml:brushProperty name="height" value="0.1" units="cm"/>
    </inkml:brush>
  </inkml:definitions>
  <inkml:trace contextRef="#ctx0" brushRef="#br0">23705 14275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5T19:08:28.421"/>
    </inkml:context>
    <inkml:brush xml:id="br0">
      <inkml:brushProperty name="width" value="0.1" units="cm"/>
      <inkml:brushProperty name="height" value="0.1" units="cm"/>
    </inkml:brush>
  </inkml:definitions>
  <inkml:trace contextRef="#ctx0" brushRef="#br0">23705 14279 16383 0 0,'0'0'0'0'0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5T19:08:28.422"/>
    </inkml:context>
    <inkml:brush xml:id="br0">
      <inkml:brushProperty name="width" value="0.1" units="cm"/>
      <inkml:brushProperty name="height" value="0.1" units="cm"/>
    </inkml:brush>
  </inkml:definitions>
  <inkml:trace contextRef="#ctx0" brushRef="#br0">23705 14279 16383 0 0,'0'0'0'0'0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5T19:08:28.423"/>
    </inkml:context>
    <inkml:brush xml:id="br0">
      <inkml:brushProperty name="width" value="0.1" units="cm"/>
      <inkml:brushProperty name="height" value="0.1" units="cm"/>
    </inkml:brush>
  </inkml:definitions>
  <inkml:trace contextRef="#ctx0" brushRef="#br0">27172 12719 16383 0 0,'0'0'0'0'0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5T19:08:28.424"/>
    </inkml:context>
    <inkml:brush xml:id="br0">
      <inkml:brushProperty name="width" value="0.1" units="cm"/>
      <inkml:brushProperty name="height" value="0.1" units="cm"/>
    </inkml:brush>
  </inkml:definitions>
  <inkml:trace contextRef="#ctx0" brushRef="#br0">27118 12944 16383 0 0,'0'0'0'0'0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5T19:08:28.425"/>
    </inkml:context>
    <inkml:brush xml:id="br0">
      <inkml:brushProperty name="width" value="0.1" units="cm"/>
      <inkml:brushProperty name="height" value="0.1" units="cm"/>
    </inkml:brush>
  </inkml:definitions>
  <inkml:trace contextRef="#ctx0" brushRef="#br0">27118 12944 16383 0 0,'0'0'0'0'0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5T19:08:28.426"/>
    </inkml:context>
    <inkml:brush xml:id="br0">
      <inkml:brushProperty name="width" value="0.1" units="cm"/>
      <inkml:brushProperty name="height" value="0.1" units="cm"/>
    </inkml:brush>
  </inkml:definitions>
  <inkml:trace contextRef="#ctx0" brushRef="#br0">27577 15055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BACB-5205-46D5-BB5B-935E3E9604E8}" type="datetimeFigureOut">
              <a:rPr lang="en-US"/>
              <a:t>6/22/2022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9396C-6704-4805-B01C-B1E51C0A9950}" type="slidenum">
              <a:rPr lang="en-US"/>
              <a:t>‹#›</a:t>
            </a:fld>
            <a:endParaRPr lang="en-US"/>
          </a:p>
        </p:txBody>
      </p:sp>
    </p:spTree>
    <p:extLst>
      <p:ext uri="{BB962C8B-B14F-4D97-AF65-F5344CB8AC3E}">
        <p14:creationId xmlns:p14="http://schemas.microsoft.com/office/powerpoint/2010/main" val="210229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EARN Act contains changes to various tax provisions in retirement accounts – increases age of mandatory withdraws of IRAs, </a:t>
            </a:r>
            <a:r>
              <a:rPr lang="en-US" dirty="0" err="1"/>
              <a:t>ect.</a:t>
            </a:r>
            <a:r>
              <a:rPr lang="en-US" dirty="0"/>
              <a:t> https://www.finance.senate.gov/imo/media/doc/EARN%20Act%20section%20by%20section%20summary.pdf</a:t>
            </a:r>
          </a:p>
        </p:txBody>
      </p:sp>
      <p:sp>
        <p:nvSpPr>
          <p:cNvPr id="4" name="Slide Number Placeholder 3"/>
          <p:cNvSpPr>
            <a:spLocks noGrp="1"/>
          </p:cNvSpPr>
          <p:nvPr>
            <p:ph type="sldNum" sz="quarter" idx="5"/>
          </p:nvPr>
        </p:nvSpPr>
        <p:spPr/>
        <p:txBody>
          <a:bodyPr/>
          <a:lstStyle/>
          <a:p>
            <a:fld id="{F529396C-6704-4805-B01C-B1E51C0A9950}" type="slidenum">
              <a:rPr lang="en-US"/>
              <a:t>2</a:t>
            </a:fld>
            <a:endParaRPr lang="en-US"/>
          </a:p>
        </p:txBody>
      </p:sp>
    </p:spTree>
    <p:extLst>
      <p:ext uri="{BB962C8B-B14F-4D97-AF65-F5344CB8AC3E}">
        <p14:creationId xmlns:p14="http://schemas.microsoft.com/office/powerpoint/2010/main" val="178578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 students with disabilities.</a:t>
            </a:r>
          </a:p>
          <a:p>
            <a:r>
              <a:rPr lang="en-US"/>
              <a:t>From school year 2009–10 through 2019–20, the number of students ages 3–21 who received special education services under IDEA increased from 6.5 million, or 13 percent of total public school enrollment, to 7.3 million, or 14 percent of total public school enrollment. More people with IDD in education settings – IDEA, higher ed (e.g. TPSID 265 non-degree programs on university and college campuses across the country offering students with intellectual disabilities an opportunity to take college classes, engage in career development and independent living activities and participate in the social life of the campus.]</a:t>
            </a:r>
            <a:endParaRPr lang="en-US">
              <a:cs typeface="Calibri" panose="020F0502020204030204"/>
            </a:endParaRPr>
          </a:p>
          <a:p>
            <a:endParaRPr lang="en-US"/>
          </a:p>
          <a:p>
            <a:r>
              <a:rPr lang="en-US">
                <a:cs typeface="Calibri"/>
              </a:rPr>
              <a:t>Sexual Harassment more prevalent in IDD community</a:t>
            </a:r>
            <a:endParaRPr lang="en-US"/>
          </a:p>
          <a:p>
            <a:pPr marL="628650" lvl="1" indent="-171450">
              <a:lnSpc>
                <a:spcPct val="90000"/>
              </a:lnSpc>
              <a:spcBef>
                <a:spcPts val="500"/>
              </a:spcBef>
              <a:buFont typeface="Arial"/>
              <a:buChar char="•"/>
            </a:pPr>
            <a:r>
              <a:rPr lang="en-US"/>
              <a:t>Students with disabilities are more likely than their peers to experience sexual harassment, less likely to report it, and more likely to be pushed out of school as a result of sexual harassment. </a:t>
            </a:r>
            <a:endParaRPr lang="en-US">
              <a:cs typeface="Calibri"/>
            </a:endParaRPr>
          </a:p>
          <a:p>
            <a:pPr marL="628650" lvl="1" indent="-171450">
              <a:lnSpc>
                <a:spcPct val="90000"/>
              </a:lnSpc>
              <a:spcBef>
                <a:spcPts val="500"/>
              </a:spcBef>
              <a:buFont typeface="Arial"/>
              <a:buChar char="•"/>
            </a:pPr>
            <a:r>
              <a:rPr lang="en-US"/>
              <a:t>More than one in five girls ages 14-18 are kissed or touched without their consent, and children with disabilities are almost three times more likely to be sexually abused than their peers. </a:t>
            </a:r>
            <a:endParaRPr lang="en-US">
              <a:cs typeface="Calibri"/>
            </a:endParaRPr>
          </a:p>
          <a:p>
            <a:pPr marL="628650" lvl="1" indent="-171450">
              <a:lnSpc>
                <a:spcPct val="90000"/>
              </a:lnSpc>
              <a:spcBef>
                <a:spcPts val="500"/>
              </a:spcBef>
              <a:buFont typeface="Arial"/>
              <a:buChar char="•"/>
            </a:pPr>
            <a:r>
              <a:rPr lang="en-US"/>
              <a:t>In college, one in three disabled women are sexually assaulted, compared to one in five women without disabilities.</a:t>
            </a:r>
            <a:endParaRPr lang="en-US">
              <a:cs typeface="Calibri"/>
            </a:endParaRPr>
          </a:p>
          <a:p>
            <a:pPr marL="628650" lvl="1" indent="-171450">
              <a:lnSpc>
                <a:spcPct val="90000"/>
              </a:lnSpc>
              <a:spcBef>
                <a:spcPts val="500"/>
              </a:spcBef>
              <a:buFont typeface="Arial"/>
              <a:buChar char="•"/>
            </a:pPr>
            <a:r>
              <a:rPr lang="en-US"/>
              <a:t>People with disabilities are six times less likely than their peers to report sexual assault. </a:t>
            </a:r>
            <a:endParaRPr lang="en-US">
              <a:cs typeface="Calibri"/>
            </a:endParaRPr>
          </a:p>
          <a:p>
            <a:pPr marL="628650" lvl="1" indent="-171450">
              <a:lnSpc>
                <a:spcPct val="90000"/>
              </a:lnSpc>
              <a:spcBef>
                <a:spcPts val="500"/>
              </a:spcBef>
              <a:buFont typeface="Arial"/>
              <a:buChar char="•"/>
            </a:pPr>
            <a:r>
              <a:rPr lang="en-US"/>
              <a:t>In addition to the reasons that all students under report sexual assault, students with disabilities may choose not to report because their assailant is their caregiver, because it can be more difficult for students with cognitive or developmental disabilities to recognize or describe the harassment they experience, </a:t>
            </a:r>
            <a:endParaRPr lang="en-US">
              <a:cs typeface="Calibri"/>
            </a:endParaRPr>
          </a:p>
          <a:p>
            <a:pPr marL="628650" lvl="1" indent="-171450">
              <a:lnSpc>
                <a:spcPct val="90000"/>
              </a:lnSpc>
              <a:spcBef>
                <a:spcPts val="500"/>
              </a:spcBef>
              <a:buFont typeface="Arial"/>
              <a:buChar char="•"/>
            </a:pPr>
            <a:r>
              <a:rPr lang="en-US"/>
              <a:t>Title IX’s requirement of an “equitable” response means that schools must give the same rights to complainants and respondents, including those with disabilities who are also entitled to proceedings that accommodate their disability. T</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7DD5AAB-4569-46C2-B724-2DD4D4B6DD12}" type="slidenum">
              <a:t>6</a:t>
            </a:fld>
            <a:endParaRPr lang="en-US"/>
          </a:p>
        </p:txBody>
      </p:sp>
    </p:spTree>
    <p:extLst>
      <p:ext uri="{BB962C8B-B14F-4D97-AF65-F5344CB8AC3E}">
        <p14:creationId xmlns:p14="http://schemas.microsoft.com/office/powerpoint/2010/main" val="3534806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6/22/2022</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8618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6/22/2022</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858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6/22/2022</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0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6/22/2022</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331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6/22/2022</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488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6/22/2022</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335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6/22/2022</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85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6/22/2022</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1737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6/22/2022</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01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6/22/2022</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837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6/22/2022</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585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6/22/2022</a:t>
            </a:fld>
            <a:endParaRPr lang="en-US"/>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39095179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11" r:id="rId6"/>
    <p:sldLayoutId id="2147483706" r:id="rId7"/>
    <p:sldLayoutId id="2147483707" r:id="rId8"/>
    <p:sldLayoutId id="2147483708" r:id="rId9"/>
    <p:sldLayoutId id="2147483710"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customXml" Target="../ink/ink5.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customXml" Target="../ink/ink4.xml"/><Relationship Id="rId2" Type="http://schemas.openxmlformats.org/officeDocument/2006/relationships/notesSlide" Target="../notesSlides/notesSlide1.xml"/><Relationship Id="rId16" Type="http://schemas.openxmlformats.org/officeDocument/2006/relationships/customXml" Target="../ink/ink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customXml" Target="../ink/ink3.xml"/><Relationship Id="rId5" Type="http://schemas.openxmlformats.org/officeDocument/2006/relationships/diagramQuickStyle" Target="../diagrams/quickStyle1.xml"/><Relationship Id="rId15" Type="http://schemas.openxmlformats.org/officeDocument/2006/relationships/customXml" Target="../ink/ink7.xml"/><Relationship Id="rId10" Type="http://schemas.openxmlformats.org/officeDocument/2006/relationships/customXml" Target="../ink/ink2.xml"/><Relationship Id="rId4" Type="http://schemas.openxmlformats.org/officeDocument/2006/relationships/diagramLayout" Target="../diagrams/layout1.xml"/><Relationship Id="rId9" Type="http://schemas.openxmlformats.org/officeDocument/2006/relationships/image" Target="../media/image2.png"/><Relationship Id="rId14" Type="http://schemas.openxmlformats.org/officeDocument/2006/relationships/customXml" Target="../ink/ink6.xml"/></Relationships>
</file>

<file path=ppt/slides/_rels/slide3.xml.rels><?xml version="1.0" encoding="UTF-8" standalone="yes"?>
<Relationships xmlns="http://schemas.openxmlformats.org/package/2006/relationships"><Relationship Id="rId3" Type="http://schemas.openxmlformats.org/officeDocument/2006/relationships/hyperlink" Target="https://www.c-c-d.org/fichiers/CCD-Ltr-to-Senators_GunPackage2022.pdf" TargetMode="External"/><Relationship Id="rId2" Type="http://schemas.openxmlformats.org/officeDocument/2006/relationships/hyperlink" Target="https://www.ndrn.org/wp-content/uploads/2022/06/Coalition-for-Smart-Safety-Letter-in-Response_Cyrus-Huncharek.pdf"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nwlc.org/resource/survivor-justice-is-disability-justice/" TargetMode="External"/><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us02web.zoom.us/j/8215649001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ea typeface="+mj-lt"/>
                <a:cs typeface="+mj-lt"/>
              </a:rPr>
              <a:t>NACDD </a:t>
            </a:r>
            <a:br>
              <a:rPr lang="en-US">
                <a:ea typeface="+mj-lt"/>
                <a:cs typeface="+mj-lt"/>
              </a:rPr>
            </a:br>
            <a:r>
              <a:rPr lang="en-US">
                <a:ea typeface="+mj-lt"/>
                <a:cs typeface="+mj-lt"/>
              </a:rPr>
              <a:t>Policy Update</a:t>
            </a:r>
            <a:br>
              <a:rPr lang="en-US">
                <a:ea typeface="+mj-lt"/>
                <a:cs typeface="+mj-lt"/>
              </a:rPr>
            </a:br>
            <a:r>
              <a:rPr lang="en-US">
                <a:ea typeface="+mj-lt"/>
                <a:cs typeface="+mj-lt"/>
              </a:rPr>
              <a:t>June 22, 2022</a:t>
            </a:r>
            <a:endParaRPr lang="en-US">
              <a:cs typeface="Calibri Light" panose="020F0302020204030204"/>
            </a:endParaRPr>
          </a:p>
        </p:txBody>
      </p:sp>
      <p:sp>
        <p:nvSpPr>
          <p:cNvPr id="3" name="Subtitle 2"/>
          <p:cNvSpPr>
            <a:spLocks noGrp="1"/>
          </p:cNvSpPr>
          <p:nvPr>
            <p:ph type="subTitle" idx="1"/>
          </p:nvPr>
        </p:nvSpPr>
        <p:spPr/>
        <p:txBody>
          <a:bodyPr vert="horz" lIns="91440" tIns="45720" rIns="91440" bIns="45720" rtlCol="0" anchor="t">
            <a:normAutofit/>
          </a:bodyPr>
          <a:lstStyle/>
          <a:p>
            <a:r>
              <a:rPr lang="en-US">
                <a:ea typeface="+mn-lt"/>
                <a:cs typeface="+mn-lt"/>
              </a:rPr>
              <a:t>Erin Prangley, Director, Public Policy</a:t>
            </a:r>
            <a:br>
              <a:rPr lang="en-US">
                <a:ea typeface="+mn-lt"/>
                <a:cs typeface="+mn-lt"/>
              </a:rPr>
            </a:br>
            <a:r>
              <a:rPr lang="en-US">
                <a:ea typeface="+mn-lt"/>
                <a:cs typeface="+mn-lt"/>
              </a:rPr>
              <a:t>National Association of Councils on Developmental Disabilities</a:t>
            </a:r>
            <a:endParaRPr lang="en-US"/>
          </a:p>
        </p:txBody>
      </p:sp>
      <p:pic>
        <p:nvPicPr>
          <p:cNvPr id="4" name="Picture 4" descr="Logo, company name&#10;&#10;Description automatically generated">
            <a:extLst>
              <a:ext uri="{FF2B5EF4-FFF2-40B4-BE49-F238E27FC236}">
                <a16:creationId xmlns:a16="http://schemas.microsoft.com/office/drawing/2014/main" id="{57DEDAD0-4F2C-4498-968B-E4C826F49DC0}"/>
              </a:ext>
            </a:extLst>
          </p:cNvPr>
          <p:cNvPicPr>
            <a:picLocks noChangeAspect="1"/>
          </p:cNvPicPr>
          <p:nvPr/>
        </p:nvPicPr>
        <p:blipFill>
          <a:blip r:embed="rId2"/>
          <a:stretch>
            <a:fillRect/>
          </a:stretch>
        </p:blipFill>
        <p:spPr>
          <a:xfrm>
            <a:off x="3060700" y="4429677"/>
            <a:ext cx="6057900" cy="224044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17ADD2-A56F-4F8A-8A2C-B1F385B7B6D2}"/>
              </a:ext>
            </a:extLst>
          </p:cNvPr>
          <p:cNvSpPr>
            <a:spLocks noGrp="1"/>
          </p:cNvSpPr>
          <p:nvPr>
            <p:ph type="title"/>
          </p:nvPr>
        </p:nvSpPr>
        <p:spPr>
          <a:xfrm>
            <a:off x="524741" y="620392"/>
            <a:ext cx="3808268" cy="5504688"/>
          </a:xfrm>
        </p:spPr>
        <p:txBody>
          <a:bodyPr>
            <a:normAutofit/>
          </a:bodyPr>
          <a:lstStyle/>
          <a:p>
            <a:r>
              <a:rPr lang="en-US" sz="6000">
                <a:solidFill>
                  <a:schemeClr val="bg1"/>
                </a:solidFill>
                <a:cs typeface="Calibri Light"/>
              </a:rPr>
              <a:t>Legislative Update</a:t>
            </a:r>
            <a:endParaRPr lang="en-US" sz="3600">
              <a:solidFill>
                <a:schemeClr val="bg1"/>
              </a:solidFill>
              <a:cs typeface="Calibri Light"/>
            </a:endParaRPr>
          </a:p>
        </p:txBody>
      </p:sp>
      <p:graphicFrame>
        <p:nvGraphicFramePr>
          <p:cNvPr id="5" name="Content Placeholder 2">
            <a:extLst>
              <a:ext uri="{FF2B5EF4-FFF2-40B4-BE49-F238E27FC236}">
                <a16:creationId xmlns:a16="http://schemas.microsoft.com/office/drawing/2014/main" id="{0CCB6CDB-DD77-4DC7-8C5A-99BCDD365899}"/>
              </a:ext>
            </a:extLst>
          </p:cNvPr>
          <p:cNvGraphicFramePr>
            <a:graphicFrameLocks noGrp="1"/>
          </p:cNvGraphicFramePr>
          <p:nvPr>
            <p:ph idx="1"/>
            <p:extLst>
              <p:ext uri="{D42A27DB-BD31-4B8C-83A1-F6EECF244321}">
                <p14:modId xmlns:p14="http://schemas.microsoft.com/office/powerpoint/2010/main" val="1958439107"/>
              </p:ext>
            </p:extLst>
          </p:nvPr>
        </p:nvGraphicFramePr>
        <p:xfrm>
          <a:off x="5452789" y="316526"/>
          <a:ext cx="6347274" cy="6356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8969" name="Ink 8968">
                <a:extLst>
                  <a:ext uri="{FF2B5EF4-FFF2-40B4-BE49-F238E27FC236}">
                    <a16:creationId xmlns:a16="http://schemas.microsoft.com/office/drawing/2014/main" id="{B01650D7-A6C4-47EE-AC0C-DAA26ED82439}"/>
                  </a:ext>
                </a:extLst>
              </p14:cNvPr>
              <p14:cNvContentPartPr/>
              <p14:nvPr/>
            </p14:nvContentPartPr>
            <p14:xfrm>
              <a:off x="6803870" y="5736917"/>
              <a:ext cx="9525" cy="9525"/>
            </p14:xfrm>
          </p:contentPart>
        </mc:Choice>
        <mc:Fallback xmlns="">
          <p:pic>
            <p:nvPicPr>
              <p:cNvPr id="8969" name="Ink 8968">
                <a:extLst>
                  <a:ext uri="{FF2B5EF4-FFF2-40B4-BE49-F238E27FC236}">
                    <a16:creationId xmlns:a16="http://schemas.microsoft.com/office/drawing/2014/main" id="{B01650D7-A6C4-47EE-AC0C-DAA26ED82439}"/>
                  </a:ext>
                </a:extLst>
              </p:cNvPr>
              <p:cNvPicPr/>
              <p:nvPr/>
            </p:nvPicPr>
            <p:blipFill>
              <a:blip r:embed="rId9"/>
              <a:stretch>
                <a:fillRect/>
              </a:stretch>
            </p:blipFill>
            <p:spPr>
              <a:xfrm>
                <a:off x="6327620" y="5260667"/>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970" name="Ink 8969">
                <a:extLst>
                  <a:ext uri="{FF2B5EF4-FFF2-40B4-BE49-F238E27FC236}">
                    <a16:creationId xmlns:a16="http://schemas.microsoft.com/office/drawing/2014/main" id="{5CB905E0-EA63-474F-9CFF-963CE3AE436B}"/>
                  </a:ext>
                </a:extLst>
              </p14:cNvPr>
              <p14:cNvContentPartPr/>
              <p14:nvPr/>
            </p14:nvContentPartPr>
            <p14:xfrm>
              <a:off x="6773773" y="5538006"/>
              <a:ext cx="9525" cy="9525"/>
            </p14:xfrm>
          </p:contentPart>
        </mc:Choice>
        <mc:Fallback xmlns="">
          <p:pic>
            <p:nvPicPr>
              <p:cNvPr id="8970" name="Ink 8969">
                <a:extLst>
                  <a:ext uri="{FF2B5EF4-FFF2-40B4-BE49-F238E27FC236}">
                    <a16:creationId xmlns:a16="http://schemas.microsoft.com/office/drawing/2014/main" id="{5CB905E0-EA63-474F-9CFF-963CE3AE436B}"/>
                  </a:ext>
                </a:extLst>
              </p:cNvPr>
              <p:cNvPicPr/>
              <p:nvPr/>
            </p:nvPicPr>
            <p:blipFill>
              <a:blip r:embed="rId9"/>
              <a:stretch>
                <a:fillRect/>
              </a:stretch>
            </p:blipFill>
            <p:spPr>
              <a:xfrm>
                <a:off x="6297523" y="5061756"/>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971" name="Ink 8970">
                <a:extLst>
                  <a:ext uri="{FF2B5EF4-FFF2-40B4-BE49-F238E27FC236}">
                    <a16:creationId xmlns:a16="http://schemas.microsoft.com/office/drawing/2014/main" id="{157DC739-6C3E-4A4F-AA4B-D08E9B1901E7}"/>
                  </a:ext>
                </a:extLst>
              </p14:cNvPr>
              <p14:cNvContentPartPr/>
              <p14:nvPr/>
            </p14:nvContentPartPr>
            <p14:xfrm>
              <a:off x="6773773" y="5539510"/>
              <a:ext cx="9525" cy="9525"/>
            </p14:xfrm>
          </p:contentPart>
        </mc:Choice>
        <mc:Fallback xmlns="">
          <p:pic>
            <p:nvPicPr>
              <p:cNvPr id="8971" name="Ink 8970">
                <a:extLst>
                  <a:ext uri="{FF2B5EF4-FFF2-40B4-BE49-F238E27FC236}">
                    <a16:creationId xmlns:a16="http://schemas.microsoft.com/office/drawing/2014/main" id="{157DC739-6C3E-4A4F-AA4B-D08E9B1901E7}"/>
                  </a:ext>
                </a:extLst>
              </p:cNvPr>
              <p:cNvPicPr/>
              <p:nvPr/>
            </p:nvPicPr>
            <p:blipFill>
              <a:blip r:embed="rId9"/>
              <a:stretch>
                <a:fillRect/>
              </a:stretch>
            </p:blipFill>
            <p:spPr>
              <a:xfrm>
                <a:off x="6297523" y="5063260"/>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972" name="Ink 8971">
                <a:extLst>
                  <a:ext uri="{FF2B5EF4-FFF2-40B4-BE49-F238E27FC236}">
                    <a16:creationId xmlns:a16="http://schemas.microsoft.com/office/drawing/2014/main" id="{AEB0479D-4044-4F9F-A956-DEDD6DAFA24F}"/>
                  </a:ext>
                </a:extLst>
              </p14:cNvPr>
              <p14:cNvContentPartPr/>
              <p14:nvPr/>
            </p14:nvContentPartPr>
            <p14:xfrm>
              <a:off x="6773773" y="5539510"/>
              <a:ext cx="9525" cy="9525"/>
            </p14:xfrm>
          </p:contentPart>
        </mc:Choice>
        <mc:Fallback xmlns="">
          <p:pic>
            <p:nvPicPr>
              <p:cNvPr id="8972" name="Ink 8971">
                <a:extLst>
                  <a:ext uri="{FF2B5EF4-FFF2-40B4-BE49-F238E27FC236}">
                    <a16:creationId xmlns:a16="http://schemas.microsoft.com/office/drawing/2014/main" id="{AEB0479D-4044-4F9F-A956-DEDD6DAFA24F}"/>
                  </a:ext>
                </a:extLst>
              </p:cNvPr>
              <p:cNvPicPr/>
              <p:nvPr/>
            </p:nvPicPr>
            <p:blipFill>
              <a:blip r:embed="rId9"/>
              <a:stretch>
                <a:fillRect/>
              </a:stretch>
            </p:blipFill>
            <p:spPr>
              <a:xfrm>
                <a:off x="6297523" y="5063260"/>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973" name="Ink 8972">
                <a:extLst>
                  <a:ext uri="{FF2B5EF4-FFF2-40B4-BE49-F238E27FC236}">
                    <a16:creationId xmlns:a16="http://schemas.microsoft.com/office/drawing/2014/main" id="{805AF6DF-C0FB-456E-B27D-1395132039ED}"/>
                  </a:ext>
                </a:extLst>
              </p14:cNvPr>
              <p14:cNvContentPartPr/>
              <p14:nvPr/>
            </p14:nvContentPartPr>
            <p14:xfrm>
              <a:off x="8141515" y="4923870"/>
              <a:ext cx="9525" cy="9525"/>
            </p14:xfrm>
          </p:contentPart>
        </mc:Choice>
        <mc:Fallback xmlns="">
          <p:pic>
            <p:nvPicPr>
              <p:cNvPr id="8973" name="Ink 8972">
                <a:extLst>
                  <a:ext uri="{FF2B5EF4-FFF2-40B4-BE49-F238E27FC236}">
                    <a16:creationId xmlns:a16="http://schemas.microsoft.com/office/drawing/2014/main" id="{805AF6DF-C0FB-456E-B27D-1395132039ED}"/>
                  </a:ext>
                </a:extLst>
              </p:cNvPr>
              <p:cNvPicPr/>
              <p:nvPr/>
            </p:nvPicPr>
            <p:blipFill>
              <a:blip r:embed="rId9"/>
              <a:stretch>
                <a:fillRect/>
              </a:stretch>
            </p:blipFill>
            <p:spPr>
              <a:xfrm>
                <a:off x="7665265" y="4447620"/>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974" name="Ink 8973">
                <a:extLst>
                  <a:ext uri="{FF2B5EF4-FFF2-40B4-BE49-F238E27FC236}">
                    <a16:creationId xmlns:a16="http://schemas.microsoft.com/office/drawing/2014/main" id="{2D5B7EAF-44EB-4024-A5BE-3E4B1995226B}"/>
                  </a:ext>
                </a:extLst>
              </p14:cNvPr>
              <p14:cNvContentPartPr/>
              <p14:nvPr/>
            </p14:nvContentPartPr>
            <p14:xfrm>
              <a:off x="8120448" y="5012638"/>
              <a:ext cx="9525" cy="9525"/>
            </p14:xfrm>
          </p:contentPart>
        </mc:Choice>
        <mc:Fallback xmlns="">
          <p:pic>
            <p:nvPicPr>
              <p:cNvPr id="8974" name="Ink 8973">
                <a:extLst>
                  <a:ext uri="{FF2B5EF4-FFF2-40B4-BE49-F238E27FC236}">
                    <a16:creationId xmlns:a16="http://schemas.microsoft.com/office/drawing/2014/main" id="{2D5B7EAF-44EB-4024-A5BE-3E4B1995226B}"/>
                  </a:ext>
                </a:extLst>
              </p:cNvPr>
              <p:cNvPicPr/>
              <p:nvPr/>
            </p:nvPicPr>
            <p:blipFill>
              <a:blip r:embed="rId9"/>
              <a:stretch>
                <a:fillRect/>
              </a:stretch>
            </p:blipFill>
            <p:spPr>
              <a:xfrm>
                <a:off x="7644198" y="4536388"/>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975" name="Ink 8974">
                <a:extLst>
                  <a:ext uri="{FF2B5EF4-FFF2-40B4-BE49-F238E27FC236}">
                    <a16:creationId xmlns:a16="http://schemas.microsoft.com/office/drawing/2014/main" id="{BEC4C667-876A-4F7C-81C4-04801F42ACA4}"/>
                  </a:ext>
                </a:extLst>
              </p14:cNvPr>
              <p14:cNvContentPartPr/>
              <p14:nvPr/>
            </p14:nvContentPartPr>
            <p14:xfrm>
              <a:off x="8120448" y="5012638"/>
              <a:ext cx="9525" cy="9525"/>
            </p14:xfrm>
          </p:contentPart>
        </mc:Choice>
        <mc:Fallback xmlns="">
          <p:pic>
            <p:nvPicPr>
              <p:cNvPr id="8975" name="Ink 8974">
                <a:extLst>
                  <a:ext uri="{FF2B5EF4-FFF2-40B4-BE49-F238E27FC236}">
                    <a16:creationId xmlns:a16="http://schemas.microsoft.com/office/drawing/2014/main" id="{BEC4C667-876A-4F7C-81C4-04801F42ACA4}"/>
                  </a:ext>
                </a:extLst>
              </p:cNvPr>
              <p:cNvPicPr/>
              <p:nvPr/>
            </p:nvPicPr>
            <p:blipFill>
              <a:blip r:embed="rId9"/>
              <a:stretch>
                <a:fillRect/>
              </a:stretch>
            </p:blipFill>
            <p:spPr>
              <a:xfrm>
                <a:off x="7644198" y="4536388"/>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976" name="Ink 8975">
                <a:extLst>
                  <a:ext uri="{FF2B5EF4-FFF2-40B4-BE49-F238E27FC236}">
                    <a16:creationId xmlns:a16="http://schemas.microsoft.com/office/drawing/2014/main" id="{EEF1CDFC-EFE2-4F53-91FD-69B27670E190}"/>
                  </a:ext>
                </a:extLst>
              </p14:cNvPr>
              <p14:cNvContentPartPr/>
              <p14:nvPr/>
            </p14:nvContentPartPr>
            <p14:xfrm>
              <a:off x="8301467" y="5845670"/>
              <a:ext cx="9525" cy="9525"/>
            </p14:xfrm>
          </p:contentPart>
        </mc:Choice>
        <mc:Fallback xmlns="">
          <p:pic>
            <p:nvPicPr>
              <p:cNvPr id="8976" name="Ink 8975">
                <a:extLst>
                  <a:ext uri="{FF2B5EF4-FFF2-40B4-BE49-F238E27FC236}">
                    <a16:creationId xmlns:a16="http://schemas.microsoft.com/office/drawing/2014/main" id="{EEF1CDFC-EFE2-4F53-91FD-69B27670E190}"/>
                  </a:ext>
                </a:extLst>
              </p:cNvPr>
              <p:cNvPicPr/>
              <p:nvPr/>
            </p:nvPicPr>
            <p:blipFill>
              <a:blip r:embed="rId9"/>
              <a:stretch>
                <a:fillRect/>
              </a:stretch>
            </p:blipFill>
            <p:spPr>
              <a:xfrm>
                <a:off x="7825217" y="5369420"/>
                <a:ext cx="952500" cy="952500"/>
              </a:xfrm>
              <a:prstGeom prst="rect">
                <a:avLst/>
              </a:prstGeom>
            </p:spPr>
          </p:pic>
        </mc:Fallback>
      </mc:AlternateContent>
    </p:spTree>
    <p:extLst>
      <p:ext uri="{BB962C8B-B14F-4D97-AF65-F5344CB8AC3E}">
        <p14:creationId xmlns:p14="http://schemas.microsoft.com/office/powerpoint/2010/main" val="1031210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5ABC8E-FF9A-37C2-4CB3-437C509A1AD6}"/>
              </a:ext>
            </a:extLst>
          </p:cNvPr>
          <p:cNvSpPr>
            <a:spLocks noGrp="1"/>
          </p:cNvSpPr>
          <p:nvPr>
            <p:ph type="title"/>
          </p:nvPr>
        </p:nvSpPr>
        <p:spPr>
          <a:xfrm>
            <a:off x="572493" y="238539"/>
            <a:ext cx="11018520" cy="1434415"/>
          </a:xfrm>
        </p:spPr>
        <p:txBody>
          <a:bodyPr anchor="b">
            <a:normAutofit/>
          </a:bodyPr>
          <a:lstStyle/>
          <a:p>
            <a:r>
              <a:rPr lang="en-US" sz="5400">
                <a:cs typeface="Calibri Light"/>
              </a:rPr>
              <a:t>Guns and School Safety Legislation</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B563F0-67D1-C406-BE98-00D86D4D71B4}"/>
              </a:ext>
            </a:extLst>
          </p:cNvPr>
          <p:cNvSpPr>
            <a:spLocks noGrp="1"/>
          </p:cNvSpPr>
          <p:nvPr>
            <p:ph idx="1"/>
          </p:nvPr>
        </p:nvSpPr>
        <p:spPr>
          <a:xfrm>
            <a:off x="572493" y="2071316"/>
            <a:ext cx="6713552" cy="4119172"/>
          </a:xfrm>
        </p:spPr>
        <p:txBody>
          <a:bodyPr vert="horz" lIns="91440" tIns="45720" rIns="91440" bIns="45720" rtlCol="0" anchor="t">
            <a:normAutofit lnSpcReduction="10000"/>
          </a:bodyPr>
          <a:lstStyle/>
          <a:p>
            <a:pPr marL="0" indent="0">
              <a:buNone/>
            </a:pPr>
            <a:r>
              <a:rPr lang="en-US" sz="1700" dirty="0">
                <a:ea typeface="+mn-lt"/>
                <a:cs typeface="+mn-lt"/>
              </a:rPr>
              <a:t>Senate's ‘‘Bipartisan Safer Communities Act’’ </a:t>
            </a:r>
            <a:endParaRPr lang="en-US" sz="1700" dirty="0"/>
          </a:p>
          <a:p>
            <a:r>
              <a:rPr lang="en-US" sz="1700" dirty="0">
                <a:ea typeface="+mn-lt"/>
                <a:cs typeface="+mn-lt"/>
              </a:rPr>
              <a:t>Enhanced background checks; allows review of juvenile and mental health records of gun purchasers younger than 21.</a:t>
            </a:r>
            <a:endParaRPr lang="en-US" sz="1700" dirty="0">
              <a:cs typeface="Calibri"/>
            </a:endParaRPr>
          </a:p>
          <a:p>
            <a:r>
              <a:rPr lang="en-US" sz="1700" dirty="0">
                <a:ea typeface="+mn-lt"/>
                <a:cs typeface="+mn-lt"/>
              </a:rPr>
              <a:t>Direct millions toward helping states implement so-called red-flag laws.</a:t>
            </a:r>
            <a:endParaRPr lang="en-US" sz="1700" dirty="0">
              <a:cs typeface="Calibri"/>
            </a:endParaRPr>
          </a:p>
          <a:p>
            <a:r>
              <a:rPr lang="en-US" sz="1700" dirty="0">
                <a:ea typeface="+mn-lt"/>
                <a:cs typeface="+mn-lt"/>
              </a:rPr>
              <a:t>Bars abusive dating partners from purchasing firearms.</a:t>
            </a:r>
          </a:p>
          <a:p>
            <a:r>
              <a:rPr lang="en-US" sz="1700" dirty="0">
                <a:ea typeface="+mn-lt"/>
                <a:cs typeface="+mn-lt"/>
              </a:rPr>
              <a:t>Provides millions of dollars for expanding mental health resources in communities and schools in addition to funds devoted to boosting school safety. </a:t>
            </a:r>
          </a:p>
          <a:p>
            <a:pPr marL="0" indent="0">
              <a:buNone/>
            </a:pPr>
            <a:r>
              <a:rPr lang="en-US" sz="1700" dirty="0">
                <a:ea typeface="+mn-lt"/>
                <a:cs typeface="+mn-lt"/>
              </a:rPr>
              <a:t>Coalition Statements</a:t>
            </a:r>
          </a:p>
          <a:p>
            <a:pPr marL="285750" indent="-285750"/>
            <a:r>
              <a:rPr lang="en-US" sz="1700" dirty="0">
                <a:ea typeface="+mn-lt"/>
                <a:cs typeface="+mn-lt"/>
              </a:rPr>
              <a:t>Coalition for Safe Schools at </a:t>
            </a:r>
            <a:r>
              <a:rPr lang="en-US" sz="1700" dirty="0">
                <a:ea typeface="+mn-lt"/>
                <a:cs typeface="+mn-lt"/>
                <a:hlinkClick r:id="rId2"/>
              </a:rPr>
              <a:t>https://www.ndrn.org/wp-content/uploads/2022/06/Coalition-for-Smart-Safety-Letter-in-Response_Cyrus-Huncharek.pdf</a:t>
            </a:r>
            <a:endParaRPr lang="en-US" sz="1700">
              <a:ea typeface="+mn-lt"/>
              <a:cs typeface="+mn-lt"/>
            </a:endParaRPr>
          </a:p>
          <a:p>
            <a:pPr marL="285750" indent="-285750"/>
            <a:r>
              <a:rPr lang="en-US" sz="1700" dirty="0">
                <a:ea typeface="+mn-lt"/>
                <a:cs typeface="+mn-lt"/>
              </a:rPr>
              <a:t>CCD Education Task Force at </a:t>
            </a:r>
            <a:r>
              <a:rPr lang="en-US" sz="1700" dirty="0">
                <a:ea typeface="+mn-lt"/>
                <a:cs typeface="+mn-lt"/>
                <a:hlinkClick r:id="rId3"/>
              </a:rPr>
              <a:t>https://www.c-c-d.org/fichiers/CCD-Ltr-to-Senators_GunPackage2022.pdf</a:t>
            </a:r>
            <a:r>
              <a:rPr lang="en-US" sz="1700" dirty="0">
                <a:ea typeface="+mn-lt"/>
                <a:cs typeface="+mn-lt"/>
              </a:rPr>
              <a:t> </a:t>
            </a:r>
            <a:endParaRPr lang="en-US" sz="1700" dirty="0">
              <a:cs typeface="Calibri"/>
            </a:endParaRPr>
          </a:p>
        </p:txBody>
      </p:sp>
      <p:pic>
        <p:nvPicPr>
          <p:cNvPr id="4" name="Picture 4">
            <a:extLst>
              <a:ext uri="{FF2B5EF4-FFF2-40B4-BE49-F238E27FC236}">
                <a16:creationId xmlns:a16="http://schemas.microsoft.com/office/drawing/2014/main" id="{3EE4A04D-B3B5-BEB2-CBB8-FDC324AC31BF}"/>
              </a:ext>
            </a:extLst>
          </p:cNvPr>
          <p:cNvPicPr>
            <a:picLocks noChangeAspect="1"/>
          </p:cNvPicPr>
          <p:nvPr/>
        </p:nvPicPr>
        <p:blipFill rotWithShape="1">
          <a:blip r:embed="rId4"/>
          <a:srcRect l="9910" r="25874" b="2"/>
          <a:stretch/>
        </p:blipFill>
        <p:spPr>
          <a:xfrm>
            <a:off x="7675658" y="2093976"/>
            <a:ext cx="3941064" cy="4096512"/>
          </a:xfrm>
          <a:prstGeom prst="rect">
            <a:avLst/>
          </a:prstGeom>
        </p:spPr>
      </p:pic>
    </p:spTree>
    <p:extLst>
      <p:ext uri="{BB962C8B-B14F-4D97-AF65-F5344CB8AC3E}">
        <p14:creationId xmlns:p14="http://schemas.microsoft.com/office/powerpoint/2010/main" val="920329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CD148A-8AAF-D149-9F26-A9493C5DC33C}"/>
              </a:ext>
            </a:extLst>
          </p:cNvPr>
          <p:cNvSpPr>
            <a:spLocks noGrp="1"/>
          </p:cNvSpPr>
          <p:nvPr>
            <p:ph type="title"/>
          </p:nvPr>
        </p:nvSpPr>
        <p:spPr>
          <a:xfrm>
            <a:off x="6412091" y="501651"/>
            <a:ext cx="4395340" cy="1716255"/>
          </a:xfrm>
        </p:spPr>
        <p:txBody>
          <a:bodyPr anchor="b">
            <a:normAutofit/>
          </a:bodyPr>
          <a:lstStyle/>
          <a:p>
            <a:r>
              <a:rPr lang="en-US" sz="4200"/>
              <a:t>Title IX and the IDD Community</a:t>
            </a:r>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CEE87CD0-082A-718A-D481-A10E3B68CD8F}"/>
              </a:ext>
            </a:extLst>
          </p:cNvPr>
          <p:cNvPicPr>
            <a:picLocks noChangeAspect="1"/>
          </p:cNvPicPr>
          <p:nvPr/>
        </p:nvPicPr>
        <p:blipFill>
          <a:blip r:embed="rId3"/>
          <a:stretch>
            <a:fillRect/>
          </a:stretch>
        </p:blipFill>
        <p:spPr>
          <a:xfrm>
            <a:off x="279143" y="1144540"/>
            <a:ext cx="5221625" cy="4568921"/>
          </a:xfrm>
          <a:prstGeom prst="rect">
            <a:avLst/>
          </a:prstGeom>
        </p:spPr>
      </p:pic>
      <p:sp>
        <p:nvSpPr>
          <p:cNvPr id="3" name="Content Placeholder 2">
            <a:extLst>
              <a:ext uri="{FF2B5EF4-FFF2-40B4-BE49-F238E27FC236}">
                <a16:creationId xmlns:a16="http://schemas.microsoft.com/office/drawing/2014/main" id="{7CF2D441-21F3-C24C-9221-8A150625FB74}"/>
              </a:ext>
            </a:extLst>
          </p:cNvPr>
          <p:cNvSpPr>
            <a:spLocks noGrp="1"/>
          </p:cNvSpPr>
          <p:nvPr>
            <p:ph idx="1"/>
          </p:nvPr>
        </p:nvSpPr>
        <p:spPr>
          <a:xfrm>
            <a:off x="6090659" y="2401507"/>
            <a:ext cx="5254229" cy="4127370"/>
          </a:xfrm>
        </p:spPr>
        <p:txBody>
          <a:bodyPr vert="horz" lIns="91440" tIns="45720" rIns="91440" bIns="45720" rtlCol="0" anchor="t">
            <a:noAutofit/>
          </a:bodyPr>
          <a:lstStyle/>
          <a:p>
            <a:pPr marL="0" indent="0">
              <a:buNone/>
            </a:pPr>
            <a:r>
              <a:rPr lang="en-US" sz="1600" dirty="0"/>
              <a:t>What is Title IX? </a:t>
            </a:r>
            <a:endParaRPr lang="en-US" sz="1600" dirty="0">
              <a:ea typeface="+mn-lt"/>
              <a:cs typeface="+mn-lt"/>
            </a:endParaRPr>
          </a:p>
          <a:p>
            <a:r>
              <a:rPr lang="en-US" sz="1600" dirty="0">
                <a:ea typeface="+mn-lt"/>
                <a:cs typeface="+mn-lt"/>
              </a:rPr>
              <a:t>Created in 1972, Title IX prohibits sex discrimination in educational institutions that receive federal funding. The Supreme Court and guidance from the U.S. Department of Education have given it a broad scope covering protection from sexual harassment and sexual violence. Students cannot learn if they are not safe. </a:t>
            </a:r>
            <a:endParaRPr lang="en-US" sz="1600" dirty="0"/>
          </a:p>
          <a:p>
            <a:pPr marL="0" indent="0">
              <a:buNone/>
            </a:pPr>
            <a:r>
              <a:rPr lang="en-US" sz="1600" dirty="0"/>
              <a:t>Why is it important to the IDD Community? </a:t>
            </a:r>
          </a:p>
          <a:p>
            <a:r>
              <a:rPr lang="en-US" sz="1600" dirty="0"/>
              <a:t>More students with IDD in education settings due to success of IDEA and TPSID Programs. </a:t>
            </a:r>
            <a:r>
              <a:rPr lang="en-US" sz="1600" dirty="0">
                <a:ea typeface="+mn-lt"/>
                <a:cs typeface="+mn-lt"/>
              </a:rPr>
              <a:t> </a:t>
            </a:r>
          </a:p>
          <a:p>
            <a:r>
              <a:rPr lang="en-US" sz="1600" dirty="0">
                <a:ea typeface="+mn-lt"/>
                <a:cs typeface="+mn-lt"/>
              </a:rPr>
              <a:t>Students with disabilities are more likely than their peers to experience sexual harassment, less likely to report it, and more likely to be pushed out of school because of sexual harassment. </a:t>
            </a:r>
            <a:endParaRPr lang="en-US" sz="1600" dirty="0"/>
          </a:p>
          <a:p>
            <a:pPr lvl="1"/>
            <a:endParaRPr lang="en-US" sz="1300"/>
          </a:p>
        </p:txBody>
      </p:sp>
      <p:cxnSp>
        <p:nvCxnSpPr>
          <p:cNvPr id="13" name="Straight Connector 1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539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DF9048-73A0-8540-865B-C5E10086AEFC}"/>
              </a:ext>
            </a:extLst>
          </p:cNvPr>
          <p:cNvSpPr>
            <a:spLocks noGrp="1"/>
          </p:cNvSpPr>
          <p:nvPr>
            <p:ph type="title"/>
          </p:nvPr>
        </p:nvSpPr>
        <p:spPr>
          <a:xfrm>
            <a:off x="6657715" y="467271"/>
            <a:ext cx="4914541" cy="2052522"/>
          </a:xfrm>
        </p:spPr>
        <p:txBody>
          <a:bodyPr anchor="b">
            <a:normAutofit/>
          </a:bodyPr>
          <a:lstStyle/>
          <a:p>
            <a:r>
              <a:rPr lang="en-US" sz="3400" dirty="0"/>
              <a:t>Next Steps for </a:t>
            </a:r>
            <a:br>
              <a:rPr lang="en-US" sz="3400" dirty="0"/>
            </a:br>
            <a:r>
              <a:rPr lang="en-US" sz="3400" dirty="0"/>
              <a:t>Title IX and the</a:t>
            </a:r>
            <a:br>
              <a:rPr lang="en-US" sz="3400" dirty="0"/>
            </a:br>
            <a:r>
              <a:rPr lang="en-US" sz="3400" dirty="0"/>
              <a:t>Disability Community </a:t>
            </a:r>
          </a:p>
        </p:txBody>
      </p:sp>
      <p:sp>
        <p:nvSpPr>
          <p:cNvPr id="25" name="Oval 24">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Picture 4">
            <a:extLst>
              <a:ext uri="{FF2B5EF4-FFF2-40B4-BE49-F238E27FC236}">
                <a16:creationId xmlns:a16="http://schemas.microsoft.com/office/drawing/2014/main" id="{2524319F-E225-151D-1CE4-06FFE44B111E}"/>
              </a:ext>
            </a:extLst>
          </p:cNvPr>
          <p:cNvPicPr>
            <a:picLocks noChangeAspect="1"/>
          </p:cNvPicPr>
          <p:nvPr/>
        </p:nvPicPr>
        <p:blipFill rotWithShape="1">
          <a:blip r:embed="rId2"/>
          <a:srcRect l="34868" r="39632"/>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27"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9"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9DF2EB5D-695D-9644-BC1A-4004E9F939E1}"/>
              </a:ext>
            </a:extLst>
          </p:cNvPr>
          <p:cNvSpPr>
            <a:spLocks noGrp="1"/>
          </p:cNvSpPr>
          <p:nvPr>
            <p:ph idx="1"/>
          </p:nvPr>
        </p:nvSpPr>
        <p:spPr>
          <a:xfrm>
            <a:off x="6657715" y="2631385"/>
            <a:ext cx="4914540" cy="3258928"/>
          </a:xfrm>
        </p:spPr>
        <p:txBody>
          <a:bodyPr vert="horz" lIns="91440" tIns="45720" rIns="91440" bIns="45720" rtlCol="0" anchor="t">
            <a:noAutofit/>
          </a:bodyPr>
          <a:lstStyle/>
          <a:p>
            <a:pPr marL="0" indent="0">
              <a:buNone/>
            </a:pPr>
            <a:endParaRPr lang="en-US" sz="1500"/>
          </a:p>
          <a:p>
            <a:r>
              <a:rPr lang="en-US" sz="2000" dirty="0"/>
              <a:t>Speak out about how civil rights law like Title IX impacts the disability community in comparison to other communities. Keep the conversation going, talk about the information will provide more understanding of persons civil rights </a:t>
            </a:r>
          </a:p>
          <a:p>
            <a:r>
              <a:rPr lang="en-US" sz="2000" dirty="0">
                <a:ea typeface="+mn-lt"/>
                <a:cs typeface="+mn-lt"/>
              </a:rPr>
              <a:t>Share NACCD's resource "Survivor Justice is Disability Justice," with your networks.  </a:t>
            </a:r>
            <a:r>
              <a:rPr lang="en-US" sz="2000" dirty="0">
                <a:ea typeface="+mn-lt"/>
                <a:cs typeface="+mn-lt"/>
                <a:hlinkClick r:id="rId3"/>
              </a:rPr>
              <a:t>https://nwlc.org/resource/survivor-justice-is-disability-justice/</a:t>
            </a:r>
            <a:r>
              <a:rPr lang="en-US" sz="2000" dirty="0">
                <a:ea typeface="+mn-lt"/>
                <a:cs typeface="+mn-lt"/>
              </a:rPr>
              <a:t> </a:t>
            </a:r>
          </a:p>
        </p:txBody>
      </p:sp>
      <p:sp>
        <p:nvSpPr>
          <p:cNvPr id="31"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33"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399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3D388C-9105-4FAD-832F-F56370A28AEE}"/>
              </a:ext>
            </a:extLst>
          </p:cNvPr>
          <p:cNvSpPr>
            <a:spLocks noGrp="1"/>
          </p:cNvSpPr>
          <p:nvPr>
            <p:ph idx="1"/>
          </p:nvPr>
        </p:nvSpPr>
        <p:spPr>
          <a:xfrm>
            <a:off x="810322" y="849893"/>
            <a:ext cx="10515600" cy="3570753"/>
          </a:xfrm>
        </p:spPr>
        <p:txBody>
          <a:bodyPr vert="horz" lIns="91440" tIns="45720" rIns="91440" bIns="45720" rtlCol="0" anchor="t">
            <a:normAutofit/>
          </a:bodyPr>
          <a:lstStyle/>
          <a:p>
            <a:pPr algn="ctr">
              <a:buNone/>
            </a:pPr>
            <a:r>
              <a:rPr lang="en-US" dirty="0">
                <a:ea typeface="+mn-lt"/>
                <a:cs typeface="+mn-lt"/>
              </a:rPr>
              <a:t>Next Public Policy Committee Meeting</a:t>
            </a:r>
            <a:endParaRPr lang="en-US" dirty="0"/>
          </a:p>
          <a:p>
            <a:pPr marL="0" indent="0" algn="ctr">
              <a:buNone/>
            </a:pPr>
            <a:r>
              <a:rPr lang="en-US" dirty="0">
                <a:ea typeface="+mn-lt"/>
                <a:cs typeface="+mn-lt"/>
              </a:rPr>
              <a:t>Thursday, July 7, 2pm Eastern</a:t>
            </a:r>
          </a:p>
          <a:p>
            <a:pPr marL="0" indent="0" algn="ctr">
              <a:buNone/>
            </a:pPr>
            <a:br>
              <a:rPr lang="en-US" dirty="0">
                <a:ea typeface="+mn-lt"/>
                <a:cs typeface="+mn-lt"/>
              </a:rPr>
            </a:br>
            <a:r>
              <a:rPr lang="en-US" dirty="0">
                <a:ea typeface="+mn-lt"/>
                <a:cs typeface="+mn-lt"/>
              </a:rPr>
              <a:t>Join Zoom Meeting </a:t>
            </a:r>
            <a:r>
              <a:rPr lang="en-US" dirty="0">
                <a:ea typeface="+mn-lt"/>
                <a:cs typeface="+mn-lt"/>
                <a:hlinkClick r:id="rId2"/>
              </a:rPr>
              <a:t>https://us02web.zoom.us/j/82156490017</a:t>
            </a:r>
            <a:endParaRPr lang="en-US" dirty="0">
              <a:ea typeface="Calibri"/>
              <a:cs typeface="Calibri" panose="020F0502020204030204"/>
            </a:endParaRPr>
          </a:p>
          <a:p>
            <a:pPr algn="ctr">
              <a:buNone/>
            </a:pPr>
            <a:r>
              <a:rPr lang="en-US" dirty="0">
                <a:ea typeface="+mn-lt"/>
                <a:cs typeface="+mn-lt"/>
              </a:rPr>
              <a:t>Meeting ID: 821 5649 0017</a:t>
            </a:r>
          </a:p>
          <a:p>
            <a:pPr algn="ctr">
              <a:buNone/>
            </a:pPr>
            <a:r>
              <a:rPr lang="en-US" dirty="0">
                <a:ea typeface="+mn-lt"/>
                <a:cs typeface="+mn-lt"/>
              </a:rPr>
              <a:t>One tap mobile</a:t>
            </a:r>
          </a:p>
          <a:p>
            <a:pPr algn="ctr">
              <a:buNone/>
            </a:pPr>
            <a:r>
              <a:rPr lang="en-US" dirty="0">
                <a:ea typeface="+mn-lt"/>
                <a:cs typeface="+mn-lt"/>
              </a:rPr>
              <a:t>+13017158592,,82156490017# US (Washington DC)</a:t>
            </a:r>
          </a:p>
          <a:p>
            <a:pPr algn="ctr">
              <a:buNone/>
            </a:pPr>
            <a:endParaRPr lang="en-US"/>
          </a:p>
        </p:txBody>
      </p:sp>
      <p:pic>
        <p:nvPicPr>
          <p:cNvPr id="8" name="Picture 8" descr="Text&#10;&#10;Description automatically generated">
            <a:extLst>
              <a:ext uri="{FF2B5EF4-FFF2-40B4-BE49-F238E27FC236}">
                <a16:creationId xmlns:a16="http://schemas.microsoft.com/office/drawing/2014/main" id="{272F9A73-4B76-4776-B1CA-653054E6B605}"/>
              </a:ext>
            </a:extLst>
          </p:cNvPr>
          <p:cNvPicPr>
            <a:picLocks noChangeAspect="1"/>
          </p:cNvPicPr>
          <p:nvPr/>
        </p:nvPicPr>
        <p:blipFill>
          <a:blip r:embed="rId3"/>
          <a:stretch>
            <a:fillRect/>
          </a:stretch>
        </p:blipFill>
        <p:spPr>
          <a:xfrm>
            <a:off x="3246863" y="4893266"/>
            <a:ext cx="5642517" cy="1689931"/>
          </a:xfrm>
          <a:prstGeom prst="rect">
            <a:avLst/>
          </a:prstGeom>
        </p:spPr>
      </p:pic>
    </p:spTree>
    <p:extLst>
      <p:ext uri="{BB962C8B-B14F-4D97-AF65-F5344CB8AC3E}">
        <p14:creationId xmlns:p14="http://schemas.microsoft.com/office/powerpoint/2010/main" val="26652410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3" ma:contentTypeDescription="Create a new document." ma:contentTypeScope="" ma:versionID="b97138828e2b4d9b1b23328b56ba01b7">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36afdfbeac4af5c9ab60489142eabd4a"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244ee07-bebb-4256-851d-8920eeb3e1b7">
      <UserInfo>
        <DisplayName/>
        <AccountId xsi:nil="true"/>
        <AccountType/>
      </UserInfo>
    </SharedWithUsers>
    <MediaLengthInSeconds xmlns="560c9c75-9737-4a47-90d7-3192440b0b55" xsi:nil="true"/>
  </documentManagement>
</p:properties>
</file>

<file path=customXml/itemProps1.xml><?xml version="1.0" encoding="utf-8"?>
<ds:datastoreItem xmlns:ds="http://schemas.openxmlformats.org/officeDocument/2006/customXml" ds:itemID="{6AD03C42-F8D4-4796-B0F4-4EFC0885DF44}">
  <ds:schemaRefs>
    <ds:schemaRef ds:uri="560c9c75-9737-4a47-90d7-3192440b0b55"/>
    <ds:schemaRef ds:uri="7244ee07-bebb-4256-851d-8920eeb3e1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0D543FF-B70E-472D-8525-0629AC6D3FA2}">
  <ds:schemaRefs>
    <ds:schemaRef ds:uri="http://schemas.microsoft.com/sharepoint/v3/contenttype/forms"/>
  </ds:schemaRefs>
</ds:datastoreItem>
</file>

<file path=customXml/itemProps3.xml><?xml version="1.0" encoding="utf-8"?>
<ds:datastoreItem xmlns:ds="http://schemas.openxmlformats.org/officeDocument/2006/customXml" ds:itemID="{FD09B077-0848-447B-B74A-E56048556DDE}">
  <ds:schemaRefs>
    <ds:schemaRef ds:uri="560c9c75-9737-4a47-90d7-3192440b0b55"/>
    <ds:schemaRef ds:uri="7244ee07-bebb-4256-851d-8920eeb3e1b7"/>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6</Slides>
  <Notes>2</Notes>
  <HiddenSlides>0</HiddenSlide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office theme</vt:lpstr>
      <vt:lpstr>GradientVTI</vt:lpstr>
      <vt:lpstr>NACDD  Policy Update June 22, 2022</vt:lpstr>
      <vt:lpstr>Legislative Update</vt:lpstr>
      <vt:lpstr>Guns and School Safety Legislation</vt:lpstr>
      <vt:lpstr>Title IX and the IDD Community</vt:lpstr>
      <vt:lpstr>Next Steps for  Title IX and the Disability Community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94</cp:revision>
  <dcterms:created xsi:type="dcterms:W3CDTF">2020-12-23T19:57:03Z</dcterms:created>
  <dcterms:modified xsi:type="dcterms:W3CDTF">2022-06-22T17:20:46Z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0x01010010A0C90C0BAAFC42B9CBFEC0708F4935</vt:lpwstr>
  </property>
  <property fmtid="{D5CDD505-2E9C-101B-9397-08002B2CF9AE}" pid="3" name="Order">
    <vt:r8>7685300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ies>
</file>