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410" r:id="rId3"/>
    <p:sldId id="383" r:id="rId4"/>
    <p:sldId id="405" r:id="rId5"/>
    <p:sldId id="385" r:id="rId6"/>
    <p:sldId id="386" r:id="rId7"/>
    <p:sldId id="326" r:id="rId8"/>
    <p:sldId id="392" r:id="rId9"/>
    <p:sldId id="381" r:id="rId10"/>
    <p:sldId id="406" r:id="rId11"/>
    <p:sldId id="397" r:id="rId12"/>
    <p:sldId id="398" r:id="rId13"/>
    <p:sldId id="390" r:id="rId14"/>
    <p:sldId id="277" r:id="rId15"/>
    <p:sldId id="407" r:id="rId16"/>
    <p:sldId id="408" r:id="rId17"/>
    <p:sldId id="399" r:id="rId18"/>
    <p:sldId id="364" r:id="rId19"/>
    <p:sldId id="391" r:id="rId20"/>
    <p:sldId id="409" r:id="rId2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J. Pearcy" initials="LJP" lastIdx="1" clrIdx="0">
    <p:extLst>
      <p:ext uri="{19B8F6BF-5375-455C-9EA6-DF929625EA0E}">
        <p15:presenceInfo xmlns:p15="http://schemas.microsoft.com/office/powerpoint/2012/main" userId="S::AF16008@tn.gov::743acc60-6032-4a12-9d0d-129a4f05af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0482" autoAdjust="0"/>
  </p:normalViewPr>
  <p:slideViewPr>
    <p:cSldViewPr>
      <p:cViewPr varScale="1">
        <p:scale>
          <a:sx n="40" d="100"/>
          <a:sy n="40" d="100"/>
        </p:scale>
        <p:origin x="1380"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6672"/>
    </p:cViewPr>
  </p:sorterViewPr>
  <p:notesViewPr>
    <p:cSldViewPr>
      <p:cViewPr varScale="1">
        <p:scale>
          <a:sx n="87" d="100"/>
          <a:sy n="87" d="100"/>
        </p:scale>
        <p:origin x="-3780"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0CF8BE5B-C041-49B0-9173-6FACA9FA98FA}" type="datetimeFigureOut">
              <a:rPr lang="en-US" smtClean="0"/>
              <a:t>5/12/2022</a:t>
            </a:fld>
            <a:endParaRPr lang="en-US"/>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06C9A61F-FE5F-4A7C-8449-5BEF16BA7F2F}" type="slidenum">
              <a:rPr lang="en-US" smtClean="0"/>
              <a:t>‹#›</a:t>
            </a:fld>
            <a:endParaRPr lang="en-US"/>
          </a:p>
        </p:txBody>
      </p:sp>
    </p:spTree>
    <p:extLst>
      <p:ext uri="{BB962C8B-B14F-4D97-AF65-F5344CB8AC3E}">
        <p14:creationId xmlns:p14="http://schemas.microsoft.com/office/powerpoint/2010/main" val="1711904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EA2B5292-4DB2-4611-8281-04149C24FD3C}" type="datetimeFigureOut">
              <a:rPr lang="en-US" smtClean="0"/>
              <a:t>5/12/2022</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A4F9F52D-FF9D-468C-9A64-B282AF48775F}" type="slidenum">
              <a:rPr lang="en-US" smtClean="0"/>
              <a:t>‹#›</a:t>
            </a:fld>
            <a:endParaRPr lang="en-US"/>
          </a:p>
        </p:txBody>
      </p:sp>
    </p:spTree>
    <p:extLst>
      <p:ext uri="{BB962C8B-B14F-4D97-AF65-F5344CB8AC3E}">
        <p14:creationId xmlns:p14="http://schemas.microsoft.com/office/powerpoint/2010/main" val="1784097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 gives intro remarks</a:t>
            </a:r>
          </a:p>
        </p:txBody>
      </p:sp>
      <p:sp>
        <p:nvSpPr>
          <p:cNvPr id="4" name="Slide Number Placeholder 3"/>
          <p:cNvSpPr>
            <a:spLocks noGrp="1"/>
          </p:cNvSpPr>
          <p:nvPr>
            <p:ph type="sldNum" sz="quarter" idx="5"/>
          </p:nvPr>
        </p:nvSpPr>
        <p:spPr/>
        <p:txBody>
          <a:bodyPr/>
          <a:lstStyle/>
          <a:p>
            <a:fld id="{A4F9F52D-FF9D-468C-9A64-B282AF48775F}" type="slidenum">
              <a:rPr lang="en-US" smtClean="0"/>
              <a:t>2</a:t>
            </a:fld>
            <a:endParaRPr lang="en-US"/>
          </a:p>
        </p:txBody>
      </p:sp>
    </p:spTree>
    <p:extLst>
      <p:ext uri="{BB962C8B-B14F-4D97-AF65-F5344CB8AC3E}">
        <p14:creationId xmlns:p14="http://schemas.microsoft.com/office/powerpoint/2010/main" val="105605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E24BBF7B-9342-4043-A180-3BC46257662B}" type="slidenum">
              <a:rPr lang="en-US" smtClean="0"/>
              <a:t>11</a:t>
            </a:fld>
            <a:endParaRPr lang="en-US"/>
          </a:p>
        </p:txBody>
      </p:sp>
    </p:spTree>
    <p:extLst>
      <p:ext uri="{BB962C8B-B14F-4D97-AF65-F5344CB8AC3E}">
        <p14:creationId xmlns:p14="http://schemas.microsoft.com/office/powerpoint/2010/main" val="3615820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Chrissy / Lauren</a:t>
            </a:r>
          </a:p>
        </p:txBody>
      </p:sp>
      <p:sp>
        <p:nvSpPr>
          <p:cNvPr id="4" name="Slide Number Placeholder 3"/>
          <p:cNvSpPr>
            <a:spLocks noGrp="1"/>
          </p:cNvSpPr>
          <p:nvPr>
            <p:ph type="sldNum" sz="quarter" idx="10"/>
          </p:nvPr>
        </p:nvSpPr>
        <p:spPr/>
        <p:txBody>
          <a:bodyPr/>
          <a:lstStyle/>
          <a:p>
            <a:fld id="{B5BBD5D2-5C84-44D7-8C55-87E05A185146}" type="slidenum">
              <a:rPr lang="en-US" smtClean="0">
                <a:solidFill>
                  <a:prstClr val="black"/>
                </a:solidFill>
              </a:rPr>
              <a:pPr/>
              <a:t>12</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Council on Developmental Disabilities Meeting</a:t>
            </a:r>
          </a:p>
        </p:txBody>
      </p:sp>
      <p:sp>
        <p:nvSpPr>
          <p:cNvPr id="6" name="Date Placeholder 5"/>
          <p:cNvSpPr>
            <a:spLocks noGrp="1"/>
          </p:cNvSpPr>
          <p:nvPr>
            <p:ph type="dt" idx="12"/>
          </p:nvPr>
        </p:nvSpPr>
        <p:spPr/>
        <p:txBody>
          <a:bodyPr/>
          <a:lstStyle/>
          <a:p>
            <a:r>
              <a:rPr lang="en-US">
                <a:solidFill>
                  <a:prstClr val="black"/>
                </a:solidFill>
              </a:rPr>
              <a:t>3/1/2019</a:t>
            </a:r>
          </a:p>
        </p:txBody>
      </p:sp>
    </p:spTree>
    <p:extLst>
      <p:ext uri="{BB962C8B-B14F-4D97-AF65-F5344CB8AC3E}">
        <p14:creationId xmlns:p14="http://schemas.microsoft.com/office/powerpoint/2010/main" val="1603222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Chrissy / Lauren</a:t>
            </a:r>
          </a:p>
        </p:txBody>
      </p:sp>
      <p:sp>
        <p:nvSpPr>
          <p:cNvPr id="4" name="Slide Number Placeholder 3"/>
          <p:cNvSpPr>
            <a:spLocks noGrp="1"/>
          </p:cNvSpPr>
          <p:nvPr>
            <p:ph type="sldNum" sz="quarter" idx="10"/>
          </p:nvPr>
        </p:nvSpPr>
        <p:spPr/>
        <p:txBody>
          <a:bodyPr/>
          <a:lstStyle/>
          <a:p>
            <a:fld id="{B5BBD5D2-5C84-44D7-8C55-87E05A185146}" type="slidenum">
              <a:rPr lang="en-US" smtClean="0">
                <a:solidFill>
                  <a:prstClr val="black"/>
                </a:solidFill>
              </a:rPr>
              <a:pPr/>
              <a:t>13</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Council on Developmental Disabilities Meeting</a:t>
            </a:r>
          </a:p>
        </p:txBody>
      </p:sp>
      <p:sp>
        <p:nvSpPr>
          <p:cNvPr id="6" name="Date Placeholder 5"/>
          <p:cNvSpPr>
            <a:spLocks noGrp="1"/>
          </p:cNvSpPr>
          <p:nvPr>
            <p:ph type="dt" idx="12"/>
          </p:nvPr>
        </p:nvSpPr>
        <p:spPr/>
        <p:txBody>
          <a:bodyPr/>
          <a:lstStyle/>
          <a:p>
            <a:r>
              <a:rPr lang="en-US">
                <a:solidFill>
                  <a:prstClr val="black"/>
                </a:solidFill>
              </a:rPr>
              <a:t>3/1/2019</a:t>
            </a:r>
          </a:p>
        </p:txBody>
      </p:sp>
    </p:spTree>
    <p:extLst>
      <p:ext uri="{BB962C8B-B14F-4D97-AF65-F5344CB8AC3E}">
        <p14:creationId xmlns:p14="http://schemas.microsoft.com/office/powerpoint/2010/main" val="3865537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Chrissy / Lauren</a:t>
            </a:r>
          </a:p>
        </p:txBody>
      </p:sp>
      <p:sp>
        <p:nvSpPr>
          <p:cNvPr id="4" name="Slide Number Placeholder 3"/>
          <p:cNvSpPr>
            <a:spLocks noGrp="1"/>
          </p:cNvSpPr>
          <p:nvPr>
            <p:ph type="sldNum" sz="quarter" idx="10"/>
          </p:nvPr>
        </p:nvSpPr>
        <p:spPr/>
        <p:txBody>
          <a:bodyPr/>
          <a:lstStyle/>
          <a:p>
            <a:fld id="{B5BBD5D2-5C84-44D7-8C55-87E05A185146}" type="slidenum">
              <a:rPr lang="en-US" smtClean="0">
                <a:solidFill>
                  <a:prstClr val="black"/>
                </a:solidFill>
              </a:rPr>
              <a:pPr/>
              <a:t>14</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Council on Developmental Disabilities Meeting</a:t>
            </a:r>
          </a:p>
        </p:txBody>
      </p:sp>
      <p:sp>
        <p:nvSpPr>
          <p:cNvPr id="6" name="Date Placeholder 5"/>
          <p:cNvSpPr>
            <a:spLocks noGrp="1"/>
          </p:cNvSpPr>
          <p:nvPr>
            <p:ph type="dt" idx="12"/>
          </p:nvPr>
        </p:nvSpPr>
        <p:spPr/>
        <p:txBody>
          <a:bodyPr/>
          <a:lstStyle/>
          <a:p>
            <a:r>
              <a:rPr lang="en-US">
                <a:solidFill>
                  <a:prstClr val="black"/>
                </a:solidFill>
              </a:rPr>
              <a:t>3/1/2019</a:t>
            </a:r>
          </a:p>
        </p:txBody>
      </p:sp>
    </p:spTree>
    <p:extLst>
      <p:ext uri="{BB962C8B-B14F-4D97-AF65-F5344CB8AC3E}">
        <p14:creationId xmlns:p14="http://schemas.microsoft.com/office/powerpoint/2010/main" val="1427935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Chrissy / Lauren</a:t>
            </a:r>
          </a:p>
          <a:p>
            <a:endParaRPr lang="en-US" dirty="0"/>
          </a:p>
        </p:txBody>
      </p:sp>
      <p:sp>
        <p:nvSpPr>
          <p:cNvPr id="4" name="Slide Number Placeholder 3"/>
          <p:cNvSpPr>
            <a:spLocks noGrp="1"/>
          </p:cNvSpPr>
          <p:nvPr>
            <p:ph type="sldNum" sz="quarter" idx="5"/>
          </p:nvPr>
        </p:nvSpPr>
        <p:spPr/>
        <p:txBody>
          <a:bodyPr/>
          <a:lstStyle/>
          <a:p>
            <a:fld id="{A4F9F52D-FF9D-468C-9A64-B282AF48775F}" type="slidenum">
              <a:rPr lang="en-US" smtClean="0"/>
              <a:t>15</a:t>
            </a:fld>
            <a:endParaRPr lang="en-US"/>
          </a:p>
        </p:txBody>
      </p:sp>
    </p:spTree>
    <p:extLst>
      <p:ext uri="{BB962C8B-B14F-4D97-AF65-F5344CB8AC3E}">
        <p14:creationId xmlns:p14="http://schemas.microsoft.com/office/powerpoint/2010/main" val="1239469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Chrissy / Lauren</a:t>
            </a:r>
          </a:p>
          <a:p>
            <a:endParaRPr lang="en-US" dirty="0"/>
          </a:p>
        </p:txBody>
      </p:sp>
      <p:sp>
        <p:nvSpPr>
          <p:cNvPr id="4" name="Slide Number Placeholder 3"/>
          <p:cNvSpPr>
            <a:spLocks noGrp="1"/>
          </p:cNvSpPr>
          <p:nvPr>
            <p:ph type="sldNum" sz="quarter" idx="5"/>
          </p:nvPr>
        </p:nvSpPr>
        <p:spPr/>
        <p:txBody>
          <a:bodyPr/>
          <a:lstStyle/>
          <a:p>
            <a:fld id="{A4F9F52D-FF9D-468C-9A64-B282AF48775F}" type="slidenum">
              <a:rPr lang="en-US" smtClean="0"/>
              <a:t>16</a:t>
            </a:fld>
            <a:endParaRPr lang="en-US"/>
          </a:p>
        </p:txBody>
      </p:sp>
    </p:spTree>
    <p:extLst>
      <p:ext uri="{BB962C8B-B14F-4D97-AF65-F5344CB8AC3E}">
        <p14:creationId xmlns:p14="http://schemas.microsoft.com/office/powerpoint/2010/main" val="1901000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E24BBF7B-9342-4043-A180-3BC46257662B}" type="slidenum">
              <a:rPr lang="en-US" smtClean="0"/>
              <a:t>17</a:t>
            </a:fld>
            <a:endParaRPr lang="en-US"/>
          </a:p>
        </p:txBody>
      </p:sp>
    </p:spTree>
    <p:extLst>
      <p:ext uri="{BB962C8B-B14F-4D97-AF65-F5344CB8AC3E}">
        <p14:creationId xmlns:p14="http://schemas.microsoft.com/office/powerpoint/2010/main" val="2664747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E24BBF7B-9342-4043-A180-3BC46257662B}" type="slidenum">
              <a:rPr lang="en-US" smtClean="0"/>
              <a:t>18</a:t>
            </a:fld>
            <a:endParaRPr lang="en-US"/>
          </a:p>
        </p:txBody>
      </p:sp>
    </p:spTree>
    <p:extLst>
      <p:ext uri="{BB962C8B-B14F-4D97-AF65-F5344CB8AC3E}">
        <p14:creationId xmlns:p14="http://schemas.microsoft.com/office/powerpoint/2010/main" val="520041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endParaRPr lang="en-US" dirty="0"/>
          </a:p>
        </p:txBody>
      </p:sp>
      <p:sp>
        <p:nvSpPr>
          <p:cNvPr id="4" name="Slide Number Placeholder 3"/>
          <p:cNvSpPr>
            <a:spLocks noGrp="1"/>
          </p:cNvSpPr>
          <p:nvPr>
            <p:ph type="sldNum" sz="quarter" idx="10"/>
          </p:nvPr>
        </p:nvSpPr>
        <p:spPr/>
        <p:txBody>
          <a:bodyPr/>
          <a:lstStyle/>
          <a:p>
            <a:fld id="{E24BBF7B-9342-4043-A180-3BC46257662B}" type="slidenum">
              <a:rPr lang="en-US" smtClean="0"/>
              <a:t>19</a:t>
            </a:fld>
            <a:endParaRPr lang="en-US"/>
          </a:p>
        </p:txBody>
      </p:sp>
    </p:spTree>
    <p:extLst>
      <p:ext uri="{BB962C8B-B14F-4D97-AF65-F5344CB8AC3E}">
        <p14:creationId xmlns:p14="http://schemas.microsoft.com/office/powerpoint/2010/main" val="3353086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E24BBF7B-9342-4043-A180-3BC46257662B}" type="slidenum">
              <a:rPr lang="en-US" smtClean="0"/>
              <a:t>20</a:t>
            </a:fld>
            <a:endParaRPr lang="en-US"/>
          </a:p>
        </p:txBody>
      </p:sp>
    </p:spTree>
    <p:extLst>
      <p:ext uri="{BB962C8B-B14F-4D97-AF65-F5344CB8AC3E}">
        <p14:creationId xmlns:p14="http://schemas.microsoft.com/office/powerpoint/2010/main" val="2773438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5"/>
          </p:nvPr>
        </p:nvSpPr>
        <p:spPr/>
        <p:txBody>
          <a:bodyPr/>
          <a:lstStyle/>
          <a:p>
            <a:fld id="{A4F9F52D-FF9D-468C-9A64-B282AF48775F}" type="slidenum">
              <a:rPr lang="en-US" smtClean="0"/>
              <a:t>3</a:t>
            </a:fld>
            <a:endParaRPr lang="en-US"/>
          </a:p>
        </p:txBody>
      </p:sp>
    </p:spTree>
    <p:extLst>
      <p:ext uri="{BB962C8B-B14F-4D97-AF65-F5344CB8AC3E}">
        <p14:creationId xmlns:p14="http://schemas.microsoft.com/office/powerpoint/2010/main" val="75110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 plays video</a:t>
            </a:r>
          </a:p>
        </p:txBody>
      </p:sp>
      <p:sp>
        <p:nvSpPr>
          <p:cNvPr id="4" name="Slide Number Placeholder 3"/>
          <p:cNvSpPr>
            <a:spLocks noGrp="1"/>
          </p:cNvSpPr>
          <p:nvPr>
            <p:ph type="sldNum" sz="quarter" idx="5"/>
          </p:nvPr>
        </p:nvSpPr>
        <p:spPr/>
        <p:txBody>
          <a:bodyPr/>
          <a:lstStyle/>
          <a:p>
            <a:fld id="{A4F9F52D-FF9D-468C-9A64-B282AF48775F}" type="slidenum">
              <a:rPr lang="en-US" smtClean="0"/>
              <a:t>4</a:t>
            </a:fld>
            <a:endParaRPr lang="en-US"/>
          </a:p>
        </p:txBody>
      </p:sp>
    </p:spTree>
    <p:extLst>
      <p:ext uri="{BB962C8B-B14F-4D97-AF65-F5344CB8AC3E}">
        <p14:creationId xmlns:p14="http://schemas.microsoft.com/office/powerpoint/2010/main" val="210738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5"/>
          </p:nvPr>
        </p:nvSpPr>
        <p:spPr/>
        <p:txBody>
          <a:bodyPr/>
          <a:lstStyle/>
          <a:p>
            <a:fld id="{A4F9F52D-FF9D-468C-9A64-B282AF48775F}" type="slidenum">
              <a:rPr lang="en-US" smtClean="0"/>
              <a:t>5</a:t>
            </a:fld>
            <a:endParaRPr lang="en-US"/>
          </a:p>
        </p:txBody>
      </p:sp>
    </p:spTree>
    <p:extLst>
      <p:ext uri="{BB962C8B-B14F-4D97-AF65-F5344CB8AC3E}">
        <p14:creationId xmlns:p14="http://schemas.microsoft.com/office/powerpoint/2010/main" val="100901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5"/>
          </p:nvPr>
        </p:nvSpPr>
        <p:spPr/>
        <p:txBody>
          <a:bodyPr/>
          <a:lstStyle/>
          <a:p>
            <a:fld id="{A4F9F52D-FF9D-468C-9A64-B282AF48775F}" type="slidenum">
              <a:rPr lang="en-US" smtClean="0"/>
              <a:t>6</a:t>
            </a:fld>
            <a:endParaRPr lang="en-US"/>
          </a:p>
        </p:txBody>
      </p:sp>
    </p:spTree>
    <p:extLst>
      <p:ext uri="{BB962C8B-B14F-4D97-AF65-F5344CB8AC3E}">
        <p14:creationId xmlns:p14="http://schemas.microsoft.com/office/powerpoint/2010/main" val="84418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E24BBF7B-9342-4043-A180-3BC46257662B}" type="slidenum">
              <a:rPr lang="en-US" smtClean="0"/>
              <a:t>7</a:t>
            </a:fld>
            <a:endParaRPr lang="en-US"/>
          </a:p>
        </p:txBody>
      </p:sp>
    </p:spTree>
    <p:extLst>
      <p:ext uri="{BB962C8B-B14F-4D97-AF65-F5344CB8AC3E}">
        <p14:creationId xmlns:p14="http://schemas.microsoft.com/office/powerpoint/2010/main" val="308232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Chrissy / Lauren</a:t>
            </a:r>
          </a:p>
        </p:txBody>
      </p:sp>
      <p:sp>
        <p:nvSpPr>
          <p:cNvPr id="4" name="Slide Number Placeholder 3"/>
          <p:cNvSpPr>
            <a:spLocks noGrp="1"/>
          </p:cNvSpPr>
          <p:nvPr>
            <p:ph type="sldNum" sz="quarter" idx="5"/>
          </p:nvPr>
        </p:nvSpPr>
        <p:spPr/>
        <p:txBody>
          <a:bodyPr/>
          <a:lstStyle/>
          <a:p>
            <a:fld id="{A4F9F52D-FF9D-468C-9A64-B282AF48775F}" type="slidenum">
              <a:rPr lang="en-US" smtClean="0"/>
              <a:t>8</a:t>
            </a:fld>
            <a:endParaRPr lang="en-US"/>
          </a:p>
        </p:txBody>
      </p:sp>
    </p:spTree>
    <p:extLst>
      <p:ext uri="{BB962C8B-B14F-4D97-AF65-F5344CB8AC3E}">
        <p14:creationId xmlns:p14="http://schemas.microsoft.com/office/powerpoint/2010/main" val="3618745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Chrissy / Lauren</a:t>
            </a:r>
          </a:p>
        </p:txBody>
      </p:sp>
      <p:sp>
        <p:nvSpPr>
          <p:cNvPr id="4" name="Slide Number Placeholder 3"/>
          <p:cNvSpPr>
            <a:spLocks noGrp="1"/>
          </p:cNvSpPr>
          <p:nvPr>
            <p:ph type="sldNum" sz="quarter" idx="5"/>
          </p:nvPr>
        </p:nvSpPr>
        <p:spPr/>
        <p:txBody>
          <a:bodyPr/>
          <a:lstStyle/>
          <a:p>
            <a:fld id="{A4F9F52D-FF9D-468C-9A64-B282AF48775F}" type="slidenum">
              <a:rPr lang="en-US" smtClean="0"/>
              <a:t>9</a:t>
            </a:fld>
            <a:endParaRPr lang="en-US"/>
          </a:p>
        </p:txBody>
      </p:sp>
    </p:spTree>
    <p:extLst>
      <p:ext uri="{BB962C8B-B14F-4D97-AF65-F5344CB8AC3E}">
        <p14:creationId xmlns:p14="http://schemas.microsoft.com/office/powerpoint/2010/main" val="900379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Chrissy / Lauren</a:t>
            </a:r>
          </a:p>
          <a:p>
            <a:endParaRPr lang="en-US" dirty="0"/>
          </a:p>
        </p:txBody>
      </p:sp>
      <p:sp>
        <p:nvSpPr>
          <p:cNvPr id="4" name="Slide Number Placeholder 3"/>
          <p:cNvSpPr>
            <a:spLocks noGrp="1"/>
          </p:cNvSpPr>
          <p:nvPr>
            <p:ph type="sldNum" sz="quarter" idx="5"/>
          </p:nvPr>
        </p:nvSpPr>
        <p:spPr/>
        <p:txBody>
          <a:bodyPr/>
          <a:lstStyle/>
          <a:p>
            <a:fld id="{A4F9F52D-FF9D-468C-9A64-B282AF48775F}" type="slidenum">
              <a:rPr lang="en-US" smtClean="0"/>
              <a:t>10</a:t>
            </a:fld>
            <a:endParaRPr lang="en-US"/>
          </a:p>
        </p:txBody>
      </p:sp>
    </p:spTree>
    <p:extLst>
      <p:ext uri="{BB962C8B-B14F-4D97-AF65-F5344CB8AC3E}">
        <p14:creationId xmlns:p14="http://schemas.microsoft.com/office/powerpoint/2010/main" val="213856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 y="4038603"/>
            <a:ext cx="8991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76200" y="5461001"/>
            <a:ext cx="8991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616293"/>
            <a:ext cx="7315200" cy="1796613"/>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 y="6278478"/>
            <a:ext cx="1950720" cy="479096"/>
          </a:xfrm>
          <a:prstGeom prst="rect">
            <a:avLst/>
          </a:prstGeom>
        </p:spPr>
      </p:pic>
    </p:spTree>
    <p:extLst>
      <p:ext uri="{BB962C8B-B14F-4D97-AF65-F5344CB8AC3E}">
        <p14:creationId xmlns:p14="http://schemas.microsoft.com/office/powerpoint/2010/main" val="168248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 y="6278478"/>
            <a:ext cx="1950720" cy="479096"/>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 y="6278478"/>
            <a:ext cx="1950720" cy="479096"/>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01870"/>
            <a:ext cx="3413760" cy="838419"/>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 y="6278478"/>
            <a:ext cx="1950720" cy="479096"/>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 y="6278478"/>
            <a:ext cx="1950720" cy="479096"/>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 y="6278478"/>
            <a:ext cx="1950720" cy="479096"/>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 y="6278478"/>
            <a:ext cx="1950720" cy="479096"/>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 y="6278478"/>
            <a:ext cx="1950720" cy="479096"/>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fif"/><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hyperlink" Target="https://www.tn.gov/content/dam/tn/cdd/documents/2021UniversalChangingTables-FINAL.pdf"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connectingthejourney@gmail.co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mailto:lauren.j.pearcy@tn.gov" TargetMode="External"/><Relationship Id="rId5" Type="http://schemas.openxmlformats.org/officeDocument/2006/relationships/hyperlink" Target="mailto:alison.bynum@comcast.net" TargetMode="External"/><Relationship Id="rId4" Type="http://schemas.openxmlformats.org/officeDocument/2006/relationships/hyperlink" Target="mailto:roddey.coe@comcast.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s://www.tn.gov/cdd/current-priorities/adult-changing-tables.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tennessean.com/story/opinion/2021/01/07/true-accessibility-means-dignity-public-restrooms/6571294002/" TargetMode="External"/><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495800"/>
            <a:ext cx="8991600" cy="1422399"/>
          </a:xfrm>
        </p:spPr>
        <p:txBody>
          <a:bodyPr>
            <a:normAutofit fontScale="90000"/>
          </a:bodyPr>
          <a:lstStyle/>
          <a:p>
            <a:r>
              <a:rPr lang="en-US" dirty="0"/>
              <a:t>Adult-Sized Changing Tables</a:t>
            </a:r>
            <a:br>
              <a:rPr lang="en-US" dirty="0"/>
            </a:br>
            <a:r>
              <a:rPr lang="en-US" sz="2800" b="0" dirty="0"/>
              <a:t>The Council leads effort to expand access across Tennessee</a:t>
            </a:r>
            <a:endParaRPr lang="en-US" b="0" dirty="0"/>
          </a:p>
        </p:txBody>
      </p:sp>
      <p:sp>
        <p:nvSpPr>
          <p:cNvPr id="4" name="TextBox 3">
            <a:extLst>
              <a:ext uri="{FF2B5EF4-FFF2-40B4-BE49-F238E27FC236}">
                <a16:creationId xmlns:a16="http://schemas.microsoft.com/office/drawing/2014/main" id="{A7B7E87E-F7DE-4961-8EBF-00D694B4A398}"/>
              </a:ext>
            </a:extLst>
          </p:cNvPr>
          <p:cNvSpPr txBox="1"/>
          <p:nvPr/>
        </p:nvSpPr>
        <p:spPr>
          <a:xfrm>
            <a:off x="2294021" y="3248344"/>
            <a:ext cx="4588042"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45CD-3900-4119-BDF9-9F04A3586D98}"/>
              </a:ext>
            </a:extLst>
          </p:cNvPr>
          <p:cNvSpPr>
            <a:spLocks noGrp="1"/>
          </p:cNvSpPr>
          <p:nvPr>
            <p:ph type="title"/>
          </p:nvPr>
        </p:nvSpPr>
        <p:spPr/>
        <p:txBody>
          <a:bodyPr/>
          <a:lstStyle/>
          <a:p>
            <a:r>
              <a:rPr lang="en-US" dirty="0"/>
              <a:t>Billboard campaign </a:t>
            </a:r>
          </a:p>
        </p:txBody>
      </p:sp>
      <p:pic>
        <p:nvPicPr>
          <p:cNvPr id="5" name="Content Placeholder 4">
            <a:extLst>
              <a:ext uri="{FF2B5EF4-FFF2-40B4-BE49-F238E27FC236}">
                <a16:creationId xmlns:a16="http://schemas.microsoft.com/office/drawing/2014/main" id="{2A983245-F67C-4710-9D1E-470E20DE3541}"/>
              </a:ext>
            </a:extLst>
          </p:cNvPr>
          <p:cNvPicPr>
            <a:picLocks noGrp="1" noChangeAspect="1"/>
          </p:cNvPicPr>
          <p:nvPr>
            <p:ph idx="1"/>
          </p:nvPr>
        </p:nvPicPr>
        <p:blipFill>
          <a:blip r:embed="rId3"/>
          <a:stretch>
            <a:fillRect/>
          </a:stretch>
        </p:blipFill>
        <p:spPr>
          <a:xfrm>
            <a:off x="152400" y="1524000"/>
            <a:ext cx="8839200" cy="4426809"/>
          </a:xfrm>
        </p:spPr>
      </p:pic>
    </p:spTree>
    <p:extLst>
      <p:ext uri="{BB962C8B-B14F-4D97-AF65-F5344CB8AC3E}">
        <p14:creationId xmlns:p14="http://schemas.microsoft.com/office/powerpoint/2010/main" val="2147153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effectLst/>
              </a:rPr>
              <a:t>Awareness to Action</a:t>
            </a:r>
            <a:endParaRPr lang="en-US" b="0" dirty="0"/>
          </a:p>
        </p:txBody>
      </p:sp>
    </p:spTree>
    <p:extLst>
      <p:ext uri="{BB962C8B-B14F-4D97-AF65-F5344CB8AC3E}">
        <p14:creationId xmlns:p14="http://schemas.microsoft.com/office/powerpoint/2010/main" val="244954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Efforts</a:t>
            </a:r>
          </a:p>
        </p:txBody>
      </p:sp>
      <p:sp>
        <p:nvSpPr>
          <p:cNvPr id="3" name="Content Placeholder 2"/>
          <p:cNvSpPr>
            <a:spLocks noGrp="1"/>
          </p:cNvSpPr>
          <p:nvPr>
            <p:ph idx="1"/>
          </p:nvPr>
        </p:nvSpPr>
        <p:spPr>
          <a:xfrm>
            <a:off x="228600" y="1193800"/>
            <a:ext cx="8839200" cy="4958465"/>
          </a:xfrm>
        </p:spPr>
        <p:txBody>
          <a:bodyPr>
            <a:normAutofit/>
          </a:bodyPr>
          <a:lstStyle/>
          <a:p>
            <a:pPr marL="457200" lvl="1" indent="0">
              <a:buNone/>
            </a:pPr>
            <a:endParaRPr lang="en-US" sz="2800" dirty="0"/>
          </a:p>
          <a:p>
            <a:endParaRPr lang="en-US" sz="3200" dirty="0"/>
          </a:p>
          <a:p>
            <a:pPr marL="0" indent="0">
              <a:buNone/>
            </a:pPr>
            <a:endParaRPr lang="en-US" sz="2400" dirty="0"/>
          </a:p>
          <a:p>
            <a:pPr marL="0" indent="0">
              <a:buNone/>
            </a:pPr>
            <a:endParaRPr lang="en-US" sz="2800" dirty="0"/>
          </a:p>
        </p:txBody>
      </p:sp>
      <p:pic>
        <p:nvPicPr>
          <p:cNvPr id="9" name="Picture 8" descr="Screenshot of a new inclusive playground in Smyrna&#10;&#10;A picture containing text, yellow, colorful, jungle gym&#10;&#10;Description automatically generated">
            <a:extLst>
              <a:ext uri="{FF2B5EF4-FFF2-40B4-BE49-F238E27FC236}">
                <a16:creationId xmlns:a16="http://schemas.microsoft.com/office/drawing/2014/main" id="{39685F65-E7CA-40F7-B906-48CC93CF2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729" y="1220839"/>
            <a:ext cx="4816146" cy="2697042"/>
          </a:xfrm>
          <a:prstGeom prst="rect">
            <a:avLst/>
          </a:prstGeom>
        </p:spPr>
      </p:pic>
      <p:pic>
        <p:nvPicPr>
          <p:cNvPr id="7" name="Picture 6" descr="A picture containing text, outdoor, bench, wooden&#10;&#10;Description automatically generated">
            <a:extLst>
              <a:ext uri="{FF2B5EF4-FFF2-40B4-BE49-F238E27FC236}">
                <a16:creationId xmlns:a16="http://schemas.microsoft.com/office/drawing/2014/main" id="{D03EC18C-DE48-409C-A4E9-9DBEDA1B6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390719"/>
            <a:ext cx="3048000" cy="3048000"/>
          </a:xfrm>
          <a:prstGeom prst="rect">
            <a:avLst/>
          </a:prstGeom>
        </p:spPr>
      </p:pic>
      <p:pic>
        <p:nvPicPr>
          <p:cNvPr id="12" name="Picture 11" descr="A building with a flag in front&#10;&#10;Description automatically generated with low confidence">
            <a:extLst>
              <a:ext uri="{FF2B5EF4-FFF2-40B4-BE49-F238E27FC236}">
                <a16:creationId xmlns:a16="http://schemas.microsoft.com/office/drawing/2014/main" id="{DCC9A564-93E6-40B4-A40A-FD79C661E0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3664" y="3058782"/>
            <a:ext cx="3048000" cy="3153711"/>
          </a:xfrm>
          <a:prstGeom prst="rect">
            <a:avLst/>
          </a:prstGeom>
        </p:spPr>
      </p:pic>
      <p:pic>
        <p:nvPicPr>
          <p:cNvPr id="14" name="Picture 13" descr="A sign with a building in the background&#10;&#10;Description automatically generated with low confidence">
            <a:extLst>
              <a:ext uri="{FF2B5EF4-FFF2-40B4-BE49-F238E27FC236}">
                <a16:creationId xmlns:a16="http://schemas.microsoft.com/office/drawing/2014/main" id="{9735543F-E11A-41E4-BC87-B52CC260BC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8100" y="4098546"/>
            <a:ext cx="4915427" cy="1812253"/>
          </a:xfrm>
          <a:prstGeom prst="rect">
            <a:avLst/>
          </a:prstGeom>
        </p:spPr>
      </p:pic>
      <p:pic>
        <p:nvPicPr>
          <p:cNvPr id="8" name="Picture 2" descr="VANDERBILT CHILDREN'S HOSPITAL logo">
            <a:extLst>
              <a:ext uri="{FF2B5EF4-FFF2-40B4-BE49-F238E27FC236}">
                <a16:creationId xmlns:a16="http://schemas.microsoft.com/office/drawing/2014/main" id="{D8C7BDED-B385-4F8A-A18D-A03CE41CAF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661300"/>
            <a:ext cx="1762621" cy="126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46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Efforts</a:t>
            </a:r>
          </a:p>
        </p:txBody>
      </p:sp>
      <p:sp>
        <p:nvSpPr>
          <p:cNvPr id="3" name="Content Placeholder 2"/>
          <p:cNvSpPr>
            <a:spLocks noGrp="1"/>
          </p:cNvSpPr>
          <p:nvPr>
            <p:ph idx="1"/>
          </p:nvPr>
        </p:nvSpPr>
        <p:spPr>
          <a:xfrm>
            <a:off x="228600" y="1193800"/>
            <a:ext cx="8839200" cy="4958465"/>
          </a:xfrm>
        </p:spPr>
        <p:txBody>
          <a:bodyPr>
            <a:normAutofit/>
          </a:bodyPr>
          <a:lstStyle/>
          <a:p>
            <a:pPr marL="457200" lvl="1" indent="0">
              <a:buNone/>
            </a:pPr>
            <a:endParaRPr lang="en-US" sz="2800" dirty="0"/>
          </a:p>
          <a:p>
            <a:endParaRPr lang="en-US" sz="3200" dirty="0"/>
          </a:p>
          <a:p>
            <a:pPr marL="0" indent="0">
              <a:buNone/>
            </a:pPr>
            <a:endParaRPr lang="en-US" sz="2400" dirty="0"/>
          </a:p>
          <a:p>
            <a:pPr marL="0" indent="0">
              <a:buNone/>
            </a:pPr>
            <a:endParaRPr lang="en-US" sz="2800" dirty="0"/>
          </a:p>
        </p:txBody>
      </p:sp>
      <p:pic>
        <p:nvPicPr>
          <p:cNvPr id="8" name="Picture 7" descr="Adventure Science Center image">
            <a:extLst>
              <a:ext uri="{FF2B5EF4-FFF2-40B4-BE49-F238E27FC236}">
                <a16:creationId xmlns:a16="http://schemas.microsoft.com/office/drawing/2014/main" id="{10C08144-1DDC-4EA6-BDA1-1F628F30F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450" y="1348453"/>
            <a:ext cx="3137718" cy="1773493"/>
          </a:xfrm>
          <a:prstGeom prst="rect">
            <a:avLst/>
          </a:prstGeom>
        </p:spPr>
      </p:pic>
      <p:pic>
        <p:nvPicPr>
          <p:cNvPr id="2050" name="Picture 2" descr="A group of people in professional attire stand in front of an open doorway. A ribbon is stretched across the entryway. A young woman with long, dark hair uses giant scissors to cut the ribbon, with support from her parents on either side. Blue and green balloons and an Amerigroup sign are visible.">
            <a:extLst>
              <a:ext uri="{FF2B5EF4-FFF2-40B4-BE49-F238E27FC236}">
                <a16:creationId xmlns:a16="http://schemas.microsoft.com/office/drawing/2014/main" id="{AA3C707E-2001-40DD-B860-61C26FF1B2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218" y="1201821"/>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oup of balloons in a room&#10;&#10;Description automatically generated with low confidence">
            <a:extLst>
              <a:ext uri="{FF2B5EF4-FFF2-40B4-BE49-F238E27FC236}">
                <a16:creationId xmlns:a16="http://schemas.microsoft.com/office/drawing/2014/main" id="{93519539-50A1-4C17-A261-602D96243D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4176354"/>
            <a:ext cx="2336799" cy="1752599"/>
          </a:xfrm>
          <a:prstGeom prst="rect">
            <a:avLst/>
          </a:prstGeom>
        </p:spPr>
      </p:pic>
      <p:pic>
        <p:nvPicPr>
          <p:cNvPr id="13" name="Picture 12" descr="A picture containing text, indoor&#10;&#10;Description automatically generated">
            <a:extLst>
              <a:ext uri="{FF2B5EF4-FFF2-40B4-BE49-F238E27FC236}">
                <a16:creationId xmlns:a16="http://schemas.microsoft.com/office/drawing/2014/main" id="{6A0BAB1C-833A-4B45-871A-DE3529FF3F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917" t="-6667" r="19342"/>
          <a:stretch/>
        </p:blipFill>
        <p:spPr>
          <a:xfrm rot="5400000">
            <a:off x="5374550" y="2588490"/>
            <a:ext cx="2487913" cy="4168934"/>
          </a:xfrm>
          <a:prstGeom prst="rect">
            <a:avLst/>
          </a:prstGeom>
        </p:spPr>
      </p:pic>
    </p:spTree>
    <p:extLst>
      <p:ext uri="{BB962C8B-B14F-4D97-AF65-F5344CB8AC3E}">
        <p14:creationId xmlns:p14="http://schemas.microsoft.com/office/powerpoint/2010/main" val="177565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 in Tennessee</a:t>
            </a:r>
          </a:p>
        </p:txBody>
      </p:sp>
      <p:sp>
        <p:nvSpPr>
          <p:cNvPr id="3" name="Content Placeholder 2"/>
          <p:cNvSpPr>
            <a:spLocks noGrp="1"/>
          </p:cNvSpPr>
          <p:nvPr>
            <p:ph idx="1"/>
          </p:nvPr>
        </p:nvSpPr>
        <p:spPr>
          <a:xfrm>
            <a:off x="228600" y="1193800"/>
            <a:ext cx="8839200" cy="4958465"/>
          </a:xfrm>
        </p:spPr>
        <p:txBody>
          <a:bodyPr>
            <a:normAutofit/>
          </a:bodyPr>
          <a:lstStyle/>
          <a:p>
            <a:endParaRPr lang="en-US" sz="3200" dirty="0"/>
          </a:p>
          <a:p>
            <a:pPr marL="0" indent="0">
              <a:buNone/>
            </a:pPr>
            <a:endParaRPr lang="en-US" sz="2400" dirty="0"/>
          </a:p>
          <a:p>
            <a:pPr marL="0" indent="0">
              <a:buNone/>
            </a:pPr>
            <a:endParaRPr lang="en-US" sz="2800" dirty="0"/>
          </a:p>
        </p:txBody>
      </p:sp>
      <p:pic>
        <p:nvPicPr>
          <p:cNvPr id="4" name="Picture 3" descr="Screenshot of Changing Tables one pager">
            <a:hlinkClick r:id="rId3"/>
            <a:extLst>
              <a:ext uri="{FF2B5EF4-FFF2-40B4-BE49-F238E27FC236}">
                <a16:creationId xmlns:a16="http://schemas.microsoft.com/office/drawing/2014/main" id="{494C0FDD-B832-4D79-A497-120223B1E1A5}"/>
              </a:ext>
            </a:extLst>
          </p:cNvPr>
          <p:cNvPicPr>
            <a:picLocks noChangeAspect="1"/>
          </p:cNvPicPr>
          <p:nvPr/>
        </p:nvPicPr>
        <p:blipFill>
          <a:blip r:embed="rId4"/>
          <a:stretch>
            <a:fillRect/>
          </a:stretch>
        </p:blipFill>
        <p:spPr>
          <a:xfrm>
            <a:off x="4572000" y="1204699"/>
            <a:ext cx="3868576" cy="4947566"/>
          </a:xfrm>
          <a:prstGeom prst="rect">
            <a:avLst/>
          </a:prstGeom>
        </p:spPr>
      </p:pic>
      <p:pic>
        <p:nvPicPr>
          <p:cNvPr id="8" name="Picture 7" descr="Roddey Coe testifying on zoom">
            <a:extLst>
              <a:ext uri="{FF2B5EF4-FFF2-40B4-BE49-F238E27FC236}">
                <a16:creationId xmlns:a16="http://schemas.microsoft.com/office/drawing/2014/main" id="{17DF0468-37A7-4EA3-97CF-B4A285B5BF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508" y="4038600"/>
            <a:ext cx="3716232" cy="1894680"/>
          </a:xfrm>
          <a:prstGeom prst="rect">
            <a:avLst/>
          </a:prstGeom>
        </p:spPr>
      </p:pic>
      <p:pic>
        <p:nvPicPr>
          <p:cNvPr id="9" name="Picture 8" descr="A group of people sitting in chairs&#10;&#10;Description automatically generated with medium confidence">
            <a:extLst>
              <a:ext uri="{FF2B5EF4-FFF2-40B4-BE49-F238E27FC236}">
                <a16:creationId xmlns:a16="http://schemas.microsoft.com/office/drawing/2014/main" id="{CE8FA803-49BF-4BF5-B8DE-897B7AB8A8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1371016"/>
            <a:ext cx="4571999" cy="2416515"/>
          </a:xfrm>
          <a:prstGeom prst="rect">
            <a:avLst/>
          </a:prstGeom>
        </p:spPr>
      </p:pic>
    </p:spTree>
    <p:extLst>
      <p:ext uri="{BB962C8B-B14F-4D97-AF65-F5344CB8AC3E}">
        <p14:creationId xmlns:p14="http://schemas.microsoft.com/office/powerpoint/2010/main" val="1897185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F4BE1-8FA9-4BFF-BF69-40A86D43CB70}"/>
              </a:ext>
            </a:extLst>
          </p:cNvPr>
          <p:cNvSpPr>
            <a:spLocks noGrp="1"/>
          </p:cNvSpPr>
          <p:nvPr>
            <p:ph type="title"/>
          </p:nvPr>
        </p:nvSpPr>
        <p:spPr/>
        <p:txBody>
          <a:bodyPr/>
          <a:lstStyle/>
          <a:p>
            <a:r>
              <a:rPr lang="en-US" dirty="0"/>
              <a:t>Bill Timeline</a:t>
            </a:r>
          </a:p>
        </p:txBody>
      </p:sp>
      <p:sp>
        <p:nvSpPr>
          <p:cNvPr id="3" name="Content Placeholder 2">
            <a:extLst>
              <a:ext uri="{FF2B5EF4-FFF2-40B4-BE49-F238E27FC236}">
                <a16:creationId xmlns:a16="http://schemas.microsoft.com/office/drawing/2014/main" id="{D41C816D-781C-4A83-8C42-9DA00151D497}"/>
              </a:ext>
            </a:extLst>
          </p:cNvPr>
          <p:cNvSpPr>
            <a:spLocks noGrp="1"/>
          </p:cNvSpPr>
          <p:nvPr>
            <p:ph idx="1"/>
          </p:nvPr>
        </p:nvSpPr>
        <p:spPr/>
        <p:txBody>
          <a:bodyPr/>
          <a:lstStyle/>
          <a:p>
            <a:r>
              <a:rPr lang="en-US" dirty="0"/>
              <a:t>Spent 2018-2019 educating lawmakers, the public</a:t>
            </a:r>
          </a:p>
          <a:p>
            <a:r>
              <a:rPr lang="en-US" dirty="0"/>
              <a:t>Introduced bill in 2020 (TN has a two-year session)</a:t>
            </a:r>
          </a:p>
          <a:p>
            <a:r>
              <a:rPr lang="en-US" dirty="0"/>
              <a:t>Spent 2020-2021 educating, adjusting, testifying</a:t>
            </a:r>
          </a:p>
          <a:p>
            <a:r>
              <a:rPr lang="en-US" dirty="0"/>
              <a:t>Pivotal meeting in December 2021 with legislator and constituent/Council member in his community; made key decision to change from mandate to permissive approach</a:t>
            </a:r>
          </a:p>
          <a:p>
            <a:pPr lvl="1"/>
            <a:r>
              <a:rPr lang="en-US" dirty="0"/>
              <a:t>Requirement for businesses changed to optional grant program for businesses</a:t>
            </a:r>
          </a:p>
          <a:p>
            <a:pPr lvl="1"/>
            <a:r>
              <a:rPr lang="en-US" dirty="0"/>
              <a:t>Commitments without legislative requirements made for tables in all Welcome Centers, State Parks, and Rest Stops by 2030</a:t>
            </a:r>
          </a:p>
          <a:p>
            <a:r>
              <a:rPr lang="en-US" b="1" dirty="0"/>
              <a:t>Unanimous support from legislators and additional commitments from state agencies in 2022</a:t>
            </a:r>
          </a:p>
        </p:txBody>
      </p:sp>
    </p:spTree>
    <p:extLst>
      <p:ext uri="{BB962C8B-B14F-4D97-AF65-F5344CB8AC3E}">
        <p14:creationId xmlns:p14="http://schemas.microsoft.com/office/powerpoint/2010/main" val="422495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F4BE1-8FA9-4BFF-BF69-40A86D43CB70}"/>
              </a:ext>
            </a:extLst>
          </p:cNvPr>
          <p:cNvSpPr>
            <a:spLocks noGrp="1"/>
          </p:cNvSpPr>
          <p:nvPr>
            <p:ph type="title"/>
          </p:nvPr>
        </p:nvSpPr>
        <p:spPr/>
        <p:txBody>
          <a:bodyPr/>
          <a:lstStyle/>
          <a:p>
            <a:r>
              <a:rPr lang="en-US" dirty="0"/>
              <a:t>Success</a:t>
            </a:r>
          </a:p>
        </p:txBody>
      </p:sp>
      <p:pic>
        <p:nvPicPr>
          <p:cNvPr id="5" name="Content Placeholder 4" descr="A picture containing text, indoor, wall&#10;&#10;Description automatically generated">
            <a:extLst>
              <a:ext uri="{FF2B5EF4-FFF2-40B4-BE49-F238E27FC236}">
                <a16:creationId xmlns:a16="http://schemas.microsoft.com/office/drawing/2014/main" id="{97D550D4-292C-45F9-B6F2-860C11ED3E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367603"/>
            <a:ext cx="4267200" cy="3577185"/>
          </a:xfrm>
        </p:spPr>
      </p:pic>
      <p:pic>
        <p:nvPicPr>
          <p:cNvPr id="9" name="Picture 8">
            <a:extLst>
              <a:ext uri="{FF2B5EF4-FFF2-40B4-BE49-F238E27FC236}">
                <a16:creationId xmlns:a16="http://schemas.microsoft.com/office/drawing/2014/main" id="{997315B3-972E-4BA3-80AA-A0BBB43E0161}"/>
              </a:ext>
            </a:extLst>
          </p:cNvPr>
          <p:cNvPicPr>
            <a:picLocks noChangeAspect="1"/>
          </p:cNvPicPr>
          <p:nvPr/>
        </p:nvPicPr>
        <p:blipFill rotWithShape="1">
          <a:blip r:embed="rId4"/>
          <a:srcRect r="2260" b="68881"/>
          <a:stretch/>
        </p:blipFill>
        <p:spPr>
          <a:xfrm>
            <a:off x="4728410" y="772703"/>
            <a:ext cx="4419600" cy="825500"/>
          </a:xfrm>
          <a:prstGeom prst="rect">
            <a:avLst/>
          </a:prstGeom>
        </p:spPr>
      </p:pic>
      <p:pic>
        <p:nvPicPr>
          <p:cNvPr id="13" name="Picture 12">
            <a:extLst>
              <a:ext uri="{FF2B5EF4-FFF2-40B4-BE49-F238E27FC236}">
                <a16:creationId xmlns:a16="http://schemas.microsoft.com/office/drawing/2014/main" id="{2A814222-773A-466C-8B26-F8169D3F26D3}"/>
              </a:ext>
            </a:extLst>
          </p:cNvPr>
          <p:cNvPicPr>
            <a:picLocks noChangeAspect="1"/>
          </p:cNvPicPr>
          <p:nvPr/>
        </p:nvPicPr>
        <p:blipFill>
          <a:blip r:embed="rId5"/>
          <a:stretch>
            <a:fillRect/>
          </a:stretch>
        </p:blipFill>
        <p:spPr>
          <a:xfrm>
            <a:off x="5047962" y="2057400"/>
            <a:ext cx="3622796" cy="4441059"/>
          </a:xfrm>
          <a:prstGeom prst="rect">
            <a:avLst/>
          </a:prstGeom>
        </p:spPr>
      </p:pic>
    </p:spTree>
    <p:extLst>
      <p:ext uri="{BB962C8B-B14F-4D97-AF65-F5344CB8AC3E}">
        <p14:creationId xmlns:p14="http://schemas.microsoft.com/office/powerpoint/2010/main" val="398956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effectLst/>
              </a:rPr>
              <a:t>Looking Ahead</a:t>
            </a:r>
            <a:endParaRPr lang="en-US" dirty="0"/>
          </a:p>
        </p:txBody>
      </p:sp>
    </p:spTree>
    <p:extLst>
      <p:ext uri="{BB962C8B-B14F-4D97-AF65-F5344CB8AC3E}">
        <p14:creationId xmlns:p14="http://schemas.microsoft.com/office/powerpoint/2010/main" val="4170643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effectLst/>
              </a:rPr>
              <a:t>Looking ahead</a:t>
            </a:r>
            <a:endParaRPr lang="en-US" b="0" dirty="0"/>
          </a:p>
        </p:txBody>
      </p:sp>
      <p:sp>
        <p:nvSpPr>
          <p:cNvPr id="3" name="Content Placeholder 2">
            <a:extLst>
              <a:ext uri="{FF2B5EF4-FFF2-40B4-BE49-F238E27FC236}">
                <a16:creationId xmlns:a16="http://schemas.microsoft.com/office/drawing/2014/main" id="{16E4BABD-0F3B-41FB-9AE5-CE80D3E4EA78}"/>
              </a:ext>
            </a:extLst>
          </p:cNvPr>
          <p:cNvSpPr>
            <a:spLocks noGrp="1"/>
          </p:cNvSpPr>
          <p:nvPr>
            <p:ph idx="1"/>
          </p:nvPr>
        </p:nvSpPr>
        <p:spPr/>
        <p:txBody>
          <a:bodyPr>
            <a:normAutofit/>
          </a:bodyPr>
          <a:lstStyle/>
          <a:p>
            <a:pPr marL="0" indent="0">
              <a:buNone/>
            </a:pPr>
            <a:r>
              <a:rPr lang="en-US" sz="3000" dirty="0"/>
              <a:t>The Council will continue to lead implementation efforts:</a:t>
            </a:r>
          </a:p>
          <a:p>
            <a:pPr marL="0" indent="0">
              <a:buNone/>
            </a:pPr>
            <a:endParaRPr lang="en-US" sz="3000" dirty="0"/>
          </a:p>
          <a:p>
            <a:r>
              <a:rPr lang="en-US" sz="3000" dirty="0"/>
              <a:t>Business community outreach with goal to use all 200 grants available</a:t>
            </a:r>
          </a:p>
          <a:p>
            <a:pPr marL="0" indent="0">
              <a:buNone/>
            </a:pPr>
            <a:endParaRPr lang="en-US" sz="3000" dirty="0"/>
          </a:p>
          <a:p>
            <a:r>
              <a:rPr lang="en-US" sz="3000" dirty="0"/>
              <a:t>Accountability for state agency commitments</a:t>
            </a:r>
          </a:p>
          <a:p>
            <a:pPr marL="0" indent="0">
              <a:buNone/>
            </a:pPr>
            <a:endParaRPr lang="en-US" sz="3000" dirty="0"/>
          </a:p>
          <a:p>
            <a:r>
              <a:rPr lang="en-US" sz="3000" dirty="0"/>
              <a:t>Recurring appropriation in Governor's budget</a:t>
            </a:r>
          </a:p>
          <a:p>
            <a:endParaRPr lang="en-US" sz="3600" dirty="0"/>
          </a:p>
        </p:txBody>
      </p:sp>
    </p:spTree>
    <p:extLst>
      <p:ext uri="{BB962C8B-B14F-4D97-AF65-F5344CB8AC3E}">
        <p14:creationId xmlns:p14="http://schemas.microsoft.com/office/powerpoint/2010/main" val="144258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buNone/>
            </a:pPr>
            <a:r>
              <a:rPr lang="en-US" sz="3200" dirty="0"/>
              <a:t>Contact us directly</a:t>
            </a:r>
          </a:p>
        </p:txBody>
      </p:sp>
      <p:sp>
        <p:nvSpPr>
          <p:cNvPr id="3" name="Content Placeholder 2">
            <a:extLst>
              <a:ext uri="{FF2B5EF4-FFF2-40B4-BE49-F238E27FC236}">
                <a16:creationId xmlns:a16="http://schemas.microsoft.com/office/drawing/2014/main" id="{16E4BABD-0F3B-41FB-9AE5-CE80D3E4EA78}"/>
              </a:ext>
            </a:extLst>
          </p:cNvPr>
          <p:cNvSpPr>
            <a:spLocks noGrp="1"/>
          </p:cNvSpPr>
          <p:nvPr>
            <p:ph idx="1"/>
          </p:nvPr>
        </p:nvSpPr>
        <p:spPr/>
        <p:txBody>
          <a:bodyPr>
            <a:normAutofit lnSpcReduction="10000"/>
          </a:bodyPr>
          <a:lstStyle/>
          <a:p>
            <a:pPr marL="514350" indent="-457200"/>
            <a:r>
              <a:rPr lang="en-US" sz="3200" b="1" dirty="0"/>
              <a:t>Chrissy Hood</a:t>
            </a:r>
            <a:r>
              <a:rPr lang="en-US" sz="3200" dirty="0"/>
              <a:t>, South Central TN (Pulaski) </a:t>
            </a:r>
            <a:r>
              <a:rPr lang="en-US" sz="3200" dirty="0">
                <a:hlinkClick r:id="rId3"/>
              </a:rPr>
              <a:t>connectingthejourney@gmail.com</a:t>
            </a:r>
            <a:r>
              <a:rPr lang="en-US" sz="3200" dirty="0"/>
              <a:t> </a:t>
            </a:r>
          </a:p>
          <a:p>
            <a:pPr marL="514350" indent="-457200"/>
            <a:endParaRPr lang="en-US" sz="3200" dirty="0"/>
          </a:p>
          <a:p>
            <a:pPr marL="514350" indent="-457200"/>
            <a:r>
              <a:rPr lang="en-US" sz="3200" b="1" dirty="0"/>
              <a:t>Roddey Coe</a:t>
            </a:r>
            <a:r>
              <a:rPr lang="en-US" sz="3200" dirty="0"/>
              <a:t>, Southeast TN (Chattanooga) </a:t>
            </a:r>
            <a:r>
              <a:rPr lang="es-ES" sz="3200" dirty="0">
                <a:hlinkClick r:id="rId4"/>
              </a:rPr>
              <a:t>roddey.coe@comcast.net</a:t>
            </a:r>
            <a:r>
              <a:rPr lang="es-ES" sz="3200" dirty="0"/>
              <a:t> </a:t>
            </a:r>
          </a:p>
          <a:p>
            <a:pPr marL="514350" indent="-457200"/>
            <a:endParaRPr lang="es-ES" sz="3200" dirty="0"/>
          </a:p>
          <a:p>
            <a:pPr marL="514350" indent="-457200"/>
            <a:r>
              <a:rPr lang="es-ES" sz="3200" b="1" dirty="0"/>
              <a:t>Alison Bynum</a:t>
            </a:r>
            <a:r>
              <a:rPr lang="es-ES" sz="3200" dirty="0"/>
              <a:t>, </a:t>
            </a:r>
            <a:r>
              <a:rPr lang="es-ES" sz="3200" dirty="0" err="1"/>
              <a:t>Mid</a:t>
            </a:r>
            <a:r>
              <a:rPr lang="es-ES" sz="3200" dirty="0"/>
              <a:t>-Cumberland (</a:t>
            </a:r>
            <a:r>
              <a:rPr lang="es-ES" sz="3200" dirty="0" err="1"/>
              <a:t>Smyrna</a:t>
            </a:r>
            <a:r>
              <a:rPr lang="es-ES" sz="3200" dirty="0"/>
              <a:t>) </a:t>
            </a:r>
            <a:r>
              <a:rPr lang="fi-FI" sz="3200" dirty="0">
                <a:hlinkClick r:id="rId5"/>
              </a:rPr>
              <a:t>alison.bynum@comcast.net</a:t>
            </a:r>
            <a:r>
              <a:rPr lang="fi-FI" sz="3200" dirty="0"/>
              <a:t> </a:t>
            </a:r>
            <a:endParaRPr lang="es-ES" sz="3200" dirty="0"/>
          </a:p>
          <a:p>
            <a:pPr marL="514350" indent="-457200"/>
            <a:endParaRPr lang="en-US" sz="3200" dirty="0"/>
          </a:p>
          <a:p>
            <a:pPr marL="514350" indent="-457200"/>
            <a:r>
              <a:rPr lang="en-US" sz="3200" b="1" dirty="0"/>
              <a:t>Lauren Pearcy</a:t>
            </a:r>
            <a:r>
              <a:rPr lang="en-US" sz="3200" dirty="0"/>
              <a:t>, Public Policy Director </a:t>
            </a:r>
            <a:r>
              <a:rPr lang="en-US" sz="3200" dirty="0">
                <a:hlinkClick r:id="rId6"/>
              </a:rPr>
              <a:t>lauren.j.pearcy@tn.gov</a:t>
            </a:r>
            <a:r>
              <a:rPr lang="en-US" sz="3200" dirty="0"/>
              <a:t> </a:t>
            </a:r>
          </a:p>
        </p:txBody>
      </p:sp>
    </p:spTree>
    <p:extLst>
      <p:ext uri="{BB962C8B-B14F-4D97-AF65-F5344CB8AC3E}">
        <p14:creationId xmlns:p14="http://schemas.microsoft.com/office/powerpoint/2010/main" val="423147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3EC7BD-4BBD-427F-B895-3559D8B869F2}"/>
              </a:ext>
            </a:extLst>
          </p:cNvPr>
          <p:cNvSpPr>
            <a:spLocks noGrp="1"/>
          </p:cNvSpPr>
          <p:nvPr>
            <p:ph type="title"/>
          </p:nvPr>
        </p:nvSpPr>
        <p:spPr/>
        <p:txBody>
          <a:bodyPr/>
          <a:lstStyle/>
          <a:p>
            <a:r>
              <a:rPr lang="en-US" dirty="0"/>
              <a:t>A key priority of the TN Council on DD</a:t>
            </a:r>
            <a:r>
              <a:rPr lang="en-US" b="0" dirty="0">
                <a:effectLst/>
              </a:rPr>
              <a:t> </a:t>
            </a:r>
            <a:endParaRPr lang="en-US" dirty="0"/>
          </a:p>
        </p:txBody>
      </p:sp>
      <p:pic>
        <p:nvPicPr>
          <p:cNvPr id="3076" name="Picture 4" descr="Text&#10;&#10;Description automatically generated">
            <a:extLst>
              <a:ext uri="{FF2B5EF4-FFF2-40B4-BE49-F238E27FC236}">
                <a16:creationId xmlns:a16="http://schemas.microsoft.com/office/drawing/2014/main" id="{64F584D9-BD36-4179-9C2C-D49E29871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606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effectLst/>
              </a:rPr>
              <a:t>Questions?</a:t>
            </a:r>
            <a:endParaRPr lang="en-US" dirty="0"/>
          </a:p>
        </p:txBody>
      </p:sp>
    </p:spTree>
    <p:extLst>
      <p:ext uri="{BB962C8B-B14F-4D97-AF65-F5344CB8AC3E}">
        <p14:creationId xmlns:p14="http://schemas.microsoft.com/office/powerpoint/2010/main" val="1429128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Led by Governor appointed members </a:t>
            </a:r>
          </a:p>
        </p:txBody>
      </p:sp>
      <p:sp>
        <p:nvSpPr>
          <p:cNvPr id="7" name="Rectangle 6"/>
          <p:cNvSpPr/>
          <p:nvPr/>
        </p:nvSpPr>
        <p:spPr>
          <a:xfrm>
            <a:off x="324895" y="1217260"/>
            <a:ext cx="2819400" cy="830997"/>
          </a:xfrm>
          <a:prstGeom prst="rect">
            <a:avLst/>
          </a:prstGeom>
        </p:spPr>
        <p:txBody>
          <a:bodyPr wrap="square">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Chrissy Hood</a:t>
            </a:r>
          </a:p>
          <a:p>
            <a:r>
              <a:rPr lang="en-US" sz="1600" dirty="0">
                <a:latin typeface="Open Sans" panose="020B0606030504020204" pitchFamily="34" charset="0"/>
                <a:ea typeface="Open Sans" panose="020B0606030504020204" pitchFamily="34" charset="0"/>
                <a:cs typeface="Open Sans" panose="020B0606030504020204" pitchFamily="34" charset="0"/>
              </a:rPr>
              <a:t>Council member</a:t>
            </a:r>
          </a:p>
          <a:p>
            <a:r>
              <a:rPr lang="en-US" sz="1600" dirty="0">
                <a:latin typeface="Open Sans" panose="020B0606030504020204" pitchFamily="34" charset="0"/>
                <a:ea typeface="Open Sans" panose="020B0606030504020204" pitchFamily="34" charset="0"/>
                <a:cs typeface="Open Sans" panose="020B0606030504020204" pitchFamily="34" charset="0"/>
              </a:rPr>
              <a:t>South Central TN</a:t>
            </a:r>
            <a:endParaRPr lang="en-US" dirty="0"/>
          </a:p>
        </p:txBody>
      </p:sp>
      <p:pic>
        <p:nvPicPr>
          <p:cNvPr id="9" name="Picture 8" descr="professional headshot of Chrissy Hood smiling, wearing a black blouse with red dots and a necklace against a blue background">
            <a:extLst>
              <a:ext uri="{FF2B5EF4-FFF2-40B4-BE49-F238E27FC236}">
                <a16:creationId xmlns:a16="http://schemas.microsoft.com/office/drawing/2014/main" id="{8404A23A-D988-4F6B-B651-B53EE9310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895" y="2292990"/>
            <a:ext cx="2433627" cy="3042326"/>
          </a:xfrm>
          <a:prstGeom prst="rect">
            <a:avLst/>
          </a:prstGeom>
        </p:spPr>
      </p:pic>
      <p:pic>
        <p:nvPicPr>
          <p:cNvPr id="11" name="Picture 10" descr="professional headshot of Roddey Coe, wearing a black shirt and blue tie against a gray background">
            <a:extLst>
              <a:ext uri="{FF2B5EF4-FFF2-40B4-BE49-F238E27FC236}">
                <a16:creationId xmlns:a16="http://schemas.microsoft.com/office/drawing/2014/main" id="{36CBEAB6-0C86-4B33-9B57-56865A7EF2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872" y="2292991"/>
            <a:ext cx="2434256" cy="3042326"/>
          </a:xfrm>
          <a:prstGeom prst="rect">
            <a:avLst/>
          </a:prstGeom>
        </p:spPr>
      </p:pic>
      <p:sp>
        <p:nvSpPr>
          <p:cNvPr id="10" name="TextBox 9">
            <a:extLst>
              <a:ext uri="{FF2B5EF4-FFF2-40B4-BE49-F238E27FC236}">
                <a16:creationId xmlns:a16="http://schemas.microsoft.com/office/drawing/2014/main" id="{A075801B-E3A7-40A7-AD44-86A4B43DD3AC}"/>
              </a:ext>
            </a:extLst>
          </p:cNvPr>
          <p:cNvSpPr txBox="1"/>
          <p:nvPr/>
        </p:nvSpPr>
        <p:spPr>
          <a:xfrm>
            <a:off x="6288572" y="1217260"/>
            <a:ext cx="2703028" cy="1107996"/>
          </a:xfrm>
          <a:prstGeom prst="rect">
            <a:avLst/>
          </a:prstGeom>
          <a:noFill/>
        </p:spPr>
        <p:txBody>
          <a:bodyPr wrap="square">
            <a:spAutoFit/>
          </a:bodyPr>
          <a:lstStyle/>
          <a:p>
            <a:pPr marL="0" indent="0">
              <a:buNone/>
            </a:pPr>
            <a:r>
              <a:rPr lang="en-US" sz="1600" b="1" dirty="0">
                <a:latin typeface="Open Sans" panose="020B0606030504020204" pitchFamily="34" charset="0"/>
                <a:ea typeface="Open Sans" panose="020B0606030504020204" pitchFamily="34" charset="0"/>
                <a:cs typeface="Open Sans" panose="020B0606030504020204" pitchFamily="34" charset="0"/>
              </a:rPr>
              <a:t>Alison Bynum</a:t>
            </a:r>
          </a:p>
          <a:p>
            <a:pPr marL="0" indent="0">
              <a:buNone/>
            </a:pPr>
            <a:r>
              <a:rPr lang="en-US" sz="1600" dirty="0">
                <a:latin typeface="Open Sans" panose="020B0606030504020204" pitchFamily="34" charset="0"/>
                <a:ea typeface="Open Sans" panose="020B0606030504020204" pitchFamily="34" charset="0"/>
                <a:cs typeface="Open Sans" panose="020B0606030504020204" pitchFamily="34" charset="0"/>
              </a:rPr>
              <a:t>Council member</a:t>
            </a:r>
          </a:p>
          <a:p>
            <a:pPr marL="0" indent="0">
              <a:buNone/>
            </a:pPr>
            <a:r>
              <a:rPr lang="en-US" sz="1600" dirty="0">
                <a:latin typeface="Open Sans" panose="020B0606030504020204" pitchFamily="34" charset="0"/>
                <a:ea typeface="Open Sans" panose="020B0606030504020204" pitchFamily="34" charset="0"/>
                <a:cs typeface="Open Sans" panose="020B0606030504020204" pitchFamily="34" charset="0"/>
              </a:rPr>
              <a:t>Mid-Cumberland TN</a:t>
            </a:r>
            <a:r>
              <a:rPr lang="en-US" dirty="0"/>
              <a:t>	</a:t>
            </a:r>
          </a:p>
        </p:txBody>
      </p:sp>
      <p:pic>
        <p:nvPicPr>
          <p:cNvPr id="12" name="Picture 11">
            <a:extLst>
              <a:ext uri="{FF2B5EF4-FFF2-40B4-BE49-F238E27FC236}">
                <a16:creationId xmlns:a16="http://schemas.microsoft.com/office/drawing/2014/main" id="{C2223F10-BF18-4CC3-BC16-409D7ADAC99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88572" y="2288368"/>
            <a:ext cx="2434256" cy="3042326"/>
          </a:xfrm>
          <a:prstGeom prst="rect">
            <a:avLst/>
          </a:prstGeom>
        </p:spPr>
      </p:pic>
      <p:sp>
        <p:nvSpPr>
          <p:cNvPr id="14" name="Rectangle 13">
            <a:extLst>
              <a:ext uri="{FF2B5EF4-FFF2-40B4-BE49-F238E27FC236}">
                <a16:creationId xmlns:a16="http://schemas.microsoft.com/office/drawing/2014/main" id="{41E7F434-8E86-4594-A953-6B9659F4C73A}"/>
              </a:ext>
            </a:extLst>
          </p:cNvPr>
          <p:cNvSpPr/>
          <p:nvPr/>
        </p:nvSpPr>
        <p:spPr>
          <a:xfrm>
            <a:off x="3354872" y="1230337"/>
            <a:ext cx="2819400" cy="830997"/>
          </a:xfrm>
          <a:prstGeom prst="rect">
            <a:avLst/>
          </a:prstGeom>
        </p:spPr>
        <p:txBody>
          <a:bodyPr wrap="square">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Roddey Coe</a:t>
            </a:r>
          </a:p>
          <a:p>
            <a:r>
              <a:rPr lang="en-US" sz="1600" dirty="0">
                <a:latin typeface="Open Sans" panose="020B0606030504020204" pitchFamily="34" charset="0"/>
                <a:ea typeface="Open Sans" panose="020B0606030504020204" pitchFamily="34" charset="0"/>
                <a:cs typeface="Open Sans" panose="020B0606030504020204" pitchFamily="34" charset="0"/>
              </a:rPr>
              <a:t>Council member</a:t>
            </a:r>
          </a:p>
          <a:p>
            <a:r>
              <a:rPr lang="en-US" sz="1600" dirty="0">
                <a:latin typeface="Open Sans" panose="020B0606030504020204" pitchFamily="34" charset="0"/>
                <a:ea typeface="Open Sans" panose="020B0606030504020204" pitchFamily="34" charset="0"/>
                <a:cs typeface="Open Sans" panose="020B0606030504020204" pitchFamily="34" charset="0"/>
              </a:rPr>
              <a:t>Southeast TN</a:t>
            </a:r>
            <a:endParaRPr lang="en-US" dirty="0"/>
          </a:p>
        </p:txBody>
      </p:sp>
    </p:spTree>
    <p:extLst>
      <p:ext uri="{BB962C8B-B14F-4D97-AF65-F5344CB8AC3E}">
        <p14:creationId xmlns:p14="http://schemas.microsoft.com/office/powerpoint/2010/main" val="232680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4709-B607-4A8C-AB4A-878156C32A6E}"/>
              </a:ext>
            </a:extLst>
          </p:cNvPr>
          <p:cNvSpPr>
            <a:spLocks noGrp="1"/>
          </p:cNvSpPr>
          <p:nvPr>
            <p:ph type="title"/>
          </p:nvPr>
        </p:nvSpPr>
        <p:spPr/>
        <p:txBody>
          <a:bodyPr/>
          <a:lstStyle/>
          <a:p>
            <a:r>
              <a:rPr lang="en-US" dirty="0"/>
              <a:t>Lived experience is the best advocacy.</a:t>
            </a:r>
          </a:p>
        </p:txBody>
      </p:sp>
      <p:sp>
        <p:nvSpPr>
          <p:cNvPr id="3" name="Content Placeholder 2">
            <a:extLst>
              <a:ext uri="{FF2B5EF4-FFF2-40B4-BE49-F238E27FC236}">
                <a16:creationId xmlns:a16="http://schemas.microsoft.com/office/drawing/2014/main" id="{E96631E7-86E5-43E6-B536-026916E415B0}"/>
              </a:ext>
            </a:extLst>
          </p:cNvPr>
          <p:cNvSpPr>
            <a:spLocks noGrp="1"/>
          </p:cNvSpPr>
          <p:nvPr>
            <p:ph idx="1"/>
          </p:nvPr>
        </p:nvSpPr>
        <p:spPr/>
        <p:txBody>
          <a:bodyPr/>
          <a:lstStyle/>
          <a:p>
            <a:endParaRPr lang="en-US"/>
          </a:p>
        </p:txBody>
      </p:sp>
      <p:pic>
        <p:nvPicPr>
          <p:cNvPr id="5" name="Picture 4">
            <a:hlinkClick r:id="rId3"/>
            <a:extLst>
              <a:ext uri="{FF2B5EF4-FFF2-40B4-BE49-F238E27FC236}">
                <a16:creationId xmlns:a16="http://schemas.microsoft.com/office/drawing/2014/main" id="{2400AE09-E65F-4206-B9FB-A8F6D2D9B070}"/>
              </a:ext>
            </a:extLst>
          </p:cNvPr>
          <p:cNvPicPr>
            <a:picLocks noChangeAspect="1"/>
          </p:cNvPicPr>
          <p:nvPr/>
        </p:nvPicPr>
        <p:blipFill>
          <a:blip r:embed="rId4"/>
          <a:stretch>
            <a:fillRect/>
          </a:stretch>
        </p:blipFill>
        <p:spPr>
          <a:xfrm>
            <a:off x="224664" y="1027366"/>
            <a:ext cx="8694671" cy="5225044"/>
          </a:xfrm>
          <a:prstGeom prst="rect">
            <a:avLst/>
          </a:prstGeom>
        </p:spPr>
      </p:pic>
    </p:spTree>
    <p:extLst>
      <p:ext uri="{BB962C8B-B14F-4D97-AF65-F5344CB8AC3E}">
        <p14:creationId xmlns:p14="http://schemas.microsoft.com/office/powerpoint/2010/main" val="2116376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A54DF-0184-4F4D-9F37-0C2F07550FC7}"/>
              </a:ext>
            </a:extLst>
          </p:cNvPr>
          <p:cNvSpPr>
            <a:spLocks noGrp="1"/>
          </p:cNvSpPr>
          <p:nvPr>
            <p:ph type="title"/>
          </p:nvPr>
        </p:nvSpPr>
        <p:spPr/>
        <p:txBody>
          <a:bodyPr/>
          <a:lstStyle/>
          <a:p>
            <a:r>
              <a:rPr lang="en-US" dirty="0"/>
              <a:t>Lived experience is the best advocacy.</a:t>
            </a:r>
          </a:p>
        </p:txBody>
      </p:sp>
      <p:sp>
        <p:nvSpPr>
          <p:cNvPr id="4" name="Content Placeholder 3">
            <a:extLst>
              <a:ext uri="{FF2B5EF4-FFF2-40B4-BE49-F238E27FC236}">
                <a16:creationId xmlns:a16="http://schemas.microsoft.com/office/drawing/2014/main" id="{EA2A13C7-5559-42E3-90E3-0F5051537CC9}"/>
              </a:ext>
            </a:extLst>
          </p:cNvPr>
          <p:cNvSpPr>
            <a:spLocks noGrp="1"/>
          </p:cNvSpPr>
          <p:nvPr>
            <p:ph idx="1"/>
          </p:nvPr>
        </p:nvSpPr>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buNone/>
            </a:pPr>
            <a:endParaRPr lang="en-US" sz="3600" dirty="0"/>
          </a:p>
          <a:p>
            <a:pPr marL="0" indent="0">
              <a:buNone/>
            </a:pPr>
            <a:endParaRPr lang="en-US" sz="3600" dirty="0"/>
          </a:p>
        </p:txBody>
      </p:sp>
      <p:pic>
        <p:nvPicPr>
          <p:cNvPr id="12" name="Picture 11">
            <a:extLst>
              <a:ext uri="{FF2B5EF4-FFF2-40B4-BE49-F238E27FC236}">
                <a16:creationId xmlns:a16="http://schemas.microsoft.com/office/drawing/2014/main" id="{7E452548-C187-4C4F-BDDD-A822222E37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86200"/>
            <a:ext cx="3962400" cy="2971800"/>
          </a:xfrm>
          <a:prstGeom prst="rect">
            <a:avLst/>
          </a:prstGeom>
          <a:scene3d>
            <a:camera prst="orthographicFront">
              <a:rot lat="0" lon="5400000" rev="0"/>
            </a:camera>
            <a:lightRig rig="threePt" dir="t"/>
          </a:scene3d>
        </p:spPr>
      </p:pic>
      <p:pic>
        <p:nvPicPr>
          <p:cNvPr id="5" name="Picture 4" descr="Screenshot of an article featuring Roddey Coe">
            <a:extLst>
              <a:ext uri="{FF2B5EF4-FFF2-40B4-BE49-F238E27FC236}">
                <a16:creationId xmlns:a16="http://schemas.microsoft.com/office/drawing/2014/main" id="{2FA2A6C9-5C2F-4310-913A-F0E99949E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714" y="1164454"/>
            <a:ext cx="5830572" cy="53804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58818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A54DF-0184-4F4D-9F37-0C2F07550FC7}"/>
              </a:ext>
            </a:extLst>
          </p:cNvPr>
          <p:cNvSpPr>
            <a:spLocks noGrp="1"/>
          </p:cNvSpPr>
          <p:nvPr>
            <p:ph type="title"/>
          </p:nvPr>
        </p:nvSpPr>
        <p:spPr/>
        <p:txBody>
          <a:bodyPr/>
          <a:lstStyle/>
          <a:p>
            <a:r>
              <a:rPr lang="en-US" dirty="0"/>
              <a:t>Lived experience is the best advocacy.</a:t>
            </a:r>
          </a:p>
        </p:txBody>
      </p:sp>
      <p:sp>
        <p:nvSpPr>
          <p:cNvPr id="4" name="Content Placeholder 3">
            <a:extLst>
              <a:ext uri="{FF2B5EF4-FFF2-40B4-BE49-F238E27FC236}">
                <a16:creationId xmlns:a16="http://schemas.microsoft.com/office/drawing/2014/main" id="{EA2A13C7-5559-42E3-90E3-0F5051537CC9}"/>
              </a:ext>
            </a:extLst>
          </p:cNvPr>
          <p:cNvSpPr>
            <a:spLocks noGrp="1"/>
          </p:cNvSpPr>
          <p:nvPr>
            <p:ph idx="1"/>
          </p:nvPr>
        </p:nvSpPr>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buNone/>
            </a:pPr>
            <a:endParaRPr lang="en-US" sz="3600" dirty="0"/>
          </a:p>
          <a:p>
            <a:pPr marL="0" indent="0">
              <a:buNone/>
            </a:pPr>
            <a:endParaRPr lang="en-US" sz="3600" dirty="0"/>
          </a:p>
        </p:txBody>
      </p:sp>
      <p:pic>
        <p:nvPicPr>
          <p:cNvPr id="12" name="Picture 11">
            <a:extLst>
              <a:ext uri="{FF2B5EF4-FFF2-40B4-BE49-F238E27FC236}">
                <a16:creationId xmlns:a16="http://schemas.microsoft.com/office/drawing/2014/main" id="{7E452548-C187-4C4F-BDDD-A822222E37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86200"/>
            <a:ext cx="3962400" cy="2971800"/>
          </a:xfrm>
          <a:prstGeom prst="rect">
            <a:avLst/>
          </a:prstGeom>
          <a:scene3d>
            <a:camera prst="orthographicFront">
              <a:rot lat="0" lon="5400000" rev="0"/>
            </a:camera>
            <a:lightRig rig="threePt" dir="t"/>
          </a:scene3d>
        </p:spPr>
      </p:pic>
      <p:pic>
        <p:nvPicPr>
          <p:cNvPr id="5" name="Picture 4" descr="The Bynum family stands near a lake with mountains in the background. One daughter stands with a hiking stick, one daughter sits in an outdoor accessible wheelchair  &#10;&#10;Description automatically generated with low confidence">
            <a:extLst>
              <a:ext uri="{FF2B5EF4-FFF2-40B4-BE49-F238E27FC236}">
                <a16:creationId xmlns:a16="http://schemas.microsoft.com/office/drawing/2014/main" id="{088C44E9-1374-40CD-A26C-54D1F87762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4572000" cy="3429000"/>
          </a:xfrm>
          <a:prstGeom prst="rect">
            <a:avLst/>
          </a:prstGeom>
        </p:spPr>
      </p:pic>
      <p:sp>
        <p:nvSpPr>
          <p:cNvPr id="8" name="TextBox 7">
            <a:extLst>
              <a:ext uri="{FF2B5EF4-FFF2-40B4-BE49-F238E27FC236}">
                <a16:creationId xmlns:a16="http://schemas.microsoft.com/office/drawing/2014/main" id="{3CFA46CC-52D7-458E-AF32-D24DE0F412FB}"/>
              </a:ext>
            </a:extLst>
          </p:cNvPr>
          <p:cNvSpPr txBox="1"/>
          <p:nvPr/>
        </p:nvSpPr>
        <p:spPr>
          <a:xfrm>
            <a:off x="685800" y="5096358"/>
            <a:ext cx="3886200" cy="584775"/>
          </a:xfrm>
          <a:prstGeom prst="rect">
            <a:avLst/>
          </a:prstGeom>
          <a:noFill/>
        </p:spPr>
        <p:txBody>
          <a:bodyPr wrap="square" rtlCol="0">
            <a:spAutoFit/>
          </a:bodyPr>
          <a:lstStyle/>
          <a:p>
            <a:r>
              <a:rPr lang="en-US" sz="3200" dirty="0">
                <a:latin typeface="Open Sans" panose="020B0606030504020204" pitchFamily="34" charset="0"/>
                <a:ea typeface="Open Sans" panose="020B0606030504020204" pitchFamily="34" charset="0"/>
                <a:cs typeface="Open Sans" panose="020B0606030504020204" pitchFamily="34" charset="0"/>
              </a:rPr>
              <a:t>The Bynum Family</a:t>
            </a:r>
          </a:p>
        </p:txBody>
      </p:sp>
      <p:sp>
        <p:nvSpPr>
          <p:cNvPr id="9" name="TextBox 8">
            <a:extLst>
              <a:ext uri="{FF2B5EF4-FFF2-40B4-BE49-F238E27FC236}">
                <a16:creationId xmlns:a16="http://schemas.microsoft.com/office/drawing/2014/main" id="{746A787A-03D4-4343-9CDD-07003070429D}"/>
              </a:ext>
            </a:extLst>
          </p:cNvPr>
          <p:cNvSpPr txBox="1"/>
          <p:nvPr/>
        </p:nvSpPr>
        <p:spPr>
          <a:xfrm>
            <a:off x="5584268" y="6069340"/>
            <a:ext cx="2815707" cy="461665"/>
          </a:xfrm>
          <a:prstGeom prst="rect">
            <a:avLst/>
          </a:prstGeom>
          <a:noFill/>
        </p:spPr>
        <p:txBody>
          <a:bodyPr wrap="none" rtlCol="0">
            <a:spAutoFit/>
          </a:bodyPr>
          <a:lstStyle/>
          <a:p>
            <a:r>
              <a:rPr lang="en-US" sz="2400" dirty="0"/>
              <a:t>Charlotte Bynum, 13 </a:t>
            </a:r>
          </a:p>
        </p:txBody>
      </p:sp>
      <p:pic>
        <p:nvPicPr>
          <p:cNvPr id="11" name="Picture 10" descr="Charlotte Bynum sits in her power wheelchair with balloons that say &quot;13&quot;">
            <a:extLst>
              <a:ext uri="{FF2B5EF4-FFF2-40B4-BE49-F238E27FC236}">
                <a16:creationId xmlns:a16="http://schemas.microsoft.com/office/drawing/2014/main" id="{38F77990-9E65-4D73-88CA-0B29204565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186847" y="2570619"/>
            <a:ext cx="3610546" cy="2707363"/>
          </a:xfrm>
          <a:prstGeom prst="rect">
            <a:avLst/>
          </a:prstGeom>
        </p:spPr>
      </p:pic>
    </p:spTree>
    <p:extLst>
      <p:ext uri="{BB962C8B-B14F-4D97-AF65-F5344CB8AC3E}">
        <p14:creationId xmlns:p14="http://schemas.microsoft.com/office/powerpoint/2010/main" val="74722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a:effectLst/>
              </a:rPr>
              <a:t>Telling Our Stories</a:t>
            </a:r>
            <a:endParaRPr lang="en-US" sz="3600" b="0" dirty="0"/>
          </a:p>
        </p:txBody>
      </p:sp>
    </p:spTree>
    <p:extLst>
      <p:ext uri="{BB962C8B-B14F-4D97-AF65-F5344CB8AC3E}">
        <p14:creationId xmlns:p14="http://schemas.microsoft.com/office/powerpoint/2010/main" val="4051156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A54DF-0184-4F4D-9F37-0C2F07550FC7}"/>
              </a:ext>
            </a:extLst>
          </p:cNvPr>
          <p:cNvSpPr>
            <a:spLocks noGrp="1"/>
          </p:cNvSpPr>
          <p:nvPr>
            <p:ph type="title"/>
          </p:nvPr>
        </p:nvSpPr>
        <p:spPr/>
        <p:txBody>
          <a:bodyPr/>
          <a:lstStyle/>
          <a:p>
            <a:r>
              <a:rPr lang="en-US" sz="2800" dirty="0"/>
              <a:t>Educating and Advocating with Elected Officials</a:t>
            </a:r>
          </a:p>
        </p:txBody>
      </p:sp>
      <p:pic>
        <p:nvPicPr>
          <p:cNvPr id="5" name="Picture 4" descr="Chrissy Hood and family stand with state representative">
            <a:extLst>
              <a:ext uri="{FF2B5EF4-FFF2-40B4-BE49-F238E27FC236}">
                <a16:creationId xmlns:a16="http://schemas.microsoft.com/office/drawing/2014/main" id="{5118F960-8E2C-492F-845D-04EE61385F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492"/>
          <a:stretch/>
        </p:blipFill>
        <p:spPr>
          <a:xfrm>
            <a:off x="441972" y="1258611"/>
            <a:ext cx="4399972" cy="2702738"/>
          </a:xfrm>
          <a:prstGeom prst="rect">
            <a:avLst/>
          </a:prstGeom>
          <a:effectLst>
            <a:outerShdw blurRad="50800" dist="38100" dir="2700000" algn="tl" rotWithShape="0">
              <a:prstClr val="black">
                <a:alpha val="40000"/>
              </a:prstClr>
            </a:outerShdw>
          </a:effectLst>
        </p:spPr>
      </p:pic>
      <p:pic>
        <p:nvPicPr>
          <p:cNvPr id="7" name="Picture 6" descr="Roddey Coe standing in front of a podium at East Ridge City Hall&#10;&#10;">
            <a:extLst>
              <a:ext uri="{FF2B5EF4-FFF2-40B4-BE49-F238E27FC236}">
                <a16:creationId xmlns:a16="http://schemas.microsoft.com/office/drawing/2014/main" id="{FEE92AD4-39EF-4EA7-A635-64098FEFB9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243" y="3481989"/>
            <a:ext cx="4287142" cy="3198208"/>
          </a:xfrm>
          <a:prstGeom prst="rect">
            <a:avLst/>
          </a:prstGeom>
          <a:effectLst>
            <a:outerShdw blurRad="50800" dist="38100" dir="2700000" algn="tl" rotWithShape="0">
              <a:prstClr val="black">
                <a:alpha val="40000"/>
              </a:prstClr>
            </a:outerShdw>
          </a:effectLst>
        </p:spPr>
      </p:pic>
      <p:pic>
        <p:nvPicPr>
          <p:cNvPr id="6" name="Picture 5" descr="Lauren Pearcy (left) and Alison Bynum (right) stand in front of Smyrna City Hall">
            <a:extLst>
              <a:ext uri="{FF2B5EF4-FFF2-40B4-BE49-F238E27FC236}">
                <a16:creationId xmlns:a16="http://schemas.microsoft.com/office/drawing/2014/main" id="{4FDE4F8B-76A4-4277-990F-DA49E7B095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4973" y="1258611"/>
            <a:ext cx="2579567" cy="34394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179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A54DF-0184-4F4D-9F37-0C2F07550FC7}"/>
              </a:ext>
            </a:extLst>
          </p:cNvPr>
          <p:cNvSpPr>
            <a:spLocks noGrp="1"/>
          </p:cNvSpPr>
          <p:nvPr>
            <p:ph type="title"/>
          </p:nvPr>
        </p:nvSpPr>
        <p:spPr/>
        <p:txBody>
          <a:bodyPr/>
          <a:lstStyle/>
          <a:p>
            <a:r>
              <a:rPr lang="en-US" dirty="0"/>
              <a:t>Media Publicity </a:t>
            </a:r>
          </a:p>
        </p:txBody>
      </p:sp>
      <p:grpSp>
        <p:nvGrpSpPr>
          <p:cNvPr id="11" name="Group 10">
            <a:extLst>
              <a:ext uri="{FF2B5EF4-FFF2-40B4-BE49-F238E27FC236}">
                <a16:creationId xmlns:a16="http://schemas.microsoft.com/office/drawing/2014/main" id="{0D9F245F-C1CB-477A-8118-6DE266269ED5}"/>
              </a:ext>
            </a:extLst>
          </p:cNvPr>
          <p:cNvGrpSpPr/>
          <p:nvPr/>
        </p:nvGrpSpPr>
        <p:grpSpPr>
          <a:xfrm>
            <a:off x="4554891" y="1531268"/>
            <a:ext cx="4421080" cy="1778638"/>
            <a:chOff x="4570520" y="1649942"/>
            <a:chExt cx="4421080" cy="1778638"/>
          </a:xfrm>
        </p:grpSpPr>
        <p:pic>
          <p:nvPicPr>
            <p:cNvPr id="6" name="Picture 5" descr="Screenshot of Tennessean article, &quot;True accessibility means dignity&quot;">
              <a:hlinkClick r:id="rId3"/>
              <a:extLst>
                <a:ext uri="{FF2B5EF4-FFF2-40B4-BE49-F238E27FC236}">
                  <a16:creationId xmlns:a16="http://schemas.microsoft.com/office/drawing/2014/main" id="{CA992FE7-24BB-4D4E-8C56-C5E48BC6DC8E}"/>
                </a:ext>
              </a:extLst>
            </p:cNvPr>
            <p:cNvPicPr>
              <a:picLocks noChangeAspect="1"/>
            </p:cNvPicPr>
            <p:nvPr/>
          </p:nvPicPr>
          <p:blipFill rotWithShape="1">
            <a:blip r:embed="rId4"/>
            <a:srcRect l="11492" t="13042" r="5146" b="70377"/>
            <a:stretch/>
          </p:blipFill>
          <p:spPr>
            <a:xfrm>
              <a:off x="4660392" y="2162931"/>
              <a:ext cx="4331208" cy="1265649"/>
            </a:xfrm>
            <a:prstGeom prst="rect">
              <a:avLst/>
            </a:prstGeom>
            <a:effectLst>
              <a:outerShdw blurRad="50800" dist="38100" dir="2700000" algn="tl" rotWithShape="0">
                <a:prstClr val="black">
                  <a:alpha val="40000"/>
                </a:prstClr>
              </a:outerShdw>
            </a:effectLst>
          </p:spPr>
        </p:pic>
        <p:pic>
          <p:nvPicPr>
            <p:cNvPr id="7" name="Picture 6" descr="The Tennessean newspaper headline">
              <a:extLst>
                <a:ext uri="{FF2B5EF4-FFF2-40B4-BE49-F238E27FC236}">
                  <a16:creationId xmlns:a16="http://schemas.microsoft.com/office/drawing/2014/main" id="{DE52FF42-62D4-445C-AB82-7D0F12373D9A}"/>
                </a:ext>
              </a:extLst>
            </p:cNvPr>
            <p:cNvPicPr>
              <a:picLocks noChangeAspect="1"/>
            </p:cNvPicPr>
            <p:nvPr/>
          </p:nvPicPr>
          <p:blipFill>
            <a:blip r:embed="rId5"/>
            <a:stretch>
              <a:fillRect/>
            </a:stretch>
          </p:blipFill>
          <p:spPr>
            <a:xfrm>
              <a:off x="4570520" y="1649942"/>
              <a:ext cx="2143125" cy="428625"/>
            </a:xfrm>
            <a:prstGeom prst="rect">
              <a:avLst/>
            </a:prstGeom>
          </p:spPr>
        </p:pic>
      </p:grpSp>
      <p:grpSp>
        <p:nvGrpSpPr>
          <p:cNvPr id="16" name="Group 15">
            <a:extLst>
              <a:ext uri="{FF2B5EF4-FFF2-40B4-BE49-F238E27FC236}">
                <a16:creationId xmlns:a16="http://schemas.microsoft.com/office/drawing/2014/main" id="{4F3C9E2F-2DEC-486B-A609-30284C9E7CA3}"/>
              </a:ext>
            </a:extLst>
          </p:cNvPr>
          <p:cNvGrpSpPr/>
          <p:nvPr/>
        </p:nvGrpSpPr>
        <p:grpSpPr>
          <a:xfrm>
            <a:off x="4644763" y="3710453"/>
            <a:ext cx="4260585" cy="2085044"/>
            <a:chOff x="4672215" y="3837871"/>
            <a:chExt cx="4260585" cy="2085044"/>
          </a:xfrm>
        </p:grpSpPr>
        <p:pic>
          <p:nvPicPr>
            <p:cNvPr id="5" name="Picture 4" descr="screenshot of Facebook page, &quot;Changing Spaces Tennessee&quot;">
              <a:extLst>
                <a:ext uri="{FF2B5EF4-FFF2-40B4-BE49-F238E27FC236}">
                  <a16:creationId xmlns:a16="http://schemas.microsoft.com/office/drawing/2014/main" id="{CFA359CE-B75D-4F90-B665-0E394DCC5054}"/>
                </a:ext>
              </a:extLst>
            </p:cNvPr>
            <p:cNvPicPr>
              <a:picLocks noChangeAspect="1"/>
            </p:cNvPicPr>
            <p:nvPr/>
          </p:nvPicPr>
          <p:blipFill>
            <a:blip r:embed="rId6"/>
            <a:stretch>
              <a:fillRect/>
            </a:stretch>
          </p:blipFill>
          <p:spPr>
            <a:xfrm>
              <a:off x="4672215" y="3837871"/>
              <a:ext cx="4260585" cy="2085044"/>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54C48159-3530-4C57-A938-53DE0B7AF4DE}"/>
                </a:ext>
              </a:extLst>
            </p:cNvPr>
            <p:cNvPicPr>
              <a:picLocks noChangeAspect="1"/>
            </p:cNvPicPr>
            <p:nvPr/>
          </p:nvPicPr>
          <p:blipFill>
            <a:blip r:embed="rId7"/>
            <a:stretch>
              <a:fillRect/>
            </a:stretch>
          </p:blipFill>
          <p:spPr>
            <a:xfrm>
              <a:off x="4876800" y="4050301"/>
              <a:ext cx="685800" cy="666750"/>
            </a:xfrm>
            <a:prstGeom prst="rect">
              <a:avLst/>
            </a:prstGeom>
          </p:spPr>
        </p:pic>
      </p:grpSp>
      <p:pic>
        <p:nvPicPr>
          <p:cNvPr id="10" name="Picture 9" descr="Screenshot of newspaper, &quot;It's about dignity: New TN bill aims to promote disability inclusion in public restrooms&quot;">
            <a:extLst>
              <a:ext uri="{FF2B5EF4-FFF2-40B4-BE49-F238E27FC236}">
                <a16:creationId xmlns:a16="http://schemas.microsoft.com/office/drawing/2014/main" id="{C3D08316-0E71-4D6A-9B8E-2C6757A3A4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4595" y="1149988"/>
            <a:ext cx="4112315" cy="2463384"/>
          </a:xfrm>
          <a:prstGeom prst="rect">
            <a:avLst/>
          </a:prstGeom>
          <a:effectLst>
            <a:outerShdw blurRad="50800" dist="38100" dir="2700000" algn="tl" rotWithShape="0">
              <a:prstClr val="black">
                <a:alpha val="40000"/>
              </a:prstClr>
            </a:outerShdw>
          </a:effectLst>
        </p:spPr>
      </p:pic>
      <p:grpSp>
        <p:nvGrpSpPr>
          <p:cNvPr id="2" name="Group 1">
            <a:extLst>
              <a:ext uri="{FF2B5EF4-FFF2-40B4-BE49-F238E27FC236}">
                <a16:creationId xmlns:a16="http://schemas.microsoft.com/office/drawing/2014/main" id="{249E4B1A-B92D-42DE-AA04-BE72C00F61A8}"/>
              </a:ext>
            </a:extLst>
          </p:cNvPr>
          <p:cNvGrpSpPr/>
          <p:nvPr/>
        </p:nvGrpSpPr>
        <p:grpSpPr>
          <a:xfrm>
            <a:off x="310685" y="3886200"/>
            <a:ext cx="4086225" cy="2666579"/>
            <a:chOff x="367772" y="4013618"/>
            <a:chExt cx="4086225" cy="2666579"/>
          </a:xfrm>
          <a:effectLst>
            <a:outerShdw blurRad="50800" dist="38100" dir="2700000" algn="tl" rotWithShape="0">
              <a:prstClr val="black">
                <a:alpha val="40000"/>
              </a:prstClr>
            </a:outerShdw>
          </a:effectLst>
        </p:grpSpPr>
        <p:pic>
          <p:nvPicPr>
            <p:cNvPr id="12" name="Picture 11">
              <a:extLst>
                <a:ext uri="{FF2B5EF4-FFF2-40B4-BE49-F238E27FC236}">
                  <a16:creationId xmlns:a16="http://schemas.microsoft.com/office/drawing/2014/main" id="{7FE91C25-0D94-479D-BAC5-58FA591D655E}"/>
                </a:ext>
              </a:extLst>
            </p:cNvPr>
            <p:cNvPicPr>
              <a:picLocks noChangeAspect="1"/>
            </p:cNvPicPr>
            <p:nvPr/>
          </p:nvPicPr>
          <p:blipFill>
            <a:blip r:embed="rId9"/>
            <a:stretch>
              <a:fillRect/>
            </a:stretch>
          </p:blipFill>
          <p:spPr>
            <a:xfrm>
              <a:off x="367772" y="4813297"/>
              <a:ext cx="4086225" cy="1866900"/>
            </a:xfrm>
            <a:prstGeom prst="rect">
              <a:avLst/>
            </a:prstGeom>
          </p:spPr>
        </p:pic>
        <p:pic>
          <p:nvPicPr>
            <p:cNvPr id="14" name="Picture 13">
              <a:extLst>
                <a:ext uri="{FF2B5EF4-FFF2-40B4-BE49-F238E27FC236}">
                  <a16:creationId xmlns:a16="http://schemas.microsoft.com/office/drawing/2014/main" id="{AA246DA8-28C0-46FC-86E1-6557749505F3}"/>
                </a:ext>
              </a:extLst>
            </p:cNvPr>
            <p:cNvPicPr>
              <a:picLocks noChangeAspect="1"/>
            </p:cNvPicPr>
            <p:nvPr/>
          </p:nvPicPr>
          <p:blipFill>
            <a:blip r:embed="rId10"/>
            <a:stretch>
              <a:fillRect/>
            </a:stretch>
          </p:blipFill>
          <p:spPr>
            <a:xfrm>
              <a:off x="367772" y="4013618"/>
              <a:ext cx="4086225" cy="866775"/>
            </a:xfrm>
            <a:prstGeom prst="rect">
              <a:avLst/>
            </a:prstGeom>
          </p:spPr>
        </p:pic>
      </p:grpSp>
    </p:spTree>
    <p:extLst>
      <p:ext uri="{BB962C8B-B14F-4D97-AF65-F5344CB8AC3E}">
        <p14:creationId xmlns:p14="http://schemas.microsoft.com/office/powerpoint/2010/main" val="1597177615"/>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4358</TotalTime>
  <Words>369</Words>
  <Application>Microsoft Office PowerPoint</Application>
  <PresentationFormat>On-screen Show (4:3)</PresentationFormat>
  <Paragraphs>113</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Open Sans</vt:lpstr>
      <vt:lpstr>PermianSlabSerifTypeface</vt:lpstr>
      <vt:lpstr>PowerPoint B</vt:lpstr>
      <vt:lpstr>Adult-Sized Changing Tables The Council leads effort to expand access across Tennessee</vt:lpstr>
      <vt:lpstr>A key priority of the TN Council on DD </vt:lpstr>
      <vt:lpstr>Led by Governor appointed members </vt:lpstr>
      <vt:lpstr>Lived experience is the best advocacy.</vt:lpstr>
      <vt:lpstr>Lived experience is the best advocacy.</vt:lpstr>
      <vt:lpstr>Lived experience is the best advocacy.</vt:lpstr>
      <vt:lpstr>Telling Our Stories</vt:lpstr>
      <vt:lpstr>Educating and Advocating with Elected Officials</vt:lpstr>
      <vt:lpstr>Media Publicity </vt:lpstr>
      <vt:lpstr>Billboard campaign </vt:lpstr>
      <vt:lpstr>Awareness to Action</vt:lpstr>
      <vt:lpstr>Local Efforts</vt:lpstr>
      <vt:lpstr>Local Efforts</vt:lpstr>
      <vt:lpstr>Legislation in Tennessee</vt:lpstr>
      <vt:lpstr>Bill Timeline</vt:lpstr>
      <vt:lpstr>Success</vt:lpstr>
      <vt:lpstr>Looking Ahead</vt:lpstr>
      <vt:lpstr>Looking ahead</vt:lpstr>
      <vt:lpstr>Contact us directly</vt:lpstr>
      <vt:lpstr>Questions?</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Lauren J. Pearcy</cp:lastModifiedBy>
  <cp:revision>117</cp:revision>
  <cp:lastPrinted>2020-02-10T21:32:06Z</cp:lastPrinted>
  <dcterms:created xsi:type="dcterms:W3CDTF">2015-04-23T14:34:26Z</dcterms:created>
  <dcterms:modified xsi:type="dcterms:W3CDTF">2022-05-14T16:13:48Z</dcterms:modified>
</cp:coreProperties>
</file>