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66" r:id="rId6"/>
    <p:sldId id="287" r:id="rId7"/>
    <p:sldId id="288" r:id="rId8"/>
    <p:sldId id="289"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B2D28-EABA-B19C-49D0-371CC018126C}" v="95" dt="2021-11-04T18:00:42.593"/>
    <p1510:client id="{10784992-5F24-A958-DC5E-25574B9DF71E}" v="2058" dt="2021-04-07T18:27:37.816"/>
    <p1510:client id="{16330A31-F4A6-A361-7270-DD0FE488172D}" v="302" dt="2021-02-10T20:32:08.831"/>
    <p1510:client id="{18B6249A-FAB0-06A5-F397-46E55CA57346}" v="1050" dt="2021-06-23T19:58:49.130"/>
    <p1510:client id="{1E7E6336-1191-E5B1-5130-78F7FC0D7E52}" v="338" dt="2021-12-01T22:04:49.680"/>
    <p1510:client id="{1F0C6351-BFBC-BF81-C21D-A0DC3E9C1E21}" v="6" dt="2021-06-01T16:55:46.159"/>
    <p1510:client id="{2166BE8A-B24F-1175-3113-ACF8DD1B52EC}" v="792" dt="2021-06-30T20:14:57.940"/>
    <p1510:client id="{26FBB29F-D089-B000-FCBE-82AE361F85B1}" v="108" dt="2021-03-10T19:21:41.435"/>
    <p1510:client id="{291AEA30-9998-FCCC-363B-58696B4AEB51}" v="1659" dt="2021-09-01T19:55:45.250"/>
    <p1510:client id="{29681621-F3FB-2B57-7435-C16908D9D710}" v="1840" dt="2021-05-05T20:16:01.525"/>
    <p1510:client id="{2A71E585-E1A7-FD85-40CF-23365D66E95B}" v="449" dt="2020-12-23T20:59:31.751"/>
    <p1510:client id="{2D40C79F-9042-C000-1DBD-A85438B65651}" v="1035" dt="2021-05-12T19:34:40.620"/>
    <p1510:client id="{2EDA7A82-7978-F1D0-A10E-F438F4E36920}" v="2" dt="2021-12-08T18:46:20.985"/>
    <p1510:client id="{2F0A9251-B070-B35C-2419-2A11ADA31750}" v="3884" dt="2021-04-14T19:13:27.714"/>
    <p1510:client id="{2F750414-35E8-B9CF-4C2A-D5DA82D1369E}" v="739" dt="2021-02-24T21:00:22.559"/>
    <p1510:client id="{34E92D29-FD9C-D4B2-BAB6-3462A173E270}" v="943" dt="2021-11-03T20:15:50.541"/>
    <p1510:client id="{35BFBFE2-B050-D0AE-C616-A950D58FD700}" v="513" dt="2021-09-15T20:00:05.654"/>
    <p1510:client id="{3B3F9FAD-C6F8-0C11-4BC6-8BE1FBE21D46}" v="310" dt="2021-02-17T21:02:12.733"/>
    <p1510:client id="{4004AADD-67EB-6F70-D16B-5C1632E464CF}" v="237" dt="2021-10-06T19:51:46.053"/>
    <p1510:client id="{4290B271-4F83-DB76-D365-94474CE682A0}" v="2" dt="2021-02-24T21:44:52.294"/>
    <p1510:client id="{4317EDC1-A310-425B-B24D-B1C1CAAE01DE}" v="568" dt="2021-02-10T21:00:27.917"/>
    <p1510:client id="{4F0559E9-48E3-F66E-69D0-5692150E5ADB}" v="17" dt="2021-03-10T21:04:22.487"/>
    <p1510:client id="{4FACBA37-2300-7892-46AB-809CEB49DAA6}" v="79" dt="2021-06-01T15:18:26.524"/>
    <p1510:client id="{4FEA5EDD-EFCF-7228-75F6-B75E096AF122}" v="239" dt="2021-03-10T20:37:47.001"/>
    <p1510:client id="{5649FBC4-57CF-49C4-0563-F70D66B3BF98}" v="809" dt="2021-06-09T19:06:17.101"/>
    <p1510:client id="{567913D5-00EC-47BA-18BA-6BB67FE50529}" v="379" dt="2021-09-22T19:58:18.897"/>
    <p1510:client id="{5B38BE9F-709A-C000-0661-D741281DE962}" v="11" dt="2021-04-14T17:08:13.376"/>
    <p1510:client id="{5FF4EA91-86C8-5021-146A-86E78EBBD368}" v="3" dt="2021-10-13T19:30:43.886"/>
    <p1510:client id="{7B25A685-6723-0455-E8E1-07114706590E}" v="534" dt="2021-12-01T21:05:47.800"/>
    <p1510:client id="{7EB910D3-7E9A-C9C5-0CD4-FE8735618B87}" v="387" dt="2022-01-05T20:34:06.578"/>
    <p1510:client id="{88DB3566-2EF7-961F-7231-9D68D85F7B64}" v="259" dt="2021-10-27T19:19:32.194"/>
    <p1510:client id="{9320CD58-C54F-378E-2F68-9E1FC56B61AE}" v="769" dt="2021-10-27T19:49:08.501"/>
    <p1510:client id="{9C7C5829-B34B-5B52-F95C-7B8DC253BD6B}" v="53" dt="2022-01-12T20:45:27.870"/>
    <p1510:client id="{9C9FAF9E-79EB-A0B9-90B8-2BFE3F39F493}" v="2687" dt="2021-01-06T20:42:43.634"/>
    <p1510:client id="{A13D1E61-5BC4-1BF1-D21A-0BC96482D954}" v="1853" dt="2021-09-08T19:55:34.904"/>
    <p1510:client id="{A307CE04-7A59-517D-F1BC-9A98A7142AB8}" v="86" dt="2021-03-03T19:15:59.816"/>
    <p1510:client id="{A481BA6A-929D-C7A9-4B62-FA6F335E5E96}" v="1107" dt="2021-09-22T17:55:18.850"/>
    <p1510:client id="{A66E644E-6243-AFAF-C717-8D4A9ED503AE}" v="135" dt="2020-12-23T20:17:09.900"/>
    <p1510:client id="{B2D9C187-EE7B-6D7B-5FBD-160CDF3AE8CF}" v="3022" dt="2021-07-14T20:08:49.681"/>
    <p1510:client id="{B45E8FAA-5787-8EDB-A584-B8C859EF25C5}" v="6" dt="2021-04-07T13:51:37.954"/>
    <p1510:client id="{B6D66602-C368-C5CE-165D-F40BC383CD50}" v="496" dt="2021-06-16T19:50:39.421"/>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CBA08671-82F5-43B3-A730-5086210B110F}" v="1" dt="2022-01-12T21:16:50.353"/>
    <p1510:client id="{CE6813F4-AE00-0D9E-682A-5CD2C4AE3740}" v="378" dt="2022-01-05T21:11:23.186"/>
    <p1510:client id="{D313860C-2E04-BCC5-588F-4BA207D32624}" v="348" dt="2021-06-30T19:06:34.395"/>
    <p1510:client id="{D6075725-6DD4-7251-1363-EBA487BA33AE}" v="13" dt="2021-11-05T12:11:08.823"/>
    <p1510:client id="{D6A1D892-25D3-26F6-6D27-2EC3A11CF1F3}" v="129" dt="2021-03-10T20:19:25.826"/>
    <p1510:client id="{D76F2DEB-17A3-19D1-7D11-C189AC4C82AF}" v="543" dt="2021-02-03T21:04:04.926"/>
    <p1510:client id="{DAC4145C-A42D-58E4-88BB-DE545679D7CD}" v="34" dt="2021-10-06T19:56:45.917"/>
    <p1510:client id="{DCFAE8F1-335A-E528-DBDE-E674EC81C061}" v="1841" dt="2021-07-21T20:30:48.598"/>
    <p1510:client id="{DDDF31AB-04D3-2AA2-A558-E238D14679DA}" v="461" dt="2021-03-03T20:11:34.907"/>
    <p1510:client id="{E6F804DA-A620-26A4-D210-7F1EB00A784A}" v="109" dt="2021-09-29T20:04:10.204"/>
    <p1510:client id="{EB1E75D7-7667-3F5B-F880-CDED0DFF6EF6}" v="364" dt="2021-10-13T20:04:27.892"/>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80EC6-0CC7-435D-B3CE-FA1482011C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9A8592-B993-4656-93B0-86C0C1C3CF88}">
      <dgm:prSet/>
      <dgm:spPr/>
      <dgm:t>
        <a:bodyPr/>
        <a:lstStyle/>
        <a:p>
          <a:pPr rtl="0"/>
          <a:r>
            <a:rPr lang="en-US" dirty="0"/>
            <a:t>Continuing Resolution</a:t>
          </a:r>
          <a:r>
            <a:rPr lang="en-US" dirty="0">
              <a:latin typeface="Calibri Light" panose="020F0302020204030204"/>
            </a:rPr>
            <a:t> </a:t>
          </a:r>
          <a:endParaRPr lang="en-US" dirty="0"/>
        </a:p>
      </dgm:t>
    </dgm:pt>
    <dgm:pt modelId="{1C1D7BCB-1089-4C50-A15E-206DE2AA80E8}" type="parTrans" cxnId="{58802C5A-FD45-44DB-91F7-F0FFD6251C69}">
      <dgm:prSet/>
      <dgm:spPr/>
      <dgm:t>
        <a:bodyPr/>
        <a:lstStyle/>
        <a:p>
          <a:endParaRPr lang="en-US"/>
        </a:p>
      </dgm:t>
    </dgm:pt>
    <dgm:pt modelId="{D2B36F4D-8814-4828-847A-FB275C1744F9}" type="sibTrans" cxnId="{58802C5A-FD45-44DB-91F7-F0FFD6251C69}">
      <dgm:prSet/>
      <dgm:spPr/>
      <dgm:t>
        <a:bodyPr/>
        <a:lstStyle/>
        <a:p>
          <a:endParaRPr lang="en-US"/>
        </a:p>
      </dgm:t>
    </dgm:pt>
    <dgm:pt modelId="{361C0699-E8D5-4D7C-84AA-3D7227B00D9E}">
      <dgm:prSet phldr="0"/>
      <dgm:spPr/>
      <dgm:t>
        <a:bodyPr/>
        <a:lstStyle/>
        <a:p>
          <a:pPr rtl="0"/>
          <a:r>
            <a:rPr lang="en-US" dirty="0">
              <a:latin typeface="Calibri Light" panose="020F0302020204030204"/>
            </a:rPr>
            <a:t>Voting Rights Legislation</a:t>
          </a:r>
        </a:p>
      </dgm:t>
    </dgm:pt>
    <dgm:pt modelId="{CC4D34A2-E1F7-4915-815E-575641DD2AE5}" type="parTrans" cxnId="{A5D56379-4700-4057-9727-C538AF691ACE}">
      <dgm:prSet/>
      <dgm:spPr/>
    </dgm:pt>
    <dgm:pt modelId="{C8EA6939-D7A8-4164-93A2-A9C5403B2D50}" type="sibTrans" cxnId="{A5D56379-4700-4057-9727-C538AF691ACE}">
      <dgm:prSet/>
      <dgm:spPr/>
    </dgm:pt>
    <dgm:pt modelId="{9887D2DB-1FAE-4CFF-B15C-7C861DEB79A7}">
      <dgm:prSet phldr="0"/>
      <dgm:spPr/>
      <dgm:t>
        <a:bodyPr/>
        <a:lstStyle/>
        <a:p>
          <a:pPr rtl="0"/>
          <a:r>
            <a:rPr lang="en-US" dirty="0">
              <a:latin typeface="Calibri Light" panose="020F0302020204030204"/>
            </a:rPr>
            <a:t>Timetable</a:t>
          </a:r>
          <a:r>
            <a:rPr lang="en-US" dirty="0"/>
            <a:t> delayed </a:t>
          </a:r>
          <a:r>
            <a:rPr lang="en-US" dirty="0">
              <a:latin typeface="Calibri Light" panose="020F0302020204030204"/>
            </a:rPr>
            <a:t>to reshape</a:t>
          </a:r>
          <a:r>
            <a:rPr lang="en-US" dirty="0"/>
            <a:t> bill</a:t>
          </a:r>
          <a:r>
            <a:rPr lang="en-US" dirty="0">
              <a:solidFill>
                <a:srgbClr val="010000"/>
              </a:solidFill>
              <a:latin typeface="Calibri Light" panose="020F0302020204030204"/>
            </a:rPr>
            <a:t>. Likely not until end of January.</a:t>
          </a:r>
        </a:p>
      </dgm:t>
    </dgm:pt>
    <dgm:pt modelId="{0DADE91C-9C37-4626-A23F-81CC1C28B360}" type="parTrans" cxnId="{093B3046-6786-4D0E-8653-0CAD0763196F}">
      <dgm:prSet/>
      <dgm:spPr/>
    </dgm:pt>
    <dgm:pt modelId="{17833E3D-E3E3-477E-9A6B-DEA1194493B8}" type="sibTrans" cxnId="{093B3046-6786-4D0E-8653-0CAD0763196F}">
      <dgm:prSet/>
      <dgm:spPr/>
    </dgm:pt>
    <dgm:pt modelId="{5F9252EF-0451-40DC-A6FB-50A5FED3DC2B}">
      <dgm:prSet phldr="0"/>
      <dgm:spPr/>
      <dgm:t>
        <a:bodyPr/>
        <a:lstStyle/>
        <a:p>
          <a:pPr rtl="0"/>
          <a:r>
            <a:rPr lang="en-US" dirty="0">
              <a:latin typeface="Calibri Light" panose="020F0302020204030204"/>
            </a:rPr>
            <a:t>CR Deadline February 18 – threat for FY2023 delay/2-year long CR if bleeds into March.</a:t>
          </a:r>
        </a:p>
      </dgm:t>
    </dgm:pt>
    <dgm:pt modelId="{95AF279C-FC29-4743-917E-5C10FFB3E42F}" type="parTrans" cxnId="{3740B619-68B6-464C-B900-485A4A741A28}">
      <dgm:prSet/>
      <dgm:spPr/>
    </dgm:pt>
    <dgm:pt modelId="{5C7495FE-15EF-4D33-93D8-B54C0511AC8A}" type="sibTrans" cxnId="{3740B619-68B6-464C-B900-485A4A741A28}">
      <dgm:prSet/>
      <dgm:spPr/>
    </dgm:pt>
    <dgm:pt modelId="{579E5A01-584C-478A-ADB7-A2B374FBC900}">
      <dgm:prSet phldr="0"/>
      <dgm:spPr/>
      <dgm:t>
        <a:bodyPr/>
        <a:lstStyle/>
        <a:p>
          <a:pPr rtl="0"/>
          <a:r>
            <a:rPr lang="en-US" dirty="0">
              <a:latin typeface="Calibri Light" panose="020F0302020204030204"/>
            </a:rPr>
            <a:t>NACDD endorsed John Lewis Voting Restoration Act and For the People Act. Both passed House. Freedom to Vote Act (FTVA) is Senate bill that would need to be conference with House bills. </a:t>
          </a:r>
        </a:p>
      </dgm:t>
    </dgm:pt>
    <dgm:pt modelId="{1C91FB44-3F15-4A98-BDA5-C4CE56F04919}" type="parTrans" cxnId="{295327F0-1C2B-4487-98E1-2BE8A49A5EA9}">
      <dgm:prSet/>
      <dgm:spPr/>
    </dgm:pt>
    <dgm:pt modelId="{46E5E2C0-DC5F-4074-93B1-8646D9260692}" type="sibTrans" cxnId="{295327F0-1C2B-4487-98E1-2BE8A49A5EA9}">
      <dgm:prSet/>
      <dgm:spPr/>
    </dgm:pt>
    <dgm:pt modelId="{4C42B561-E803-4AFC-9ADA-14F2EB15675D}">
      <dgm:prSet phldr="0"/>
      <dgm:spPr/>
      <dgm:t>
        <a:bodyPr/>
        <a:lstStyle/>
        <a:p>
          <a:pPr rtl="0"/>
          <a:r>
            <a:rPr lang="en-US" dirty="0">
              <a:latin typeface="Calibri Light" panose="020F0302020204030204"/>
            </a:rPr>
            <a:t>Sen. Schumer promising floor debate on FTVA before 1/17 but would need change to fillibuster rule. (Unlikely.) </a:t>
          </a:r>
        </a:p>
      </dgm:t>
    </dgm:pt>
    <dgm:pt modelId="{E60D5FF4-4800-4CD5-A3A3-45238A970E68}" type="parTrans" cxnId="{8496FBE1-42D3-436E-99A9-98B7DEC24DE8}">
      <dgm:prSet/>
      <dgm:spPr/>
    </dgm:pt>
    <dgm:pt modelId="{678FEA21-26CE-466C-91E1-3C176B5AA4F9}" type="sibTrans" cxnId="{8496FBE1-42D3-436E-99A9-98B7DEC24DE8}">
      <dgm:prSet/>
      <dgm:spPr/>
    </dgm:pt>
    <dgm:pt modelId="{C78234A4-6EA2-4470-83DB-E0B51537E860}">
      <dgm:prSet phldr="0"/>
      <dgm:spPr/>
      <dgm:t>
        <a:bodyPr/>
        <a:lstStyle/>
        <a:p>
          <a:pPr rtl="0"/>
          <a:r>
            <a:rPr lang="en-US" dirty="0"/>
            <a:t>Agreement can be reached but will </a:t>
          </a:r>
          <a:r>
            <a:rPr lang="en-US" dirty="0">
              <a:latin typeface="Calibri Light" panose="020F0302020204030204"/>
            </a:rPr>
            <a:t>not be House bill. </a:t>
          </a:r>
          <a:r>
            <a:rPr lang="en-US" dirty="0"/>
            <a:t>  </a:t>
          </a:r>
          <a:endParaRPr lang="en-US" dirty="0">
            <a:solidFill>
              <a:srgbClr val="010000"/>
            </a:solidFill>
            <a:latin typeface="Calibri Light" panose="020F0302020204030204"/>
          </a:endParaRPr>
        </a:p>
      </dgm:t>
    </dgm:pt>
    <dgm:pt modelId="{B734CD45-E320-4666-9D11-F475FF01C3AC}" type="parTrans" cxnId="{05CD9512-F2C2-4C94-9788-7E814E02C277}">
      <dgm:prSet/>
      <dgm:spPr/>
    </dgm:pt>
    <dgm:pt modelId="{9F77D6CB-E02C-4D39-BAC5-E7B8C887B43E}" type="sibTrans" cxnId="{05CD9512-F2C2-4C94-9788-7E814E02C277}">
      <dgm:prSet/>
      <dgm:spPr/>
    </dgm:pt>
    <dgm:pt modelId="{D7ADC60E-1F8F-4CFF-8F7B-96A49F2363BA}">
      <dgm:prSet phldr="0"/>
      <dgm:spPr/>
      <dgm:t>
        <a:bodyPr/>
        <a:lstStyle/>
        <a:p>
          <a:pPr rtl="0"/>
          <a:r>
            <a:rPr lang="en-US" dirty="0">
              <a:latin typeface="Calibri Light" panose="020F0302020204030204"/>
            </a:rPr>
            <a:t>Manchin</a:t>
          </a:r>
          <a:r>
            <a:rPr lang="en-US" dirty="0">
              <a:solidFill>
                <a:srgbClr val="010000"/>
              </a:solidFill>
              <a:latin typeface="Calibri Light" panose="020F0302020204030204"/>
            </a:rPr>
            <a:t>/Sinema</a:t>
          </a:r>
          <a:r>
            <a:rPr lang="en-US" dirty="0">
              <a:latin typeface="Calibri Light" panose="020F0302020204030204"/>
            </a:rPr>
            <a:t> still making demands</a:t>
          </a:r>
          <a:r>
            <a:rPr lang="en-US" dirty="0">
              <a:solidFill>
                <a:srgbClr val="010000"/>
              </a:solidFill>
              <a:latin typeface="Calibri Light" panose="020F0302020204030204"/>
            </a:rPr>
            <a:t>.</a:t>
          </a:r>
          <a:endParaRPr lang="en-US" dirty="0"/>
        </a:p>
      </dgm:t>
    </dgm:pt>
    <dgm:pt modelId="{C2537BDC-1B95-4FFF-A136-4C126EE6CB4E}" type="parTrans" cxnId="{4A37CF28-A0AD-43EB-860F-56091CA22D73}">
      <dgm:prSet/>
      <dgm:spPr/>
    </dgm:pt>
    <dgm:pt modelId="{DB4207DE-0816-43B8-AF17-11E21FA1B236}" type="sibTrans" cxnId="{4A37CF28-A0AD-43EB-860F-56091CA22D73}">
      <dgm:prSet/>
      <dgm:spPr/>
    </dgm:pt>
    <dgm:pt modelId="{3F80F457-F220-479D-9763-7F02FC17DAFC}">
      <dgm:prSet phldr="0"/>
      <dgm:spPr/>
      <dgm:t>
        <a:bodyPr/>
        <a:lstStyle/>
        <a:p>
          <a:pPr rtl="0"/>
          <a:r>
            <a:rPr lang="en-US" dirty="0">
              <a:latin typeface="Calibri Light" panose="020F0302020204030204"/>
            </a:rPr>
            <a:t>Note: The </a:t>
          </a:r>
          <a:r>
            <a:rPr lang="en-US" dirty="0"/>
            <a:t>filibuster rules have been modified more than 160 times</a:t>
          </a:r>
          <a:r>
            <a:rPr lang="en-US" dirty="0">
              <a:latin typeface="Calibri Light" panose="020F0302020204030204"/>
            </a:rPr>
            <a:t>, as recently as last month </a:t>
          </a:r>
          <a:r>
            <a:rPr lang="en-US" dirty="0"/>
            <a:t>to pass an increase in the debt ceiling.</a:t>
          </a:r>
          <a:r>
            <a:rPr lang="en-US" dirty="0">
              <a:latin typeface="Calibri Light" panose="020F0302020204030204"/>
            </a:rPr>
            <a:t> </a:t>
          </a:r>
        </a:p>
      </dgm:t>
    </dgm:pt>
    <dgm:pt modelId="{DE0A3B2A-27EE-488F-A0EC-476DA52DF836}" type="parTrans" cxnId="{00E1A798-AFE9-4FD2-A373-39D3E0E006C7}">
      <dgm:prSet/>
      <dgm:spPr/>
    </dgm:pt>
    <dgm:pt modelId="{CCA22732-9B63-4628-9054-1FBF9B493698}" type="sibTrans" cxnId="{00E1A798-AFE9-4FD2-A373-39D3E0E006C7}">
      <dgm:prSet/>
      <dgm:spPr/>
    </dgm:pt>
    <dgm:pt modelId="{EDBE856D-7852-467D-A7D0-843C7885181E}">
      <dgm:prSet phldr="0"/>
      <dgm:spPr/>
      <dgm:t>
        <a:bodyPr/>
        <a:lstStyle/>
        <a:p>
          <a:r>
            <a:rPr lang="en-US" dirty="0">
              <a:latin typeface="Calibri Light" panose="020F0302020204030204"/>
            </a:rPr>
            <a:t>Build</a:t>
          </a:r>
          <a:r>
            <a:rPr lang="en-US" dirty="0"/>
            <a:t> Back Better</a:t>
          </a:r>
          <a:r>
            <a:rPr lang="en-US" dirty="0">
              <a:latin typeface="Calibri Light" panose="020F0302020204030204"/>
            </a:rPr>
            <a:t> </a:t>
          </a:r>
          <a:endParaRPr lang="en-US" dirty="0"/>
        </a:p>
      </dgm:t>
    </dgm:pt>
    <dgm:pt modelId="{FFA0B24E-B6C9-48E0-840C-D0D604FBC912}" type="parTrans" cxnId="{FD33A328-5584-40ED-8260-BBF6F2A1B72F}">
      <dgm:prSet/>
      <dgm:spPr/>
    </dgm:pt>
    <dgm:pt modelId="{1A43D979-FB65-4D59-AAD1-557B2764853E}" type="sibTrans" cxnId="{FD33A328-5584-40ED-8260-BBF6F2A1B72F}">
      <dgm:prSet/>
      <dgm:spPr/>
    </dgm:pt>
    <dgm:pt modelId="{4C1B73B6-598B-414C-B438-48567B4F13DA}" type="pres">
      <dgm:prSet presAssocID="{C9680EC6-0CC7-435D-B3CE-FA1482011C08}" presName="linear" presStyleCnt="0">
        <dgm:presLayoutVars>
          <dgm:animLvl val="lvl"/>
          <dgm:resizeHandles val="exact"/>
        </dgm:presLayoutVars>
      </dgm:prSet>
      <dgm:spPr/>
    </dgm:pt>
    <dgm:pt modelId="{9ACCDD84-658C-4E56-8173-06E9E310F3CF}" type="pres">
      <dgm:prSet presAssocID="{361C0699-E8D5-4D7C-84AA-3D7227B00D9E}" presName="parentText" presStyleLbl="node1" presStyleIdx="0" presStyleCnt="3">
        <dgm:presLayoutVars>
          <dgm:chMax val="0"/>
          <dgm:bulletEnabled val="1"/>
        </dgm:presLayoutVars>
      </dgm:prSet>
      <dgm:spPr/>
    </dgm:pt>
    <dgm:pt modelId="{9EEB59D5-100A-4A15-94AC-1CB5B78DFF8A}" type="pres">
      <dgm:prSet presAssocID="{361C0699-E8D5-4D7C-84AA-3D7227B00D9E}" presName="childText" presStyleLbl="revTx" presStyleIdx="0" presStyleCnt="3">
        <dgm:presLayoutVars>
          <dgm:bulletEnabled val="1"/>
        </dgm:presLayoutVars>
      </dgm:prSet>
      <dgm:spPr/>
    </dgm:pt>
    <dgm:pt modelId="{0C493405-EA37-40A5-B5AC-F04D64EAACF8}" type="pres">
      <dgm:prSet presAssocID="{EDBE856D-7852-467D-A7D0-843C7885181E}" presName="parentText" presStyleLbl="node1" presStyleIdx="1" presStyleCnt="3">
        <dgm:presLayoutVars>
          <dgm:chMax val="0"/>
          <dgm:bulletEnabled val="1"/>
        </dgm:presLayoutVars>
      </dgm:prSet>
      <dgm:spPr/>
    </dgm:pt>
    <dgm:pt modelId="{8CAB5F52-0376-42CB-85BE-0B222171C755}" type="pres">
      <dgm:prSet presAssocID="{EDBE856D-7852-467D-A7D0-843C7885181E}" presName="childText" presStyleLbl="revTx" presStyleIdx="1" presStyleCnt="3">
        <dgm:presLayoutVars>
          <dgm:bulletEnabled val="1"/>
        </dgm:presLayoutVars>
      </dgm:prSet>
      <dgm:spPr/>
    </dgm:pt>
    <dgm:pt modelId="{886AB894-79BB-4BBF-B232-2B9D2EC5C76F}" type="pres">
      <dgm:prSet presAssocID="{5B9A8592-B993-4656-93B0-86C0C1C3CF88}" presName="parentText" presStyleLbl="node1" presStyleIdx="2" presStyleCnt="3">
        <dgm:presLayoutVars>
          <dgm:chMax val="0"/>
          <dgm:bulletEnabled val="1"/>
        </dgm:presLayoutVars>
      </dgm:prSet>
      <dgm:spPr/>
    </dgm:pt>
    <dgm:pt modelId="{D1F61E75-369A-4D51-8628-2C3863A01ACD}" type="pres">
      <dgm:prSet presAssocID="{5B9A8592-B993-4656-93B0-86C0C1C3CF88}" presName="childText" presStyleLbl="revTx" presStyleIdx="2" presStyleCnt="3">
        <dgm:presLayoutVars>
          <dgm:bulletEnabled val="1"/>
        </dgm:presLayoutVars>
      </dgm:prSet>
      <dgm:spPr/>
    </dgm:pt>
  </dgm:ptLst>
  <dgm:cxnLst>
    <dgm:cxn modelId="{05CD9512-F2C2-4C94-9788-7E814E02C277}" srcId="{EDBE856D-7852-467D-A7D0-843C7885181E}" destId="{C78234A4-6EA2-4470-83DB-E0B51537E860}" srcOrd="1" destOrd="0" parTransId="{B734CD45-E320-4666-9D11-F475FF01C3AC}" sibTransId="{9F77D6CB-E02C-4D39-BAC5-E7B8C887B43E}"/>
    <dgm:cxn modelId="{3740B619-68B6-464C-B900-485A4A741A28}" srcId="{5B9A8592-B993-4656-93B0-86C0C1C3CF88}" destId="{5F9252EF-0451-40DC-A6FB-50A5FED3DC2B}" srcOrd="0" destOrd="0" parTransId="{95AF279C-FC29-4743-917E-5C10FFB3E42F}" sibTransId="{5C7495FE-15EF-4D33-93D8-B54C0511AC8A}"/>
    <dgm:cxn modelId="{4017391D-B597-406A-A533-848B824F5AD7}" type="presOf" srcId="{579E5A01-584C-478A-ADB7-A2B374FBC900}" destId="{9EEB59D5-100A-4A15-94AC-1CB5B78DFF8A}" srcOrd="0" destOrd="0" presId="urn:microsoft.com/office/officeart/2005/8/layout/vList2"/>
    <dgm:cxn modelId="{FD33A328-5584-40ED-8260-BBF6F2A1B72F}" srcId="{C9680EC6-0CC7-435D-B3CE-FA1482011C08}" destId="{EDBE856D-7852-467D-A7D0-843C7885181E}" srcOrd="1" destOrd="0" parTransId="{FFA0B24E-B6C9-48E0-840C-D0D604FBC912}" sibTransId="{1A43D979-FB65-4D59-AAD1-557B2764853E}"/>
    <dgm:cxn modelId="{4A37CF28-A0AD-43EB-860F-56091CA22D73}" srcId="{EDBE856D-7852-467D-A7D0-843C7885181E}" destId="{D7ADC60E-1F8F-4CFF-8F7B-96A49F2363BA}" srcOrd="2" destOrd="0" parTransId="{C2537BDC-1B95-4FFF-A136-4C126EE6CB4E}" sibTransId="{DB4207DE-0816-43B8-AF17-11E21FA1B236}"/>
    <dgm:cxn modelId="{D41B052D-3363-4427-A9E8-5CA5FED71EB3}" type="presOf" srcId="{EDBE856D-7852-467D-A7D0-843C7885181E}" destId="{0C493405-EA37-40A5-B5AC-F04D64EAACF8}" srcOrd="0" destOrd="0" presId="urn:microsoft.com/office/officeart/2005/8/layout/vList2"/>
    <dgm:cxn modelId="{BF3C242D-065D-4BDA-B57D-7FA90FE5CADA}" type="presOf" srcId="{5F9252EF-0451-40DC-A6FB-50A5FED3DC2B}" destId="{D1F61E75-369A-4D51-8628-2C3863A01ACD}" srcOrd="0" destOrd="0" presId="urn:microsoft.com/office/officeart/2005/8/layout/vList2"/>
    <dgm:cxn modelId="{4B221A3D-1AE1-4F94-9856-B6CFD73FA848}" type="presOf" srcId="{3F80F457-F220-479D-9763-7F02FC17DAFC}" destId="{9EEB59D5-100A-4A15-94AC-1CB5B78DFF8A}" srcOrd="0" destOrd="2" presId="urn:microsoft.com/office/officeart/2005/8/layout/vList2"/>
    <dgm:cxn modelId="{093B3046-6786-4D0E-8653-0CAD0763196F}" srcId="{EDBE856D-7852-467D-A7D0-843C7885181E}" destId="{9887D2DB-1FAE-4CFF-B15C-7C861DEB79A7}" srcOrd="0" destOrd="0" parTransId="{0DADE91C-9C37-4626-A23F-81CC1C28B360}" sibTransId="{17833E3D-E3E3-477E-9A6B-DEA1194493B8}"/>
    <dgm:cxn modelId="{4FDF5753-24F9-479D-8B3B-5733F4A3BC4B}" type="presOf" srcId="{D7ADC60E-1F8F-4CFF-8F7B-96A49F2363BA}" destId="{8CAB5F52-0376-42CB-85BE-0B222171C755}" srcOrd="0" destOrd="2" presId="urn:microsoft.com/office/officeart/2005/8/layout/vList2"/>
    <dgm:cxn modelId="{31BB5077-9602-4C91-8A0B-17D9ADC8B812}" type="presOf" srcId="{C9680EC6-0CC7-435D-B3CE-FA1482011C08}" destId="{4C1B73B6-598B-414C-B438-48567B4F13DA}" srcOrd="0" destOrd="0" presId="urn:microsoft.com/office/officeart/2005/8/layout/vList2"/>
    <dgm:cxn modelId="{A5D56379-4700-4057-9727-C538AF691ACE}" srcId="{C9680EC6-0CC7-435D-B3CE-FA1482011C08}" destId="{361C0699-E8D5-4D7C-84AA-3D7227B00D9E}" srcOrd="0" destOrd="0" parTransId="{CC4D34A2-E1F7-4915-815E-575641DD2AE5}" sibTransId="{C8EA6939-D7A8-4164-93A2-A9C5403B2D50}"/>
    <dgm:cxn modelId="{E095167A-8D2E-4676-B381-535DA5A7EBFB}" type="presOf" srcId="{4C42B561-E803-4AFC-9ADA-14F2EB15675D}" destId="{9EEB59D5-100A-4A15-94AC-1CB5B78DFF8A}" srcOrd="0" destOrd="1" presId="urn:microsoft.com/office/officeart/2005/8/layout/vList2"/>
    <dgm:cxn modelId="{58802C5A-FD45-44DB-91F7-F0FFD6251C69}" srcId="{C9680EC6-0CC7-435D-B3CE-FA1482011C08}" destId="{5B9A8592-B993-4656-93B0-86C0C1C3CF88}" srcOrd="2" destOrd="0" parTransId="{1C1D7BCB-1089-4C50-A15E-206DE2AA80E8}" sibTransId="{D2B36F4D-8814-4828-847A-FB275C1744F9}"/>
    <dgm:cxn modelId="{92FE388D-B84A-4061-AE82-FD67F872F2FB}" type="presOf" srcId="{361C0699-E8D5-4D7C-84AA-3D7227B00D9E}" destId="{9ACCDD84-658C-4E56-8173-06E9E310F3CF}" srcOrd="0" destOrd="0" presId="urn:microsoft.com/office/officeart/2005/8/layout/vList2"/>
    <dgm:cxn modelId="{00E1A798-AFE9-4FD2-A373-39D3E0E006C7}" srcId="{361C0699-E8D5-4D7C-84AA-3D7227B00D9E}" destId="{3F80F457-F220-479D-9763-7F02FC17DAFC}" srcOrd="2" destOrd="0" parTransId="{DE0A3B2A-27EE-488F-A0EC-476DA52DF836}" sibTransId="{CCA22732-9B63-4628-9054-1FBF9B493698}"/>
    <dgm:cxn modelId="{6ACA9BA0-F566-4D7E-A93D-275AF2459B6E}" type="presOf" srcId="{5B9A8592-B993-4656-93B0-86C0C1C3CF88}" destId="{886AB894-79BB-4BBF-B232-2B9D2EC5C76F}" srcOrd="0" destOrd="0" presId="urn:microsoft.com/office/officeart/2005/8/layout/vList2"/>
    <dgm:cxn modelId="{1EFD74CE-4A18-4133-846C-4F746BD51F7A}" type="presOf" srcId="{9887D2DB-1FAE-4CFF-B15C-7C861DEB79A7}" destId="{8CAB5F52-0376-42CB-85BE-0B222171C755}" srcOrd="0" destOrd="0" presId="urn:microsoft.com/office/officeart/2005/8/layout/vList2"/>
    <dgm:cxn modelId="{63FC55D9-3BF1-4594-937A-330F459D01CA}" type="presOf" srcId="{C78234A4-6EA2-4470-83DB-E0B51537E860}" destId="{8CAB5F52-0376-42CB-85BE-0B222171C755}" srcOrd="0" destOrd="1" presId="urn:microsoft.com/office/officeart/2005/8/layout/vList2"/>
    <dgm:cxn modelId="{8496FBE1-42D3-436E-99A9-98B7DEC24DE8}" srcId="{361C0699-E8D5-4D7C-84AA-3D7227B00D9E}" destId="{4C42B561-E803-4AFC-9ADA-14F2EB15675D}" srcOrd="1" destOrd="0" parTransId="{E60D5FF4-4800-4CD5-A3A3-45238A970E68}" sibTransId="{678FEA21-26CE-466C-91E1-3C176B5AA4F9}"/>
    <dgm:cxn modelId="{295327F0-1C2B-4487-98E1-2BE8A49A5EA9}" srcId="{361C0699-E8D5-4D7C-84AA-3D7227B00D9E}" destId="{579E5A01-584C-478A-ADB7-A2B374FBC900}" srcOrd="0" destOrd="0" parTransId="{1C91FB44-3F15-4A98-BDA5-C4CE56F04919}" sibTransId="{46E5E2C0-DC5F-4074-93B1-8646D9260692}"/>
    <dgm:cxn modelId="{51001F8B-3E5D-4462-AE18-AD9D5C9D7F41}" type="presParOf" srcId="{4C1B73B6-598B-414C-B438-48567B4F13DA}" destId="{9ACCDD84-658C-4E56-8173-06E9E310F3CF}" srcOrd="0" destOrd="0" presId="urn:microsoft.com/office/officeart/2005/8/layout/vList2"/>
    <dgm:cxn modelId="{EBA5FFF6-F3FD-4633-BA60-8EC50338963B}" type="presParOf" srcId="{4C1B73B6-598B-414C-B438-48567B4F13DA}" destId="{9EEB59D5-100A-4A15-94AC-1CB5B78DFF8A}" srcOrd="1" destOrd="0" presId="urn:microsoft.com/office/officeart/2005/8/layout/vList2"/>
    <dgm:cxn modelId="{F7B9DA64-8A5B-40A7-A38A-9E9FFAF7A769}" type="presParOf" srcId="{4C1B73B6-598B-414C-B438-48567B4F13DA}" destId="{0C493405-EA37-40A5-B5AC-F04D64EAACF8}" srcOrd="2" destOrd="0" presId="urn:microsoft.com/office/officeart/2005/8/layout/vList2"/>
    <dgm:cxn modelId="{50D8BD2E-BF72-41DE-AC15-70D06C2259B8}" type="presParOf" srcId="{4C1B73B6-598B-414C-B438-48567B4F13DA}" destId="{8CAB5F52-0376-42CB-85BE-0B222171C755}" srcOrd="3" destOrd="0" presId="urn:microsoft.com/office/officeart/2005/8/layout/vList2"/>
    <dgm:cxn modelId="{8E15B325-5D35-494A-A878-5814D32CD3A4}" type="presParOf" srcId="{4C1B73B6-598B-414C-B438-48567B4F13DA}" destId="{886AB894-79BB-4BBF-B232-2B9D2EC5C76F}" srcOrd="4" destOrd="0" presId="urn:microsoft.com/office/officeart/2005/8/layout/vList2"/>
    <dgm:cxn modelId="{8F8216BD-1920-48A9-AB1F-3416CAA3420F}" type="presParOf" srcId="{4C1B73B6-598B-414C-B438-48567B4F13DA}" destId="{D1F61E75-369A-4D51-8628-2C3863A01AC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CDD84-658C-4E56-8173-06E9E310F3CF}">
      <dsp:nvSpPr>
        <dsp:cNvPr id="0" name=""/>
        <dsp:cNvSpPr/>
      </dsp:nvSpPr>
      <dsp:spPr>
        <a:xfrm>
          <a:off x="0" y="201856"/>
          <a:ext cx="6263640"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Voting Rights Legislation</a:t>
          </a:r>
        </a:p>
      </dsp:txBody>
      <dsp:txXfrm>
        <a:off x="25759" y="227615"/>
        <a:ext cx="6212122" cy="476152"/>
      </dsp:txXfrm>
    </dsp:sp>
    <dsp:sp modelId="{9EEB59D5-100A-4A15-94AC-1CB5B78DFF8A}">
      <dsp:nvSpPr>
        <dsp:cNvPr id="0" name=""/>
        <dsp:cNvSpPr/>
      </dsp:nvSpPr>
      <dsp:spPr>
        <a:xfrm>
          <a:off x="0" y="729526"/>
          <a:ext cx="6263640" cy="209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latin typeface="Calibri Light" panose="020F0302020204030204"/>
            </a:rPr>
            <a:t>NACDD endorsed John Lewis Voting Restoration Act and For the People Act. Both passed House. Freedom to Vote Act (FTVA) is Senate bill that would need to be conference with House bills. </a:t>
          </a:r>
        </a:p>
        <a:p>
          <a:pPr marL="171450" lvl="1" indent="-171450" algn="l" defTabSz="755650" rtl="0">
            <a:lnSpc>
              <a:spcPct val="90000"/>
            </a:lnSpc>
            <a:spcBef>
              <a:spcPct val="0"/>
            </a:spcBef>
            <a:spcAft>
              <a:spcPct val="20000"/>
            </a:spcAft>
            <a:buChar char="•"/>
          </a:pPr>
          <a:r>
            <a:rPr lang="en-US" sz="1700" kern="1200" dirty="0">
              <a:latin typeface="Calibri Light" panose="020F0302020204030204"/>
            </a:rPr>
            <a:t>Sen. Schumer promising floor debate on FTVA before 1/17 but would need change to fillibuster rule. (Unlikely.) </a:t>
          </a:r>
        </a:p>
        <a:p>
          <a:pPr marL="171450" lvl="1" indent="-171450" algn="l" defTabSz="755650" rtl="0">
            <a:lnSpc>
              <a:spcPct val="90000"/>
            </a:lnSpc>
            <a:spcBef>
              <a:spcPct val="0"/>
            </a:spcBef>
            <a:spcAft>
              <a:spcPct val="20000"/>
            </a:spcAft>
            <a:buChar char="•"/>
          </a:pPr>
          <a:r>
            <a:rPr lang="en-US" sz="1700" kern="1200" dirty="0">
              <a:latin typeface="Calibri Light" panose="020F0302020204030204"/>
            </a:rPr>
            <a:t>Note: The </a:t>
          </a:r>
          <a:r>
            <a:rPr lang="en-US" sz="1700" kern="1200" dirty="0"/>
            <a:t>filibuster rules have been modified more than 160 times</a:t>
          </a:r>
          <a:r>
            <a:rPr lang="en-US" sz="1700" kern="1200" dirty="0">
              <a:latin typeface="Calibri Light" panose="020F0302020204030204"/>
            </a:rPr>
            <a:t>, as recently as last month </a:t>
          </a:r>
          <a:r>
            <a:rPr lang="en-US" sz="1700" kern="1200" dirty="0"/>
            <a:t>to pass an increase in the debt ceiling.</a:t>
          </a:r>
          <a:r>
            <a:rPr lang="en-US" sz="1700" kern="1200" dirty="0">
              <a:latin typeface="Calibri Light" panose="020F0302020204030204"/>
            </a:rPr>
            <a:t> </a:t>
          </a:r>
        </a:p>
      </dsp:txBody>
      <dsp:txXfrm>
        <a:off x="0" y="729526"/>
        <a:ext cx="6263640" cy="2094840"/>
      </dsp:txXfrm>
    </dsp:sp>
    <dsp:sp modelId="{0C493405-EA37-40A5-B5AC-F04D64EAACF8}">
      <dsp:nvSpPr>
        <dsp:cNvPr id="0" name=""/>
        <dsp:cNvSpPr/>
      </dsp:nvSpPr>
      <dsp:spPr>
        <a:xfrm>
          <a:off x="0" y="2824366"/>
          <a:ext cx="6263640" cy="527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Light" panose="020F0302020204030204"/>
            </a:rPr>
            <a:t>Build</a:t>
          </a:r>
          <a:r>
            <a:rPr lang="en-US" sz="2200" kern="1200" dirty="0"/>
            <a:t> Back Better</a:t>
          </a:r>
          <a:r>
            <a:rPr lang="en-US" sz="2200" kern="1200" dirty="0">
              <a:latin typeface="Calibri Light" panose="020F0302020204030204"/>
            </a:rPr>
            <a:t> </a:t>
          </a:r>
          <a:endParaRPr lang="en-US" sz="2200" kern="1200" dirty="0"/>
        </a:p>
      </dsp:txBody>
      <dsp:txXfrm>
        <a:off x="25759" y="2850125"/>
        <a:ext cx="6212122" cy="476152"/>
      </dsp:txXfrm>
    </dsp:sp>
    <dsp:sp modelId="{8CAB5F52-0376-42CB-85BE-0B222171C755}">
      <dsp:nvSpPr>
        <dsp:cNvPr id="0" name=""/>
        <dsp:cNvSpPr/>
      </dsp:nvSpPr>
      <dsp:spPr>
        <a:xfrm>
          <a:off x="0" y="3352036"/>
          <a:ext cx="626364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latin typeface="Calibri Light" panose="020F0302020204030204"/>
            </a:rPr>
            <a:t>Timetable</a:t>
          </a:r>
          <a:r>
            <a:rPr lang="en-US" sz="1700" kern="1200" dirty="0"/>
            <a:t> delayed </a:t>
          </a:r>
          <a:r>
            <a:rPr lang="en-US" sz="1700" kern="1200" dirty="0">
              <a:latin typeface="Calibri Light" panose="020F0302020204030204"/>
            </a:rPr>
            <a:t>to reshape</a:t>
          </a:r>
          <a:r>
            <a:rPr lang="en-US" sz="1700" kern="1200" dirty="0"/>
            <a:t> bill</a:t>
          </a:r>
          <a:r>
            <a:rPr lang="en-US" sz="1700" kern="1200" dirty="0">
              <a:solidFill>
                <a:srgbClr val="010000"/>
              </a:solidFill>
              <a:latin typeface="Calibri Light" panose="020F0302020204030204"/>
            </a:rPr>
            <a:t>. Likely not until end of January.</a:t>
          </a:r>
        </a:p>
        <a:p>
          <a:pPr marL="171450" lvl="1" indent="-171450" algn="l" defTabSz="755650" rtl="0">
            <a:lnSpc>
              <a:spcPct val="90000"/>
            </a:lnSpc>
            <a:spcBef>
              <a:spcPct val="0"/>
            </a:spcBef>
            <a:spcAft>
              <a:spcPct val="20000"/>
            </a:spcAft>
            <a:buChar char="•"/>
          </a:pPr>
          <a:r>
            <a:rPr lang="en-US" sz="1700" kern="1200" dirty="0"/>
            <a:t>Agreement can be reached but will </a:t>
          </a:r>
          <a:r>
            <a:rPr lang="en-US" sz="1700" kern="1200" dirty="0">
              <a:latin typeface="Calibri Light" panose="020F0302020204030204"/>
            </a:rPr>
            <a:t>not be House bill. </a:t>
          </a:r>
          <a:r>
            <a:rPr lang="en-US" sz="1700" kern="1200" dirty="0"/>
            <a:t>  </a:t>
          </a:r>
          <a:endParaRPr lang="en-US" sz="1700" kern="1200" dirty="0">
            <a:solidFill>
              <a:srgbClr val="010000"/>
            </a:solidFill>
            <a:latin typeface="Calibri Light" panose="020F0302020204030204"/>
          </a:endParaRPr>
        </a:p>
        <a:p>
          <a:pPr marL="171450" lvl="1" indent="-171450" algn="l" defTabSz="755650" rtl="0">
            <a:lnSpc>
              <a:spcPct val="90000"/>
            </a:lnSpc>
            <a:spcBef>
              <a:spcPct val="0"/>
            </a:spcBef>
            <a:spcAft>
              <a:spcPct val="20000"/>
            </a:spcAft>
            <a:buChar char="•"/>
          </a:pPr>
          <a:r>
            <a:rPr lang="en-US" sz="1700" kern="1200" dirty="0">
              <a:latin typeface="Calibri Light" panose="020F0302020204030204"/>
            </a:rPr>
            <a:t>Manchin</a:t>
          </a:r>
          <a:r>
            <a:rPr lang="en-US" sz="1700" kern="1200" dirty="0">
              <a:solidFill>
                <a:srgbClr val="010000"/>
              </a:solidFill>
              <a:latin typeface="Calibri Light" panose="020F0302020204030204"/>
            </a:rPr>
            <a:t>/Sinema</a:t>
          </a:r>
          <a:r>
            <a:rPr lang="en-US" sz="1700" kern="1200" dirty="0">
              <a:latin typeface="Calibri Light" panose="020F0302020204030204"/>
            </a:rPr>
            <a:t> still making demands</a:t>
          </a:r>
          <a:r>
            <a:rPr lang="en-US" sz="1700" kern="1200" dirty="0">
              <a:solidFill>
                <a:srgbClr val="010000"/>
              </a:solidFill>
              <a:latin typeface="Calibri Light" panose="020F0302020204030204"/>
            </a:rPr>
            <a:t>.</a:t>
          </a:r>
          <a:endParaRPr lang="en-US" sz="1700" kern="1200" dirty="0"/>
        </a:p>
      </dsp:txBody>
      <dsp:txXfrm>
        <a:off x="0" y="3352036"/>
        <a:ext cx="6263640" cy="888030"/>
      </dsp:txXfrm>
    </dsp:sp>
    <dsp:sp modelId="{886AB894-79BB-4BBF-B232-2B9D2EC5C76F}">
      <dsp:nvSpPr>
        <dsp:cNvPr id="0" name=""/>
        <dsp:cNvSpPr/>
      </dsp:nvSpPr>
      <dsp:spPr>
        <a:xfrm>
          <a:off x="0" y="4240066"/>
          <a:ext cx="6263640" cy="527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Continuing Resolution</a:t>
          </a:r>
          <a:r>
            <a:rPr lang="en-US" sz="2200" kern="1200" dirty="0">
              <a:latin typeface="Calibri Light" panose="020F0302020204030204"/>
            </a:rPr>
            <a:t> </a:t>
          </a:r>
          <a:endParaRPr lang="en-US" sz="2200" kern="1200" dirty="0"/>
        </a:p>
      </dsp:txBody>
      <dsp:txXfrm>
        <a:off x="25759" y="4265825"/>
        <a:ext cx="6212122" cy="476152"/>
      </dsp:txXfrm>
    </dsp:sp>
    <dsp:sp modelId="{D1F61E75-369A-4D51-8628-2C3863A01ACD}">
      <dsp:nvSpPr>
        <dsp:cNvPr id="0" name=""/>
        <dsp:cNvSpPr/>
      </dsp:nvSpPr>
      <dsp:spPr>
        <a:xfrm>
          <a:off x="0" y="4767736"/>
          <a:ext cx="626364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latin typeface="Calibri Light" panose="020F0302020204030204"/>
            </a:rPr>
            <a:t>CR Deadline February 18 – threat for FY2023 delay/2-year long CR if bleeds into March.</a:t>
          </a:r>
        </a:p>
      </dsp:txBody>
      <dsp:txXfrm>
        <a:off x="0" y="4767736"/>
        <a:ext cx="6263640" cy="535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19"/>
    </inkml:context>
    <inkml:brush xml:id="br0">
      <inkml:brushProperty name="width" value="0.1" units="cm"/>
      <inkml:brushProperty name="height" value="0.1" units="cm"/>
    </inkml:brush>
  </inkml:definitions>
  <inkml:trace contextRef="#ctx0" brushRef="#br0">23781 14780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0"/>
    </inkml:context>
    <inkml:brush xml:id="br0">
      <inkml:brushProperty name="width" value="0.1" units="cm"/>
      <inkml:brushProperty name="height" value="0.1" units="cm"/>
    </inkml:brush>
  </inkml:definitions>
  <inkml:trace contextRef="#ctx0" brushRef="#br0">23705 14275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1"/>
    </inkml:context>
    <inkml:brush xml:id="br0">
      <inkml:brushProperty name="width" value="0.1" units="cm"/>
      <inkml:brushProperty name="height" value="0.1" units="cm"/>
    </inkml:brush>
  </inkml:definitions>
  <inkml:trace contextRef="#ctx0" brushRef="#br0">23705 14279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2"/>
    </inkml:context>
    <inkml:brush xml:id="br0">
      <inkml:brushProperty name="width" value="0.1" units="cm"/>
      <inkml:brushProperty name="height" value="0.1" units="cm"/>
    </inkml:brush>
  </inkml:definitions>
  <inkml:trace contextRef="#ctx0" brushRef="#br0">23705 14279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3"/>
    </inkml:context>
    <inkml:brush xml:id="br0">
      <inkml:brushProperty name="width" value="0.1" units="cm"/>
      <inkml:brushProperty name="height" value="0.1" units="cm"/>
    </inkml:brush>
  </inkml:definitions>
  <inkml:trace contextRef="#ctx0" brushRef="#br0">27172 12719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4"/>
    </inkml:context>
    <inkml:brush xml:id="br0">
      <inkml:brushProperty name="width" value="0.1" units="cm"/>
      <inkml:brushProperty name="height" value="0.1" units="cm"/>
    </inkml:brush>
  </inkml:definitions>
  <inkml:trace contextRef="#ctx0" brushRef="#br0">27118 12944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5"/>
    </inkml:context>
    <inkml:brush xml:id="br0">
      <inkml:brushProperty name="width" value="0.1" units="cm"/>
      <inkml:brushProperty name="height" value="0.1" units="cm"/>
    </inkml:brush>
  </inkml:definitions>
  <inkml:trace contextRef="#ctx0" brushRef="#br0">27118 12944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6"/>
    </inkml:context>
    <inkml:brush xml:id="br0">
      <inkml:brushProperty name="width" value="0.1" units="cm"/>
      <inkml:brushProperty name="height" value="0.1" units="cm"/>
    </inkml:brush>
  </inkml:definitions>
  <inkml:trace contextRef="#ctx0" brushRef="#br0">27577 15055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529396C-6704-4805-B01C-B1E51C0A9950}" type="slidenum">
              <a:rPr lang="en-US"/>
              <a:t>2</a:t>
            </a:fld>
            <a:endParaRPr lang="en-US"/>
          </a:p>
        </p:txBody>
      </p:sp>
    </p:spTree>
    <p:extLst>
      <p:ext uri="{BB962C8B-B14F-4D97-AF65-F5344CB8AC3E}">
        <p14:creationId xmlns:p14="http://schemas.microsoft.com/office/powerpoint/2010/main" val="17857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3.xml"/><Relationship Id="rId18" Type="http://schemas.openxmlformats.org/officeDocument/2006/relationships/customXml" Target="../ink/ink8.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ustomXml" Target="../ink/ink2.xml"/><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customXml" Target="../ink/ink5.xml"/><Relationship Id="rId4" Type="http://schemas.openxmlformats.org/officeDocument/2006/relationships/diagramLayout" Target="../diagrams/layout1.xml"/><Relationship Id="rId14" Type="http://schemas.openxmlformats.org/officeDocument/2006/relationships/customXml" Target="../ink/ink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January 12, 2022</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7ADD2-A56F-4F8A-8A2C-B1F385B7B6D2}"/>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Legislative Update</a:t>
            </a:r>
            <a:endParaRPr lang="en-US" sz="3600">
              <a:solidFill>
                <a:schemeClr val="bg1"/>
              </a:solidFill>
              <a:cs typeface="Calibri Light"/>
            </a:endParaRPr>
          </a:p>
        </p:txBody>
      </p:sp>
      <p:graphicFrame>
        <p:nvGraphicFramePr>
          <p:cNvPr id="5" name="Content Placeholder 2">
            <a:extLst>
              <a:ext uri="{FF2B5EF4-FFF2-40B4-BE49-F238E27FC236}">
                <a16:creationId xmlns:a16="http://schemas.microsoft.com/office/drawing/2014/main" id="{0CCB6CDB-DD77-4DC7-8C5A-99BCDD365899}"/>
              </a:ext>
            </a:extLst>
          </p:cNvPr>
          <p:cNvGraphicFramePr>
            <a:graphicFrameLocks noGrp="1"/>
          </p:cNvGraphicFramePr>
          <p:nvPr>
            <p:ph idx="1"/>
            <p:extLst>
              <p:ext uri="{D42A27DB-BD31-4B8C-83A1-F6EECF244321}">
                <p14:modId xmlns:p14="http://schemas.microsoft.com/office/powerpoint/2010/main" val="2169845399"/>
              </p:ext>
            </p:extLst>
          </p:nvPr>
        </p:nvGraphicFramePr>
        <p:xfrm>
          <a:off x="5758675" y="375463"/>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18" name="Rectangle 4317">
            <a:extLst>
              <a:ext uri="{FF2B5EF4-FFF2-40B4-BE49-F238E27FC236}">
                <a16:creationId xmlns:a16="http://schemas.microsoft.com/office/drawing/2014/main" id="{6F8FC799-B89D-41AF-835B-7B472768F4C3}"/>
              </a:ext>
            </a:extLst>
          </p:cNvPr>
          <p:cNvSpPr/>
          <p:nvPr/>
        </p:nvSpPr>
        <p:spPr>
          <a:xfrm>
            <a:off x="5178860" y="3225596"/>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9" name="Rectangle 4318">
            <a:extLst>
              <a:ext uri="{FF2B5EF4-FFF2-40B4-BE49-F238E27FC236}">
                <a16:creationId xmlns:a16="http://schemas.microsoft.com/office/drawing/2014/main" id="{117E10F7-BCC0-406D-A0D3-CED02F5B9C3A}"/>
              </a:ext>
            </a:extLst>
          </p:cNvPr>
          <p:cNvSpPr/>
          <p:nvPr/>
        </p:nvSpPr>
        <p:spPr>
          <a:xfrm>
            <a:off x="5155746" y="618926"/>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600" b="1" dirty="0">
              <a:solidFill>
                <a:schemeClr val="tx1"/>
              </a:solidFill>
              <a:cs typeface="Calibri"/>
            </a:endParaRPr>
          </a:p>
        </p:txBody>
      </p:sp>
      <p:sp>
        <p:nvSpPr>
          <p:cNvPr id="4320" name="Rectangle 4319">
            <a:extLst>
              <a:ext uri="{FF2B5EF4-FFF2-40B4-BE49-F238E27FC236}">
                <a16:creationId xmlns:a16="http://schemas.microsoft.com/office/drawing/2014/main" id="{8FA6B61A-1400-4788-9A3A-B4F90EFD5C8B}"/>
              </a:ext>
            </a:extLst>
          </p:cNvPr>
          <p:cNvSpPr/>
          <p:nvPr/>
        </p:nvSpPr>
        <p:spPr>
          <a:xfrm>
            <a:off x="5155746" y="4609875"/>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8969" name="Ink 8968">
                <a:extLst>
                  <a:ext uri="{FF2B5EF4-FFF2-40B4-BE49-F238E27FC236}">
                    <a16:creationId xmlns:a16="http://schemas.microsoft.com/office/drawing/2014/main" id="{B01650D7-A6C4-47EE-AC0C-DAA26ED82439}"/>
                  </a:ext>
                </a:extLst>
              </p14:cNvPr>
              <p14:cNvContentPartPr/>
              <p14:nvPr/>
            </p14:nvContentPartPr>
            <p14:xfrm>
              <a:off x="6803870" y="5736917"/>
              <a:ext cx="9525" cy="9525"/>
            </p14:xfrm>
          </p:contentPart>
        </mc:Choice>
        <mc:Fallback xmlns="">
          <p:pic>
            <p:nvPicPr>
              <p:cNvPr id="8969" name="Ink 8968">
                <a:extLst>
                  <a:ext uri="{FF2B5EF4-FFF2-40B4-BE49-F238E27FC236}">
                    <a16:creationId xmlns:a16="http://schemas.microsoft.com/office/drawing/2014/main" id="{B01650D7-A6C4-47EE-AC0C-DAA26ED82439}"/>
                  </a:ext>
                </a:extLst>
              </p:cNvPr>
              <p:cNvPicPr/>
              <p:nvPr/>
            </p:nvPicPr>
            <p:blipFill>
              <a:blip r:embed="rId11"/>
              <a:stretch>
                <a:fillRect/>
              </a:stretch>
            </p:blipFill>
            <p:spPr>
              <a:xfrm>
                <a:off x="6327620" y="5270192"/>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70" name="Ink 8969">
                <a:extLst>
                  <a:ext uri="{FF2B5EF4-FFF2-40B4-BE49-F238E27FC236}">
                    <a16:creationId xmlns:a16="http://schemas.microsoft.com/office/drawing/2014/main" id="{5CB905E0-EA63-474F-9CFF-963CE3AE436B}"/>
                  </a:ext>
                </a:extLst>
              </p14:cNvPr>
              <p14:cNvContentPartPr/>
              <p14:nvPr/>
            </p14:nvContentPartPr>
            <p14:xfrm>
              <a:off x="6773773" y="5538006"/>
              <a:ext cx="9525" cy="9525"/>
            </p14:xfrm>
          </p:contentPart>
        </mc:Choice>
        <mc:Fallback xmlns="">
          <p:pic>
            <p:nvPicPr>
              <p:cNvPr id="8970" name="Ink 8969">
                <a:extLst>
                  <a:ext uri="{FF2B5EF4-FFF2-40B4-BE49-F238E27FC236}">
                    <a16:creationId xmlns:a16="http://schemas.microsoft.com/office/drawing/2014/main" id="{5CB905E0-EA63-474F-9CFF-963CE3AE436B}"/>
                  </a:ext>
                </a:extLst>
              </p:cNvPr>
              <p:cNvPicPr/>
              <p:nvPr/>
            </p:nvPicPr>
            <p:blipFill>
              <a:blip r:embed="rId11"/>
              <a:stretch>
                <a:fillRect/>
              </a:stretch>
            </p:blipFill>
            <p:spPr>
              <a:xfrm>
                <a:off x="6307048" y="506175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71" name="Ink 8970">
                <a:extLst>
                  <a:ext uri="{FF2B5EF4-FFF2-40B4-BE49-F238E27FC236}">
                    <a16:creationId xmlns:a16="http://schemas.microsoft.com/office/drawing/2014/main" id="{157DC739-6C3E-4A4F-AA4B-D08E9B1901E7}"/>
                  </a:ext>
                </a:extLst>
              </p14:cNvPr>
              <p14:cNvContentPartPr/>
              <p14:nvPr/>
            </p14:nvContentPartPr>
            <p14:xfrm>
              <a:off x="6773773" y="5539510"/>
              <a:ext cx="9525" cy="9525"/>
            </p14:xfrm>
          </p:contentPart>
        </mc:Choice>
        <mc:Fallback xmlns="">
          <p:pic>
            <p:nvPicPr>
              <p:cNvPr id="8971" name="Ink 8970">
                <a:extLst>
                  <a:ext uri="{FF2B5EF4-FFF2-40B4-BE49-F238E27FC236}">
                    <a16:creationId xmlns:a16="http://schemas.microsoft.com/office/drawing/2014/main" id="{157DC739-6C3E-4A4F-AA4B-D08E9B1901E7}"/>
                  </a:ext>
                </a:extLst>
              </p:cNvPr>
              <p:cNvPicPr/>
              <p:nvPr/>
            </p:nvPicPr>
            <p:blipFill>
              <a:blip r:embed="rId11"/>
              <a:stretch>
                <a:fillRect/>
              </a:stretch>
            </p:blipFill>
            <p:spPr>
              <a:xfrm>
                <a:off x="6307048" y="506326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72" name="Ink 8971">
                <a:extLst>
                  <a:ext uri="{FF2B5EF4-FFF2-40B4-BE49-F238E27FC236}">
                    <a16:creationId xmlns:a16="http://schemas.microsoft.com/office/drawing/2014/main" id="{AEB0479D-4044-4F9F-A956-DEDD6DAFA24F}"/>
                  </a:ext>
                </a:extLst>
              </p14:cNvPr>
              <p14:cNvContentPartPr/>
              <p14:nvPr/>
            </p14:nvContentPartPr>
            <p14:xfrm>
              <a:off x="6773773" y="5539510"/>
              <a:ext cx="9525" cy="9525"/>
            </p14:xfrm>
          </p:contentPart>
        </mc:Choice>
        <mc:Fallback xmlns="">
          <p:pic>
            <p:nvPicPr>
              <p:cNvPr id="8972" name="Ink 8971">
                <a:extLst>
                  <a:ext uri="{FF2B5EF4-FFF2-40B4-BE49-F238E27FC236}">
                    <a16:creationId xmlns:a16="http://schemas.microsoft.com/office/drawing/2014/main" id="{AEB0479D-4044-4F9F-A956-DEDD6DAFA24F}"/>
                  </a:ext>
                </a:extLst>
              </p:cNvPr>
              <p:cNvPicPr/>
              <p:nvPr/>
            </p:nvPicPr>
            <p:blipFill>
              <a:blip r:embed="rId11"/>
              <a:stretch>
                <a:fillRect/>
              </a:stretch>
            </p:blipFill>
            <p:spPr>
              <a:xfrm>
                <a:off x="6307048" y="506326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973" name="Ink 8972">
                <a:extLst>
                  <a:ext uri="{FF2B5EF4-FFF2-40B4-BE49-F238E27FC236}">
                    <a16:creationId xmlns:a16="http://schemas.microsoft.com/office/drawing/2014/main" id="{805AF6DF-C0FB-456E-B27D-1395132039ED}"/>
                  </a:ext>
                </a:extLst>
              </p14:cNvPr>
              <p14:cNvContentPartPr/>
              <p14:nvPr/>
            </p14:nvContentPartPr>
            <p14:xfrm>
              <a:off x="8141515" y="4923870"/>
              <a:ext cx="9525" cy="9525"/>
            </p14:xfrm>
          </p:contentPart>
        </mc:Choice>
        <mc:Fallback xmlns="">
          <p:pic>
            <p:nvPicPr>
              <p:cNvPr id="8973" name="Ink 8972">
                <a:extLst>
                  <a:ext uri="{FF2B5EF4-FFF2-40B4-BE49-F238E27FC236}">
                    <a16:creationId xmlns:a16="http://schemas.microsoft.com/office/drawing/2014/main" id="{805AF6DF-C0FB-456E-B27D-1395132039ED}"/>
                  </a:ext>
                </a:extLst>
              </p:cNvPr>
              <p:cNvPicPr/>
              <p:nvPr/>
            </p:nvPicPr>
            <p:blipFill>
              <a:blip r:embed="rId11"/>
              <a:stretch>
                <a:fillRect/>
              </a:stretch>
            </p:blipFill>
            <p:spPr>
              <a:xfrm>
                <a:off x="7674790" y="4457145"/>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74" name="Ink 8973">
                <a:extLst>
                  <a:ext uri="{FF2B5EF4-FFF2-40B4-BE49-F238E27FC236}">
                    <a16:creationId xmlns:a16="http://schemas.microsoft.com/office/drawing/2014/main" id="{2D5B7EAF-44EB-4024-A5BE-3E4B1995226B}"/>
                  </a:ext>
                </a:extLst>
              </p14:cNvPr>
              <p14:cNvContentPartPr/>
              <p14:nvPr/>
            </p14:nvContentPartPr>
            <p14:xfrm>
              <a:off x="8120448" y="5012638"/>
              <a:ext cx="9525" cy="9525"/>
            </p14:xfrm>
          </p:contentPart>
        </mc:Choice>
        <mc:Fallback xmlns="">
          <p:pic>
            <p:nvPicPr>
              <p:cNvPr id="8974" name="Ink 8973">
                <a:extLst>
                  <a:ext uri="{FF2B5EF4-FFF2-40B4-BE49-F238E27FC236}">
                    <a16:creationId xmlns:a16="http://schemas.microsoft.com/office/drawing/2014/main" id="{2D5B7EAF-44EB-4024-A5BE-3E4B1995226B}"/>
                  </a:ext>
                </a:extLst>
              </p:cNvPr>
              <p:cNvPicPr/>
              <p:nvPr/>
            </p:nvPicPr>
            <p:blipFill>
              <a:blip r:embed="rId11"/>
              <a:stretch>
                <a:fillRect/>
              </a:stretch>
            </p:blipFill>
            <p:spPr>
              <a:xfrm>
                <a:off x="7644198" y="454591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975" name="Ink 8974">
                <a:extLst>
                  <a:ext uri="{FF2B5EF4-FFF2-40B4-BE49-F238E27FC236}">
                    <a16:creationId xmlns:a16="http://schemas.microsoft.com/office/drawing/2014/main" id="{BEC4C667-876A-4F7C-81C4-04801F42ACA4}"/>
                  </a:ext>
                </a:extLst>
              </p14:cNvPr>
              <p14:cNvContentPartPr/>
              <p14:nvPr/>
            </p14:nvContentPartPr>
            <p14:xfrm>
              <a:off x="8120448" y="5012638"/>
              <a:ext cx="9525" cy="9525"/>
            </p14:xfrm>
          </p:contentPart>
        </mc:Choice>
        <mc:Fallback xmlns="">
          <p:pic>
            <p:nvPicPr>
              <p:cNvPr id="8975" name="Ink 8974">
                <a:extLst>
                  <a:ext uri="{FF2B5EF4-FFF2-40B4-BE49-F238E27FC236}">
                    <a16:creationId xmlns:a16="http://schemas.microsoft.com/office/drawing/2014/main" id="{BEC4C667-876A-4F7C-81C4-04801F42ACA4}"/>
                  </a:ext>
                </a:extLst>
              </p:cNvPr>
              <p:cNvPicPr/>
              <p:nvPr/>
            </p:nvPicPr>
            <p:blipFill>
              <a:blip r:embed="rId11"/>
              <a:stretch>
                <a:fillRect/>
              </a:stretch>
            </p:blipFill>
            <p:spPr>
              <a:xfrm>
                <a:off x="7644198" y="454591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76" name="Ink 8975">
                <a:extLst>
                  <a:ext uri="{FF2B5EF4-FFF2-40B4-BE49-F238E27FC236}">
                    <a16:creationId xmlns:a16="http://schemas.microsoft.com/office/drawing/2014/main" id="{EEF1CDFC-EFE2-4F53-91FD-69B27670E190}"/>
                  </a:ext>
                </a:extLst>
              </p14:cNvPr>
              <p14:cNvContentPartPr/>
              <p14:nvPr/>
            </p14:nvContentPartPr>
            <p14:xfrm>
              <a:off x="8301467" y="5845670"/>
              <a:ext cx="9525" cy="9525"/>
            </p14:xfrm>
          </p:contentPart>
        </mc:Choice>
        <mc:Fallback xmlns="">
          <p:pic>
            <p:nvPicPr>
              <p:cNvPr id="8976" name="Ink 8975">
                <a:extLst>
                  <a:ext uri="{FF2B5EF4-FFF2-40B4-BE49-F238E27FC236}">
                    <a16:creationId xmlns:a16="http://schemas.microsoft.com/office/drawing/2014/main" id="{EEF1CDFC-EFE2-4F53-91FD-69B27670E190}"/>
                  </a:ext>
                </a:extLst>
              </p:cNvPr>
              <p:cNvPicPr/>
              <p:nvPr/>
            </p:nvPicPr>
            <p:blipFill>
              <a:blip r:embed="rId11"/>
              <a:stretch>
                <a:fillRect/>
              </a:stretch>
            </p:blipFill>
            <p:spPr>
              <a:xfrm>
                <a:off x="7825217" y="5369420"/>
                <a:ext cx="952500" cy="952500"/>
              </a:xfrm>
              <a:prstGeom prst="rect">
                <a:avLst/>
              </a:prstGeom>
            </p:spPr>
          </p:pic>
        </mc:Fallback>
      </mc:AlternateContent>
    </p:spTree>
    <p:extLst>
      <p:ext uri="{BB962C8B-B14F-4D97-AF65-F5344CB8AC3E}">
        <p14:creationId xmlns:p14="http://schemas.microsoft.com/office/powerpoint/2010/main" val="103121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75BC1495-B89D-466E-BF37-A528DDA55FA1}"/>
              </a:ext>
            </a:extLst>
          </p:cNvPr>
          <p:cNvPicPr>
            <a:picLocks noChangeAspect="1"/>
          </p:cNvPicPr>
          <p:nvPr/>
        </p:nvPicPr>
        <p:blipFill>
          <a:blip r:embed="rId2"/>
          <a:stretch>
            <a:fillRect/>
          </a:stretch>
        </p:blipFill>
        <p:spPr>
          <a:xfrm>
            <a:off x="1984512" y="643467"/>
            <a:ext cx="822297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02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0C276E0-A51B-486D-AEFA-7452CFBCC93C}"/>
              </a:ext>
            </a:extLst>
          </p:cNvPr>
          <p:cNvPicPr>
            <a:picLocks noChangeAspect="1"/>
          </p:cNvPicPr>
          <p:nvPr/>
        </p:nvPicPr>
        <p:blipFill>
          <a:blip r:embed="rId2"/>
          <a:stretch>
            <a:fillRect/>
          </a:stretch>
        </p:blipFill>
        <p:spPr>
          <a:xfrm>
            <a:off x="1922917" y="643467"/>
            <a:ext cx="8346165" cy="5571065"/>
          </a:xfrm>
          <a:prstGeom prst="rect">
            <a:avLst/>
          </a:prstGeom>
          <a:ln>
            <a:noFill/>
          </a:ln>
        </p:spPr>
      </p:pic>
    </p:spTree>
    <p:extLst>
      <p:ext uri="{BB962C8B-B14F-4D97-AF65-F5344CB8AC3E}">
        <p14:creationId xmlns:p14="http://schemas.microsoft.com/office/powerpoint/2010/main" val="82589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50F1B2F-EF27-4C99-A998-CC94D56A4B4F}"/>
              </a:ext>
            </a:extLst>
          </p:cNvPr>
          <p:cNvPicPr>
            <a:picLocks noChangeAspect="1"/>
          </p:cNvPicPr>
          <p:nvPr/>
        </p:nvPicPr>
        <p:blipFill>
          <a:blip r:embed="rId2"/>
          <a:stretch>
            <a:fillRect/>
          </a:stretch>
        </p:blipFill>
        <p:spPr>
          <a:xfrm>
            <a:off x="1922917" y="643467"/>
            <a:ext cx="834616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99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 map&#10;&#10;Description automatically generated">
            <a:extLst>
              <a:ext uri="{FF2B5EF4-FFF2-40B4-BE49-F238E27FC236}">
                <a16:creationId xmlns:a16="http://schemas.microsoft.com/office/drawing/2014/main" id="{B3E0EC4A-1F22-4518-9BC2-372698468A84}"/>
              </a:ext>
            </a:extLst>
          </p:cNvPr>
          <p:cNvPicPr>
            <a:picLocks noChangeAspect="1"/>
          </p:cNvPicPr>
          <p:nvPr/>
        </p:nvPicPr>
        <p:blipFill>
          <a:blip r:embed="rId2"/>
          <a:stretch>
            <a:fillRect/>
          </a:stretch>
        </p:blipFill>
        <p:spPr>
          <a:xfrm>
            <a:off x="1121835" y="643467"/>
            <a:ext cx="994833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5866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MediaLengthInSeconds xmlns="560c9c75-9737-4a47-90d7-3192440b0b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09B077-0848-447B-B74A-E56048556DDE}">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D543FF-B70E-472D-8525-0629AC6D3FA2}">
  <ds:schemaRefs>
    <ds:schemaRef ds:uri="http://schemas.microsoft.com/sharepoint/v3/contenttype/forms"/>
  </ds:schemaRefs>
</ds:datastoreItem>
</file>

<file path=customXml/itemProps3.xml><?xml version="1.0" encoding="utf-8"?>
<ds:datastoreItem xmlns:ds="http://schemas.openxmlformats.org/officeDocument/2006/customXml" ds:itemID="{6AD03C42-F8D4-4796-B0F4-4EFC0885DF44}">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169</Words>
  <Application>Microsoft Office PowerPoint</Application>
  <PresentationFormat>Widescreen</PresentationFormat>
  <Paragraphs>14</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NACDD  Policy Update January 12, 2022</vt:lpstr>
      <vt:lpstr>Legislative Update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Robin Troutman</cp:lastModifiedBy>
  <cp:revision>371</cp:revision>
  <dcterms:created xsi:type="dcterms:W3CDTF">2020-12-23T19:57:03Z</dcterms:created>
  <dcterms:modified xsi:type="dcterms:W3CDTF">2022-01-12T21:16:50Z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ies>
</file>