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60" r:id="rId5"/>
  </p:sldMasterIdLst>
  <p:notesMasterIdLst>
    <p:notesMasterId r:id="rId10"/>
  </p:notesMasterIdLst>
  <p:sldIdLst>
    <p:sldId id="256" r:id="rId6"/>
    <p:sldId id="259" r:id="rId7"/>
    <p:sldId id="257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A07"/>
    <a:srgbClr val="F7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2B2D28-EABA-B19C-49D0-371CC018126C}" v="95" dt="2021-11-04T18:00:42.593"/>
    <p1510:client id="{10784992-5F24-A958-DC5E-25574B9DF71E}" v="2058" dt="2021-04-07T18:27:37.816"/>
    <p1510:client id="{16330A31-F4A6-A361-7270-DD0FE488172D}" v="302" dt="2021-02-10T20:32:08.831"/>
    <p1510:client id="{18B6249A-FAB0-06A5-F397-46E55CA57346}" v="1050" dt="2021-06-23T19:58:49.130"/>
    <p1510:client id="{1E7E6336-1191-E5B1-5130-78F7FC0D7E52}" v="338" dt="2021-12-01T22:04:49.680"/>
    <p1510:client id="{1F0C6351-BFBC-BF81-C21D-A0DC3E9C1E21}" v="6" dt="2021-06-01T16:55:46.159"/>
    <p1510:client id="{2166BE8A-B24F-1175-3113-ACF8DD1B52EC}" v="792" dt="2021-06-30T20:14:57.940"/>
    <p1510:client id="{26FBB29F-D089-B000-FCBE-82AE361F85B1}" v="108" dt="2021-03-10T19:21:41.435"/>
    <p1510:client id="{291AEA30-9998-FCCC-363B-58696B4AEB51}" v="1659" dt="2021-09-01T19:55:45.250"/>
    <p1510:client id="{29681621-F3FB-2B57-7435-C16908D9D710}" v="1840" dt="2021-05-05T20:16:01.525"/>
    <p1510:client id="{2A71E585-E1A7-FD85-40CF-23365D66E95B}" v="449" dt="2020-12-23T20:59:31.751"/>
    <p1510:client id="{2D40C79F-9042-C000-1DBD-A85438B65651}" v="1035" dt="2021-05-12T19:34:40.620"/>
    <p1510:client id="{2EDA7A82-7978-F1D0-A10E-F438F4E36920}" v="2" dt="2021-12-08T18:46:20.985"/>
    <p1510:client id="{2F0A9251-B070-B35C-2419-2A11ADA31750}" v="3884" dt="2021-04-14T19:13:27.714"/>
    <p1510:client id="{2F750414-35E8-B9CF-4C2A-D5DA82D1369E}" v="739" dt="2021-02-24T21:00:22.559"/>
    <p1510:client id="{34E92D29-FD9C-D4B2-BAB6-3462A173E270}" v="943" dt="2021-11-03T20:15:50.541"/>
    <p1510:client id="{35BFBFE2-B050-D0AE-C616-A950D58FD700}" v="513" dt="2021-09-15T20:00:05.654"/>
    <p1510:client id="{3B3F9FAD-C6F8-0C11-4BC6-8BE1FBE21D46}" v="310" dt="2021-02-17T21:02:12.733"/>
    <p1510:client id="{4004AADD-67EB-6F70-D16B-5C1632E464CF}" v="237" dt="2021-10-06T19:51:46.053"/>
    <p1510:client id="{4290B271-4F83-DB76-D365-94474CE682A0}" v="2" dt="2021-02-24T21:44:52.294"/>
    <p1510:client id="{4317EDC1-A310-425B-B24D-B1C1CAAE01DE}" v="568" dt="2021-02-10T21:00:27.917"/>
    <p1510:client id="{4F0559E9-48E3-F66E-69D0-5692150E5ADB}" v="17" dt="2021-03-10T21:04:22.487"/>
    <p1510:client id="{4FACBA37-2300-7892-46AB-809CEB49DAA6}" v="79" dt="2021-06-01T15:18:26.524"/>
    <p1510:client id="{4FEA5EDD-EFCF-7228-75F6-B75E096AF122}" v="239" dt="2021-03-10T20:37:47.001"/>
    <p1510:client id="{5649FBC4-57CF-49C4-0563-F70D66B3BF98}" v="809" dt="2021-06-09T19:06:17.101"/>
    <p1510:client id="{567913D5-00EC-47BA-18BA-6BB67FE50529}" v="379" dt="2021-09-22T19:58:18.897"/>
    <p1510:client id="{5B38BE9F-709A-C000-0661-D741281DE962}" v="11" dt="2021-04-14T17:08:13.376"/>
    <p1510:client id="{5FF4EA91-86C8-5021-146A-86E78EBBD368}" v="3" dt="2021-10-13T19:30:43.886"/>
    <p1510:client id="{7B25A685-6723-0455-E8E1-07114706590E}" v="534" dt="2021-12-01T21:05:47.800"/>
    <p1510:client id="{88DB3566-2EF7-961F-7231-9D68D85F7B64}" v="259" dt="2021-10-27T19:19:32.194"/>
    <p1510:client id="{9320CD58-C54F-378E-2F68-9E1FC56B61AE}" v="769" dt="2021-10-27T19:49:08.501"/>
    <p1510:client id="{9C9FAF9E-79EB-A0B9-90B8-2BFE3F39F493}" v="2687" dt="2021-01-06T20:42:43.634"/>
    <p1510:client id="{A13D1E61-5BC4-1BF1-D21A-0BC96482D954}" v="1853" dt="2021-09-08T19:55:34.904"/>
    <p1510:client id="{A307CE04-7A59-517D-F1BC-9A98A7142AB8}" v="86" dt="2021-03-03T19:15:59.816"/>
    <p1510:client id="{A481BA6A-929D-C7A9-4B62-FA6F335E5E96}" v="1107" dt="2021-09-22T17:55:18.850"/>
    <p1510:client id="{A66E644E-6243-AFAF-C717-8D4A9ED503AE}" v="135" dt="2020-12-23T20:17:09.900"/>
    <p1510:client id="{B2D9C187-EE7B-6D7B-5FBD-160CDF3AE8CF}" v="3022" dt="2021-07-14T20:08:49.681"/>
    <p1510:client id="{B45E8FAA-5787-8EDB-A584-B8C859EF25C5}" v="6" dt="2021-04-07T13:51:37.954"/>
    <p1510:client id="{B6767B18-52B0-8FFB-D1CB-F05F9A6330E2}" v="502" dt="2021-12-08T19:35:49.085"/>
    <p1510:client id="{B6D66602-C368-C5CE-165D-F40BC383CD50}" v="496" dt="2021-06-16T19:50:39.421"/>
    <p1510:client id="{B8ECF6A8-499E-3BDF-A74C-0FE1DC950E7E}" v="4" dt="2020-12-23T20:37:55.402"/>
    <p1510:client id="{BA61B18A-8A66-3ACF-EBD5-45C2F4BAE7C1}" v="795" dt="2021-03-17T20:25:50.822"/>
    <p1510:client id="{C0A71488-0258-582C-6793-07C84E78EF79}" v="1425" dt="2021-03-24T21:17:32.750"/>
    <p1510:client id="{C37FB79F-10CA-B000-D7B2-86983E6CD4D6}" v="22" dt="2021-03-24T19:58:49.417"/>
    <p1510:client id="{D313860C-2E04-BCC5-588F-4BA207D32624}" v="348" dt="2021-06-30T19:06:34.395"/>
    <p1510:client id="{D6075725-6DD4-7251-1363-EBA487BA33AE}" v="13" dt="2021-11-05T12:11:08.823"/>
    <p1510:client id="{D6A1D892-25D3-26F6-6D27-2EC3A11CF1F3}" v="129" dt="2021-03-10T20:19:25.826"/>
    <p1510:client id="{D76F2DEB-17A3-19D1-7D11-C189AC4C82AF}" v="543" dt="2021-02-03T21:04:04.926"/>
    <p1510:client id="{DAC4145C-A42D-58E4-88BB-DE545679D7CD}" v="34" dt="2021-10-06T19:56:45.917"/>
    <p1510:client id="{DCFAE8F1-335A-E528-DBDE-E674EC81C061}" v="1841" dt="2021-07-21T20:30:48.598"/>
    <p1510:client id="{DDDF31AB-04D3-2AA2-A558-E238D14679DA}" v="461" dt="2021-03-03T20:11:34.907"/>
    <p1510:client id="{E6F804DA-A620-26A4-D210-7F1EB00A784A}" v="109" dt="2021-09-29T20:04:10.204"/>
    <p1510:client id="{EB1E75D7-7667-3F5B-F880-CDED0DFF6EF6}" v="364" dt="2021-10-13T20:04:27.892"/>
    <p1510:client id="{EF00B39F-4042-B000-D95D-B66CB1916764}" v="102" dt="2021-03-10T20:51:21.303"/>
    <p1510:client id="{FD95D338-588F-A95C-CABB-F224174BF9E5}" v="19" dt="2021-12-08T18:47:38.6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80EC6-0CC7-435D-B3CE-FA1482011C0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2CB0365-B8F2-456D-9D95-61CD231B9B80}">
      <dgm:prSet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Infrastructure</a:t>
          </a:r>
          <a:r>
            <a:rPr lang="en-US" dirty="0"/>
            <a:t> (BIF</a:t>
          </a:r>
          <a:r>
            <a:rPr lang="en-US" dirty="0">
              <a:latin typeface="Calibri Light" panose="020F0302020204030204"/>
            </a:rPr>
            <a:t>). </a:t>
          </a:r>
        </a:p>
      </dgm:t>
    </dgm:pt>
    <dgm:pt modelId="{E327CB82-C903-4B41-A6D0-5017BDB18C56}" type="parTrans" cxnId="{1912D31A-310C-4060-B7CE-5433DAEA367D}">
      <dgm:prSet/>
      <dgm:spPr/>
      <dgm:t>
        <a:bodyPr/>
        <a:lstStyle/>
        <a:p>
          <a:endParaRPr lang="en-US"/>
        </a:p>
      </dgm:t>
    </dgm:pt>
    <dgm:pt modelId="{8D399B34-F2C9-4B3D-B11A-7171B6C3666F}" type="sibTrans" cxnId="{1912D31A-310C-4060-B7CE-5433DAEA367D}">
      <dgm:prSet/>
      <dgm:spPr/>
      <dgm:t>
        <a:bodyPr/>
        <a:lstStyle/>
        <a:p>
          <a:endParaRPr lang="en-US"/>
        </a:p>
      </dgm:t>
    </dgm:pt>
    <dgm:pt modelId="{0B3779CC-70B1-4B6E-8BD5-AAF8F7F67CC7}">
      <dgm:prSet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Reconciliation (Build</a:t>
          </a:r>
          <a:r>
            <a:rPr lang="en-US" dirty="0"/>
            <a:t> Back Better</a:t>
          </a:r>
          <a:r>
            <a:rPr lang="en-US" dirty="0">
              <a:latin typeface="Calibri Light" panose="020F0302020204030204"/>
            </a:rPr>
            <a:t>). </a:t>
          </a:r>
        </a:p>
      </dgm:t>
    </dgm:pt>
    <dgm:pt modelId="{7211F451-D523-40EE-B8A1-F807FCF38F88}" type="parTrans" cxnId="{DA31B675-A6C3-498B-B057-05ABEC11B507}">
      <dgm:prSet/>
      <dgm:spPr/>
      <dgm:t>
        <a:bodyPr/>
        <a:lstStyle/>
        <a:p>
          <a:endParaRPr lang="en-US"/>
        </a:p>
      </dgm:t>
    </dgm:pt>
    <dgm:pt modelId="{3BCAC833-6064-44AE-A793-03E4A91DD5DF}" type="sibTrans" cxnId="{DA31B675-A6C3-498B-B057-05ABEC11B507}">
      <dgm:prSet/>
      <dgm:spPr/>
      <dgm:t>
        <a:bodyPr/>
        <a:lstStyle/>
        <a:p>
          <a:endParaRPr lang="en-US"/>
        </a:p>
      </dgm:t>
    </dgm:pt>
    <dgm:pt modelId="{5B9A8592-B993-4656-93B0-86C0C1C3CF88}">
      <dgm:prSet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FY22 Appropriations </a:t>
          </a:r>
          <a:endParaRPr lang="en-US" dirty="0"/>
        </a:p>
      </dgm:t>
    </dgm:pt>
    <dgm:pt modelId="{1C1D7BCB-1089-4C50-A15E-206DE2AA80E8}" type="parTrans" cxnId="{58802C5A-FD45-44DB-91F7-F0FFD6251C69}">
      <dgm:prSet/>
      <dgm:spPr/>
      <dgm:t>
        <a:bodyPr/>
        <a:lstStyle/>
        <a:p>
          <a:endParaRPr lang="en-US"/>
        </a:p>
      </dgm:t>
    </dgm:pt>
    <dgm:pt modelId="{D2B36F4D-8814-4828-847A-FB275C1744F9}" type="sibTrans" cxnId="{58802C5A-FD45-44DB-91F7-F0FFD6251C69}">
      <dgm:prSet/>
      <dgm:spPr/>
      <dgm:t>
        <a:bodyPr/>
        <a:lstStyle/>
        <a:p>
          <a:endParaRPr lang="en-US"/>
        </a:p>
      </dgm:t>
    </dgm:pt>
    <dgm:pt modelId="{ABD21FFC-0FC2-459C-8F99-870FE53442D4}">
      <dgm:prSet/>
      <dgm:spPr/>
      <dgm:t>
        <a:bodyPr/>
        <a:lstStyle/>
        <a:p>
          <a:pPr rtl="0"/>
          <a:r>
            <a:rPr lang="en-US" dirty="0"/>
            <a:t>Debt </a:t>
          </a:r>
          <a:r>
            <a:rPr lang="en-US" dirty="0">
              <a:solidFill>
                <a:srgbClr val="010000"/>
              </a:solidFill>
              <a:latin typeface="Calibri Light" panose="020F0302020204030204"/>
            </a:rPr>
            <a:t>Ceiling</a:t>
          </a:r>
        </a:p>
      </dgm:t>
    </dgm:pt>
    <dgm:pt modelId="{20908555-D645-44F6-AA6B-B388E6D1A324}" type="parTrans" cxnId="{970FEA02-FF5C-42A9-BA07-B6E2D89FA36B}">
      <dgm:prSet/>
      <dgm:spPr/>
      <dgm:t>
        <a:bodyPr/>
        <a:lstStyle/>
        <a:p>
          <a:endParaRPr lang="en-US"/>
        </a:p>
      </dgm:t>
    </dgm:pt>
    <dgm:pt modelId="{25D731EF-96BF-430E-812A-27EB997AB598}" type="sibTrans" cxnId="{970FEA02-FF5C-42A9-BA07-B6E2D89FA36B}">
      <dgm:prSet/>
      <dgm:spPr/>
      <dgm:t>
        <a:bodyPr/>
        <a:lstStyle/>
        <a:p>
          <a:endParaRPr lang="en-US"/>
        </a:p>
      </dgm:t>
    </dgm:pt>
    <dgm:pt modelId="{361C0699-E8D5-4D7C-84AA-3D7227B00D9E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Signed into law November 15. </a:t>
          </a:r>
          <a:endParaRPr lang="en-US" dirty="0"/>
        </a:p>
      </dgm:t>
    </dgm:pt>
    <dgm:pt modelId="{CC4D34A2-E1F7-4915-815E-575641DD2AE5}" type="parTrans" cxnId="{A5D56379-4700-4057-9727-C538AF691ACE}">
      <dgm:prSet/>
      <dgm:spPr/>
    </dgm:pt>
    <dgm:pt modelId="{C8EA6939-D7A8-4164-93A2-A9C5403B2D50}" type="sibTrans" cxnId="{A5D56379-4700-4057-9727-C538AF691ACE}">
      <dgm:prSet/>
      <dgm:spPr/>
    </dgm:pt>
    <dgm:pt modelId="{9887D2DB-1FAE-4CFF-B15C-7C861DEB79A7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Passed House November 19.</a:t>
          </a:r>
        </a:p>
      </dgm:t>
    </dgm:pt>
    <dgm:pt modelId="{0DADE91C-9C37-4626-A23F-81CC1C28B360}" type="parTrans" cxnId="{093B3046-6786-4D0E-8653-0CAD0763196F}">
      <dgm:prSet/>
      <dgm:spPr/>
    </dgm:pt>
    <dgm:pt modelId="{17833E3D-E3E3-477E-9A6B-DEA1194493B8}" type="sibTrans" cxnId="{093B3046-6786-4D0E-8653-0CAD0763196F}">
      <dgm:prSet/>
      <dgm:spPr/>
    </dgm:pt>
    <dgm:pt modelId="{7D89BB67-390D-4269-ABEA-51E595A3172E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Continuing </a:t>
          </a:r>
          <a:r>
            <a:rPr lang="en-US" dirty="0" err="1">
              <a:latin typeface="Calibri Light" panose="020F0302020204030204"/>
            </a:rPr>
            <a:t>Resoution</a:t>
          </a:r>
          <a:r>
            <a:rPr lang="en-US" dirty="0">
              <a:latin typeface="Calibri Light" panose="020F0302020204030204"/>
            </a:rPr>
            <a:t> extended to February 18.</a:t>
          </a:r>
          <a:endParaRPr lang="en-US" dirty="0"/>
        </a:p>
      </dgm:t>
    </dgm:pt>
    <dgm:pt modelId="{A17F4B0B-5574-4E3D-97AB-186243543CDB}" type="parTrans" cxnId="{F6847A4D-DDE2-42A2-B02B-FD28126FEC6B}">
      <dgm:prSet/>
      <dgm:spPr/>
    </dgm:pt>
    <dgm:pt modelId="{C1E942F4-C080-4EDC-BB90-39F8652E4188}" type="sibTrans" cxnId="{F6847A4D-DDE2-42A2-B02B-FD28126FEC6B}">
      <dgm:prSet/>
      <dgm:spPr/>
    </dgm:pt>
    <dgm:pt modelId="{CDC5A1B6-ABB1-4B5F-B218-589CC3CC42C4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Senate to begin consideration December 13.</a:t>
          </a:r>
        </a:p>
      </dgm:t>
    </dgm:pt>
    <dgm:pt modelId="{99C1BF61-670E-4670-8839-B9056C58E3E6}" type="parTrans" cxnId="{74E52E57-DCA2-48E5-92E9-6D7483268820}">
      <dgm:prSet/>
      <dgm:spPr/>
    </dgm:pt>
    <dgm:pt modelId="{8FABE7B9-C09D-44F9-B39D-253141FE32E0}" type="sibTrans" cxnId="{74E52E57-DCA2-48E5-92E9-6D7483268820}">
      <dgm:prSet/>
      <dgm:spPr/>
    </dgm:pt>
    <dgm:pt modelId="{F11D1542-CFF7-4159-8096-5230ADC8EA78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Likely bipartisan agreement to temporarily allow vote with procedural rule for only 51 vote threshold.</a:t>
          </a:r>
        </a:p>
      </dgm:t>
    </dgm:pt>
    <dgm:pt modelId="{FF120ACF-9867-45A1-8A72-105927D241F4}" type="parTrans" cxnId="{ED1C3222-FDEE-4F1B-902B-1CE393308DB4}">
      <dgm:prSet/>
      <dgm:spPr/>
    </dgm:pt>
    <dgm:pt modelId="{9B22D4CC-0BE1-47C5-A3F8-D18DDE0AFAED}" type="sibTrans" cxnId="{ED1C3222-FDEE-4F1B-902B-1CE393308DB4}">
      <dgm:prSet/>
      <dgm:spPr/>
    </dgm:pt>
    <dgm:pt modelId="{AE0E2A15-FD28-4BC8-A545-34D0CC6FDEE9}">
      <dgm:prSet phldr="0"/>
      <dgm:spPr/>
      <dgm:t>
        <a:bodyPr/>
        <a:lstStyle/>
        <a:p>
          <a:r>
            <a:rPr lang="en-US" dirty="0"/>
            <a:t>Congress would have to specify the exact dollar amount of a new national debt limit -- likely north of $30 trillion. The fast-track process would expire after January 15.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55CE163D-E3A8-4642-96EB-D3A2A6858011}" type="parTrans" cxnId="{3800954F-F343-4A53-9540-45B2B93CD394}">
      <dgm:prSet/>
      <dgm:spPr/>
    </dgm:pt>
    <dgm:pt modelId="{9B1E4DA5-88B6-46DB-A70A-D15CE5D750F8}" type="sibTrans" cxnId="{3800954F-F343-4A53-9540-45B2B93CD394}">
      <dgm:prSet/>
      <dgm:spPr/>
    </dgm:pt>
    <dgm:pt modelId="{4C1B73B6-598B-414C-B438-48567B4F13DA}" type="pres">
      <dgm:prSet presAssocID="{C9680EC6-0CC7-435D-B3CE-FA1482011C08}" presName="linear" presStyleCnt="0">
        <dgm:presLayoutVars>
          <dgm:animLvl val="lvl"/>
          <dgm:resizeHandles val="exact"/>
        </dgm:presLayoutVars>
      </dgm:prSet>
      <dgm:spPr/>
    </dgm:pt>
    <dgm:pt modelId="{A4CEE811-BF53-4161-A4F6-14F7BB5E0F99}" type="pres">
      <dgm:prSet presAssocID="{C2CB0365-B8F2-456D-9D95-61CD231B9B8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ACBAAE6-B908-4EF3-9AED-25AC50F58A89}" type="pres">
      <dgm:prSet presAssocID="{C2CB0365-B8F2-456D-9D95-61CD231B9B80}" presName="childText" presStyleLbl="revTx" presStyleIdx="0" presStyleCnt="4">
        <dgm:presLayoutVars>
          <dgm:bulletEnabled val="1"/>
        </dgm:presLayoutVars>
      </dgm:prSet>
      <dgm:spPr/>
    </dgm:pt>
    <dgm:pt modelId="{EBECD549-7380-4DED-B245-196CD73648A1}" type="pres">
      <dgm:prSet presAssocID="{0B3779CC-70B1-4B6E-8BD5-AAF8F7F67CC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4140333-081B-4BB8-8427-ABCAADE85900}" type="pres">
      <dgm:prSet presAssocID="{0B3779CC-70B1-4B6E-8BD5-AAF8F7F67CC7}" presName="childText" presStyleLbl="revTx" presStyleIdx="1" presStyleCnt="4">
        <dgm:presLayoutVars>
          <dgm:bulletEnabled val="1"/>
        </dgm:presLayoutVars>
      </dgm:prSet>
      <dgm:spPr/>
    </dgm:pt>
    <dgm:pt modelId="{886AB894-79BB-4BBF-B232-2B9D2EC5C76F}" type="pres">
      <dgm:prSet presAssocID="{5B9A8592-B993-4656-93B0-86C0C1C3CF8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1F61E75-369A-4D51-8628-2C3863A01ACD}" type="pres">
      <dgm:prSet presAssocID="{5B9A8592-B993-4656-93B0-86C0C1C3CF88}" presName="childText" presStyleLbl="revTx" presStyleIdx="2" presStyleCnt="4">
        <dgm:presLayoutVars>
          <dgm:bulletEnabled val="1"/>
        </dgm:presLayoutVars>
      </dgm:prSet>
      <dgm:spPr/>
    </dgm:pt>
    <dgm:pt modelId="{F441DD78-C0F0-4505-9D5E-F31813896A4B}" type="pres">
      <dgm:prSet presAssocID="{ABD21FFC-0FC2-459C-8F99-870FE53442D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574EA789-EA05-441E-8F88-2E73463A2205}" type="pres">
      <dgm:prSet presAssocID="{ABD21FFC-0FC2-459C-8F99-870FE53442D4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970FEA02-FF5C-42A9-BA07-B6E2D89FA36B}" srcId="{C9680EC6-0CC7-435D-B3CE-FA1482011C08}" destId="{ABD21FFC-0FC2-459C-8F99-870FE53442D4}" srcOrd="3" destOrd="0" parTransId="{20908555-D645-44F6-AA6B-B388E6D1A324}" sibTransId="{25D731EF-96BF-430E-812A-27EB997AB598}"/>
    <dgm:cxn modelId="{5873F30F-9334-4E5C-A446-F8C60414DF29}" type="presOf" srcId="{361C0699-E8D5-4D7C-84AA-3D7227B00D9E}" destId="{DACBAAE6-B908-4EF3-9AED-25AC50F58A89}" srcOrd="0" destOrd="0" presId="urn:microsoft.com/office/officeart/2005/8/layout/vList2"/>
    <dgm:cxn modelId="{1912D31A-310C-4060-B7CE-5433DAEA367D}" srcId="{C9680EC6-0CC7-435D-B3CE-FA1482011C08}" destId="{C2CB0365-B8F2-456D-9D95-61CD231B9B80}" srcOrd="0" destOrd="0" parTransId="{E327CB82-C903-4B41-A6D0-5017BDB18C56}" sibTransId="{8D399B34-F2C9-4B3D-B11A-7171B6C3666F}"/>
    <dgm:cxn modelId="{ED1C3222-FDEE-4F1B-902B-1CE393308DB4}" srcId="{ABD21FFC-0FC2-459C-8F99-870FE53442D4}" destId="{F11D1542-CFF7-4159-8096-5230ADC8EA78}" srcOrd="0" destOrd="0" parTransId="{FF120ACF-9867-45A1-8A72-105927D241F4}" sibTransId="{9B22D4CC-0BE1-47C5-A3F8-D18DDE0AFAED}"/>
    <dgm:cxn modelId="{9A6D5D2C-5E26-4AB2-9D8F-C7A6B50258BC}" type="presOf" srcId="{F11D1542-CFF7-4159-8096-5230ADC8EA78}" destId="{574EA789-EA05-441E-8F88-2E73463A2205}" srcOrd="0" destOrd="0" presId="urn:microsoft.com/office/officeart/2005/8/layout/vList2"/>
    <dgm:cxn modelId="{93084C5C-A4DD-4BCE-8ABD-5A18EB755DFB}" type="presOf" srcId="{ABD21FFC-0FC2-459C-8F99-870FE53442D4}" destId="{F441DD78-C0F0-4505-9D5E-F31813896A4B}" srcOrd="0" destOrd="0" presId="urn:microsoft.com/office/officeart/2005/8/layout/vList2"/>
    <dgm:cxn modelId="{093B3046-6786-4D0E-8653-0CAD0763196F}" srcId="{0B3779CC-70B1-4B6E-8BD5-AAF8F7F67CC7}" destId="{9887D2DB-1FAE-4CFF-B15C-7C861DEB79A7}" srcOrd="0" destOrd="0" parTransId="{0DADE91C-9C37-4626-A23F-81CC1C28B360}" sibTransId="{17833E3D-E3E3-477E-9A6B-DEA1194493B8}"/>
    <dgm:cxn modelId="{34EF4466-9F6C-4B4E-837D-C29DCB5C2469}" type="presOf" srcId="{9887D2DB-1FAE-4CFF-B15C-7C861DEB79A7}" destId="{24140333-081B-4BB8-8427-ABCAADE85900}" srcOrd="0" destOrd="0" presId="urn:microsoft.com/office/officeart/2005/8/layout/vList2"/>
    <dgm:cxn modelId="{F6847A4D-DDE2-42A2-B02B-FD28126FEC6B}" srcId="{5B9A8592-B993-4656-93B0-86C0C1C3CF88}" destId="{7D89BB67-390D-4269-ABEA-51E595A3172E}" srcOrd="0" destOrd="0" parTransId="{A17F4B0B-5574-4E3D-97AB-186243543CDB}" sibTransId="{C1E942F4-C080-4EDC-BB90-39F8652E4188}"/>
    <dgm:cxn modelId="{9A83F54D-5670-4116-A9B8-752A6650B97C}" type="presOf" srcId="{C2CB0365-B8F2-456D-9D95-61CD231B9B80}" destId="{A4CEE811-BF53-4161-A4F6-14F7BB5E0F99}" srcOrd="0" destOrd="0" presId="urn:microsoft.com/office/officeart/2005/8/layout/vList2"/>
    <dgm:cxn modelId="{3800954F-F343-4A53-9540-45B2B93CD394}" srcId="{ABD21FFC-0FC2-459C-8F99-870FE53442D4}" destId="{AE0E2A15-FD28-4BC8-A545-34D0CC6FDEE9}" srcOrd="1" destOrd="0" parTransId="{55CE163D-E3A8-4642-96EB-D3A2A6858011}" sibTransId="{9B1E4DA5-88B6-46DB-A70A-D15CE5D750F8}"/>
    <dgm:cxn modelId="{DA31B675-A6C3-498B-B057-05ABEC11B507}" srcId="{C9680EC6-0CC7-435D-B3CE-FA1482011C08}" destId="{0B3779CC-70B1-4B6E-8BD5-AAF8F7F67CC7}" srcOrd="1" destOrd="0" parTransId="{7211F451-D523-40EE-B8A1-F807FCF38F88}" sibTransId="{3BCAC833-6064-44AE-A793-03E4A91DD5DF}"/>
    <dgm:cxn modelId="{74E52E57-DCA2-48E5-92E9-6D7483268820}" srcId="{0B3779CC-70B1-4B6E-8BD5-AAF8F7F67CC7}" destId="{CDC5A1B6-ABB1-4B5F-B218-589CC3CC42C4}" srcOrd="1" destOrd="0" parTransId="{99C1BF61-670E-4670-8839-B9056C58E3E6}" sibTransId="{8FABE7B9-C09D-44F9-B39D-253141FE32E0}"/>
    <dgm:cxn modelId="{31BB5077-9602-4C91-8A0B-17D9ADC8B812}" type="presOf" srcId="{C9680EC6-0CC7-435D-B3CE-FA1482011C08}" destId="{4C1B73B6-598B-414C-B438-48567B4F13DA}" srcOrd="0" destOrd="0" presId="urn:microsoft.com/office/officeart/2005/8/layout/vList2"/>
    <dgm:cxn modelId="{A5D56379-4700-4057-9727-C538AF691ACE}" srcId="{C2CB0365-B8F2-456D-9D95-61CD231B9B80}" destId="{361C0699-E8D5-4D7C-84AA-3D7227B00D9E}" srcOrd="0" destOrd="0" parTransId="{CC4D34A2-E1F7-4915-815E-575641DD2AE5}" sibTransId="{C8EA6939-D7A8-4164-93A2-A9C5403B2D50}"/>
    <dgm:cxn modelId="{58802C5A-FD45-44DB-91F7-F0FFD6251C69}" srcId="{C9680EC6-0CC7-435D-B3CE-FA1482011C08}" destId="{5B9A8592-B993-4656-93B0-86C0C1C3CF88}" srcOrd="2" destOrd="0" parTransId="{1C1D7BCB-1089-4C50-A15E-206DE2AA80E8}" sibTransId="{D2B36F4D-8814-4828-847A-FB275C1744F9}"/>
    <dgm:cxn modelId="{6ABBFD89-ECAB-4DF5-B08F-C8FC033E32EF}" type="presOf" srcId="{5B9A8592-B993-4656-93B0-86C0C1C3CF88}" destId="{886AB894-79BB-4BBF-B232-2B9D2EC5C76F}" srcOrd="0" destOrd="0" presId="urn:microsoft.com/office/officeart/2005/8/layout/vList2"/>
    <dgm:cxn modelId="{765070B7-110D-45AD-BF1D-4DCF4897429D}" type="presOf" srcId="{0B3779CC-70B1-4B6E-8BD5-AAF8F7F67CC7}" destId="{EBECD549-7380-4DED-B245-196CD73648A1}" srcOrd="0" destOrd="0" presId="urn:microsoft.com/office/officeart/2005/8/layout/vList2"/>
    <dgm:cxn modelId="{35246EC9-894B-45DC-8CB9-27265F4E5508}" type="presOf" srcId="{7D89BB67-390D-4269-ABEA-51E595A3172E}" destId="{D1F61E75-369A-4D51-8628-2C3863A01ACD}" srcOrd="0" destOrd="0" presId="urn:microsoft.com/office/officeart/2005/8/layout/vList2"/>
    <dgm:cxn modelId="{4D61C2E3-DFA5-4005-861C-B810350EE35A}" type="presOf" srcId="{CDC5A1B6-ABB1-4B5F-B218-589CC3CC42C4}" destId="{24140333-081B-4BB8-8427-ABCAADE85900}" srcOrd="0" destOrd="1" presId="urn:microsoft.com/office/officeart/2005/8/layout/vList2"/>
    <dgm:cxn modelId="{114CA5F6-ABE4-449C-B9D3-86DE3903B5A7}" type="presOf" srcId="{AE0E2A15-FD28-4BC8-A545-34D0CC6FDEE9}" destId="{574EA789-EA05-441E-8F88-2E73463A2205}" srcOrd="0" destOrd="1" presId="urn:microsoft.com/office/officeart/2005/8/layout/vList2"/>
    <dgm:cxn modelId="{C24CB2E4-E466-4753-8543-C5658B11719F}" type="presParOf" srcId="{4C1B73B6-598B-414C-B438-48567B4F13DA}" destId="{A4CEE811-BF53-4161-A4F6-14F7BB5E0F99}" srcOrd="0" destOrd="0" presId="urn:microsoft.com/office/officeart/2005/8/layout/vList2"/>
    <dgm:cxn modelId="{F7E02416-3D0A-47E4-851A-2A0CBF0E0CD9}" type="presParOf" srcId="{4C1B73B6-598B-414C-B438-48567B4F13DA}" destId="{DACBAAE6-B908-4EF3-9AED-25AC50F58A89}" srcOrd="1" destOrd="0" presId="urn:microsoft.com/office/officeart/2005/8/layout/vList2"/>
    <dgm:cxn modelId="{F9523B42-37E2-4C26-B0BA-217846A8C1E9}" type="presParOf" srcId="{4C1B73B6-598B-414C-B438-48567B4F13DA}" destId="{EBECD549-7380-4DED-B245-196CD73648A1}" srcOrd="2" destOrd="0" presId="urn:microsoft.com/office/officeart/2005/8/layout/vList2"/>
    <dgm:cxn modelId="{74F04416-51CE-4054-9DC1-375914CDD1C0}" type="presParOf" srcId="{4C1B73B6-598B-414C-B438-48567B4F13DA}" destId="{24140333-081B-4BB8-8427-ABCAADE85900}" srcOrd="3" destOrd="0" presId="urn:microsoft.com/office/officeart/2005/8/layout/vList2"/>
    <dgm:cxn modelId="{C8C996ED-C91C-43B5-AE5A-7521B997F3D9}" type="presParOf" srcId="{4C1B73B6-598B-414C-B438-48567B4F13DA}" destId="{886AB894-79BB-4BBF-B232-2B9D2EC5C76F}" srcOrd="4" destOrd="0" presId="urn:microsoft.com/office/officeart/2005/8/layout/vList2"/>
    <dgm:cxn modelId="{6BD37221-0CB2-4F86-8792-ADB2380AC784}" type="presParOf" srcId="{4C1B73B6-598B-414C-B438-48567B4F13DA}" destId="{D1F61E75-369A-4D51-8628-2C3863A01ACD}" srcOrd="5" destOrd="0" presId="urn:microsoft.com/office/officeart/2005/8/layout/vList2"/>
    <dgm:cxn modelId="{842C35F3-E8E0-4590-B253-20B713D844C4}" type="presParOf" srcId="{4C1B73B6-598B-414C-B438-48567B4F13DA}" destId="{F441DD78-C0F0-4505-9D5E-F31813896A4B}" srcOrd="6" destOrd="0" presId="urn:microsoft.com/office/officeart/2005/8/layout/vList2"/>
    <dgm:cxn modelId="{1958923C-53A3-4E53-A385-56B9C8F91064}" type="presParOf" srcId="{4C1B73B6-598B-414C-B438-48567B4F13DA}" destId="{574EA789-EA05-441E-8F88-2E73463A220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EE811-BF53-4161-A4F6-14F7BB5E0F99}">
      <dsp:nvSpPr>
        <dsp:cNvPr id="0" name=""/>
        <dsp:cNvSpPr/>
      </dsp:nvSpPr>
      <dsp:spPr>
        <a:xfrm>
          <a:off x="0" y="141713"/>
          <a:ext cx="6263640" cy="5756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 Light" panose="020F0302020204030204"/>
            </a:rPr>
            <a:t>Infrastructure</a:t>
          </a:r>
          <a:r>
            <a:rPr lang="en-US" sz="2400" kern="1200" dirty="0"/>
            <a:t> (BIF</a:t>
          </a:r>
          <a:r>
            <a:rPr lang="en-US" sz="2400" kern="1200" dirty="0">
              <a:latin typeface="Calibri Light" panose="020F0302020204030204"/>
            </a:rPr>
            <a:t>). </a:t>
          </a:r>
        </a:p>
      </dsp:txBody>
      <dsp:txXfrm>
        <a:off x="28100" y="169813"/>
        <a:ext cx="6207440" cy="519439"/>
      </dsp:txXfrm>
    </dsp:sp>
    <dsp:sp modelId="{DACBAAE6-B908-4EF3-9AED-25AC50F58A89}">
      <dsp:nvSpPr>
        <dsp:cNvPr id="0" name=""/>
        <dsp:cNvSpPr/>
      </dsp:nvSpPr>
      <dsp:spPr>
        <a:xfrm>
          <a:off x="0" y="717353"/>
          <a:ext cx="626364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>
              <a:latin typeface="Calibri Light" panose="020F0302020204030204"/>
            </a:rPr>
            <a:t>Signed into law November 15. </a:t>
          </a:r>
          <a:endParaRPr lang="en-US" sz="1900" kern="1200" dirty="0"/>
        </a:p>
      </dsp:txBody>
      <dsp:txXfrm>
        <a:off x="0" y="717353"/>
        <a:ext cx="6263640" cy="397440"/>
      </dsp:txXfrm>
    </dsp:sp>
    <dsp:sp modelId="{EBECD549-7380-4DED-B245-196CD73648A1}">
      <dsp:nvSpPr>
        <dsp:cNvPr id="0" name=""/>
        <dsp:cNvSpPr/>
      </dsp:nvSpPr>
      <dsp:spPr>
        <a:xfrm>
          <a:off x="0" y="1114793"/>
          <a:ext cx="6263640" cy="575639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 Light" panose="020F0302020204030204"/>
            </a:rPr>
            <a:t>Reconciliation (Build</a:t>
          </a:r>
          <a:r>
            <a:rPr lang="en-US" sz="2400" kern="1200" dirty="0"/>
            <a:t> Back Better</a:t>
          </a:r>
          <a:r>
            <a:rPr lang="en-US" sz="2400" kern="1200" dirty="0">
              <a:latin typeface="Calibri Light" panose="020F0302020204030204"/>
            </a:rPr>
            <a:t>). </a:t>
          </a:r>
        </a:p>
      </dsp:txBody>
      <dsp:txXfrm>
        <a:off x="28100" y="1142893"/>
        <a:ext cx="6207440" cy="519439"/>
      </dsp:txXfrm>
    </dsp:sp>
    <dsp:sp modelId="{24140333-081B-4BB8-8427-ABCAADE85900}">
      <dsp:nvSpPr>
        <dsp:cNvPr id="0" name=""/>
        <dsp:cNvSpPr/>
      </dsp:nvSpPr>
      <dsp:spPr>
        <a:xfrm>
          <a:off x="0" y="1690433"/>
          <a:ext cx="6263640" cy="658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>
              <a:latin typeface="Calibri Light" panose="020F0302020204030204"/>
            </a:rPr>
            <a:t>Passed House November 19.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>
              <a:latin typeface="Calibri Light" panose="020F0302020204030204"/>
            </a:rPr>
            <a:t>Senate to begin consideration December 13.</a:t>
          </a:r>
        </a:p>
      </dsp:txBody>
      <dsp:txXfrm>
        <a:off x="0" y="1690433"/>
        <a:ext cx="6263640" cy="658260"/>
      </dsp:txXfrm>
    </dsp:sp>
    <dsp:sp modelId="{886AB894-79BB-4BBF-B232-2B9D2EC5C76F}">
      <dsp:nvSpPr>
        <dsp:cNvPr id="0" name=""/>
        <dsp:cNvSpPr/>
      </dsp:nvSpPr>
      <dsp:spPr>
        <a:xfrm>
          <a:off x="0" y="2348693"/>
          <a:ext cx="6263640" cy="575639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 Light" panose="020F0302020204030204"/>
            </a:rPr>
            <a:t>FY22 Appropriations </a:t>
          </a:r>
          <a:endParaRPr lang="en-US" sz="2400" kern="1200" dirty="0"/>
        </a:p>
      </dsp:txBody>
      <dsp:txXfrm>
        <a:off x="28100" y="2376793"/>
        <a:ext cx="6207440" cy="519439"/>
      </dsp:txXfrm>
    </dsp:sp>
    <dsp:sp modelId="{D1F61E75-369A-4D51-8628-2C3863A01ACD}">
      <dsp:nvSpPr>
        <dsp:cNvPr id="0" name=""/>
        <dsp:cNvSpPr/>
      </dsp:nvSpPr>
      <dsp:spPr>
        <a:xfrm>
          <a:off x="0" y="2924333"/>
          <a:ext cx="626364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>
              <a:latin typeface="Calibri Light" panose="020F0302020204030204"/>
            </a:rPr>
            <a:t>Continuing </a:t>
          </a:r>
          <a:r>
            <a:rPr lang="en-US" sz="1900" kern="1200" dirty="0" err="1">
              <a:latin typeface="Calibri Light" panose="020F0302020204030204"/>
            </a:rPr>
            <a:t>Resoution</a:t>
          </a:r>
          <a:r>
            <a:rPr lang="en-US" sz="1900" kern="1200" dirty="0">
              <a:latin typeface="Calibri Light" panose="020F0302020204030204"/>
            </a:rPr>
            <a:t> extended to February 18.</a:t>
          </a:r>
          <a:endParaRPr lang="en-US" sz="1900" kern="1200" dirty="0"/>
        </a:p>
      </dsp:txBody>
      <dsp:txXfrm>
        <a:off x="0" y="2924333"/>
        <a:ext cx="6263640" cy="397440"/>
      </dsp:txXfrm>
    </dsp:sp>
    <dsp:sp modelId="{F441DD78-C0F0-4505-9D5E-F31813896A4B}">
      <dsp:nvSpPr>
        <dsp:cNvPr id="0" name=""/>
        <dsp:cNvSpPr/>
      </dsp:nvSpPr>
      <dsp:spPr>
        <a:xfrm>
          <a:off x="0" y="3321773"/>
          <a:ext cx="6263640" cy="57563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Debt </a:t>
          </a:r>
          <a:r>
            <a:rPr lang="en-US" sz="2400" kern="1200" dirty="0">
              <a:solidFill>
                <a:srgbClr val="010000"/>
              </a:solidFill>
              <a:latin typeface="Calibri Light" panose="020F0302020204030204"/>
            </a:rPr>
            <a:t>Ceiling</a:t>
          </a:r>
        </a:p>
      </dsp:txBody>
      <dsp:txXfrm>
        <a:off x="28100" y="3349873"/>
        <a:ext cx="6207440" cy="519439"/>
      </dsp:txXfrm>
    </dsp:sp>
    <dsp:sp modelId="{574EA789-EA05-441E-8F88-2E73463A2205}">
      <dsp:nvSpPr>
        <dsp:cNvPr id="0" name=""/>
        <dsp:cNvSpPr/>
      </dsp:nvSpPr>
      <dsp:spPr>
        <a:xfrm>
          <a:off x="0" y="3897413"/>
          <a:ext cx="6263640" cy="1465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>
              <a:latin typeface="Calibri Light" panose="020F0302020204030204"/>
            </a:rPr>
            <a:t>Likely bipartisan agreement to temporarily allow vote with procedural rule for only 51 vote threshold.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Congress would have to specify the exact dollar amount of a new national debt limit -- likely north of $30 trillion. The fast-track process would expire after January 15.</a:t>
          </a:r>
          <a:r>
            <a:rPr lang="en-US" sz="1900" kern="1200" dirty="0">
              <a:latin typeface="Calibri Light" panose="020F0302020204030204"/>
            </a:rPr>
            <a:t> </a:t>
          </a:r>
          <a:endParaRPr lang="en-US" sz="1900" kern="1200" dirty="0"/>
        </a:p>
      </dsp:txBody>
      <dsp:txXfrm>
        <a:off x="0" y="3897413"/>
        <a:ext cx="6263640" cy="1465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1BACB-5205-46D5-BB5B-935E3E9604E8}" type="datetimeFigureOut">
              <a:rPr lang="en-US"/>
              <a:t>12/8/2021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9396C-6704-4805-B01C-B1E51C0A995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9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Infrastructure: 1.2T over 8 years. Expires 9/30 (not included in House CR)</a:t>
            </a:r>
          </a:p>
          <a:p>
            <a:r>
              <a:rPr lang="en-US">
                <a:cs typeface="Calibri"/>
              </a:rPr>
              <a:t>Enviornmental clean up</a:t>
            </a:r>
          </a:p>
          <a:p>
            <a:r>
              <a:rPr lang="en-US"/>
              <a:t>$39 billion to modernize public transit, upgrade aging infrastructure &amp; make stations accessible</a:t>
            </a:r>
          </a:p>
          <a:p>
            <a:r>
              <a:rPr lang="en-US"/>
              <a:t>$65 billion to ensure access to high-speed internet for all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Reconciliation:</a:t>
            </a:r>
            <a:br>
              <a:rPr lang="en-US">
                <a:cs typeface="+mn-lt"/>
              </a:rPr>
            </a:br>
            <a:r>
              <a:rPr lang="en-US"/>
              <a:t>HCBS funding through Medicaid FMAP ($190B) </a:t>
            </a:r>
            <a:endParaRPr lang="en-US">
              <a:cs typeface="Calibri"/>
            </a:endParaRPr>
          </a:p>
          <a:p>
            <a:r>
              <a:rPr lang="en-US"/>
              <a:t> Grant program to incentivize phasing out 14(c) </a:t>
            </a:r>
          </a:p>
          <a:p>
            <a:r>
              <a:rPr lang="en-US"/>
              <a:t> Funding for a direct care workforce grant program </a:t>
            </a:r>
          </a:p>
          <a:p>
            <a:r>
              <a:rPr lang="en-US"/>
              <a:t> TA Center for direct care at ACL </a:t>
            </a:r>
          </a:p>
          <a:p>
            <a:r>
              <a:rPr lang="en-US"/>
              <a:t> $297M extra funding IDEA Part D 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29396C-6704-4805-B01C-B1E51C0A9950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8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/search?sa=G&amp;hl=en&amp;tbs=simg:CAQS_1wEJBDiWXnkhLfUa8wELELCMpwgaOgo4CAQSFNQf5xCTA48mlDD3CdgLpjy1CKErGhrIwQTac2Dv8o1f20QInQuaCfpxA0bjF3yb2iAFMAQMCxCOrv4IGgoKCAgBEgQVdArtDAsQne3BCRqTAQobCgh2ZXJ0aWNhbNqliPYDCwoJL2EvNGhoM3AwChsKCGxhbmd1YWdl2qWI9gMLCgkvai8yc2hfeTQKHQoKaG9yaXpvbnRhbNqliPYDCwoJL2EvMm1xdnpjChYKA2RvdNqliPYDCwoJL20vMDI3Y3RnCiAKDWZhc2hpb24gYnJhbmTapYj2AwsKCS9qL2Q4eHAyZww&amp;sxsrf=ALeKk02GBSiQDScNXXKAh64q5YZD1BZr4w:1623333429396&amp;q=vertical&amp;tbm=isch&amp;ved=2ahUKEwifv6SjnI3xAhVXFlkFHaabAfAQwg4oAHoECAEQMQ" TargetMode="Externa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/search?sa=G&amp;hl=en&amp;tbs=simg:CAQS_1wEJBDiWXnkhLfUa8wELELCMpwgaOgo4CAQSFNQf5xCTA48mlDD3CdgLpjy1CKErGhrIwQTac2Dv8o1f20QInQuaCfpxA0bjF3yb2iAFMAQMCxCOrv4IGgoKCAgBEgQVdArtDAsQne3BCRqTAQobCgh2ZXJ0aWNhbNqliPYDCwoJL2EvNGhoM3AwChsKCGxhbmd1YWdl2qWI9gMLCgkvai8yc2hfeTQKHQoKaG9yaXpvbnRhbNqliPYDCwoJL2EvMm1xdnpjChYKA2RvdNqliPYDCwoJL20vMDI3Y3RnCiAKDWZhc2hpb24gYnJhbmTapYj2AwsKCS9qL2Q4eHAyZww&amp;sxsrf=ALeKk02GBSiQDScNXXKAh64q5YZD1BZr4w:1623333429396&amp;q=vertical&amp;tbm=isch&amp;ved=2ahUKEwifv6SjnI3xAhVXFlkFHaabAfAQwg4oAHoECAEQMQ" TargetMode="Externa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/search?sa=G&amp;hl=en&amp;tbs=simg:CAQS_1wEJBDiWXnkhLfUa8wELELCMpwgaOgo4CAQSFNQf5xCTA48mlDD3CdgLpjy1CKErGhrIwQTac2Dv8o1f20QInQuaCfpxA0bjF3yb2iAFMAQMCxCOrv4IGgoKCAgBEgQVdArtDAsQne3BCRqTAQobCgh2ZXJ0aWNhbNqliPYDCwoJL2EvNGhoM3AwChsKCGxhbmd1YWdl2qWI9gMLCgkvai8yc2hfeTQKHQoKaG9yaXpvbnRhbNqliPYDCwoJL2EvMm1xdnpjChYKA2RvdNqliPYDCwoJL20vMDI3Y3RnCiAKDWZhc2hpb24gYnJhbmTapYj2AwsKCS9qL2Q4eHAyZww&amp;sxsrf=ALeKk02GBSiQDScNXXKAh64q5YZD1BZr4w:1623333429396&amp;q=vertical&amp;tbm=isch&amp;ved=2ahUKEwifv6SjnI3xAhVXFlkFHaabAfAQwg4oAHoECAEQMQ" TargetMode="Externa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/search?sa=G&amp;hl=en&amp;tbs=simg:CAQS_1wEJBDiWXnkhLfUa8wELELCMpwgaOgo4CAQSFNQf5xCTA48mlDD3CdgLpjy1CKErGhrIwQTac2Dv8o1f20QInQuaCfpxA0bjF3yb2iAFMAQMCxCOrv4IGgoKCAgBEgQVdArtDAsQne3BCRqTAQobCgh2ZXJ0aWNhbNqliPYDCwoJL2EvNGhoM3AwChsKCGxhbmd1YWdl2qWI9gMLCgkvai8yc2hfeTQKHQoKaG9yaXpvbnRhbNqliPYDCwoJL2EvMm1xdnpjChYKA2RvdNqliPYDCwoJL20vMDI3Y3RnCiAKDWZhc2hpb24gYnJhbmTapYj2AwsKCS9qL2Q4eHAyZww&amp;sxsrf=ALeKk02GBSiQDScNXXKAh64q5YZD1BZr4w:1623333429396&amp;q=vertical&amp;tbm=isch&amp;ved=2ahUKEwifv6SjnI3xAhVXFlkFHaabAfAQwg4oAHoECAEQMQ" TargetMode="Externa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93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7193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1ACE2FE3-101F-41F3-9728-8FAC08C348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017" y="277780"/>
            <a:ext cx="16192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980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31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12/8/2021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>
            <a:hlinkClick r:id="rId2"/>
            <a:extLst>
              <a:ext uri="{FF2B5EF4-FFF2-40B4-BE49-F238E27FC236}">
                <a16:creationId xmlns:a16="http://schemas.microsoft.com/office/drawing/2014/main" id="{58992B2D-2697-4F5C-AA1F-9E2D8D1BDB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779" y="186935"/>
            <a:ext cx="16192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11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12/8/2021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2">
            <a:hlinkClick r:id="rId2"/>
            <a:extLst>
              <a:ext uri="{FF2B5EF4-FFF2-40B4-BE49-F238E27FC236}">
                <a16:creationId xmlns:a16="http://schemas.microsoft.com/office/drawing/2014/main" id="{2B1B19B2-3521-415C-8855-B750CC669C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296" y="186935"/>
            <a:ext cx="16192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808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12/8/2021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employment first conference – Radical leadership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>
            <a:hlinkClick r:id="rId2"/>
            <a:extLst>
              <a:ext uri="{FF2B5EF4-FFF2-40B4-BE49-F238E27FC236}">
                <a16:creationId xmlns:a16="http://schemas.microsoft.com/office/drawing/2014/main" id="{F51118F1-FDBF-4C93-944D-72ABE872BD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296" y="186935"/>
            <a:ext cx="16192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771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01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0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2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20359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hart&#10;&#10;Description automatically generated">
            <a:extLst>
              <a:ext uri="{FF2B5EF4-FFF2-40B4-BE49-F238E27FC236}">
                <a16:creationId xmlns:a16="http://schemas.microsoft.com/office/drawing/2014/main" id="{789B174F-DF30-421A-8031-992A8C1DC8BD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973365" y="0"/>
            <a:ext cx="3218635" cy="183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0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cl.gov/HousingAndServic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medicaid.gov/Federal-Policy-Guidance/Downloads/smd2100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NACDD 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Policy Update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December 8, 2021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Erin Prangley, Director, Public Policy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National Association of Councils on Developmental Disabilities</a:t>
            </a:r>
            <a:endParaRPr lang="en-US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7DEDAD0-4F2C-4498-968B-E4C826F49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00" y="4429677"/>
            <a:ext cx="6057900" cy="224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17ADD2-A56F-4F8A-8A2C-B1F385B7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  <a:cs typeface="Calibri Light"/>
              </a:rPr>
              <a:t>Legislative Update</a:t>
            </a:r>
            <a:endParaRPr lang="en-US" sz="3600">
              <a:solidFill>
                <a:schemeClr val="bg1"/>
              </a:solidFill>
              <a:cs typeface="Calibri Light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CB6CDB-DD77-4DC7-8C5A-99BCDD3658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883283"/>
              </p:ext>
            </p:extLst>
          </p:nvPr>
        </p:nvGraphicFramePr>
        <p:xfrm>
          <a:off x="571331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18" name="Rectangle 4317">
            <a:extLst>
              <a:ext uri="{FF2B5EF4-FFF2-40B4-BE49-F238E27FC236}">
                <a16:creationId xmlns:a16="http://schemas.microsoft.com/office/drawing/2014/main" id="{6F8FC799-B89D-41AF-835B-7B472768F4C3}"/>
              </a:ext>
            </a:extLst>
          </p:cNvPr>
          <p:cNvSpPr/>
          <p:nvPr/>
        </p:nvSpPr>
        <p:spPr>
          <a:xfrm>
            <a:off x="5155747" y="1808389"/>
            <a:ext cx="489859" cy="48985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9" name="Rectangle 4318">
            <a:extLst>
              <a:ext uri="{FF2B5EF4-FFF2-40B4-BE49-F238E27FC236}">
                <a16:creationId xmlns:a16="http://schemas.microsoft.com/office/drawing/2014/main" id="{117E10F7-BCC0-406D-A0D3-CED02F5B9C3A}"/>
              </a:ext>
            </a:extLst>
          </p:cNvPr>
          <p:cNvSpPr/>
          <p:nvPr/>
        </p:nvSpPr>
        <p:spPr>
          <a:xfrm>
            <a:off x="5146675" y="864960"/>
            <a:ext cx="489859" cy="489858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cs typeface="Calibri"/>
              </a:rPr>
              <a:t>X</a:t>
            </a:r>
            <a:endParaRPr lang="en-US" sz="3600" b="1">
              <a:solidFill>
                <a:schemeClr val="tx1"/>
              </a:solidFill>
            </a:endParaRPr>
          </a:p>
        </p:txBody>
      </p:sp>
      <p:sp>
        <p:nvSpPr>
          <p:cNvPr id="4320" name="Rectangle 4319">
            <a:extLst>
              <a:ext uri="{FF2B5EF4-FFF2-40B4-BE49-F238E27FC236}">
                <a16:creationId xmlns:a16="http://schemas.microsoft.com/office/drawing/2014/main" id="{8FA6B61A-1400-4788-9A3A-B4F90EFD5C8B}"/>
              </a:ext>
            </a:extLst>
          </p:cNvPr>
          <p:cNvSpPr/>
          <p:nvPr/>
        </p:nvSpPr>
        <p:spPr>
          <a:xfrm>
            <a:off x="5155746" y="3023960"/>
            <a:ext cx="489859" cy="48985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Rectangle 720">
            <a:extLst>
              <a:ext uri="{FF2B5EF4-FFF2-40B4-BE49-F238E27FC236}">
                <a16:creationId xmlns:a16="http://schemas.microsoft.com/office/drawing/2014/main" id="{3B53A674-8F11-48D7-9073-705B69121AA2}"/>
              </a:ext>
            </a:extLst>
          </p:cNvPr>
          <p:cNvSpPr/>
          <p:nvPr/>
        </p:nvSpPr>
        <p:spPr>
          <a:xfrm>
            <a:off x="5155746" y="5001529"/>
            <a:ext cx="489859" cy="48985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0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9C8110-72D5-4AC1-952F-EA7BE1F9A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972" y="191781"/>
            <a:ext cx="11592780" cy="131047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600" b="1" dirty="0"/>
              <a:t>New: </a:t>
            </a:r>
            <a:r>
              <a:rPr lang="en-US" sz="4600" b="1" kern="1200" dirty="0">
                <a:latin typeface="+mj-lt"/>
                <a:ea typeface="+mj-ea"/>
                <a:cs typeface="+mj-cs"/>
              </a:rPr>
              <a:t>Housing and Services Resource Center</a:t>
            </a:r>
            <a:endParaRPr lang="en-US" sz="4600" kern="1200">
              <a:latin typeface="+mj-lt"/>
              <a:cs typeface="Calibri Light"/>
            </a:endParaRPr>
          </a:p>
          <a:p>
            <a:pPr algn="ctr"/>
            <a:r>
              <a:rPr lang="en-US" sz="2800" dirty="0"/>
              <a:t>at </a:t>
            </a:r>
            <a:r>
              <a:rPr lang="en-US" sz="2800" kern="1200" dirty="0"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https://acl.gov/HousingAndServices</a:t>
            </a:r>
            <a:endParaRPr lang="en-US" sz="2800" kern="1200">
              <a:latin typeface="+mj-lt"/>
              <a:cs typeface="Calibri Light"/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C8A5A0D1-0661-464C-8130-DA12D66D6B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9914" y="1294471"/>
            <a:ext cx="10872172" cy="1793909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B9D966FA-DEF5-481D-B377-D136CC2BD568}"/>
              </a:ext>
            </a:extLst>
          </p:cNvPr>
          <p:cNvSpPr txBox="1"/>
          <p:nvPr/>
        </p:nvSpPr>
        <p:spPr>
          <a:xfrm>
            <a:off x="4552665" y="3263898"/>
            <a:ext cx="6801136" cy="295063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Partnership between the U.S. Department of Health and Human Services and the U.S. Department of Housing and Urban Development lead by Administration for Community Living.</a:t>
            </a:r>
            <a:endParaRPr lang="en-US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Website includes:</a:t>
            </a:r>
            <a:endParaRPr lang="en-US">
              <a:cs typeface="Calibri"/>
            </a:endParaRP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Information on developing and expanding partnerships,</a:t>
            </a:r>
            <a:endParaRPr lang="en-US">
              <a:cs typeface="Calibri"/>
            </a:endParaRP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Tool kits designed for community collaborations,</a:t>
            </a:r>
            <a:endParaRPr lang="en-US">
              <a:cs typeface="Calibri"/>
            </a:endParaRP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Referrals for supports for people with disabilities, older adults, and people experiencing homelessness to get and/or keep affordable and accessible housing and voluntary services, and</a:t>
            </a:r>
            <a:endParaRPr lang="en-US">
              <a:cs typeface="Calibri"/>
            </a:endParaRP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Examples of innovative models and strategies.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137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FF868-B39E-43D8-A11C-33653CE22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dirty="0"/>
              <a:t>HCBS Funding Flexibility: </a:t>
            </a:r>
            <a:br>
              <a:rPr lang="en-US" sz="4600" dirty="0"/>
            </a:br>
            <a:r>
              <a:rPr lang="en-US" sz="4600" dirty="0"/>
              <a:t>New rule focuses on eligibility and access</a:t>
            </a:r>
          </a:p>
        </p:txBody>
      </p:sp>
      <p:sp>
        <p:nvSpPr>
          <p:cNvPr id="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F02E21-AE42-4BCA-A5E8-7FDEC7F45AF1}"/>
              </a:ext>
            </a:extLst>
          </p:cNvPr>
          <p:cNvSpPr txBox="1"/>
          <p:nvPr/>
        </p:nvSpPr>
        <p:spPr>
          <a:xfrm>
            <a:off x="572493" y="2071316"/>
            <a:ext cx="6713552" cy="411917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New CMS letter to Medicaid Directors advises: </a:t>
            </a: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New construction rule permits states to adopt higher effective income and resource eligibility standards for people who need HCBS under section 1915(c), (</a:t>
            </a:r>
            <a:r>
              <a:rPr lang="en-US" sz="1700" dirty="0" err="1"/>
              <a:t>i</a:t>
            </a:r>
            <a:r>
              <a:rPr lang="en-US" sz="1700" dirty="0"/>
              <a:t>), (k) and 1115 authorities. </a:t>
            </a:r>
            <a:endParaRPr lang="en-US" sz="1700" dirty="0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For example, "states could effectively raise the resource standard for all individuals eligible for HCBS, or for individuals eligible for a particular 1915(</a:t>
            </a:r>
            <a:r>
              <a:rPr lang="en-US" sz="1700" dirty="0" err="1"/>
              <a:t>i</a:t>
            </a:r>
            <a:r>
              <a:rPr lang="en-US" sz="1700" dirty="0"/>
              <a:t>) or 1915(k) benefit approved under a state’s plan, or for individuals eligible for one or more of the eligibility groups covered under a state’s section 1915(c) waiver." (See p. 1.) </a:t>
            </a:r>
            <a:endParaRPr lang="en-US" sz="1700" dirty="0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This option presents states with a critical tool to use in their efforts to “rebalance” their Medicaid coverage of long-term services and supports (LTSS). </a:t>
            </a:r>
            <a:endParaRPr lang="en-US" sz="1700" dirty="0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See letter at </a:t>
            </a:r>
            <a:r>
              <a:rPr lang="en-US" sz="1700" dirty="0">
                <a:hlinkClick r:id="rId2"/>
              </a:rPr>
              <a:t>https://www.medicaid.gov/Federal-Policy-Guidance/Downloads/smd21004.pdf</a:t>
            </a:r>
            <a:r>
              <a:rPr lang="en-US" sz="1700" dirty="0"/>
              <a:t> </a:t>
            </a:r>
            <a:endParaRPr lang="en-US" sz="1700" dirty="0">
              <a:cs typeface="Calibri"/>
            </a:endParaRPr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A4D47777-7BAB-449E-ACEE-D5CAE09F55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4018" r="-3" b="1505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82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541"/>
      </a:dk2>
      <a:lt2>
        <a:srgbClr val="E2E5E8"/>
      </a:lt2>
      <a:accent1>
        <a:srgbClr val="E88B33"/>
      </a:accent1>
      <a:accent2>
        <a:srgbClr val="AEA33A"/>
      </a:accent2>
      <a:accent3>
        <a:srgbClr val="8CAB4A"/>
      </a:accent3>
      <a:accent4>
        <a:srgbClr val="57B636"/>
      </a:accent4>
      <a:accent5>
        <a:srgbClr val="2EBA43"/>
      </a:accent5>
      <a:accent6>
        <a:srgbClr val="33B67D"/>
      </a:accent6>
      <a:hlink>
        <a:srgbClr val="5F84A8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244ee07-bebb-4256-851d-8920eeb3e1b7">
      <UserInfo>
        <DisplayName/>
        <AccountId xsi:nil="true"/>
        <AccountType/>
      </UserInfo>
    </SharedWithUsers>
    <MediaLengthInSeconds xmlns="560c9c75-9737-4a47-90d7-3192440b0b5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3" ma:contentTypeDescription="Create a new document." ma:contentTypeScope="" ma:versionID="b97138828e2b4d9b1b23328b56ba01b7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36afdfbeac4af5c9ab60489142eabd4a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09B077-0848-447B-B74A-E56048556DDE}">
  <ds:schemaRefs>
    <ds:schemaRef ds:uri="560c9c75-9737-4a47-90d7-3192440b0b55"/>
    <ds:schemaRef ds:uri="7244ee07-bebb-4256-851d-8920eeb3e1b7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0D543FF-B70E-472D-8525-0629AC6D3F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D03C42-F8D4-4796-B0F4-4EFC0885DF44}">
  <ds:schemaRefs>
    <ds:schemaRef ds:uri="560c9c75-9737-4a47-90d7-3192440b0b55"/>
    <ds:schemaRef ds:uri="7244ee07-bebb-4256-851d-8920eeb3e1b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4</Slides>
  <Notes>1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RetrospectVTI</vt:lpstr>
      <vt:lpstr>NACDD  Policy Update December 8, 2021</vt:lpstr>
      <vt:lpstr>Legislative Update</vt:lpstr>
      <vt:lpstr>New: Housing and Services Resource Center at https://acl.gov/HousingAndServices</vt:lpstr>
      <vt:lpstr>HCBS Funding Flexibility:  New rule focuses on eligibility and access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135</cp:revision>
  <dcterms:created xsi:type="dcterms:W3CDTF">2020-12-23T19:57:03Z</dcterms:created>
  <dcterms:modified xsi:type="dcterms:W3CDTF">2021-12-08T19:39:35Z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  <property fmtid="{D5CDD505-2E9C-101B-9397-08002B2CF9AE}" pid="3" name="Order">
    <vt:r8>7685300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