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9"/>
  </p:notesMasterIdLst>
  <p:handoutMasterIdLst>
    <p:handoutMasterId r:id="rId30"/>
  </p:handoutMasterIdLst>
  <p:sldIdLst>
    <p:sldId id="257" r:id="rId6"/>
    <p:sldId id="645" r:id="rId7"/>
    <p:sldId id="735" r:id="rId8"/>
    <p:sldId id="648" r:id="rId9"/>
    <p:sldId id="652" r:id="rId10"/>
    <p:sldId id="730" r:id="rId11"/>
    <p:sldId id="649" r:id="rId12"/>
    <p:sldId id="668" r:id="rId13"/>
    <p:sldId id="715" r:id="rId14"/>
    <p:sldId id="731" r:id="rId15"/>
    <p:sldId id="716" r:id="rId16"/>
    <p:sldId id="719" r:id="rId17"/>
    <p:sldId id="728" r:id="rId18"/>
    <p:sldId id="733" r:id="rId19"/>
    <p:sldId id="738" r:id="rId20"/>
    <p:sldId id="737" r:id="rId21"/>
    <p:sldId id="736" r:id="rId22"/>
    <p:sldId id="734" r:id="rId23"/>
    <p:sldId id="686" r:id="rId24"/>
    <p:sldId id="661" r:id="rId25"/>
    <p:sldId id="689" r:id="rId26"/>
    <p:sldId id="745" r:id="rId27"/>
    <p:sldId id="7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92373-2531-400D-A713-059AAECDD343}" v="19" dt="2021-10-12T18:04:17.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4" autoAdjust="0"/>
    <p:restoredTop sz="86406" autoAdjust="0"/>
  </p:normalViewPr>
  <p:slideViewPr>
    <p:cSldViewPr snapToGrid="0">
      <p:cViewPr varScale="1">
        <p:scale>
          <a:sx n="56" d="100"/>
          <a:sy n="56" d="100"/>
        </p:scale>
        <p:origin x="894" y="14"/>
      </p:cViewPr>
      <p:guideLst/>
    </p:cSldViewPr>
  </p:slideViewPr>
  <p:outlineViewPr>
    <p:cViewPr>
      <p:scale>
        <a:sx n="33" d="100"/>
        <a:sy n="33" d="100"/>
      </p:scale>
      <p:origin x="0" y="-675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72"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 Lowe" userId="f6cc1eb874893aec" providerId="LiveId" clId="{ADD92373-2531-400D-A713-059AAECDD343}"/>
    <pc:docChg chg="custSel addSld modSld">
      <pc:chgData name="Serena Lowe" userId="f6cc1eb874893aec" providerId="LiveId" clId="{ADD92373-2531-400D-A713-059AAECDD343}" dt="2021-10-13T12:20:18.106" v="939" actId="20577"/>
      <pc:docMkLst>
        <pc:docMk/>
      </pc:docMkLst>
      <pc:sldChg chg="modSp mod">
        <pc:chgData name="Serena Lowe" userId="f6cc1eb874893aec" providerId="LiveId" clId="{ADD92373-2531-400D-A713-059AAECDD343}" dt="2021-10-12T18:05:45.578" v="120" actId="255"/>
        <pc:sldMkLst>
          <pc:docMk/>
          <pc:sldMk cId="2202790159" sldId="689"/>
        </pc:sldMkLst>
        <pc:spChg chg="mod">
          <ac:chgData name="Serena Lowe" userId="f6cc1eb874893aec" providerId="LiveId" clId="{ADD92373-2531-400D-A713-059AAECDD343}" dt="2021-10-12T18:05:30.449" v="117" actId="20577"/>
          <ac:spMkLst>
            <pc:docMk/>
            <pc:sldMk cId="2202790159" sldId="689"/>
            <ac:spMk id="2" creationId="{D6BF1521-8A9B-4BA8-8807-745A840BF81A}"/>
          </ac:spMkLst>
        </pc:spChg>
        <pc:spChg chg="mod">
          <ac:chgData name="Serena Lowe" userId="f6cc1eb874893aec" providerId="LiveId" clId="{ADD92373-2531-400D-A713-059AAECDD343}" dt="2021-10-12T18:05:45.578" v="120" actId="255"/>
          <ac:spMkLst>
            <pc:docMk/>
            <pc:sldMk cId="2202790159" sldId="689"/>
            <ac:spMk id="3" creationId="{4ED7CFFA-69A7-45EB-B190-7FF5A735EE57}"/>
          </ac:spMkLst>
        </pc:spChg>
      </pc:sldChg>
      <pc:sldChg chg="modSp">
        <pc:chgData name="Serena Lowe" userId="f6cc1eb874893aec" providerId="LiveId" clId="{ADD92373-2531-400D-A713-059AAECDD343}" dt="2021-10-12T18:04:17.233" v="18" actId="20577"/>
        <pc:sldMkLst>
          <pc:docMk/>
          <pc:sldMk cId="1465482531" sldId="731"/>
        </pc:sldMkLst>
        <pc:graphicFrameChg chg="mod">
          <ac:chgData name="Serena Lowe" userId="f6cc1eb874893aec" providerId="LiveId" clId="{ADD92373-2531-400D-A713-059AAECDD343}" dt="2021-10-12T18:04:17.233" v="18" actId="20577"/>
          <ac:graphicFrameMkLst>
            <pc:docMk/>
            <pc:sldMk cId="1465482531" sldId="731"/>
            <ac:graphicFrameMk id="4" creationId="{346E9C80-D549-47DB-A5F8-4ADC67EA64D0}"/>
          </ac:graphicFrameMkLst>
        </pc:graphicFrameChg>
      </pc:sldChg>
      <pc:sldChg chg="modSp mod">
        <pc:chgData name="Serena Lowe" userId="f6cc1eb874893aec" providerId="LiveId" clId="{ADD92373-2531-400D-A713-059AAECDD343}" dt="2021-10-13T12:19:57.967" v="894" actId="20577"/>
        <pc:sldMkLst>
          <pc:docMk/>
          <pc:sldMk cId="2652759908" sldId="733"/>
        </pc:sldMkLst>
        <pc:spChg chg="mod">
          <ac:chgData name="Serena Lowe" userId="f6cc1eb874893aec" providerId="LiveId" clId="{ADD92373-2531-400D-A713-059AAECDD343}" dt="2021-10-13T12:19:57.967" v="894" actId="20577"/>
          <ac:spMkLst>
            <pc:docMk/>
            <pc:sldMk cId="2652759908" sldId="733"/>
            <ac:spMk id="2" creationId="{41ADC934-E377-4DBB-9D2D-61C371E76CE8}"/>
          </ac:spMkLst>
        </pc:spChg>
      </pc:sldChg>
      <pc:sldChg chg="modSp mod">
        <pc:chgData name="Serena Lowe" userId="f6cc1eb874893aec" providerId="LiveId" clId="{ADD92373-2531-400D-A713-059AAECDD343}" dt="2021-10-13T12:20:18.106" v="939" actId="20577"/>
        <pc:sldMkLst>
          <pc:docMk/>
          <pc:sldMk cId="329889305" sldId="737"/>
        </pc:sldMkLst>
        <pc:spChg chg="mod">
          <ac:chgData name="Serena Lowe" userId="f6cc1eb874893aec" providerId="LiveId" clId="{ADD92373-2531-400D-A713-059AAECDD343}" dt="2021-10-13T12:20:18.106" v="939" actId="20577"/>
          <ac:spMkLst>
            <pc:docMk/>
            <pc:sldMk cId="329889305" sldId="737"/>
            <ac:spMk id="2" creationId="{41ADC934-E377-4DBB-9D2D-61C371E76CE8}"/>
          </ac:spMkLst>
        </pc:spChg>
      </pc:sldChg>
      <pc:sldChg chg="modSp mod">
        <pc:chgData name="Serena Lowe" userId="f6cc1eb874893aec" providerId="LiveId" clId="{ADD92373-2531-400D-A713-059AAECDD343}" dt="2021-10-13T12:20:12.645" v="914" actId="20577"/>
        <pc:sldMkLst>
          <pc:docMk/>
          <pc:sldMk cId="2916032772" sldId="738"/>
        </pc:sldMkLst>
        <pc:spChg chg="mod">
          <ac:chgData name="Serena Lowe" userId="f6cc1eb874893aec" providerId="LiveId" clId="{ADD92373-2531-400D-A713-059AAECDD343}" dt="2021-10-13T12:20:12.645" v="914" actId="20577"/>
          <ac:spMkLst>
            <pc:docMk/>
            <pc:sldMk cId="2916032772" sldId="738"/>
            <ac:spMk id="2" creationId="{41ADC934-E377-4DBB-9D2D-61C371E76CE8}"/>
          </ac:spMkLst>
        </pc:spChg>
      </pc:sldChg>
      <pc:sldChg chg="modSp add mod">
        <pc:chgData name="Serena Lowe" userId="f6cc1eb874893aec" providerId="LiveId" clId="{ADD92373-2531-400D-A713-059AAECDD343}" dt="2021-10-13T12:19:39.048" v="876" actId="20577"/>
        <pc:sldMkLst>
          <pc:docMk/>
          <pc:sldMk cId="2512182856" sldId="745"/>
        </pc:sldMkLst>
        <pc:spChg chg="mod">
          <ac:chgData name="Serena Lowe" userId="f6cc1eb874893aec" providerId="LiveId" clId="{ADD92373-2531-400D-A713-059AAECDD343}" dt="2021-10-13T12:19:39.048" v="876" actId="20577"/>
          <ac:spMkLst>
            <pc:docMk/>
            <pc:sldMk cId="2512182856" sldId="745"/>
            <ac:spMk id="3" creationId="{4ED7CFFA-69A7-45EB-B190-7FF5A735EE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28FCB-7C72-4DE1-8978-01E99B59A31F}"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32A671D1-7BDC-478E-8415-75F9465D660E}">
      <dgm:prSet phldrT="[Text]" custT="1"/>
      <dgm:spPr>
        <a:solidFill>
          <a:srgbClr val="FFCDCD">
            <a:alpha val="90000"/>
          </a:srgbClr>
        </a:solidFill>
      </dgm:spPr>
      <dgm:t>
        <a:bodyPr/>
        <a:lstStyle/>
        <a:p>
          <a:r>
            <a:rPr lang="en-US" sz="1600" b="1" dirty="0"/>
            <a:t>Hospitals, IMDs, Skilled Nursing Facilities, ICF/IID</a:t>
          </a:r>
        </a:p>
      </dgm:t>
    </dgm:pt>
    <dgm:pt modelId="{BCE08F03-E48A-4243-A3F8-E3AF9E13EE3A}" type="parTrans" cxnId="{D97A081F-75F9-43F1-A25D-037201908355}">
      <dgm:prSet/>
      <dgm:spPr/>
      <dgm:t>
        <a:bodyPr/>
        <a:lstStyle/>
        <a:p>
          <a:endParaRPr lang="en-US" sz="2400" b="1"/>
        </a:p>
      </dgm:t>
    </dgm:pt>
    <dgm:pt modelId="{1B11DBBA-026D-410F-A338-DEB9747C9E67}" type="sibTrans" cxnId="{D97A081F-75F9-43F1-A25D-037201908355}">
      <dgm:prSet/>
      <dgm:spPr/>
      <dgm:t>
        <a:bodyPr/>
        <a:lstStyle/>
        <a:p>
          <a:endParaRPr lang="en-US" sz="2400" b="1"/>
        </a:p>
      </dgm:t>
    </dgm:pt>
    <dgm:pt modelId="{FA38EE63-EE5B-425D-8C67-80AD4090C5BC}">
      <dgm:prSet phldrT="[Text]" custT="1"/>
      <dgm:spPr>
        <a:solidFill>
          <a:srgbClr val="C00000"/>
        </a:solidFill>
      </dgm:spPr>
      <dgm:t>
        <a:bodyPr/>
        <a:lstStyle/>
        <a:p>
          <a:r>
            <a:rPr lang="en-US" sz="1600" b="1" dirty="0"/>
            <a:t>Large; Insular; Secluded</a:t>
          </a:r>
        </a:p>
      </dgm:t>
    </dgm:pt>
    <dgm:pt modelId="{D1AA046D-389F-4755-AE17-7804EEF5F3D1}" type="parTrans" cxnId="{E5974E8C-F99B-4C32-82D2-C7F6C97DD880}">
      <dgm:prSet/>
      <dgm:spPr/>
      <dgm:t>
        <a:bodyPr/>
        <a:lstStyle/>
        <a:p>
          <a:endParaRPr lang="en-US" sz="2400" b="1"/>
        </a:p>
      </dgm:t>
    </dgm:pt>
    <dgm:pt modelId="{AE0010E2-198A-4BE2-B429-65255F61BC5D}" type="sibTrans" cxnId="{E5974E8C-F99B-4C32-82D2-C7F6C97DD880}">
      <dgm:prSet/>
      <dgm:spPr/>
      <dgm:t>
        <a:bodyPr/>
        <a:lstStyle/>
        <a:p>
          <a:endParaRPr lang="en-US" sz="2400" b="1"/>
        </a:p>
      </dgm:t>
    </dgm:pt>
    <dgm:pt modelId="{9B5CE31B-3205-47EA-9E7A-DC747F677865}">
      <dgm:prSet phldrT="[Text]" custT="1"/>
      <dgm:spPr>
        <a:solidFill>
          <a:srgbClr val="C00000"/>
        </a:solidFill>
      </dgm:spPr>
      <dgm:t>
        <a:bodyPr/>
        <a:lstStyle/>
        <a:p>
          <a:r>
            <a:rPr lang="en-US" sz="1600" b="1" dirty="0"/>
            <a:t>Facility-based</a:t>
          </a:r>
        </a:p>
      </dgm:t>
    </dgm:pt>
    <dgm:pt modelId="{2B24AC0E-1F7C-4977-88F4-E7CCB1160D96}" type="parTrans" cxnId="{500051C2-7C1F-46E5-B015-B0291FA378F1}">
      <dgm:prSet/>
      <dgm:spPr/>
      <dgm:t>
        <a:bodyPr/>
        <a:lstStyle/>
        <a:p>
          <a:endParaRPr lang="en-US" sz="2400" b="1"/>
        </a:p>
      </dgm:t>
    </dgm:pt>
    <dgm:pt modelId="{FF790D4C-924D-48C1-9CD1-ECAAA761836E}" type="sibTrans" cxnId="{500051C2-7C1F-46E5-B015-B0291FA378F1}">
      <dgm:prSet/>
      <dgm:spPr/>
      <dgm:t>
        <a:bodyPr/>
        <a:lstStyle/>
        <a:p>
          <a:endParaRPr lang="en-US" sz="2400" b="1"/>
        </a:p>
      </dgm:t>
    </dgm:pt>
    <dgm:pt modelId="{3C0008ED-E842-4F39-B981-1A56F0A4EA8D}">
      <dgm:prSet phldrT="[Text]" custT="1"/>
      <dgm:spPr>
        <a:solidFill>
          <a:srgbClr val="FFCDCD">
            <a:alpha val="90000"/>
          </a:srgbClr>
        </a:solidFill>
      </dgm:spPr>
      <dgm:t>
        <a:bodyPr/>
        <a:lstStyle/>
        <a:p>
          <a:r>
            <a:rPr lang="en-US" sz="1600" b="1" dirty="0"/>
            <a:t>Non-Profit/For-Profit “Community” Based Providers</a:t>
          </a:r>
        </a:p>
      </dgm:t>
    </dgm:pt>
    <dgm:pt modelId="{8907762E-2D71-4B6D-9026-134B644D2206}" type="parTrans" cxnId="{E402FE9D-273F-4CAF-88EB-6C17DB1EA083}">
      <dgm:prSet/>
      <dgm:spPr/>
      <dgm:t>
        <a:bodyPr/>
        <a:lstStyle/>
        <a:p>
          <a:endParaRPr lang="en-US" sz="2400" b="1"/>
        </a:p>
      </dgm:t>
    </dgm:pt>
    <dgm:pt modelId="{CF322209-D49C-41EE-B5FC-7CF6FA080FA6}" type="sibTrans" cxnId="{E402FE9D-273F-4CAF-88EB-6C17DB1EA083}">
      <dgm:prSet/>
      <dgm:spPr/>
      <dgm:t>
        <a:bodyPr/>
        <a:lstStyle/>
        <a:p>
          <a:endParaRPr lang="en-US" sz="2400" b="1"/>
        </a:p>
      </dgm:t>
    </dgm:pt>
    <dgm:pt modelId="{4AE157E7-C98D-4CB4-8FD8-04262F4A3F5D}">
      <dgm:prSet phldrT="[Text]" custT="1"/>
      <dgm:spPr>
        <a:solidFill>
          <a:srgbClr val="C00000"/>
        </a:solidFill>
      </dgm:spPr>
      <dgm:t>
        <a:bodyPr/>
        <a:lstStyle/>
        <a:p>
          <a:r>
            <a:rPr lang="en-US" sz="1200" b="1" dirty="0"/>
            <a:t>Minimal Interaction with Broader Community</a:t>
          </a:r>
        </a:p>
      </dgm:t>
    </dgm:pt>
    <dgm:pt modelId="{C895EE72-8449-48AE-8678-3AE6E61E613B}" type="parTrans" cxnId="{06420510-4916-48E2-803E-1C8F6B7F50AD}">
      <dgm:prSet/>
      <dgm:spPr/>
      <dgm:t>
        <a:bodyPr/>
        <a:lstStyle/>
        <a:p>
          <a:endParaRPr lang="en-US" sz="2400" b="1"/>
        </a:p>
      </dgm:t>
    </dgm:pt>
    <dgm:pt modelId="{E95F3F95-ECF2-4234-849E-716E8D25AF7B}" type="sibTrans" cxnId="{06420510-4916-48E2-803E-1C8F6B7F50AD}">
      <dgm:prSet/>
      <dgm:spPr/>
      <dgm:t>
        <a:bodyPr/>
        <a:lstStyle/>
        <a:p>
          <a:endParaRPr lang="en-US" sz="2400" b="1"/>
        </a:p>
      </dgm:t>
    </dgm:pt>
    <dgm:pt modelId="{DE012BBF-8698-47D2-A421-80074AC06623}">
      <dgm:prSet phldrT="[Text]" custT="1"/>
      <dgm:spPr>
        <a:solidFill>
          <a:srgbClr val="C00000"/>
        </a:solidFill>
      </dgm:spPr>
      <dgm:t>
        <a:bodyPr/>
        <a:lstStyle/>
        <a:p>
          <a:r>
            <a:rPr lang="en-US" sz="1200" b="1" dirty="0"/>
            <a:t>Most Services Remain within Four Walls</a:t>
          </a:r>
        </a:p>
      </dgm:t>
    </dgm:pt>
    <dgm:pt modelId="{DAB60FC7-EF74-4F68-A2A6-B107BE27EB08}" type="parTrans" cxnId="{674DB59D-F8E7-4739-BEB5-A946A0C35FFC}">
      <dgm:prSet/>
      <dgm:spPr/>
      <dgm:t>
        <a:bodyPr/>
        <a:lstStyle/>
        <a:p>
          <a:endParaRPr lang="en-US" sz="2400" b="1"/>
        </a:p>
      </dgm:t>
    </dgm:pt>
    <dgm:pt modelId="{2F86DFA4-C629-46D9-9DE4-9B3B269F53E1}" type="sibTrans" cxnId="{674DB59D-F8E7-4739-BEB5-A946A0C35FFC}">
      <dgm:prSet/>
      <dgm:spPr/>
      <dgm:t>
        <a:bodyPr/>
        <a:lstStyle/>
        <a:p>
          <a:endParaRPr lang="en-US" sz="2400" b="1"/>
        </a:p>
      </dgm:t>
    </dgm:pt>
    <dgm:pt modelId="{E6AEB4CA-1358-4527-8276-893E9DA42603}">
      <dgm:prSet phldrT="[Text]" custT="1"/>
      <dgm:spPr>
        <a:solidFill>
          <a:srgbClr val="C00000"/>
        </a:solidFill>
      </dgm:spPr>
      <dgm:t>
        <a:bodyPr/>
        <a:lstStyle/>
        <a:p>
          <a:r>
            <a:rPr lang="en-US" sz="1200" b="1" dirty="0"/>
            <a:t>Highly Congregate &amp; Structured; Ill Equipped for Individualization </a:t>
          </a:r>
        </a:p>
      </dgm:t>
    </dgm:pt>
    <dgm:pt modelId="{59AEA410-EED6-46A7-9366-77BC2DE5DBAB}" type="parTrans" cxnId="{197A30D0-6769-4F0A-9B71-6ABDA61E35EC}">
      <dgm:prSet/>
      <dgm:spPr/>
      <dgm:t>
        <a:bodyPr/>
        <a:lstStyle/>
        <a:p>
          <a:endParaRPr lang="en-US" sz="2400" b="1"/>
        </a:p>
      </dgm:t>
    </dgm:pt>
    <dgm:pt modelId="{84ADDB82-EB41-47CB-9B47-0223A5D7508E}" type="sibTrans" cxnId="{197A30D0-6769-4F0A-9B71-6ABDA61E35EC}">
      <dgm:prSet/>
      <dgm:spPr/>
      <dgm:t>
        <a:bodyPr/>
        <a:lstStyle/>
        <a:p>
          <a:endParaRPr lang="en-US" sz="2400" b="1"/>
        </a:p>
      </dgm:t>
    </dgm:pt>
    <dgm:pt modelId="{1EC9516F-0544-4E06-8D22-1CF1D2C55908}" type="pres">
      <dgm:prSet presAssocID="{15728FCB-7C72-4DE1-8978-01E99B59A31F}" presName="outerComposite" presStyleCnt="0">
        <dgm:presLayoutVars>
          <dgm:chMax val="2"/>
          <dgm:animLvl val="lvl"/>
          <dgm:resizeHandles val="exact"/>
        </dgm:presLayoutVars>
      </dgm:prSet>
      <dgm:spPr/>
    </dgm:pt>
    <dgm:pt modelId="{99B70837-0D80-446E-A1B8-F115AEE44175}" type="pres">
      <dgm:prSet presAssocID="{15728FCB-7C72-4DE1-8978-01E99B59A31F}" presName="dummyMaxCanvas" presStyleCnt="0"/>
      <dgm:spPr/>
    </dgm:pt>
    <dgm:pt modelId="{AC695369-9BEF-4004-A771-CF38503C29FA}" type="pres">
      <dgm:prSet presAssocID="{15728FCB-7C72-4DE1-8978-01E99B59A31F}" presName="parentComposite" presStyleCnt="0"/>
      <dgm:spPr/>
    </dgm:pt>
    <dgm:pt modelId="{DFC7A3DA-3993-4F96-9769-BA6910D9DAA9}" type="pres">
      <dgm:prSet presAssocID="{15728FCB-7C72-4DE1-8978-01E99B59A31F}" presName="parent1" presStyleLbl="alignAccFollowNode1" presStyleIdx="0" presStyleCnt="4" custScaleX="118700" custScaleY="130727" custLinFactNeighborX="-5122">
        <dgm:presLayoutVars>
          <dgm:chMax val="4"/>
        </dgm:presLayoutVars>
      </dgm:prSet>
      <dgm:spPr/>
    </dgm:pt>
    <dgm:pt modelId="{3BC11DFC-D557-423D-A84F-54C3AD783B27}" type="pres">
      <dgm:prSet presAssocID="{15728FCB-7C72-4DE1-8978-01E99B59A31F}" presName="parent2" presStyleLbl="alignAccFollowNode1" presStyleIdx="1" presStyleCnt="4" custScaleX="114897" custScaleY="129259" custLinFactNeighborX="8304" custLinFactNeighborY="-2300">
        <dgm:presLayoutVars>
          <dgm:chMax val="4"/>
        </dgm:presLayoutVars>
      </dgm:prSet>
      <dgm:spPr/>
    </dgm:pt>
    <dgm:pt modelId="{FC1B3462-B8B4-4A74-B0B9-223D7A49F3C4}" type="pres">
      <dgm:prSet presAssocID="{15728FCB-7C72-4DE1-8978-01E99B59A31F}" presName="childrenComposite" presStyleCnt="0"/>
      <dgm:spPr/>
    </dgm:pt>
    <dgm:pt modelId="{F74A4DCD-3441-4D6B-9FCA-EAD3240AB0B3}" type="pres">
      <dgm:prSet presAssocID="{15728FCB-7C72-4DE1-8978-01E99B59A31F}" presName="dummyMaxCanvas_ChildArea" presStyleCnt="0"/>
      <dgm:spPr/>
    </dgm:pt>
    <dgm:pt modelId="{60DA9854-DF9B-48DF-865B-229AD4D3DDDE}" type="pres">
      <dgm:prSet presAssocID="{15728FCB-7C72-4DE1-8978-01E99B59A31F}" presName="fulcrum" presStyleLbl="alignAccFollowNode1" presStyleIdx="2" presStyleCnt="4"/>
      <dgm:spPr>
        <a:solidFill>
          <a:srgbClr val="FFCDCD">
            <a:alpha val="90000"/>
          </a:srgbClr>
        </a:solidFill>
      </dgm:spPr>
    </dgm:pt>
    <dgm:pt modelId="{1B47F0BB-7788-4714-9130-7C7DE1D587BB}" type="pres">
      <dgm:prSet presAssocID="{15728FCB-7C72-4DE1-8978-01E99B59A31F}" presName="balance_23" presStyleLbl="alignAccFollowNode1" presStyleIdx="3" presStyleCnt="4">
        <dgm:presLayoutVars>
          <dgm:bulletEnabled val="1"/>
        </dgm:presLayoutVars>
      </dgm:prSet>
      <dgm:spPr>
        <a:solidFill>
          <a:srgbClr val="FFCDCD">
            <a:alpha val="90000"/>
          </a:srgbClr>
        </a:solidFill>
      </dgm:spPr>
    </dgm:pt>
    <dgm:pt modelId="{FEFC640C-DFDA-4C69-BAAC-C7999372068D}" type="pres">
      <dgm:prSet presAssocID="{15728FCB-7C72-4DE1-8978-01E99B59A31F}" presName="right_23_1" presStyleLbl="node1" presStyleIdx="0" presStyleCnt="5">
        <dgm:presLayoutVars>
          <dgm:bulletEnabled val="1"/>
        </dgm:presLayoutVars>
      </dgm:prSet>
      <dgm:spPr/>
    </dgm:pt>
    <dgm:pt modelId="{572E65DF-5CCE-4453-8FA5-0D1AB44BD77B}" type="pres">
      <dgm:prSet presAssocID="{15728FCB-7C72-4DE1-8978-01E99B59A31F}" presName="right_23_2" presStyleLbl="node1" presStyleIdx="1" presStyleCnt="5">
        <dgm:presLayoutVars>
          <dgm:bulletEnabled val="1"/>
        </dgm:presLayoutVars>
      </dgm:prSet>
      <dgm:spPr/>
    </dgm:pt>
    <dgm:pt modelId="{7B38305F-C09E-4564-8E7A-7F05F50F05E9}" type="pres">
      <dgm:prSet presAssocID="{15728FCB-7C72-4DE1-8978-01E99B59A31F}" presName="right_23_3" presStyleLbl="node1" presStyleIdx="2" presStyleCnt="5">
        <dgm:presLayoutVars>
          <dgm:bulletEnabled val="1"/>
        </dgm:presLayoutVars>
      </dgm:prSet>
      <dgm:spPr/>
    </dgm:pt>
    <dgm:pt modelId="{11BD00DB-EBB7-41FA-B083-B0440B360249}" type="pres">
      <dgm:prSet presAssocID="{15728FCB-7C72-4DE1-8978-01E99B59A31F}" presName="left_23_1" presStyleLbl="node1" presStyleIdx="3" presStyleCnt="5">
        <dgm:presLayoutVars>
          <dgm:bulletEnabled val="1"/>
        </dgm:presLayoutVars>
      </dgm:prSet>
      <dgm:spPr/>
    </dgm:pt>
    <dgm:pt modelId="{D44B4784-04F1-4E0B-9C55-585861295DFB}" type="pres">
      <dgm:prSet presAssocID="{15728FCB-7C72-4DE1-8978-01E99B59A31F}" presName="left_23_2" presStyleLbl="node1" presStyleIdx="4" presStyleCnt="5">
        <dgm:presLayoutVars>
          <dgm:bulletEnabled val="1"/>
        </dgm:presLayoutVars>
      </dgm:prSet>
      <dgm:spPr/>
    </dgm:pt>
  </dgm:ptLst>
  <dgm:cxnLst>
    <dgm:cxn modelId="{06420510-4916-48E2-803E-1C8F6B7F50AD}" srcId="{3C0008ED-E842-4F39-B981-1A56F0A4EA8D}" destId="{4AE157E7-C98D-4CB4-8FD8-04262F4A3F5D}" srcOrd="0" destOrd="0" parTransId="{C895EE72-8449-48AE-8678-3AE6E61E613B}" sibTransId="{E95F3F95-ECF2-4234-849E-716E8D25AF7B}"/>
    <dgm:cxn modelId="{D97A081F-75F9-43F1-A25D-037201908355}" srcId="{15728FCB-7C72-4DE1-8978-01E99B59A31F}" destId="{32A671D1-7BDC-478E-8415-75F9465D660E}" srcOrd="0" destOrd="0" parTransId="{BCE08F03-E48A-4243-A3F8-E3AF9E13EE3A}" sibTransId="{1B11DBBA-026D-410F-A338-DEB9747C9E67}"/>
    <dgm:cxn modelId="{1A1E6E39-9F73-4DEC-B3CD-28134991FD4C}" type="presOf" srcId="{15728FCB-7C72-4DE1-8978-01E99B59A31F}" destId="{1EC9516F-0544-4E06-8D22-1CF1D2C55908}" srcOrd="0" destOrd="0" presId="urn:microsoft.com/office/officeart/2005/8/layout/balance1"/>
    <dgm:cxn modelId="{1C2CB643-78A9-4586-9831-0E23316FF2FB}" type="presOf" srcId="{3C0008ED-E842-4F39-B981-1A56F0A4EA8D}" destId="{3BC11DFC-D557-423D-A84F-54C3AD783B27}" srcOrd="0" destOrd="0" presId="urn:microsoft.com/office/officeart/2005/8/layout/balance1"/>
    <dgm:cxn modelId="{9FA0F282-D967-4E3B-9750-0A312EC7649B}" type="presOf" srcId="{FA38EE63-EE5B-425D-8C67-80AD4090C5BC}" destId="{11BD00DB-EBB7-41FA-B083-B0440B360249}" srcOrd="0" destOrd="0" presId="urn:microsoft.com/office/officeart/2005/8/layout/balance1"/>
    <dgm:cxn modelId="{E5974E8C-F99B-4C32-82D2-C7F6C97DD880}" srcId="{32A671D1-7BDC-478E-8415-75F9465D660E}" destId="{FA38EE63-EE5B-425D-8C67-80AD4090C5BC}" srcOrd="0" destOrd="0" parTransId="{D1AA046D-389F-4755-AE17-7804EEF5F3D1}" sibTransId="{AE0010E2-198A-4BE2-B429-65255F61BC5D}"/>
    <dgm:cxn modelId="{ABC3D59C-F6B8-4938-9053-568A48EA0F9C}" type="presOf" srcId="{E6AEB4CA-1358-4527-8276-893E9DA42603}" destId="{7B38305F-C09E-4564-8E7A-7F05F50F05E9}" srcOrd="0" destOrd="0" presId="urn:microsoft.com/office/officeart/2005/8/layout/balance1"/>
    <dgm:cxn modelId="{674DB59D-F8E7-4739-BEB5-A946A0C35FFC}" srcId="{3C0008ED-E842-4F39-B981-1A56F0A4EA8D}" destId="{DE012BBF-8698-47D2-A421-80074AC06623}" srcOrd="1" destOrd="0" parTransId="{DAB60FC7-EF74-4F68-A2A6-B107BE27EB08}" sibTransId="{2F86DFA4-C629-46D9-9DE4-9B3B269F53E1}"/>
    <dgm:cxn modelId="{E402FE9D-273F-4CAF-88EB-6C17DB1EA083}" srcId="{15728FCB-7C72-4DE1-8978-01E99B59A31F}" destId="{3C0008ED-E842-4F39-B981-1A56F0A4EA8D}" srcOrd="1" destOrd="0" parTransId="{8907762E-2D71-4B6D-9026-134B644D2206}" sibTransId="{CF322209-D49C-41EE-B5FC-7CF6FA080FA6}"/>
    <dgm:cxn modelId="{52FB98B5-D103-46BE-AEC1-E0EFAA330C28}" type="presOf" srcId="{4AE157E7-C98D-4CB4-8FD8-04262F4A3F5D}" destId="{FEFC640C-DFDA-4C69-BAAC-C7999372068D}" srcOrd="0" destOrd="0" presId="urn:microsoft.com/office/officeart/2005/8/layout/balance1"/>
    <dgm:cxn modelId="{500051C2-7C1F-46E5-B015-B0291FA378F1}" srcId="{32A671D1-7BDC-478E-8415-75F9465D660E}" destId="{9B5CE31B-3205-47EA-9E7A-DC747F677865}" srcOrd="1" destOrd="0" parTransId="{2B24AC0E-1F7C-4977-88F4-E7CCB1160D96}" sibTransId="{FF790D4C-924D-48C1-9CD1-ECAAA761836E}"/>
    <dgm:cxn modelId="{197A30D0-6769-4F0A-9B71-6ABDA61E35EC}" srcId="{3C0008ED-E842-4F39-B981-1A56F0A4EA8D}" destId="{E6AEB4CA-1358-4527-8276-893E9DA42603}" srcOrd="2" destOrd="0" parTransId="{59AEA410-EED6-46A7-9366-77BC2DE5DBAB}" sibTransId="{84ADDB82-EB41-47CB-9B47-0223A5D7508E}"/>
    <dgm:cxn modelId="{52F10ADF-7B09-4AA4-B34A-64E643DF6214}" type="presOf" srcId="{32A671D1-7BDC-478E-8415-75F9465D660E}" destId="{DFC7A3DA-3993-4F96-9769-BA6910D9DAA9}" srcOrd="0" destOrd="0" presId="urn:microsoft.com/office/officeart/2005/8/layout/balance1"/>
    <dgm:cxn modelId="{83196EE5-05BB-4783-980F-38DD22AD18C1}" type="presOf" srcId="{DE012BBF-8698-47D2-A421-80074AC06623}" destId="{572E65DF-5CCE-4453-8FA5-0D1AB44BD77B}" srcOrd="0" destOrd="0" presId="urn:microsoft.com/office/officeart/2005/8/layout/balance1"/>
    <dgm:cxn modelId="{DE70F9F7-41E0-43FE-A624-DFCDB00EA59A}" type="presOf" srcId="{9B5CE31B-3205-47EA-9E7A-DC747F677865}" destId="{D44B4784-04F1-4E0B-9C55-585861295DFB}" srcOrd="0" destOrd="0" presId="urn:microsoft.com/office/officeart/2005/8/layout/balance1"/>
    <dgm:cxn modelId="{D685CF47-9EBA-47B5-B1C0-AC27EC85383F}" type="presParOf" srcId="{1EC9516F-0544-4E06-8D22-1CF1D2C55908}" destId="{99B70837-0D80-446E-A1B8-F115AEE44175}" srcOrd="0" destOrd="0" presId="urn:microsoft.com/office/officeart/2005/8/layout/balance1"/>
    <dgm:cxn modelId="{2E07792D-4231-4694-AAAD-95D2A313961F}" type="presParOf" srcId="{1EC9516F-0544-4E06-8D22-1CF1D2C55908}" destId="{AC695369-9BEF-4004-A771-CF38503C29FA}" srcOrd="1" destOrd="0" presId="urn:microsoft.com/office/officeart/2005/8/layout/balance1"/>
    <dgm:cxn modelId="{286DBDDA-83DB-444C-A121-C4C4353CF825}" type="presParOf" srcId="{AC695369-9BEF-4004-A771-CF38503C29FA}" destId="{DFC7A3DA-3993-4F96-9769-BA6910D9DAA9}" srcOrd="0" destOrd="0" presId="urn:microsoft.com/office/officeart/2005/8/layout/balance1"/>
    <dgm:cxn modelId="{BE359163-C9A3-4F0A-9CD1-16EFB2F62B99}" type="presParOf" srcId="{AC695369-9BEF-4004-A771-CF38503C29FA}" destId="{3BC11DFC-D557-423D-A84F-54C3AD783B27}" srcOrd="1" destOrd="0" presId="urn:microsoft.com/office/officeart/2005/8/layout/balance1"/>
    <dgm:cxn modelId="{E8DC5EF2-7618-45E5-A707-40F7D41BEFE8}" type="presParOf" srcId="{1EC9516F-0544-4E06-8D22-1CF1D2C55908}" destId="{FC1B3462-B8B4-4A74-B0B9-223D7A49F3C4}" srcOrd="2" destOrd="0" presId="urn:microsoft.com/office/officeart/2005/8/layout/balance1"/>
    <dgm:cxn modelId="{D2718226-BA22-4D6D-9545-E548CFEB8147}" type="presParOf" srcId="{FC1B3462-B8B4-4A74-B0B9-223D7A49F3C4}" destId="{F74A4DCD-3441-4D6B-9FCA-EAD3240AB0B3}" srcOrd="0" destOrd="0" presId="urn:microsoft.com/office/officeart/2005/8/layout/balance1"/>
    <dgm:cxn modelId="{03E25438-5C50-4924-853B-B618D64E31D9}" type="presParOf" srcId="{FC1B3462-B8B4-4A74-B0B9-223D7A49F3C4}" destId="{60DA9854-DF9B-48DF-865B-229AD4D3DDDE}" srcOrd="1" destOrd="0" presId="urn:microsoft.com/office/officeart/2005/8/layout/balance1"/>
    <dgm:cxn modelId="{C1891399-52AE-4AA1-B50D-3F0F6C7CBB0C}" type="presParOf" srcId="{FC1B3462-B8B4-4A74-B0B9-223D7A49F3C4}" destId="{1B47F0BB-7788-4714-9130-7C7DE1D587BB}" srcOrd="2" destOrd="0" presId="urn:microsoft.com/office/officeart/2005/8/layout/balance1"/>
    <dgm:cxn modelId="{AF48239E-837E-488B-9EA1-14701D7E6DAD}" type="presParOf" srcId="{FC1B3462-B8B4-4A74-B0B9-223D7A49F3C4}" destId="{FEFC640C-DFDA-4C69-BAAC-C7999372068D}" srcOrd="3" destOrd="0" presId="urn:microsoft.com/office/officeart/2005/8/layout/balance1"/>
    <dgm:cxn modelId="{5A4ED7EC-E288-44BC-9079-D3ADC9C202FA}" type="presParOf" srcId="{FC1B3462-B8B4-4A74-B0B9-223D7A49F3C4}" destId="{572E65DF-5CCE-4453-8FA5-0D1AB44BD77B}" srcOrd="4" destOrd="0" presId="urn:microsoft.com/office/officeart/2005/8/layout/balance1"/>
    <dgm:cxn modelId="{1C1DE062-9222-4AD5-9034-075B84A4748D}" type="presParOf" srcId="{FC1B3462-B8B4-4A74-B0B9-223D7A49F3C4}" destId="{7B38305F-C09E-4564-8E7A-7F05F50F05E9}" srcOrd="5" destOrd="0" presId="urn:microsoft.com/office/officeart/2005/8/layout/balance1"/>
    <dgm:cxn modelId="{517B0C32-7ECD-42FC-9EAE-CF03C47D0BE4}" type="presParOf" srcId="{FC1B3462-B8B4-4A74-B0B9-223D7A49F3C4}" destId="{11BD00DB-EBB7-41FA-B083-B0440B360249}" srcOrd="6" destOrd="0" presId="urn:microsoft.com/office/officeart/2005/8/layout/balance1"/>
    <dgm:cxn modelId="{F2A1D3E8-44B8-4421-B7D1-E8466706E925}" type="presParOf" srcId="{FC1B3462-B8B4-4A74-B0B9-223D7A49F3C4}" destId="{D44B4784-04F1-4E0B-9C55-585861295DFB}"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5EC16-AA8B-4A9D-BBC3-A25B543D2B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4A2C93A-B991-4F61-B8CB-6B8336305E51}">
      <dgm:prSet phldrT="[Text]"/>
      <dgm:spPr>
        <a:solidFill>
          <a:schemeClr val="tx1"/>
        </a:solidFill>
      </dgm:spPr>
      <dgm:t>
        <a:bodyPr/>
        <a:lstStyle/>
        <a:p>
          <a:r>
            <a:rPr lang="en-US" b="1" dirty="0"/>
            <a:t>Is integrated in and supports access to the greater community</a:t>
          </a:r>
        </a:p>
      </dgm:t>
    </dgm:pt>
    <dgm:pt modelId="{D0123210-27F3-462A-83C9-A2ED81F08282}" type="parTrans" cxnId="{67C7022F-2772-40C3-9AF6-FB35C3F39D3E}">
      <dgm:prSet/>
      <dgm:spPr/>
      <dgm:t>
        <a:bodyPr/>
        <a:lstStyle/>
        <a:p>
          <a:endParaRPr lang="en-US" b="1"/>
        </a:p>
      </dgm:t>
    </dgm:pt>
    <dgm:pt modelId="{6008529C-D350-4CC9-9829-90F1A917C609}" type="sibTrans" cxnId="{67C7022F-2772-40C3-9AF6-FB35C3F39D3E}">
      <dgm:prSet/>
      <dgm:spPr/>
      <dgm:t>
        <a:bodyPr/>
        <a:lstStyle/>
        <a:p>
          <a:endParaRPr lang="en-US" b="1"/>
        </a:p>
      </dgm:t>
    </dgm:pt>
    <dgm:pt modelId="{479FE428-BEFD-4F51-948F-8FEAA2590879}">
      <dgm:prSet phldrT="[Text]"/>
      <dgm:spPr>
        <a:solidFill>
          <a:schemeClr val="tx1"/>
        </a:solidFill>
      </dgm:spPr>
      <dgm:t>
        <a:bodyPr/>
        <a:lstStyle/>
        <a:p>
          <a:r>
            <a:rPr lang="en-US" b="1" dirty="0"/>
            <a:t>Provides opportunities to seek employment and work in competitive integrated settings, engage in community life, and control personal resources</a:t>
          </a:r>
        </a:p>
      </dgm:t>
    </dgm:pt>
    <dgm:pt modelId="{27305BFF-17D1-4F77-8D3C-530E2E1C9E30}" type="parTrans" cxnId="{60E92E05-E738-45BF-B57B-866680CEE8A0}">
      <dgm:prSet/>
      <dgm:spPr/>
      <dgm:t>
        <a:bodyPr/>
        <a:lstStyle/>
        <a:p>
          <a:endParaRPr lang="en-US" b="1"/>
        </a:p>
      </dgm:t>
    </dgm:pt>
    <dgm:pt modelId="{F7F7D1E6-56F4-4C2A-9CF2-C27A066BED7D}" type="sibTrans" cxnId="{60E92E05-E738-45BF-B57B-866680CEE8A0}">
      <dgm:prSet/>
      <dgm:spPr/>
      <dgm:t>
        <a:bodyPr/>
        <a:lstStyle/>
        <a:p>
          <a:endParaRPr lang="en-US" b="1"/>
        </a:p>
      </dgm:t>
    </dgm:pt>
    <dgm:pt modelId="{91FFB211-B614-4165-9467-1CFC0F7B21B1}">
      <dgm:prSet phldrT="[Text]"/>
      <dgm:spPr>
        <a:solidFill>
          <a:schemeClr val="tx1"/>
        </a:solidFill>
      </dgm:spPr>
      <dgm:t>
        <a:bodyPr/>
        <a:lstStyle/>
        <a:p>
          <a:r>
            <a:rPr lang="en-US" b="1" dirty="0"/>
            <a:t>Ensures the individual receives services in the community to the same degree of access as individuals not receiving Medicaid HCBS</a:t>
          </a:r>
        </a:p>
      </dgm:t>
    </dgm:pt>
    <dgm:pt modelId="{F13A6195-1618-41FE-8285-62A14F16DF2F}" type="parTrans" cxnId="{22E8DFDE-5B6F-4269-BB7C-C9B29893AC3C}">
      <dgm:prSet/>
      <dgm:spPr/>
      <dgm:t>
        <a:bodyPr/>
        <a:lstStyle/>
        <a:p>
          <a:endParaRPr lang="en-US" b="1"/>
        </a:p>
      </dgm:t>
    </dgm:pt>
    <dgm:pt modelId="{2BF9BD1B-4C5F-44C0-A202-6C053CC56E07}" type="sibTrans" cxnId="{22E8DFDE-5B6F-4269-BB7C-C9B29893AC3C}">
      <dgm:prSet/>
      <dgm:spPr/>
      <dgm:t>
        <a:bodyPr/>
        <a:lstStyle/>
        <a:p>
          <a:endParaRPr lang="en-US" b="1"/>
        </a:p>
      </dgm:t>
    </dgm:pt>
    <dgm:pt modelId="{25D95E99-4A82-430A-B31F-54D839BEAB31}">
      <dgm:prSet phldrT="[Text]"/>
      <dgm:spPr>
        <a:solidFill>
          <a:schemeClr val="tx1"/>
        </a:solidFill>
      </dgm:spPr>
      <dgm:t>
        <a:bodyPr/>
        <a:lstStyle/>
        <a:p>
          <a:r>
            <a:rPr lang="en-US" b="1" dirty="0"/>
            <a:t>Is selected by the individual from among setting options including non-disability specific settings and an option for a private unit in a residential setting</a:t>
          </a:r>
        </a:p>
      </dgm:t>
    </dgm:pt>
    <dgm:pt modelId="{91E74145-5BAE-451D-9C6E-6BF731160E10}" type="parTrans" cxnId="{0209B564-0858-4DF7-B2B6-6AFD2C1C9820}">
      <dgm:prSet/>
      <dgm:spPr/>
      <dgm:t>
        <a:bodyPr/>
        <a:lstStyle/>
        <a:p>
          <a:endParaRPr lang="en-US" b="1"/>
        </a:p>
      </dgm:t>
    </dgm:pt>
    <dgm:pt modelId="{3CDE7708-AA3D-4176-92A4-AA7657DFD844}" type="sibTrans" cxnId="{0209B564-0858-4DF7-B2B6-6AFD2C1C9820}">
      <dgm:prSet/>
      <dgm:spPr/>
      <dgm:t>
        <a:bodyPr/>
        <a:lstStyle/>
        <a:p>
          <a:endParaRPr lang="en-US" b="1"/>
        </a:p>
      </dgm:t>
    </dgm:pt>
    <dgm:pt modelId="{F4C974CB-02C1-442B-BC7F-B590DD42A366}">
      <dgm:prSet phldrT="[Text]"/>
      <dgm:spPr>
        <a:solidFill>
          <a:schemeClr val="tx1"/>
        </a:solidFill>
      </dgm:spPr>
      <dgm:t>
        <a:bodyPr/>
        <a:lstStyle/>
        <a:p>
          <a:r>
            <a:rPr lang="en-US" b="1" dirty="0"/>
            <a:t>Ensures an individual’s rights of privacy, respect, and freedom from coercion and restraint</a:t>
          </a:r>
        </a:p>
      </dgm:t>
    </dgm:pt>
    <dgm:pt modelId="{F546164B-30A2-48DB-AC1D-783341659BBA}" type="parTrans" cxnId="{EF0C2DBF-0DB9-4020-ABB7-A6F6C34D2D53}">
      <dgm:prSet/>
      <dgm:spPr/>
      <dgm:t>
        <a:bodyPr/>
        <a:lstStyle/>
        <a:p>
          <a:endParaRPr lang="en-US" b="1"/>
        </a:p>
      </dgm:t>
    </dgm:pt>
    <dgm:pt modelId="{3B588DA2-D646-4CBD-B5AD-F419B2ECBBBB}" type="sibTrans" cxnId="{EF0C2DBF-0DB9-4020-ABB7-A6F6C34D2D53}">
      <dgm:prSet/>
      <dgm:spPr/>
      <dgm:t>
        <a:bodyPr/>
        <a:lstStyle/>
        <a:p>
          <a:endParaRPr lang="en-US" b="1"/>
        </a:p>
      </dgm:t>
    </dgm:pt>
    <dgm:pt modelId="{2205FC1E-F6CB-4A20-A2CB-EC0730828CC7}">
      <dgm:prSet phldrT="[Text]"/>
      <dgm:spPr>
        <a:solidFill>
          <a:schemeClr val="tx1"/>
        </a:solidFill>
      </dgm:spPr>
      <dgm:t>
        <a:bodyPr/>
        <a:lstStyle/>
        <a:p>
          <a:r>
            <a:rPr lang="en-US" b="1" dirty="0"/>
            <a:t>Facilitates individual choice regarding services and supports and who provides them</a:t>
          </a:r>
        </a:p>
      </dgm:t>
    </dgm:pt>
    <dgm:pt modelId="{1013F680-07C7-4C5C-825C-81AB7FFFECA9}" type="parTrans" cxnId="{84EF027D-3AC5-458E-9C61-5CDE9AFFA4C3}">
      <dgm:prSet/>
      <dgm:spPr/>
      <dgm:t>
        <a:bodyPr/>
        <a:lstStyle/>
        <a:p>
          <a:endParaRPr lang="en-US" b="1"/>
        </a:p>
      </dgm:t>
    </dgm:pt>
    <dgm:pt modelId="{133E1B67-3FCC-4A92-B83A-04CF6FDE19A4}" type="sibTrans" cxnId="{84EF027D-3AC5-458E-9C61-5CDE9AFFA4C3}">
      <dgm:prSet/>
      <dgm:spPr/>
      <dgm:t>
        <a:bodyPr/>
        <a:lstStyle/>
        <a:p>
          <a:endParaRPr lang="en-US" b="1"/>
        </a:p>
      </dgm:t>
    </dgm:pt>
    <dgm:pt modelId="{2DE582EA-6735-4A4E-BB04-B3C73B526E01}">
      <dgm:prSet phldrT="[Text]"/>
      <dgm:spPr>
        <a:solidFill>
          <a:schemeClr val="tx1"/>
        </a:solidFill>
      </dgm:spPr>
      <dgm:t>
        <a:bodyPr/>
        <a:lstStyle/>
        <a:p>
          <a:r>
            <a:rPr lang="en-US" b="1" dirty="0"/>
            <a:t>Optimizes individual initiative, autonomy, and independence in making life choices</a:t>
          </a:r>
        </a:p>
      </dgm:t>
    </dgm:pt>
    <dgm:pt modelId="{68B1F6CC-2A6B-45F3-83BC-A9D2273C861B}" type="parTrans" cxnId="{520DEEF9-8529-4739-98FE-9EFC08868828}">
      <dgm:prSet/>
      <dgm:spPr/>
      <dgm:t>
        <a:bodyPr/>
        <a:lstStyle/>
        <a:p>
          <a:endParaRPr lang="en-US" b="1"/>
        </a:p>
      </dgm:t>
    </dgm:pt>
    <dgm:pt modelId="{33911CE5-B05F-40EB-BBD2-8018B9C2677C}" type="sibTrans" cxnId="{520DEEF9-8529-4739-98FE-9EFC08868828}">
      <dgm:prSet/>
      <dgm:spPr/>
      <dgm:t>
        <a:bodyPr/>
        <a:lstStyle/>
        <a:p>
          <a:endParaRPr lang="en-US" b="1"/>
        </a:p>
      </dgm:t>
    </dgm:pt>
    <dgm:pt modelId="{525888FE-7183-4009-A6E1-EB7C323FD88C}" type="pres">
      <dgm:prSet presAssocID="{E9B5EC16-AA8B-4A9D-BBC3-A25B543D2B3D}" presName="diagram" presStyleCnt="0">
        <dgm:presLayoutVars>
          <dgm:dir/>
          <dgm:resizeHandles val="exact"/>
        </dgm:presLayoutVars>
      </dgm:prSet>
      <dgm:spPr/>
    </dgm:pt>
    <dgm:pt modelId="{69427024-3272-424A-9730-FED55E2DEFAC}" type="pres">
      <dgm:prSet presAssocID="{44A2C93A-B991-4F61-B8CB-6B8336305E51}" presName="node" presStyleLbl="node1" presStyleIdx="0" presStyleCnt="7">
        <dgm:presLayoutVars>
          <dgm:bulletEnabled val="1"/>
        </dgm:presLayoutVars>
      </dgm:prSet>
      <dgm:spPr/>
    </dgm:pt>
    <dgm:pt modelId="{8F2FA415-520C-4B83-BBDF-7427FDC8BE56}" type="pres">
      <dgm:prSet presAssocID="{6008529C-D350-4CC9-9829-90F1A917C609}" presName="sibTrans" presStyleCnt="0"/>
      <dgm:spPr/>
    </dgm:pt>
    <dgm:pt modelId="{3C333669-041F-4E30-9E9A-19C5E6316C24}" type="pres">
      <dgm:prSet presAssocID="{479FE428-BEFD-4F51-948F-8FEAA2590879}" presName="node" presStyleLbl="node1" presStyleIdx="1" presStyleCnt="7">
        <dgm:presLayoutVars>
          <dgm:bulletEnabled val="1"/>
        </dgm:presLayoutVars>
      </dgm:prSet>
      <dgm:spPr/>
    </dgm:pt>
    <dgm:pt modelId="{DD34D67A-7EA3-4F91-A8DC-BE15EEF7476C}" type="pres">
      <dgm:prSet presAssocID="{F7F7D1E6-56F4-4C2A-9CF2-C27A066BED7D}" presName="sibTrans" presStyleCnt="0"/>
      <dgm:spPr/>
    </dgm:pt>
    <dgm:pt modelId="{30FD79E6-18F7-4DC3-8481-13D77CCC470C}" type="pres">
      <dgm:prSet presAssocID="{91FFB211-B614-4165-9467-1CFC0F7B21B1}" presName="node" presStyleLbl="node1" presStyleIdx="2" presStyleCnt="7" custLinFactNeighborX="1123" custLinFactNeighborY="-374">
        <dgm:presLayoutVars>
          <dgm:bulletEnabled val="1"/>
        </dgm:presLayoutVars>
      </dgm:prSet>
      <dgm:spPr/>
    </dgm:pt>
    <dgm:pt modelId="{1F4E7277-6C91-47D4-B11F-E6B0C566220F}" type="pres">
      <dgm:prSet presAssocID="{2BF9BD1B-4C5F-44C0-A202-6C053CC56E07}" presName="sibTrans" presStyleCnt="0"/>
      <dgm:spPr/>
    </dgm:pt>
    <dgm:pt modelId="{0492B7DB-150B-40A4-93D1-D58CFAD374CC}" type="pres">
      <dgm:prSet presAssocID="{25D95E99-4A82-430A-B31F-54D839BEAB31}" presName="node" presStyleLbl="node1" presStyleIdx="3" presStyleCnt="7" custLinFactNeighborX="-49319">
        <dgm:presLayoutVars>
          <dgm:bulletEnabled val="1"/>
        </dgm:presLayoutVars>
      </dgm:prSet>
      <dgm:spPr/>
    </dgm:pt>
    <dgm:pt modelId="{3DC77833-C629-4E71-969D-D3167C250DE8}" type="pres">
      <dgm:prSet presAssocID="{3CDE7708-AA3D-4176-92A4-AA7657DFD844}" presName="sibTrans" presStyleCnt="0"/>
      <dgm:spPr/>
    </dgm:pt>
    <dgm:pt modelId="{8FB2EC01-6F38-4912-B0A5-3988B1CCF554}" type="pres">
      <dgm:prSet presAssocID="{F4C974CB-02C1-442B-BC7F-B590DD42A366}" presName="node" presStyleLbl="node1" presStyleIdx="4" presStyleCnt="7" custLinFactNeighborX="-55707" custLinFactNeighborY="767">
        <dgm:presLayoutVars>
          <dgm:bulletEnabled val="1"/>
        </dgm:presLayoutVars>
      </dgm:prSet>
      <dgm:spPr/>
    </dgm:pt>
    <dgm:pt modelId="{4BCDAA0C-779D-47A6-A158-E775EE7BFEA6}" type="pres">
      <dgm:prSet presAssocID="{3B588DA2-D646-4CBD-B5AD-F419B2ECBBBB}" presName="sibTrans" presStyleCnt="0"/>
      <dgm:spPr/>
    </dgm:pt>
    <dgm:pt modelId="{8377E465-EC7A-4FF2-B74E-0FFC30FA764F}" type="pres">
      <dgm:prSet presAssocID="{2DE582EA-6735-4A4E-BB04-B3C73B526E01}" presName="node" presStyleLbl="node1" presStyleIdx="5" presStyleCnt="7" custLinFactNeighborX="-60771" custLinFactNeighborY="2302">
        <dgm:presLayoutVars>
          <dgm:bulletEnabled val="1"/>
        </dgm:presLayoutVars>
      </dgm:prSet>
      <dgm:spPr/>
    </dgm:pt>
    <dgm:pt modelId="{C828D238-8E1F-44C1-A35A-A69778C3A3F1}" type="pres">
      <dgm:prSet presAssocID="{33911CE5-B05F-40EB-BBD2-8018B9C2677C}" presName="sibTrans" presStyleCnt="0"/>
      <dgm:spPr/>
    </dgm:pt>
    <dgm:pt modelId="{E72A3FD7-F33C-45FD-9213-FA284D20CCAD}" type="pres">
      <dgm:prSet presAssocID="{2205FC1E-F6CB-4A20-A2CB-EC0730828CC7}" presName="node" presStyleLbl="node1" presStyleIdx="6" presStyleCnt="7" custLinFactX="53261" custLinFactY="-14329" custLinFactNeighborX="100000" custLinFactNeighborY="-100000">
        <dgm:presLayoutVars>
          <dgm:bulletEnabled val="1"/>
        </dgm:presLayoutVars>
      </dgm:prSet>
      <dgm:spPr/>
    </dgm:pt>
  </dgm:ptLst>
  <dgm:cxnLst>
    <dgm:cxn modelId="{60E92E05-E738-45BF-B57B-866680CEE8A0}" srcId="{E9B5EC16-AA8B-4A9D-BBC3-A25B543D2B3D}" destId="{479FE428-BEFD-4F51-948F-8FEAA2590879}" srcOrd="1" destOrd="0" parTransId="{27305BFF-17D1-4F77-8D3C-530E2E1C9E30}" sibTransId="{F7F7D1E6-56F4-4C2A-9CF2-C27A066BED7D}"/>
    <dgm:cxn modelId="{4F84450B-177F-47B0-BAA5-3F620EFD50A2}" type="presOf" srcId="{91FFB211-B614-4165-9467-1CFC0F7B21B1}" destId="{30FD79E6-18F7-4DC3-8481-13D77CCC470C}" srcOrd="0" destOrd="0" presId="urn:microsoft.com/office/officeart/2005/8/layout/default"/>
    <dgm:cxn modelId="{67C7022F-2772-40C3-9AF6-FB35C3F39D3E}" srcId="{E9B5EC16-AA8B-4A9D-BBC3-A25B543D2B3D}" destId="{44A2C93A-B991-4F61-B8CB-6B8336305E51}" srcOrd="0" destOrd="0" parTransId="{D0123210-27F3-462A-83C9-A2ED81F08282}" sibTransId="{6008529C-D350-4CC9-9829-90F1A917C609}"/>
    <dgm:cxn modelId="{E232B031-D0E1-45C4-A354-D5E9E952C712}" type="presOf" srcId="{44A2C93A-B991-4F61-B8CB-6B8336305E51}" destId="{69427024-3272-424A-9730-FED55E2DEFAC}" srcOrd="0" destOrd="0" presId="urn:microsoft.com/office/officeart/2005/8/layout/default"/>
    <dgm:cxn modelId="{94D9633A-9261-4AE6-95F0-A8EC745007ED}" type="presOf" srcId="{2DE582EA-6735-4A4E-BB04-B3C73B526E01}" destId="{8377E465-EC7A-4FF2-B74E-0FFC30FA764F}" srcOrd="0" destOrd="0" presId="urn:microsoft.com/office/officeart/2005/8/layout/default"/>
    <dgm:cxn modelId="{0209B564-0858-4DF7-B2B6-6AFD2C1C9820}" srcId="{E9B5EC16-AA8B-4A9D-BBC3-A25B543D2B3D}" destId="{25D95E99-4A82-430A-B31F-54D839BEAB31}" srcOrd="3" destOrd="0" parTransId="{91E74145-5BAE-451D-9C6E-6BF731160E10}" sibTransId="{3CDE7708-AA3D-4176-92A4-AA7657DFD844}"/>
    <dgm:cxn modelId="{C3FE0245-0C4E-453F-A3FB-8EEDEB5975C1}" type="presOf" srcId="{E9B5EC16-AA8B-4A9D-BBC3-A25B543D2B3D}" destId="{525888FE-7183-4009-A6E1-EB7C323FD88C}" srcOrd="0" destOrd="0" presId="urn:microsoft.com/office/officeart/2005/8/layout/default"/>
    <dgm:cxn modelId="{4950AC54-03D0-467C-8C19-CDE4112622AA}" type="presOf" srcId="{F4C974CB-02C1-442B-BC7F-B590DD42A366}" destId="{8FB2EC01-6F38-4912-B0A5-3988B1CCF554}" srcOrd="0" destOrd="0" presId="urn:microsoft.com/office/officeart/2005/8/layout/default"/>
    <dgm:cxn modelId="{84EF027D-3AC5-458E-9C61-5CDE9AFFA4C3}" srcId="{E9B5EC16-AA8B-4A9D-BBC3-A25B543D2B3D}" destId="{2205FC1E-F6CB-4A20-A2CB-EC0730828CC7}" srcOrd="6" destOrd="0" parTransId="{1013F680-07C7-4C5C-825C-81AB7FFFECA9}" sibTransId="{133E1B67-3FCC-4A92-B83A-04CF6FDE19A4}"/>
    <dgm:cxn modelId="{EF0C2DBF-0DB9-4020-ABB7-A6F6C34D2D53}" srcId="{E9B5EC16-AA8B-4A9D-BBC3-A25B543D2B3D}" destId="{F4C974CB-02C1-442B-BC7F-B590DD42A366}" srcOrd="4" destOrd="0" parTransId="{F546164B-30A2-48DB-AC1D-783341659BBA}" sibTransId="{3B588DA2-D646-4CBD-B5AD-F419B2ECBBBB}"/>
    <dgm:cxn modelId="{05D2E7C0-2796-468F-B005-7C445BFA1373}" type="presOf" srcId="{2205FC1E-F6CB-4A20-A2CB-EC0730828CC7}" destId="{E72A3FD7-F33C-45FD-9213-FA284D20CCAD}" srcOrd="0" destOrd="0" presId="urn:microsoft.com/office/officeart/2005/8/layout/default"/>
    <dgm:cxn modelId="{C60EBBCC-DECB-4F4B-8ADC-D8AEA2CF68B8}" type="presOf" srcId="{25D95E99-4A82-430A-B31F-54D839BEAB31}" destId="{0492B7DB-150B-40A4-93D1-D58CFAD374CC}" srcOrd="0" destOrd="0" presId="urn:microsoft.com/office/officeart/2005/8/layout/default"/>
    <dgm:cxn modelId="{FA60CDD4-FD12-473D-8C3D-63732BBC9AD4}" type="presOf" srcId="{479FE428-BEFD-4F51-948F-8FEAA2590879}" destId="{3C333669-041F-4E30-9E9A-19C5E6316C24}" srcOrd="0" destOrd="0" presId="urn:microsoft.com/office/officeart/2005/8/layout/default"/>
    <dgm:cxn modelId="{22E8DFDE-5B6F-4269-BB7C-C9B29893AC3C}" srcId="{E9B5EC16-AA8B-4A9D-BBC3-A25B543D2B3D}" destId="{91FFB211-B614-4165-9467-1CFC0F7B21B1}" srcOrd="2" destOrd="0" parTransId="{F13A6195-1618-41FE-8285-62A14F16DF2F}" sibTransId="{2BF9BD1B-4C5F-44C0-A202-6C053CC56E07}"/>
    <dgm:cxn modelId="{520DEEF9-8529-4739-98FE-9EFC08868828}" srcId="{E9B5EC16-AA8B-4A9D-BBC3-A25B543D2B3D}" destId="{2DE582EA-6735-4A4E-BB04-B3C73B526E01}" srcOrd="5" destOrd="0" parTransId="{68B1F6CC-2A6B-45F3-83BC-A9D2273C861B}" sibTransId="{33911CE5-B05F-40EB-BBD2-8018B9C2677C}"/>
    <dgm:cxn modelId="{7E5C0572-096B-436F-AD00-992AA6AF9C63}" type="presParOf" srcId="{525888FE-7183-4009-A6E1-EB7C323FD88C}" destId="{69427024-3272-424A-9730-FED55E2DEFAC}" srcOrd="0" destOrd="0" presId="urn:microsoft.com/office/officeart/2005/8/layout/default"/>
    <dgm:cxn modelId="{EA144133-D869-4490-8393-04BCB4F6EE03}" type="presParOf" srcId="{525888FE-7183-4009-A6E1-EB7C323FD88C}" destId="{8F2FA415-520C-4B83-BBDF-7427FDC8BE56}" srcOrd="1" destOrd="0" presId="urn:microsoft.com/office/officeart/2005/8/layout/default"/>
    <dgm:cxn modelId="{E38173C9-D421-4439-BF99-4ABAD05CF32D}" type="presParOf" srcId="{525888FE-7183-4009-A6E1-EB7C323FD88C}" destId="{3C333669-041F-4E30-9E9A-19C5E6316C24}" srcOrd="2" destOrd="0" presId="urn:microsoft.com/office/officeart/2005/8/layout/default"/>
    <dgm:cxn modelId="{EAEB2B63-4318-4DA8-BEC2-2AB7CDAD9895}" type="presParOf" srcId="{525888FE-7183-4009-A6E1-EB7C323FD88C}" destId="{DD34D67A-7EA3-4F91-A8DC-BE15EEF7476C}" srcOrd="3" destOrd="0" presId="urn:microsoft.com/office/officeart/2005/8/layout/default"/>
    <dgm:cxn modelId="{B4FA49DD-BDD1-4CB0-81A5-C1620B559E1C}" type="presParOf" srcId="{525888FE-7183-4009-A6E1-EB7C323FD88C}" destId="{30FD79E6-18F7-4DC3-8481-13D77CCC470C}" srcOrd="4" destOrd="0" presId="urn:microsoft.com/office/officeart/2005/8/layout/default"/>
    <dgm:cxn modelId="{64CC57B4-41B8-4E04-A22A-6B85282CA7AA}" type="presParOf" srcId="{525888FE-7183-4009-A6E1-EB7C323FD88C}" destId="{1F4E7277-6C91-47D4-B11F-E6B0C566220F}" srcOrd="5" destOrd="0" presId="urn:microsoft.com/office/officeart/2005/8/layout/default"/>
    <dgm:cxn modelId="{5C384AD7-A056-4095-B521-02375215D73A}" type="presParOf" srcId="{525888FE-7183-4009-A6E1-EB7C323FD88C}" destId="{0492B7DB-150B-40A4-93D1-D58CFAD374CC}" srcOrd="6" destOrd="0" presId="urn:microsoft.com/office/officeart/2005/8/layout/default"/>
    <dgm:cxn modelId="{845F2A8E-B998-4F07-AFCC-3C1B09AD232A}" type="presParOf" srcId="{525888FE-7183-4009-A6E1-EB7C323FD88C}" destId="{3DC77833-C629-4E71-969D-D3167C250DE8}" srcOrd="7" destOrd="0" presId="urn:microsoft.com/office/officeart/2005/8/layout/default"/>
    <dgm:cxn modelId="{27BDABD2-2EB9-434D-B489-0597FC094F5D}" type="presParOf" srcId="{525888FE-7183-4009-A6E1-EB7C323FD88C}" destId="{8FB2EC01-6F38-4912-B0A5-3988B1CCF554}" srcOrd="8" destOrd="0" presId="urn:microsoft.com/office/officeart/2005/8/layout/default"/>
    <dgm:cxn modelId="{661E703C-6C83-4449-9BAE-E3087F5D192D}" type="presParOf" srcId="{525888FE-7183-4009-A6E1-EB7C323FD88C}" destId="{4BCDAA0C-779D-47A6-A158-E775EE7BFEA6}" srcOrd="9" destOrd="0" presId="urn:microsoft.com/office/officeart/2005/8/layout/default"/>
    <dgm:cxn modelId="{8DAC75A4-DC81-4ACE-9880-485600077B96}" type="presParOf" srcId="{525888FE-7183-4009-A6E1-EB7C323FD88C}" destId="{8377E465-EC7A-4FF2-B74E-0FFC30FA764F}" srcOrd="10" destOrd="0" presId="urn:microsoft.com/office/officeart/2005/8/layout/default"/>
    <dgm:cxn modelId="{652BA114-75A4-4F8C-B3D0-73D892EDA61B}" type="presParOf" srcId="{525888FE-7183-4009-A6E1-EB7C323FD88C}" destId="{C828D238-8E1F-44C1-A35A-A69778C3A3F1}" srcOrd="11" destOrd="0" presId="urn:microsoft.com/office/officeart/2005/8/layout/default"/>
    <dgm:cxn modelId="{D9F6311A-78B4-450B-AAB8-E12567B32EF5}" type="presParOf" srcId="{525888FE-7183-4009-A6E1-EB7C323FD88C}" destId="{E72A3FD7-F33C-45FD-9213-FA284D20CCA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F9B50-7D39-405E-A102-3476F64A3591}"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24FD5301-FFBB-47AC-90F4-9A014B84926F}">
      <dgm:prSet phldrT="[Text]"/>
      <dgm:spPr/>
      <dgm:t>
        <a:bodyPr/>
        <a:lstStyle/>
        <a:p>
          <a:r>
            <a:rPr lang="en-US" b="1" dirty="0"/>
            <a:t>Biden Infrastructure Plan</a:t>
          </a:r>
        </a:p>
      </dgm:t>
    </dgm:pt>
    <dgm:pt modelId="{64A27796-22EA-4BC6-963B-1F60EAF5BBE1}" type="parTrans" cxnId="{A6C68684-7C81-441D-9F87-216B71622C9C}">
      <dgm:prSet/>
      <dgm:spPr/>
      <dgm:t>
        <a:bodyPr/>
        <a:lstStyle/>
        <a:p>
          <a:endParaRPr lang="en-US" b="1"/>
        </a:p>
      </dgm:t>
    </dgm:pt>
    <dgm:pt modelId="{6C13B48D-8588-4337-8E3C-72599FEF9BD8}" type="sibTrans" cxnId="{A6C68684-7C81-441D-9F87-216B71622C9C}">
      <dgm:prSet/>
      <dgm:spPr/>
      <dgm:t>
        <a:bodyPr/>
        <a:lstStyle/>
        <a:p>
          <a:endParaRPr lang="en-US" b="1"/>
        </a:p>
      </dgm:t>
    </dgm:pt>
    <dgm:pt modelId="{3F1B3642-8A8F-4A85-BD84-B9FFA6C221D0}">
      <dgm:prSet phldrT="[Text]"/>
      <dgm:spPr/>
      <dgm:t>
        <a:bodyPr/>
        <a:lstStyle/>
        <a:p>
          <a:r>
            <a:rPr lang="en-US" b="1" dirty="0"/>
            <a:t>Reconciliation Bill</a:t>
          </a:r>
        </a:p>
      </dgm:t>
    </dgm:pt>
    <dgm:pt modelId="{953CDCAD-028E-4CEC-A5F9-066FF2691119}" type="parTrans" cxnId="{4F39E655-196C-4F42-BAC6-AD7C0408324B}">
      <dgm:prSet/>
      <dgm:spPr/>
      <dgm:t>
        <a:bodyPr/>
        <a:lstStyle/>
        <a:p>
          <a:endParaRPr lang="en-US" b="1"/>
        </a:p>
      </dgm:t>
    </dgm:pt>
    <dgm:pt modelId="{F7552CB4-971A-4FB5-A7DA-83067694F13B}" type="sibTrans" cxnId="{4F39E655-196C-4F42-BAC6-AD7C0408324B}">
      <dgm:prSet/>
      <dgm:spPr/>
      <dgm:t>
        <a:bodyPr/>
        <a:lstStyle/>
        <a:p>
          <a:endParaRPr lang="en-US" b="1"/>
        </a:p>
      </dgm:t>
    </dgm:pt>
    <dgm:pt modelId="{7B667B72-AA2E-4191-BB50-3C5516516E4D}">
      <dgm:prSet phldrT="[Text]"/>
      <dgm:spPr/>
      <dgm:t>
        <a:bodyPr/>
        <a:lstStyle/>
        <a:p>
          <a:r>
            <a:rPr lang="en-US" b="1" dirty="0"/>
            <a:t>American Rescue Plan $$</a:t>
          </a:r>
        </a:p>
      </dgm:t>
    </dgm:pt>
    <dgm:pt modelId="{F8CEF091-3746-41D9-986C-1FA08AC451B7}" type="parTrans" cxnId="{9413CF72-AF77-4A5A-9AF7-FB57A7477C67}">
      <dgm:prSet/>
      <dgm:spPr/>
      <dgm:t>
        <a:bodyPr/>
        <a:lstStyle/>
        <a:p>
          <a:endParaRPr lang="en-US" b="1"/>
        </a:p>
      </dgm:t>
    </dgm:pt>
    <dgm:pt modelId="{926C6530-0CE8-465C-BB44-E6764785EF7A}" type="sibTrans" cxnId="{9413CF72-AF77-4A5A-9AF7-FB57A7477C67}">
      <dgm:prSet/>
      <dgm:spPr/>
      <dgm:t>
        <a:bodyPr/>
        <a:lstStyle/>
        <a:p>
          <a:endParaRPr lang="en-US" b="1"/>
        </a:p>
      </dgm:t>
    </dgm:pt>
    <dgm:pt modelId="{CD85BACA-B4D3-4F7A-9F09-F6C89A050CBE}" type="pres">
      <dgm:prSet presAssocID="{547F9B50-7D39-405E-A102-3476F64A3591}" presName="Name0" presStyleCnt="0">
        <dgm:presLayoutVars>
          <dgm:dir/>
          <dgm:animLvl val="lvl"/>
          <dgm:resizeHandles val="exact"/>
        </dgm:presLayoutVars>
      </dgm:prSet>
      <dgm:spPr/>
    </dgm:pt>
    <dgm:pt modelId="{CC7064E3-2C31-4A87-8CEA-8006B1DD72EC}" type="pres">
      <dgm:prSet presAssocID="{24FD5301-FFBB-47AC-90F4-9A014B84926F}" presName="Name8" presStyleCnt="0"/>
      <dgm:spPr/>
    </dgm:pt>
    <dgm:pt modelId="{6FC343DF-32FC-49B2-A8CC-77012D50BBBE}" type="pres">
      <dgm:prSet presAssocID="{24FD5301-FFBB-47AC-90F4-9A014B84926F}" presName="level" presStyleLbl="node1" presStyleIdx="0" presStyleCnt="3">
        <dgm:presLayoutVars>
          <dgm:chMax val="1"/>
          <dgm:bulletEnabled val="1"/>
        </dgm:presLayoutVars>
      </dgm:prSet>
      <dgm:spPr/>
    </dgm:pt>
    <dgm:pt modelId="{5A76FDEC-2600-426E-8C77-83910ABE8596}" type="pres">
      <dgm:prSet presAssocID="{24FD5301-FFBB-47AC-90F4-9A014B84926F}" presName="levelTx" presStyleLbl="revTx" presStyleIdx="0" presStyleCnt="0">
        <dgm:presLayoutVars>
          <dgm:chMax val="1"/>
          <dgm:bulletEnabled val="1"/>
        </dgm:presLayoutVars>
      </dgm:prSet>
      <dgm:spPr/>
    </dgm:pt>
    <dgm:pt modelId="{AF7FAB4F-485D-4410-97BC-3457CA5F11D5}" type="pres">
      <dgm:prSet presAssocID="{3F1B3642-8A8F-4A85-BD84-B9FFA6C221D0}" presName="Name8" presStyleCnt="0"/>
      <dgm:spPr/>
    </dgm:pt>
    <dgm:pt modelId="{760825BC-B9C8-485F-B472-AACA522D9782}" type="pres">
      <dgm:prSet presAssocID="{3F1B3642-8A8F-4A85-BD84-B9FFA6C221D0}" presName="level" presStyleLbl="node1" presStyleIdx="1" presStyleCnt="3">
        <dgm:presLayoutVars>
          <dgm:chMax val="1"/>
          <dgm:bulletEnabled val="1"/>
        </dgm:presLayoutVars>
      </dgm:prSet>
      <dgm:spPr/>
    </dgm:pt>
    <dgm:pt modelId="{401410AE-B1B5-4596-9E94-C47DC36BE558}" type="pres">
      <dgm:prSet presAssocID="{3F1B3642-8A8F-4A85-BD84-B9FFA6C221D0}" presName="levelTx" presStyleLbl="revTx" presStyleIdx="0" presStyleCnt="0">
        <dgm:presLayoutVars>
          <dgm:chMax val="1"/>
          <dgm:bulletEnabled val="1"/>
        </dgm:presLayoutVars>
      </dgm:prSet>
      <dgm:spPr/>
    </dgm:pt>
    <dgm:pt modelId="{F615F630-C0A5-458F-BA57-61A4D7FBC83F}" type="pres">
      <dgm:prSet presAssocID="{7B667B72-AA2E-4191-BB50-3C5516516E4D}" presName="Name8" presStyleCnt="0"/>
      <dgm:spPr/>
    </dgm:pt>
    <dgm:pt modelId="{ACB83410-AD5C-40BF-961F-AEC0B47B1B83}" type="pres">
      <dgm:prSet presAssocID="{7B667B72-AA2E-4191-BB50-3C5516516E4D}" presName="level" presStyleLbl="node1" presStyleIdx="2" presStyleCnt="3">
        <dgm:presLayoutVars>
          <dgm:chMax val="1"/>
          <dgm:bulletEnabled val="1"/>
        </dgm:presLayoutVars>
      </dgm:prSet>
      <dgm:spPr/>
    </dgm:pt>
    <dgm:pt modelId="{45DE02E4-4E97-4461-AB7F-55A72E33A06D}" type="pres">
      <dgm:prSet presAssocID="{7B667B72-AA2E-4191-BB50-3C5516516E4D}" presName="levelTx" presStyleLbl="revTx" presStyleIdx="0" presStyleCnt="0">
        <dgm:presLayoutVars>
          <dgm:chMax val="1"/>
          <dgm:bulletEnabled val="1"/>
        </dgm:presLayoutVars>
      </dgm:prSet>
      <dgm:spPr/>
    </dgm:pt>
  </dgm:ptLst>
  <dgm:cxnLst>
    <dgm:cxn modelId="{9E952515-6320-456E-9B0F-E0A3D4511A46}" type="presOf" srcId="{7B667B72-AA2E-4191-BB50-3C5516516E4D}" destId="{45DE02E4-4E97-4461-AB7F-55A72E33A06D}" srcOrd="1" destOrd="0" presId="urn:microsoft.com/office/officeart/2005/8/layout/pyramid1"/>
    <dgm:cxn modelId="{C254E345-72E3-4ADA-9458-D4E9EEF4A505}" type="presOf" srcId="{24FD5301-FFBB-47AC-90F4-9A014B84926F}" destId="{6FC343DF-32FC-49B2-A8CC-77012D50BBBE}" srcOrd="0" destOrd="0" presId="urn:microsoft.com/office/officeart/2005/8/layout/pyramid1"/>
    <dgm:cxn modelId="{DA75724C-5C56-43EB-9138-6A8B6644CCE2}" type="presOf" srcId="{7B667B72-AA2E-4191-BB50-3C5516516E4D}" destId="{ACB83410-AD5C-40BF-961F-AEC0B47B1B83}" srcOrd="0" destOrd="0" presId="urn:microsoft.com/office/officeart/2005/8/layout/pyramid1"/>
    <dgm:cxn modelId="{9413CF72-AF77-4A5A-9AF7-FB57A7477C67}" srcId="{547F9B50-7D39-405E-A102-3476F64A3591}" destId="{7B667B72-AA2E-4191-BB50-3C5516516E4D}" srcOrd="2" destOrd="0" parTransId="{F8CEF091-3746-41D9-986C-1FA08AC451B7}" sibTransId="{926C6530-0CE8-465C-BB44-E6764785EF7A}"/>
    <dgm:cxn modelId="{4F39E655-196C-4F42-BAC6-AD7C0408324B}" srcId="{547F9B50-7D39-405E-A102-3476F64A3591}" destId="{3F1B3642-8A8F-4A85-BD84-B9FFA6C221D0}" srcOrd="1" destOrd="0" parTransId="{953CDCAD-028E-4CEC-A5F9-066FF2691119}" sibTransId="{F7552CB4-971A-4FB5-A7DA-83067694F13B}"/>
    <dgm:cxn modelId="{A6C68684-7C81-441D-9F87-216B71622C9C}" srcId="{547F9B50-7D39-405E-A102-3476F64A3591}" destId="{24FD5301-FFBB-47AC-90F4-9A014B84926F}" srcOrd="0" destOrd="0" parTransId="{64A27796-22EA-4BC6-963B-1F60EAF5BBE1}" sibTransId="{6C13B48D-8588-4337-8E3C-72599FEF9BD8}"/>
    <dgm:cxn modelId="{8AF8238B-D023-46FC-BC7B-2B4B1C0BBA18}" type="presOf" srcId="{3F1B3642-8A8F-4A85-BD84-B9FFA6C221D0}" destId="{401410AE-B1B5-4596-9E94-C47DC36BE558}" srcOrd="1" destOrd="0" presId="urn:microsoft.com/office/officeart/2005/8/layout/pyramid1"/>
    <dgm:cxn modelId="{39C07AB3-FCDA-457A-BCEF-40528883EEEA}" type="presOf" srcId="{547F9B50-7D39-405E-A102-3476F64A3591}" destId="{CD85BACA-B4D3-4F7A-9F09-F6C89A050CBE}" srcOrd="0" destOrd="0" presId="urn:microsoft.com/office/officeart/2005/8/layout/pyramid1"/>
    <dgm:cxn modelId="{D473C1D1-DCA4-4145-956C-3C8F3DF46132}" type="presOf" srcId="{24FD5301-FFBB-47AC-90F4-9A014B84926F}" destId="{5A76FDEC-2600-426E-8C77-83910ABE8596}" srcOrd="1" destOrd="0" presId="urn:microsoft.com/office/officeart/2005/8/layout/pyramid1"/>
    <dgm:cxn modelId="{DFE19FF7-7342-45C7-90B3-DB86DFC82905}" type="presOf" srcId="{3F1B3642-8A8F-4A85-BD84-B9FFA6C221D0}" destId="{760825BC-B9C8-485F-B472-AACA522D9782}" srcOrd="0" destOrd="0" presId="urn:microsoft.com/office/officeart/2005/8/layout/pyramid1"/>
    <dgm:cxn modelId="{71112AC1-3A1A-4473-ACB7-4E0DE08E28C8}" type="presParOf" srcId="{CD85BACA-B4D3-4F7A-9F09-F6C89A050CBE}" destId="{CC7064E3-2C31-4A87-8CEA-8006B1DD72EC}" srcOrd="0" destOrd="0" presId="urn:microsoft.com/office/officeart/2005/8/layout/pyramid1"/>
    <dgm:cxn modelId="{7A6A034C-B4AD-45BC-8C61-217975851199}" type="presParOf" srcId="{CC7064E3-2C31-4A87-8CEA-8006B1DD72EC}" destId="{6FC343DF-32FC-49B2-A8CC-77012D50BBBE}" srcOrd="0" destOrd="0" presId="urn:microsoft.com/office/officeart/2005/8/layout/pyramid1"/>
    <dgm:cxn modelId="{E87F4828-5AFC-48A4-9C6D-557624149E9B}" type="presParOf" srcId="{CC7064E3-2C31-4A87-8CEA-8006B1DD72EC}" destId="{5A76FDEC-2600-426E-8C77-83910ABE8596}" srcOrd="1" destOrd="0" presId="urn:microsoft.com/office/officeart/2005/8/layout/pyramid1"/>
    <dgm:cxn modelId="{0880B7E9-AAF3-4C67-ACFB-FCB134101E7B}" type="presParOf" srcId="{CD85BACA-B4D3-4F7A-9F09-F6C89A050CBE}" destId="{AF7FAB4F-485D-4410-97BC-3457CA5F11D5}" srcOrd="1" destOrd="0" presId="urn:microsoft.com/office/officeart/2005/8/layout/pyramid1"/>
    <dgm:cxn modelId="{AF8E588E-97F7-4C77-A8FF-AB9FC551DA85}" type="presParOf" srcId="{AF7FAB4F-485D-4410-97BC-3457CA5F11D5}" destId="{760825BC-B9C8-485F-B472-AACA522D9782}" srcOrd="0" destOrd="0" presId="urn:microsoft.com/office/officeart/2005/8/layout/pyramid1"/>
    <dgm:cxn modelId="{7EA9E234-07DE-40D8-BC5A-F371D66270F7}" type="presParOf" srcId="{AF7FAB4F-485D-4410-97BC-3457CA5F11D5}" destId="{401410AE-B1B5-4596-9E94-C47DC36BE558}" srcOrd="1" destOrd="0" presId="urn:microsoft.com/office/officeart/2005/8/layout/pyramid1"/>
    <dgm:cxn modelId="{736DDC49-2AE7-42D8-8C1B-7AA6A6AA338B}" type="presParOf" srcId="{CD85BACA-B4D3-4F7A-9F09-F6C89A050CBE}" destId="{F615F630-C0A5-458F-BA57-61A4D7FBC83F}" srcOrd="2" destOrd="0" presId="urn:microsoft.com/office/officeart/2005/8/layout/pyramid1"/>
    <dgm:cxn modelId="{B0857500-9A07-42E3-A807-E4A4BB473E7C}" type="presParOf" srcId="{F615F630-C0A5-458F-BA57-61A4D7FBC83F}" destId="{ACB83410-AD5C-40BF-961F-AEC0B47B1B83}" srcOrd="0" destOrd="0" presId="urn:microsoft.com/office/officeart/2005/8/layout/pyramid1"/>
    <dgm:cxn modelId="{01E3D7F4-21DA-4B0D-A758-42AAAB5A2059}" type="presParOf" srcId="{F615F630-C0A5-458F-BA57-61A4D7FBC83F}" destId="{45DE02E4-4E97-4461-AB7F-55A72E33A06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FA5A3-5E0F-4CFF-928E-C71268B3CFA1}"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DD12BD4-159C-48DD-B947-F3B15BC73B96}">
      <dgm:prSet/>
      <dgm:spPr/>
      <dgm:t>
        <a:bodyPr/>
        <a:lstStyle/>
        <a:p>
          <a:r>
            <a:rPr lang="en-US" b="1" dirty="0"/>
            <a:t>Under Medicaid, state funding is combined with a federal “match”.</a:t>
          </a:r>
          <a:endParaRPr lang="en-US" dirty="0"/>
        </a:p>
      </dgm:t>
    </dgm:pt>
    <dgm:pt modelId="{A67EBC7D-82A2-4EEE-9347-BE1797E407DC}" type="parTrans" cxnId="{878A95CA-E0EE-4153-83D2-498EC0BEA08F}">
      <dgm:prSet/>
      <dgm:spPr/>
      <dgm:t>
        <a:bodyPr/>
        <a:lstStyle/>
        <a:p>
          <a:endParaRPr lang="en-US"/>
        </a:p>
      </dgm:t>
    </dgm:pt>
    <dgm:pt modelId="{2E7F1FA6-7723-4D1F-9335-5FDB4C1592FC}" type="sibTrans" cxnId="{878A95CA-E0EE-4153-83D2-498EC0BEA08F}">
      <dgm:prSet/>
      <dgm:spPr/>
      <dgm:t>
        <a:bodyPr/>
        <a:lstStyle/>
        <a:p>
          <a:endParaRPr lang="en-US"/>
        </a:p>
      </dgm:t>
    </dgm:pt>
    <dgm:pt modelId="{2F0E2040-3B3F-4BAF-9872-BDCC89A31CFE}">
      <dgm:prSet/>
      <dgm:spPr/>
      <dgm:t>
        <a:bodyPr/>
        <a:lstStyle/>
        <a:p>
          <a:r>
            <a:rPr lang="en-US" b="1" dirty="0"/>
            <a:t>ARPA Funding allows states to temporarily get a 10% increased federal match for certain Medicaid expenditures beginning April 1, 2021 through March 31, 2022</a:t>
          </a:r>
          <a:endParaRPr lang="en-US" dirty="0"/>
        </a:p>
      </dgm:t>
    </dgm:pt>
    <dgm:pt modelId="{45EAD38C-FC24-46C9-BCE0-774366EC9F0C}" type="parTrans" cxnId="{FCE4720E-CCDD-450F-B2A7-54F1C797E5F1}">
      <dgm:prSet/>
      <dgm:spPr/>
      <dgm:t>
        <a:bodyPr/>
        <a:lstStyle/>
        <a:p>
          <a:endParaRPr lang="en-US"/>
        </a:p>
      </dgm:t>
    </dgm:pt>
    <dgm:pt modelId="{5EC0705C-34C3-476B-8183-E1B487AF2D10}" type="sibTrans" cxnId="{FCE4720E-CCDD-450F-B2A7-54F1C797E5F1}">
      <dgm:prSet/>
      <dgm:spPr/>
      <dgm:t>
        <a:bodyPr/>
        <a:lstStyle/>
        <a:p>
          <a:endParaRPr lang="en-US"/>
        </a:p>
      </dgm:t>
    </dgm:pt>
    <dgm:pt modelId="{F7F4429F-993B-42A7-A144-0B1F7983DF45}">
      <dgm:prSet/>
      <dgm:spPr/>
      <dgm:t>
        <a:bodyPr/>
        <a:lstStyle/>
        <a:p>
          <a:r>
            <a:rPr lang="en-US" b="1" dirty="0"/>
            <a:t>Enhanced FMAP requirements includes a broad list of Eligible Services</a:t>
          </a:r>
          <a:endParaRPr lang="en-US" dirty="0"/>
        </a:p>
      </dgm:t>
    </dgm:pt>
    <dgm:pt modelId="{B0B58687-BE90-4141-875C-CBE1880D9E5C}" type="parTrans" cxnId="{DD1C77CE-DC86-4A0B-B5AF-15B2658786C2}">
      <dgm:prSet/>
      <dgm:spPr/>
      <dgm:t>
        <a:bodyPr/>
        <a:lstStyle/>
        <a:p>
          <a:endParaRPr lang="en-US"/>
        </a:p>
      </dgm:t>
    </dgm:pt>
    <dgm:pt modelId="{2524EBF4-89A3-4B0A-AF9A-35ED45B83F6A}" type="sibTrans" cxnId="{DD1C77CE-DC86-4A0B-B5AF-15B2658786C2}">
      <dgm:prSet/>
      <dgm:spPr/>
      <dgm:t>
        <a:bodyPr/>
        <a:lstStyle/>
        <a:p>
          <a:endParaRPr lang="en-US"/>
        </a:p>
      </dgm:t>
    </dgm:pt>
    <dgm:pt modelId="{D9785874-90E9-45FD-ADA4-5FBBC71F3122}">
      <dgm:prSet/>
      <dgm:spPr/>
      <dgm:t>
        <a:bodyPr/>
        <a:lstStyle/>
        <a:p>
          <a:r>
            <a:rPr lang="en-US" b="1" dirty="0"/>
            <a:t>States must comply with Maintenance of Effort (MOE) requirements specified</a:t>
          </a:r>
          <a:endParaRPr lang="en-US" dirty="0"/>
        </a:p>
      </dgm:t>
    </dgm:pt>
    <dgm:pt modelId="{154F4652-4AFA-4468-B36B-C5954617AA8E}" type="parTrans" cxnId="{326EA270-3DB4-47D0-BAE3-35447776C07D}">
      <dgm:prSet/>
      <dgm:spPr/>
      <dgm:t>
        <a:bodyPr/>
        <a:lstStyle/>
        <a:p>
          <a:endParaRPr lang="en-US"/>
        </a:p>
      </dgm:t>
    </dgm:pt>
    <dgm:pt modelId="{D0E08DAD-C456-434B-947C-8FCBBE5FCF6E}" type="sibTrans" cxnId="{326EA270-3DB4-47D0-BAE3-35447776C07D}">
      <dgm:prSet/>
      <dgm:spPr/>
      <dgm:t>
        <a:bodyPr/>
        <a:lstStyle/>
        <a:p>
          <a:endParaRPr lang="en-US"/>
        </a:p>
      </dgm:t>
    </dgm:pt>
    <dgm:pt modelId="{CFA8EE09-80D4-4CD0-A69E-F08DCB0675EC}">
      <dgm:prSet/>
      <dgm:spPr/>
      <dgm:t>
        <a:bodyPr/>
        <a:lstStyle/>
        <a:p>
          <a:r>
            <a:rPr lang="en-US" b="1" dirty="0"/>
            <a:t>Not applicable to HCBS admin expenditures</a:t>
          </a:r>
          <a:endParaRPr lang="en-US" dirty="0"/>
        </a:p>
      </dgm:t>
    </dgm:pt>
    <dgm:pt modelId="{DCF6CADC-F667-4A88-A698-D35353E7515A}" type="parTrans" cxnId="{CCF44D2B-657E-45CD-980E-16FD861CCEA6}">
      <dgm:prSet/>
      <dgm:spPr/>
      <dgm:t>
        <a:bodyPr/>
        <a:lstStyle/>
        <a:p>
          <a:endParaRPr lang="en-US"/>
        </a:p>
      </dgm:t>
    </dgm:pt>
    <dgm:pt modelId="{7F500453-5368-4D7A-8FFA-A33C97868DDF}" type="sibTrans" cxnId="{CCF44D2B-657E-45CD-980E-16FD861CCEA6}">
      <dgm:prSet/>
      <dgm:spPr/>
      <dgm:t>
        <a:bodyPr/>
        <a:lstStyle/>
        <a:p>
          <a:endParaRPr lang="en-US"/>
        </a:p>
      </dgm:t>
    </dgm:pt>
    <dgm:pt modelId="{F8FF96DE-7790-4BB8-81C0-6176B931A991}" type="pres">
      <dgm:prSet presAssocID="{7A4FA5A3-5E0F-4CFF-928E-C71268B3CFA1}" presName="linear" presStyleCnt="0">
        <dgm:presLayoutVars>
          <dgm:animLvl val="lvl"/>
          <dgm:resizeHandles val="exact"/>
        </dgm:presLayoutVars>
      </dgm:prSet>
      <dgm:spPr/>
    </dgm:pt>
    <dgm:pt modelId="{B660B0ED-197C-458D-B297-E27AE090F8F9}" type="pres">
      <dgm:prSet presAssocID="{7DD12BD4-159C-48DD-B947-F3B15BC73B96}" presName="parentText" presStyleLbl="node1" presStyleIdx="0" presStyleCnt="5">
        <dgm:presLayoutVars>
          <dgm:chMax val="0"/>
          <dgm:bulletEnabled val="1"/>
        </dgm:presLayoutVars>
      </dgm:prSet>
      <dgm:spPr/>
    </dgm:pt>
    <dgm:pt modelId="{544CE546-E5FA-448B-9047-2D49C49526D9}" type="pres">
      <dgm:prSet presAssocID="{2E7F1FA6-7723-4D1F-9335-5FDB4C1592FC}" presName="spacer" presStyleCnt="0"/>
      <dgm:spPr/>
    </dgm:pt>
    <dgm:pt modelId="{F079C801-A946-4298-9F06-922F86D93157}" type="pres">
      <dgm:prSet presAssocID="{2F0E2040-3B3F-4BAF-9872-BDCC89A31CFE}" presName="parentText" presStyleLbl="node1" presStyleIdx="1" presStyleCnt="5">
        <dgm:presLayoutVars>
          <dgm:chMax val="0"/>
          <dgm:bulletEnabled val="1"/>
        </dgm:presLayoutVars>
      </dgm:prSet>
      <dgm:spPr/>
    </dgm:pt>
    <dgm:pt modelId="{D82AF341-24EF-45C8-9A27-E8CC69786497}" type="pres">
      <dgm:prSet presAssocID="{5EC0705C-34C3-476B-8183-E1B487AF2D10}" presName="spacer" presStyleCnt="0"/>
      <dgm:spPr/>
    </dgm:pt>
    <dgm:pt modelId="{337D817F-2142-4751-8025-C4D6E5A62A87}" type="pres">
      <dgm:prSet presAssocID="{F7F4429F-993B-42A7-A144-0B1F7983DF45}" presName="parentText" presStyleLbl="node1" presStyleIdx="2" presStyleCnt="5">
        <dgm:presLayoutVars>
          <dgm:chMax val="0"/>
          <dgm:bulletEnabled val="1"/>
        </dgm:presLayoutVars>
      </dgm:prSet>
      <dgm:spPr/>
    </dgm:pt>
    <dgm:pt modelId="{AC1E628A-7A6F-43C2-B3A5-00B7407D97DE}" type="pres">
      <dgm:prSet presAssocID="{2524EBF4-89A3-4B0A-AF9A-35ED45B83F6A}" presName="spacer" presStyleCnt="0"/>
      <dgm:spPr/>
    </dgm:pt>
    <dgm:pt modelId="{5314DE87-F869-4D3E-A4E1-876F18D75234}" type="pres">
      <dgm:prSet presAssocID="{D9785874-90E9-45FD-ADA4-5FBBC71F3122}" presName="parentText" presStyleLbl="node1" presStyleIdx="3" presStyleCnt="5">
        <dgm:presLayoutVars>
          <dgm:chMax val="0"/>
          <dgm:bulletEnabled val="1"/>
        </dgm:presLayoutVars>
      </dgm:prSet>
      <dgm:spPr/>
    </dgm:pt>
    <dgm:pt modelId="{E5079015-B7D9-4AE5-BA3F-2F2F16B7F110}" type="pres">
      <dgm:prSet presAssocID="{D0E08DAD-C456-434B-947C-8FCBBE5FCF6E}" presName="spacer" presStyleCnt="0"/>
      <dgm:spPr/>
    </dgm:pt>
    <dgm:pt modelId="{4FBDA4C9-A5AF-47FA-AC6C-D86F4A951A76}" type="pres">
      <dgm:prSet presAssocID="{CFA8EE09-80D4-4CD0-A69E-F08DCB0675EC}" presName="parentText" presStyleLbl="node1" presStyleIdx="4" presStyleCnt="5">
        <dgm:presLayoutVars>
          <dgm:chMax val="0"/>
          <dgm:bulletEnabled val="1"/>
        </dgm:presLayoutVars>
      </dgm:prSet>
      <dgm:spPr/>
    </dgm:pt>
  </dgm:ptLst>
  <dgm:cxnLst>
    <dgm:cxn modelId="{4FDF1A07-F35F-4797-9D63-003BAEDC1198}" type="presOf" srcId="{7DD12BD4-159C-48DD-B947-F3B15BC73B96}" destId="{B660B0ED-197C-458D-B297-E27AE090F8F9}" srcOrd="0" destOrd="0" presId="urn:microsoft.com/office/officeart/2005/8/layout/vList2"/>
    <dgm:cxn modelId="{FCE4720E-CCDD-450F-B2A7-54F1C797E5F1}" srcId="{7A4FA5A3-5E0F-4CFF-928E-C71268B3CFA1}" destId="{2F0E2040-3B3F-4BAF-9872-BDCC89A31CFE}" srcOrd="1" destOrd="0" parTransId="{45EAD38C-FC24-46C9-BCE0-774366EC9F0C}" sibTransId="{5EC0705C-34C3-476B-8183-E1B487AF2D10}"/>
    <dgm:cxn modelId="{CCF44D2B-657E-45CD-980E-16FD861CCEA6}" srcId="{7A4FA5A3-5E0F-4CFF-928E-C71268B3CFA1}" destId="{CFA8EE09-80D4-4CD0-A69E-F08DCB0675EC}" srcOrd="4" destOrd="0" parTransId="{DCF6CADC-F667-4A88-A698-D35353E7515A}" sibTransId="{7F500453-5368-4D7A-8FFA-A33C97868DDF}"/>
    <dgm:cxn modelId="{E9814E3B-D617-4284-8939-5E9C0FDE9707}" type="presOf" srcId="{7A4FA5A3-5E0F-4CFF-928E-C71268B3CFA1}" destId="{F8FF96DE-7790-4BB8-81C0-6176B931A991}" srcOrd="0" destOrd="0" presId="urn:microsoft.com/office/officeart/2005/8/layout/vList2"/>
    <dgm:cxn modelId="{326EA270-3DB4-47D0-BAE3-35447776C07D}" srcId="{7A4FA5A3-5E0F-4CFF-928E-C71268B3CFA1}" destId="{D9785874-90E9-45FD-ADA4-5FBBC71F3122}" srcOrd="3" destOrd="0" parTransId="{154F4652-4AFA-4468-B36B-C5954617AA8E}" sibTransId="{D0E08DAD-C456-434B-947C-8FCBBE5FCF6E}"/>
    <dgm:cxn modelId="{75DCBC55-BB4A-48E1-837C-3998ACBB6934}" type="presOf" srcId="{CFA8EE09-80D4-4CD0-A69E-F08DCB0675EC}" destId="{4FBDA4C9-A5AF-47FA-AC6C-D86F4A951A76}" srcOrd="0" destOrd="0" presId="urn:microsoft.com/office/officeart/2005/8/layout/vList2"/>
    <dgm:cxn modelId="{B2631458-AFA8-4D8E-9383-5218F7F80890}" type="presOf" srcId="{2F0E2040-3B3F-4BAF-9872-BDCC89A31CFE}" destId="{F079C801-A946-4298-9F06-922F86D93157}" srcOrd="0" destOrd="0" presId="urn:microsoft.com/office/officeart/2005/8/layout/vList2"/>
    <dgm:cxn modelId="{84F5B0AB-DEA1-410B-8716-FF375965B180}" type="presOf" srcId="{D9785874-90E9-45FD-ADA4-5FBBC71F3122}" destId="{5314DE87-F869-4D3E-A4E1-876F18D75234}" srcOrd="0" destOrd="0" presId="urn:microsoft.com/office/officeart/2005/8/layout/vList2"/>
    <dgm:cxn modelId="{878A95CA-E0EE-4153-83D2-498EC0BEA08F}" srcId="{7A4FA5A3-5E0F-4CFF-928E-C71268B3CFA1}" destId="{7DD12BD4-159C-48DD-B947-F3B15BC73B96}" srcOrd="0" destOrd="0" parTransId="{A67EBC7D-82A2-4EEE-9347-BE1797E407DC}" sibTransId="{2E7F1FA6-7723-4D1F-9335-5FDB4C1592FC}"/>
    <dgm:cxn modelId="{DD1C77CE-DC86-4A0B-B5AF-15B2658786C2}" srcId="{7A4FA5A3-5E0F-4CFF-928E-C71268B3CFA1}" destId="{F7F4429F-993B-42A7-A144-0B1F7983DF45}" srcOrd="2" destOrd="0" parTransId="{B0B58687-BE90-4141-875C-CBE1880D9E5C}" sibTransId="{2524EBF4-89A3-4B0A-AF9A-35ED45B83F6A}"/>
    <dgm:cxn modelId="{589667DD-BAEA-4DD9-B860-143BB748FE6F}" type="presOf" srcId="{F7F4429F-993B-42A7-A144-0B1F7983DF45}" destId="{337D817F-2142-4751-8025-C4D6E5A62A87}" srcOrd="0" destOrd="0" presId="urn:microsoft.com/office/officeart/2005/8/layout/vList2"/>
    <dgm:cxn modelId="{7A71EE94-BF0B-4972-8FDA-E63D160E9C48}" type="presParOf" srcId="{F8FF96DE-7790-4BB8-81C0-6176B931A991}" destId="{B660B0ED-197C-458D-B297-E27AE090F8F9}" srcOrd="0" destOrd="0" presId="urn:microsoft.com/office/officeart/2005/8/layout/vList2"/>
    <dgm:cxn modelId="{1E0566FE-5BA4-4EE3-BB04-F0F7AFF7717C}" type="presParOf" srcId="{F8FF96DE-7790-4BB8-81C0-6176B931A991}" destId="{544CE546-E5FA-448B-9047-2D49C49526D9}" srcOrd="1" destOrd="0" presId="urn:microsoft.com/office/officeart/2005/8/layout/vList2"/>
    <dgm:cxn modelId="{5074C031-FCAC-40F7-8BA5-FB7B0BC0E830}" type="presParOf" srcId="{F8FF96DE-7790-4BB8-81C0-6176B931A991}" destId="{F079C801-A946-4298-9F06-922F86D93157}" srcOrd="2" destOrd="0" presId="urn:microsoft.com/office/officeart/2005/8/layout/vList2"/>
    <dgm:cxn modelId="{486178AF-90BF-4626-A394-102F3089B176}" type="presParOf" srcId="{F8FF96DE-7790-4BB8-81C0-6176B931A991}" destId="{D82AF341-24EF-45C8-9A27-E8CC69786497}" srcOrd="3" destOrd="0" presId="urn:microsoft.com/office/officeart/2005/8/layout/vList2"/>
    <dgm:cxn modelId="{1B4023AA-F1EF-4F90-8E1F-B4CB1D8E7A4E}" type="presParOf" srcId="{F8FF96DE-7790-4BB8-81C0-6176B931A991}" destId="{337D817F-2142-4751-8025-C4D6E5A62A87}" srcOrd="4" destOrd="0" presId="urn:microsoft.com/office/officeart/2005/8/layout/vList2"/>
    <dgm:cxn modelId="{FAAE8A48-9E68-4F8D-B3F2-D2679491C5A9}" type="presParOf" srcId="{F8FF96DE-7790-4BB8-81C0-6176B931A991}" destId="{AC1E628A-7A6F-43C2-B3A5-00B7407D97DE}" srcOrd="5" destOrd="0" presId="urn:microsoft.com/office/officeart/2005/8/layout/vList2"/>
    <dgm:cxn modelId="{CB903490-D80E-4B40-A326-9D7177C1737D}" type="presParOf" srcId="{F8FF96DE-7790-4BB8-81C0-6176B931A991}" destId="{5314DE87-F869-4D3E-A4E1-876F18D75234}" srcOrd="6" destOrd="0" presId="urn:microsoft.com/office/officeart/2005/8/layout/vList2"/>
    <dgm:cxn modelId="{84619B0B-34C5-419B-ABF3-C8026CA9B270}" type="presParOf" srcId="{F8FF96DE-7790-4BB8-81C0-6176B931A991}" destId="{E5079015-B7D9-4AE5-BA3F-2F2F16B7F110}" srcOrd="7" destOrd="0" presId="urn:microsoft.com/office/officeart/2005/8/layout/vList2"/>
    <dgm:cxn modelId="{3683D134-63A8-44EF-9459-ECC73C076EEC}" type="presParOf" srcId="{F8FF96DE-7790-4BB8-81C0-6176B931A991}" destId="{4FBDA4C9-A5AF-47FA-AC6C-D86F4A951A7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625CAE9-91A2-4144-926A-F7ABAF58FB6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FFF1E38-65A9-40BE-B973-08B11FB53345}">
      <dgm:prSet/>
      <dgm:spPr/>
      <dgm:t>
        <a:bodyPr/>
        <a:lstStyle/>
        <a:p>
          <a:r>
            <a:rPr lang="en-US" b="1" dirty="0"/>
            <a:t>States would have to strengthen and expand access to HCBS by:</a:t>
          </a:r>
          <a:endParaRPr lang="en-US" dirty="0"/>
        </a:p>
      </dgm:t>
    </dgm:pt>
    <dgm:pt modelId="{162DFBA6-FD81-41A8-A91F-296A1D274CE9}" type="parTrans" cxnId="{E80D2C26-A3BD-4097-8A02-B6732C5C6CC4}">
      <dgm:prSet/>
      <dgm:spPr/>
      <dgm:t>
        <a:bodyPr/>
        <a:lstStyle/>
        <a:p>
          <a:endParaRPr lang="en-US"/>
        </a:p>
      </dgm:t>
    </dgm:pt>
    <dgm:pt modelId="{C5E4B5F3-2A45-4CE0-8465-2B78FEC0EFFE}" type="sibTrans" cxnId="{E80D2C26-A3BD-4097-8A02-B6732C5C6CC4}">
      <dgm:prSet/>
      <dgm:spPr/>
      <dgm:t>
        <a:bodyPr/>
        <a:lstStyle/>
        <a:p>
          <a:endParaRPr lang="en-US"/>
        </a:p>
      </dgm:t>
    </dgm:pt>
    <dgm:pt modelId="{D9363999-1377-4D51-ADEA-2F1CAFF04676}">
      <dgm:prSet/>
      <dgm:spPr/>
      <dgm:t>
        <a:bodyPr/>
        <a:lstStyle/>
        <a:p>
          <a:r>
            <a:rPr lang="en-US" b="1"/>
            <a:t>Expanding financial eligibility criteria for HCBS to federal limits; requiring coverage for personal care services; </a:t>
          </a:r>
          <a:endParaRPr lang="en-US"/>
        </a:p>
      </dgm:t>
    </dgm:pt>
    <dgm:pt modelId="{27AA6943-7D89-4D61-B5E3-4CEAFA7D3D03}" type="parTrans" cxnId="{F4879F2F-D0CF-4FB9-A528-D502D9129108}">
      <dgm:prSet/>
      <dgm:spPr/>
      <dgm:t>
        <a:bodyPr/>
        <a:lstStyle/>
        <a:p>
          <a:endParaRPr lang="en-US"/>
        </a:p>
      </dgm:t>
    </dgm:pt>
    <dgm:pt modelId="{220FC06B-57F6-471D-8C19-55771C864A4E}" type="sibTrans" cxnId="{F4879F2F-D0CF-4FB9-A528-D502D9129108}">
      <dgm:prSet/>
      <dgm:spPr/>
      <dgm:t>
        <a:bodyPr/>
        <a:lstStyle/>
        <a:p>
          <a:endParaRPr lang="en-US"/>
        </a:p>
      </dgm:t>
    </dgm:pt>
    <dgm:pt modelId="{F311A441-9A05-4975-A1C3-C6DF6F540A9A}">
      <dgm:prSet/>
      <dgm:spPr/>
      <dgm:t>
        <a:bodyPr/>
        <a:lstStyle/>
        <a:p>
          <a:r>
            <a:rPr lang="en-US" b="1" dirty="0"/>
            <a:t>expanding supports for family caregivers; </a:t>
          </a:r>
          <a:endParaRPr lang="en-US" dirty="0"/>
        </a:p>
      </dgm:t>
    </dgm:pt>
    <dgm:pt modelId="{0BFE132C-575D-4A81-8BD5-68AB421D1831}" type="parTrans" cxnId="{E775FB8A-A7C6-44FE-A471-475FA09D723D}">
      <dgm:prSet/>
      <dgm:spPr/>
      <dgm:t>
        <a:bodyPr/>
        <a:lstStyle/>
        <a:p>
          <a:endParaRPr lang="en-US"/>
        </a:p>
      </dgm:t>
    </dgm:pt>
    <dgm:pt modelId="{CA9F39A5-1FC4-4CC2-8801-5A600129566F}" type="sibTrans" cxnId="{E775FB8A-A7C6-44FE-A471-475FA09D723D}">
      <dgm:prSet/>
      <dgm:spPr/>
      <dgm:t>
        <a:bodyPr/>
        <a:lstStyle/>
        <a:p>
          <a:endParaRPr lang="en-US"/>
        </a:p>
      </dgm:t>
    </dgm:pt>
    <dgm:pt modelId="{03B2ADC0-55E9-4DFE-8C18-92D976DC0AC7}">
      <dgm:prSet/>
      <dgm:spPr/>
      <dgm:t>
        <a:bodyPr/>
        <a:lstStyle/>
        <a:p>
          <a:r>
            <a:rPr lang="en-US" b="1" dirty="0"/>
            <a:t>adopting programs that help people navigate enrollment and eligibility; expanding access to behavioral health care; </a:t>
          </a:r>
          <a:endParaRPr lang="en-US" dirty="0"/>
        </a:p>
      </dgm:t>
    </dgm:pt>
    <dgm:pt modelId="{DA38FE36-A12C-4855-9B5A-DBE5CA0020D3}" type="parTrans" cxnId="{5DA870B5-B5E9-4221-897F-038D272E4AF5}">
      <dgm:prSet/>
      <dgm:spPr/>
      <dgm:t>
        <a:bodyPr/>
        <a:lstStyle/>
        <a:p>
          <a:endParaRPr lang="en-US"/>
        </a:p>
      </dgm:t>
    </dgm:pt>
    <dgm:pt modelId="{CD71B3E2-FF83-4E6E-A7BD-C6AC6BF9A071}" type="sibTrans" cxnId="{5DA870B5-B5E9-4221-897F-038D272E4AF5}">
      <dgm:prSet/>
      <dgm:spPr/>
      <dgm:t>
        <a:bodyPr/>
        <a:lstStyle/>
        <a:p>
          <a:endParaRPr lang="en-US"/>
        </a:p>
      </dgm:t>
    </dgm:pt>
    <dgm:pt modelId="{2985CB8D-C213-42C7-A449-2C2ED5442FB1}">
      <dgm:prSet/>
      <dgm:spPr/>
      <dgm:t>
        <a:bodyPr/>
        <a:lstStyle/>
        <a:p>
          <a:r>
            <a:rPr lang="en-US" b="1" dirty="0"/>
            <a:t>improving coordination with housing, transportation, and employment supports;</a:t>
          </a:r>
          <a:endParaRPr lang="en-US" dirty="0"/>
        </a:p>
      </dgm:t>
    </dgm:pt>
    <dgm:pt modelId="{C9461CDD-21B7-4AF6-A2F6-6C2BBFA160E8}" type="parTrans" cxnId="{F79C467E-B48D-4C79-A20B-A733B96D70CB}">
      <dgm:prSet/>
      <dgm:spPr/>
      <dgm:t>
        <a:bodyPr/>
        <a:lstStyle/>
        <a:p>
          <a:endParaRPr lang="en-US"/>
        </a:p>
      </dgm:t>
    </dgm:pt>
    <dgm:pt modelId="{412DF5AA-18A9-4994-BD45-F2304A5C3D85}" type="sibTrans" cxnId="{F79C467E-B48D-4C79-A20B-A733B96D70CB}">
      <dgm:prSet/>
      <dgm:spPr/>
      <dgm:t>
        <a:bodyPr/>
        <a:lstStyle/>
        <a:p>
          <a:endParaRPr lang="en-US"/>
        </a:p>
      </dgm:t>
    </dgm:pt>
    <dgm:pt modelId="{A6888985-F24F-423E-BD8B-E78C857F685A}">
      <dgm:prSet/>
      <dgm:spPr/>
      <dgm:t>
        <a:bodyPr/>
        <a:lstStyle/>
        <a:p>
          <a:r>
            <a:rPr lang="en-US" b="1" dirty="0"/>
            <a:t>developing or improving programs to allow working people with disabilities to access HCBS. </a:t>
          </a:r>
          <a:endParaRPr lang="en-US" dirty="0"/>
        </a:p>
      </dgm:t>
    </dgm:pt>
    <dgm:pt modelId="{D4CCA7DB-95B6-46D5-AB3C-2F321F6DB831}" type="parTrans" cxnId="{3767F6DE-9380-4E1C-AFC5-5B1DD4A4D73B}">
      <dgm:prSet/>
      <dgm:spPr/>
      <dgm:t>
        <a:bodyPr/>
        <a:lstStyle/>
        <a:p>
          <a:endParaRPr lang="en-US"/>
        </a:p>
      </dgm:t>
    </dgm:pt>
    <dgm:pt modelId="{C3CC3C26-9B0C-416D-8FFF-6C280673A694}" type="sibTrans" cxnId="{3767F6DE-9380-4E1C-AFC5-5B1DD4A4D73B}">
      <dgm:prSet/>
      <dgm:spPr/>
      <dgm:t>
        <a:bodyPr/>
        <a:lstStyle/>
        <a:p>
          <a:endParaRPr lang="en-US"/>
        </a:p>
      </dgm:t>
    </dgm:pt>
    <dgm:pt modelId="{87981B9C-A228-46EE-84E2-F6C97C112332}">
      <dgm:prSet/>
      <dgm:spPr/>
      <dgm:t>
        <a:bodyPr/>
        <a:lstStyle/>
        <a:p>
          <a:r>
            <a:rPr lang="en-US" b="1" dirty="0"/>
            <a:t>States would also have to strengthen and expand the HCBS workforce by: </a:t>
          </a:r>
          <a:endParaRPr lang="en-US" dirty="0"/>
        </a:p>
      </dgm:t>
    </dgm:pt>
    <dgm:pt modelId="{EE00E318-A0A5-4CC3-9BD9-5292C6CCF462}" type="parTrans" cxnId="{378A268C-6C0B-4AA9-861A-F8C201BB229D}">
      <dgm:prSet/>
      <dgm:spPr/>
      <dgm:t>
        <a:bodyPr/>
        <a:lstStyle/>
        <a:p>
          <a:endParaRPr lang="en-US"/>
        </a:p>
      </dgm:t>
    </dgm:pt>
    <dgm:pt modelId="{935CD9BE-88FE-426F-9623-842F609B8545}" type="sibTrans" cxnId="{378A268C-6C0B-4AA9-861A-F8C201BB229D}">
      <dgm:prSet/>
      <dgm:spPr/>
      <dgm:t>
        <a:bodyPr/>
        <a:lstStyle/>
        <a:p>
          <a:endParaRPr lang="en-US"/>
        </a:p>
      </dgm:t>
    </dgm:pt>
    <dgm:pt modelId="{5E3C6E6B-FBB2-45CF-8D77-ECEFDADB4B80}">
      <dgm:prSet/>
      <dgm:spPr/>
      <dgm:t>
        <a:bodyPr/>
        <a:lstStyle/>
        <a:p>
          <a:r>
            <a:rPr lang="en-US" b="1" dirty="0"/>
            <a:t>addressing HCBS payment rates to promote recruitment and retention of direct care workers; </a:t>
          </a:r>
          <a:endParaRPr lang="en-US" dirty="0"/>
        </a:p>
      </dgm:t>
    </dgm:pt>
    <dgm:pt modelId="{7926B683-832A-4E6A-83B8-7D917A6967AA}" type="parTrans" cxnId="{BD1B3783-01BA-443A-830E-2439D6204080}">
      <dgm:prSet/>
      <dgm:spPr/>
      <dgm:t>
        <a:bodyPr/>
        <a:lstStyle/>
        <a:p>
          <a:endParaRPr lang="en-US"/>
        </a:p>
      </dgm:t>
    </dgm:pt>
    <dgm:pt modelId="{C2088CE9-EB8E-4E4F-9455-459446ABE14E}" type="sibTrans" cxnId="{BD1B3783-01BA-443A-830E-2439D6204080}">
      <dgm:prSet/>
      <dgm:spPr/>
      <dgm:t>
        <a:bodyPr/>
        <a:lstStyle/>
        <a:p>
          <a:endParaRPr lang="en-US"/>
        </a:p>
      </dgm:t>
    </dgm:pt>
    <dgm:pt modelId="{4B0DC11B-4545-47B7-A937-55923AD79798}">
      <dgm:prSet/>
      <dgm:spPr/>
      <dgm:t>
        <a:bodyPr/>
        <a:lstStyle/>
        <a:p>
          <a:r>
            <a:rPr lang="en-US" b="1"/>
            <a:t>regularly updating HCBS payment rates with public input; </a:t>
          </a:r>
          <a:endParaRPr lang="en-US"/>
        </a:p>
      </dgm:t>
    </dgm:pt>
    <dgm:pt modelId="{BA7668D8-694B-43ED-96EA-145ACB8727B1}" type="parTrans" cxnId="{1475C089-2522-44E9-91FC-50E07459A3C4}">
      <dgm:prSet/>
      <dgm:spPr/>
      <dgm:t>
        <a:bodyPr/>
        <a:lstStyle/>
        <a:p>
          <a:endParaRPr lang="en-US"/>
        </a:p>
      </dgm:t>
    </dgm:pt>
    <dgm:pt modelId="{FC2C8A89-A57E-4664-B425-960F7782A6CE}" type="sibTrans" cxnId="{1475C089-2522-44E9-91FC-50E07459A3C4}">
      <dgm:prSet/>
      <dgm:spPr/>
      <dgm:t>
        <a:bodyPr/>
        <a:lstStyle/>
        <a:p>
          <a:endParaRPr lang="en-US"/>
        </a:p>
      </dgm:t>
    </dgm:pt>
    <dgm:pt modelId="{611ADB09-B291-4866-A098-AB38ED0D9A6D}">
      <dgm:prSet/>
      <dgm:spPr/>
      <dgm:t>
        <a:bodyPr/>
        <a:lstStyle/>
        <a:p>
          <a:r>
            <a:rPr lang="en-US" b="1" dirty="0"/>
            <a:t>passing rate increases through to direct care workers to increase wages; and </a:t>
          </a:r>
          <a:endParaRPr lang="en-US" dirty="0"/>
        </a:p>
      </dgm:t>
    </dgm:pt>
    <dgm:pt modelId="{001A7E71-3AF6-4D7F-828E-987B12C86AAC}" type="parTrans" cxnId="{294987B2-618A-4882-9183-FDF085A3E579}">
      <dgm:prSet/>
      <dgm:spPr/>
      <dgm:t>
        <a:bodyPr/>
        <a:lstStyle/>
        <a:p>
          <a:endParaRPr lang="en-US"/>
        </a:p>
      </dgm:t>
    </dgm:pt>
    <dgm:pt modelId="{D67A02ED-F967-448D-8459-D4E002E02D9E}" type="sibTrans" cxnId="{294987B2-618A-4882-9183-FDF085A3E579}">
      <dgm:prSet/>
      <dgm:spPr/>
      <dgm:t>
        <a:bodyPr/>
        <a:lstStyle/>
        <a:p>
          <a:endParaRPr lang="en-US"/>
        </a:p>
      </dgm:t>
    </dgm:pt>
    <dgm:pt modelId="{F25DD2D2-ED29-434C-888A-C664623296F2}">
      <dgm:prSet/>
      <dgm:spPr/>
      <dgm:t>
        <a:bodyPr/>
        <a:lstStyle/>
        <a:p>
          <a:r>
            <a:rPr lang="en-US" b="1" dirty="0"/>
            <a:t>updating and developing training opportunities for this workforce as well as family caregivers. </a:t>
          </a:r>
          <a:endParaRPr lang="en-US" dirty="0"/>
        </a:p>
      </dgm:t>
    </dgm:pt>
    <dgm:pt modelId="{2EAA029B-5EFB-40D8-A09F-36C50D29218C}" type="parTrans" cxnId="{CF38FC76-BD83-48BF-AFD7-558A79E98845}">
      <dgm:prSet/>
      <dgm:spPr/>
      <dgm:t>
        <a:bodyPr/>
        <a:lstStyle/>
        <a:p>
          <a:endParaRPr lang="en-US"/>
        </a:p>
      </dgm:t>
    </dgm:pt>
    <dgm:pt modelId="{90768860-99F6-4EFF-A908-E1636F527473}" type="sibTrans" cxnId="{CF38FC76-BD83-48BF-AFD7-558A79E98845}">
      <dgm:prSet/>
      <dgm:spPr/>
      <dgm:t>
        <a:bodyPr/>
        <a:lstStyle/>
        <a:p>
          <a:endParaRPr lang="en-US"/>
        </a:p>
      </dgm:t>
    </dgm:pt>
    <dgm:pt modelId="{DC858B41-6CF3-4380-A2C0-663826F51C84}">
      <dgm:prSet/>
      <dgm:spPr/>
      <dgm:t>
        <a:bodyPr/>
        <a:lstStyle/>
        <a:p>
          <a:r>
            <a:rPr lang="en-US" b="1" dirty="0"/>
            <a:t>States would also have to show improvement over time by demonstrating:</a:t>
          </a:r>
          <a:endParaRPr lang="en-US" dirty="0"/>
        </a:p>
      </dgm:t>
    </dgm:pt>
    <dgm:pt modelId="{6AF191D5-9F4B-429C-89AB-2174DBB4EDAA}" type="parTrans" cxnId="{54ECA9DC-88EE-4BF4-87F0-B1B2DB177E5F}">
      <dgm:prSet/>
      <dgm:spPr/>
      <dgm:t>
        <a:bodyPr/>
        <a:lstStyle/>
        <a:p>
          <a:endParaRPr lang="en-US"/>
        </a:p>
      </dgm:t>
    </dgm:pt>
    <dgm:pt modelId="{ABAB34BC-711A-44B3-9C53-F975BD5A937E}" type="sibTrans" cxnId="{54ECA9DC-88EE-4BF4-87F0-B1B2DB177E5F}">
      <dgm:prSet/>
      <dgm:spPr/>
      <dgm:t>
        <a:bodyPr/>
        <a:lstStyle/>
        <a:p>
          <a:endParaRPr lang="en-US"/>
        </a:p>
      </dgm:t>
    </dgm:pt>
    <dgm:pt modelId="{3ADF6AA7-2473-471B-97EF-7BA01AF2588F}">
      <dgm:prSet/>
      <dgm:spPr/>
      <dgm:t>
        <a:bodyPr/>
        <a:lstStyle/>
        <a:p>
          <a:r>
            <a:rPr lang="en-US" b="1" dirty="0"/>
            <a:t>improved availability of services; </a:t>
          </a:r>
          <a:endParaRPr lang="en-US" dirty="0"/>
        </a:p>
      </dgm:t>
    </dgm:pt>
    <dgm:pt modelId="{F9B39456-105B-4810-9D81-75FE85A12DD0}" type="parTrans" cxnId="{7F906846-8384-47F7-B05F-C9901A7B9C69}">
      <dgm:prSet/>
      <dgm:spPr/>
      <dgm:t>
        <a:bodyPr/>
        <a:lstStyle/>
        <a:p>
          <a:endParaRPr lang="en-US"/>
        </a:p>
      </dgm:t>
    </dgm:pt>
    <dgm:pt modelId="{3C259F4F-59F9-4514-B89A-6D6A88B02A80}" type="sibTrans" cxnId="{7F906846-8384-47F7-B05F-C9901A7B9C69}">
      <dgm:prSet/>
      <dgm:spPr/>
      <dgm:t>
        <a:bodyPr/>
        <a:lstStyle/>
        <a:p>
          <a:endParaRPr lang="en-US"/>
        </a:p>
      </dgm:t>
    </dgm:pt>
    <dgm:pt modelId="{5C8F4B91-4DD7-4928-8C23-855960AB954E}">
      <dgm:prSet/>
      <dgm:spPr/>
      <dgm:t>
        <a:bodyPr/>
        <a:lstStyle/>
        <a:p>
          <a:r>
            <a:rPr lang="en-US" b="1" dirty="0"/>
            <a:t>reduced disparities in accessing and using HCBS; </a:t>
          </a:r>
          <a:endParaRPr lang="en-US" dirty="0"/>
        </a:p>
      </dgm:t>
    </dgm:pt>
    <dgm:pt modelId="{55F80320-0290-457F-9D6D-6EB78B0EDDE1}" type="parTrans" cxnId="{7568361F-4B5C-46E1-BDED-C4F30D9E9AFB}">
      <dgm:prSet/>
      <dgm:spPr/>
      <dgm:t>
        <a:bodyPr/>
        <a:lstStyle/>
        <a:p>
          <a:endParaRPr lang="en-US"/>
        </a:p>
      </dgm:t>
    </dgm:pt>
    <dgm:pt modelId="{94103A33-4DCC-4315-90EA-E444C06EECBD}" type="sibTrans" cxnId="{7568361F-4B5C-46E1-BDED-C4F30D9E9AFB}">
      <dgm:prSet/>
      <dgm:spPr/>
      <dgm:t>
        <a:bodyPr/>
        <a:lstStyle/>
        <a:p>
          <a:endParaRPr lang="en-US"/>
        </a:p>
      </dgm:t>
    </dgm:pt>
    <dgm:pt modelId="{F0F5A88B-A583-4FC4-BDDD-22AE9169E6AE}">
      <dgm:prSet/>
      <dgm:spPr/>
      <dgm:t>
        <a:bodyPr/>
        <a:lstStyle/>
        <a:p>
          <a:r>
            <a:rPr lang="en-US" b="1" dirty="0"/>
            <a:t>evidence of competitive wages and benefits for workers; and </a:t>
          </a:r>
          <a:endParaRPr lang="en-US" dirty="0"/>
        </a:p>
      </dgm:t>
    </dgm:pt>
    <dgm:pt modelId="{C2124CA7-F3F0-480B-A4C6-8149F5A75C52}" type="parTrans" cxnId="{A1660873-DD3A-4D4B-BA4F-D9F918138345}">
      <dgm:prSet/>
      <dgm:spPr/>
      <dgm:t>
        <a:bodyPr/>
        <a:lstStyle/>
        <a:p>
          <a:endParaRPr lang="en-US"/>
        </a:p>
      </dgm:t>
    </dgm:pt>
    <dgm:pt modelId="{79FE3C66-6BCD-42FF-8759-A03C867A16E9}" type="sibTrans" cxnId="{A1660873-DD3A-4D4B-BA4F-D9F918138345}">
      <dgm:prSet/>
      <dgm:spPr/>
      <dgm:t>
        <a:bodyPr/>
        <a:lstStyle/>
        <a:p>
          <a:endParaRPr lang="en-US"/>
        </a:p>
      </dgm:t>
    </dgm:pt>
    <dgm:pt modelId="{46E7C816-DABA-424E-80A7-56CE34D6F374}">
      <dgm:prSet/>
      <dgm:spPr/>
      <dgm:t>
        <a:bodyPr/>
        <a:lstStyle/>
        <a:p>
          <a:r>
            <a:rPr lang="en-US" b="1" dirty="0"/>
            <a:t>increases in HCBS spending. </a:t>
          </a:r>
          <a:endParaRPr lang="en-US" dirty="0"/>
        </a:p>
      </dgm:t>
    </dgm:pt>
    <dgm:pt modelId="{1F4D4445-090C-452C-8325-3080C6358717}" type="parTrans" cxnId="{15CA1221-7200-4D51-BE98-5FDC565ACAD2}">
      <dgm:prSet/>
      <dgm:spPr/>
      <dgm:t>
        <a:bodyPr/>
        <a:lstStyle/>
        <a:p>
          <a:endParaRPr lang="en-US"/>
        </a:p>
      </dgm:t>
    </dgm:pt>
    <dgm:pt modelId="{F50E2ED2-011E-4080-AA1D-6C904C9BCF38}" type="sibTrans" cxnId="{15CA1221-7200-4D51-BE98-5FDC565ACAD2}">
      <dgm:prSet/>
      <dgm:spPr/>
      <dgm:t>
        <a:bodyPr/>
        <a:lstStyle/>
        <a:p>
          <a:endParaRPr lang="en-US"/>
        </a:p>
      </dgm:t>
    </dgm:pt>
    <dgm:pt modelId="{64886225-424B-421E-B7A9-E750B97E8E01}" type="pres">
      <dgm:prSet presAssocID="{0625CAE9-91A2-4144-926A-F7ABAF58FB6C}" presName="linear" presStyleCnt="0">
        <dgm:presLayoutVars>
          <dgm:animLvl val="lvl"/>
          <dgm:resizeHandles val="exact"/>
        </dgm:presLayoutVars>
      </dgm:prSet>
      <dgm:spPr/>
    </dgm:pt>
    <dgm:pt modelId="{DB564425-B1C1-49D9-BACA-0AA6F0D9BB70}" type="pres">
      <dgm:prSet presAssocID="{7FFF1E38-65A9-40BE-B973-08B11FB53345}" presName="parentText" presStyleLbl="node1" presStyleIdx="0" presStyleCnt="3">
        <dgm:presLayoutVars>
          <dgm:chMax val="0"/>
          <dgm:bulletEnabled val="1"/>
        </dgm:presLayoutVars>
      </dgm:prSet>
      <dgm:spPr/>
    </dgm:pt>
    <dgm:pt modelId="{0AA576A1-5504-4958-90D2-FF1A893BD997}" type="pres">
      <dgm:prSet presAssocID="{7FFF1E38-65A9-40BE-B973-08B11FB53345}" presName="childText" presStyleLbl="revTx" presStyleIdx="0" presStyleCnt="3">
        <dgm:presLayoutVars>
          <dgm:bulletEnabled val="1"/>
        </dgm:presLayoutVars>
      </dgm:prSet>
      <dgm:spPr/>
    </dgm:pt>
    <dgm:pt modelId="{9523D050-3167-4489-BCA8-F02936301B98}" type="pres">
      <dgm:prSet presAssocID="{87981B9C-A228-46EE-84E2-F6C97C112332}" presName="parentText" presStyleLbl="node1" presStyleIdx="1" presStyleCnt="3">
        <dgm:presLayoutVars>
          <dgm:chMax val="0"/>
          <dgm:bulletEnabled val="1"/>
        </dgm:presLayoutVars>
      </dgm:prSet>
      <dgm:spPr/>
    </dgm:pt>
    <dgm:pt modelId="{C771D502-F34B-4ECC-B672-95D8DEC3BEEB}" type="pres">
      <dgm:prSet presAssocID="{87981B9C-A228-46EE-84E2-F6C97C112332}" presName="childText" presStyleLbl="revTx" presStyleIdx="1" presStyleCnt="3">
        <dgm:presLayoutVars>
          <dgm:bulletEnabled val="1"/>
        </dgm:presLayoutVars>
      </dgm:prSet>
      <dgm:spPr/>
    </dgm:pt>
    <dgm:pt modelId="{04B7ACA8-41CE-47F8-B53F-D95882A89587}" type="pres">
      <dgm:prSet presAssocID="{DC858B41-6CF3-4380-A2C0-663826F51C84}" presName="parentText" presStyleLbl="node1" presStyleIdx="2" presStyleCnt="3">
        <dgm:presLayoutVars>
          <dgm:chMax val="0"/>
          <dgm:bulletEnabled val="1"/>
        </dgm:presLayoutVars>
      </dgm:prSet>
      <dgm:spPr/>
    </dgm:pt>
    <dgm:pt modelId="{EB1244C9-65B6-402B-B458-1D13ABF531E4}" type="pres">
      <dgm:prSet presAssocID="{DC858B41-6CF3-4380-A2C0-663826F51C84}" presName="childText" presStyleLbl="revTx" presStyleIdx="2" presStyleCnt="3">
        <dgm:presLayoutVars>
          <dgm:bulletEnabled val="1"/>
        </dgm:presLayoutVars>
      </dgm:prSet>
      <dgm:spPr/>
    </dgm:pt>
  </dgm:ptLst>
  <dgm:cxnLst>
    <dgm:cxn modelId="{5E561402-754B-4A1C-90B4-E3FEC6525149}" type="presOf" srcId="{2985CB8D-C213-42C7-A449-2C2ED5442FB1}" destId="{0AA576A1-5504-4958-90D2-FF1A893BD997}" srcOrd="0" destOrd="3" presId="urn:microsoft.com/office/officeart/2005/8/layout/vList2"/>
    <dgm:cxn modelId="{27114E12-ECE9-419D-AA78-3245D8121165}" type="presOf" srcId="{87981B9C-A228-46EE-84E2-F6C97C112332}" destId="{9523D050-3167-4489-BCA8-F02936301B98}" srcOrd="0" destOrd="0" presId="urn:microsoft.com/office/officeart/2005/8/layout/vList2"/>
    <dgm:cxn modelId="{CBC76313-C355-43C7-A249-44C38297F45C}" type="presOf" srcId="{611ADB09-B291-4866-A098-AB38ED0D9A6D}" destId="{C771D502-F34B-4ECC-B672-95D8DEC3BEEB}" srcOrd="0" destOrd="2" presId="urn:microsoft.com/office/officeart/2005/8/layout/vList2"/>
    <dgm:cxn modelId="{7568361F-4B5C-46E1-BDED-C4F30D9E9AFB}" srcId="{DC858B41-6CF3-4380-A2C0-663826F51C84}" destId="{5C8F4B91-4DD7-4928-8C23-855960AB954E}" srcOrd="1" destOrd="0" parTransId="{55F80320-0290-457F-9D6D-6EB78B0EDDE1}" sibTransId="{94103A33-4DCC-4315-90EA-E444C06EECBD}"/>
    <dgm:cxn modelId="{15CA1221-7200-4D51-BE98-5FDC565ACAD2}" srcId="{DC858B41-6CF3-4380-A2C0-663826F51C84}" destId="{46E7C816-DABA-424E-80A7-56CE34D6F374}" srcOrd="3" destOrd="0" parTransId="{1F4D4445-090C-452C-8325-3080C6358717}" sibTransId="{F50E2ED2-011E-4080-AA1D-6C904C9BCF38}"/>
    <dgm:cxn modelId="{E80D2C26-A3BD-4097-8A02-B6732C5C6CC4}" srcId="{0625CAE9-91A2-4144-926A-F7ABAF58FB6C}" destId="{7FFF1E38-65A9-40BE-B973-08B11FB53345}" srcOrd="0" destOrd="0" parTransId="{162DFBA6-FD81-41A8-A91F-296A1D274CE9}" sibTransId="{C5E4B5F3-2A45-4CE0-8465-2B78FEC0EFFE}"/>
    <dgm:cxn modelId="{E6AF7D2F-BC98-4D69-A3BE-7223819CC6AA}" type="presOf" srcId="{0625CAE9-91A2-4144-926A-F7ABAF58FB6C}" destId="{64886225-424B-421E-B7A9-E750B97E8E01}" srcOrd="0" destOrd="0" presId="urn:microsoft.com/office/officeart/2005/8/layout/vList2"/>
    <dgm:cxn modelId="{F4879F2F-D0CF-4FB9-A528-D502D9129108}" srcId="{7FFF1E38-65A9-40BE-B973-08B11FB53345}" destId="{D9363999-1377-4D51-ADEA-2F1CAFF04676}" srcOrd="0" destOrd="0" parTransId="{27AA6943-7D89-4D61-B5E3-4CEAFA7D3D03}" sibTransId="{220FC06B-57F6-471D-8C19-55771C864A4E}"/>
    <dgm:cxn modelId="{5C6FB32F-3F81-4D7C-BC40-8E75F907D89A}" type="presOf" srcId="{7FFF1E38-65A9-40BE-B973-08B11FB53345}" destId="{DB564425-B1C1-49D9-BACA-0AA6F0D9BB70}" srcOrd="0" destOrd="0" presId="urn:microsoft.com/office/officeart/2005/8/layout/vList2"/>
    <dgm:cxn modelId="{7F906846-8384-47F7-B05F-C9901A7B9C69}" srcId="{DC858B41-6CF3-4380-A2C0-663826F51C84}" destId="{3ADF6AA7-2473-471B-97EF-7BA01AF2588F}" srcOrd="0" destOrd="0" parTransId="{F9B39456-105B-4810-9D81-75FE85A12DD0}" sibTransId="{3C259F4F-59F9-4514-B89A-6D6A88B02A80}"/>
    <dgm:cxn modelId="{16B30569-DAA8-4D63-8FF3-BBDDC94437A2}" type="presOf" srcId="{4B0DC11B-4545-47B7-A937-55923AD79798}" destId="{C771D502-F34B-4ECC-B672-95D8DEC3BEEB}" srcOrd="0" destOrd="1" presId="urn:microsoft.com/office/officeart/2005/8/layout/vList2"/>
    <dgm:cxn modelId="{D038804F-BC8A-4F9A-9F6E-4112A37E4107}" type="presOf" srcId="{F0F5A88B-A583-4FC4-BDDD-22AE9169E6AE}" destId="{EB1244C9-65B6-402B-B458-1D13ABF531E4}" srcOrd="0" destOrd="2" presId="urn:microsoft.com/office/officeart/2005/8/layout/vList2"/>
    <dgm:cxn modelId="{A1660873-DD3A-4D4B-BA4F-D9F918138345}" srcId="{DC858B41-6CF3-4380-A2C0-663826F51C84}" destId="{F0F5A88B-A583-4FC4-BDDD-22AE9169E6AE}" srcOrd="2" destOrd="0" parTransId="{C2124CA7-F3F0-480B-A4C6-8149F5A75C52}" sibTransId="{79FE3C66-6BCD-42FF-8759-A03C867A16E9}"/>
    <dgm:cxn modelId="{CF38FC76-BD83-48BF-AFD7-558A79E98845}" srcId="{87981B9C-A228-46EE-84E2-F6C97C112332}" destId="{F25DD2D2-ED29-434C-888A-C664623296F2}" srcOrd="3" destOrd="0" parTransId="{2EAA029B-5EFB-40D8-A09F-36C50D29218C}" sibTransId="{90768860-99F6-4EFF-A908-E1636F527473}"/>
    <dgm:cxn modelId="{2FFED979-9F38-4658-9569-06E145F1E833}" type="presOf" srcId="{3ADF6AA7-2473-471B-97EF-7BA01AF2588F}" destId="{EB1244C9-65B6-402B-B458-1D13ABF531E4}" srcOrd="0" destOrd="0" presId="urn:microsoft.com/office/officeart/2005/8/layout/vList2"/>
    <dgm:cxn modelId="{F79C467E-B48D-4C79-A20B-A733B96D70CB}" srcId="{7FFF1E38-65A9-40BE-B973-08B11FB53345}" destId="{2985CB8D-C213-42C7-A449-2C2ED5442FB1}" srcOrd="3" destOrd="0" parTransId="{C9461CDD-21B7-4AF6-A2F6-6C2BBFA160E8}" sibTransId="{412DF5AA-18A9-4994-BD45-F2304A5C3D85}"/>
    <dgm:cxn modelId="{5043697E-D32A-4F1E-B42F-0C8CD39E860E}" type="presOf" srcId="{46E7C816-DABA-424E-80A7-56CE34D6F374}" destId="{EB1244C9-65B6-402B-B458-1D13ABF531E4}" srcOrd="0" destOrd="3" presId="urn:microsoft.com/office/officeart/2005/8/layout/vList2"/>
    <dgm:cxn modelId="{EA5DA07E-5AE0-490F-BA82-B28AC59B4C8B}" type="presOf" srcId="{5C8F4B91-4DD7-4928-8C23-855960AB954E}" destId="{EB1244C9-65B6-402B-B458-1D13ABF531E4}" srcOrd="0" destOrd="1" presId="urn:microsoft.com/office/officeart/2005/8/layout/vList2"/>
    <dgm:cxn modelId="{BD1B3783-01BA-443A-830E-2439D6204080}" srcId="{87981B9C-A228-46EE-84E2-F6C97C112332}" destId="{5E3C6E6B-FBB2-45CF-8D77-ECEFDADB4B80}" srcOrd="0" destOrd="0" parTransId="{7926B683-832A-4E6A-83B8-7D917A6967AA}" sibTransId="{C2088CE9-EB8E-4E4F-9455-459446ABE14E}"/>
    <dgm:cxn modelId="{1475C089-2522-44E9-91FC-50E07459A3C4}" srcId="{87981B9C-A228-46EE-84E2-F6C97C112332}" destId="{4B0DC11B-4545-47B7-A937-55923AD79798}" srcOrd="1" destOrd="0" parTransId="{BA7668D8-694B-43ED-96EA-145ACB8727B1}" sibTransId="{FC2C8A89-A57E-4664-B425-960F7782A6CE}"/>
    <dgm:cxn modelId="{5F6ADF8A-E925-4D88-A180-CCA3476319A9}" type="presOf" srcId="{5E3C6E6B-FBB2-45CF-8D77-ECEFDADB4B80}" destId="{C771D502-F34B-4ECC-B672-95D8DEC3BEEB}" srcOrd="0" destOrd="0" presId="urn:microsoft.com/office/officeart/2005/8/layout/vList2"/>
    <dgm:cxn modelId="{E775FB8A-A7C6-44FE-A471-475FA09D723D}" srcId="{7FFF1E38-65A9-40BE-B973-08B11FB53345}" destId="{F311A441-9A05-4975-A1C3-C6DF6F540A9A}" srcOrd="1" destOrd="0" parTransId="{0BFE132C-575D-4A81-8BD5-68AB421D1831}" sibTransId="{CA9F39A5-1FC4-4CC2-8801-5A600129566F}"/>
    <dgm:cxn modelId="{378A268C-6C0B-4AA9-861A-F8C201BB229D}" srcId="{0625CAE9-91A2-4144-926A-F7ABAF58FB6C}" destId="{87981B9C-A228-46EE-84E2-F6C97C112332}" srcOrd="1" destOrd="0" parTransId="{EE00E318-A0A5-4CC3-9BD9-5292C6CCF462}" sibTransId="{935CD9BE-88FE-426F-9623-842F609B8545}"/>
    <dgm:cxn modelId="{91B58796-2018-4315-9EBD-A33AD2BE9E3D}" type="presOf" srcId="{DC858B41-6CF3-4380-A2C0-663826F51C84}" destId="{04B7ACA8-41CE-47F8-B53F-D95882A89587}" srcOrd="0" destOrd="0" presId="urn:microsoft.com/office/officeart/2005/8/layout/vList2"/>
    <dgm:cxn modelId="{FA37A0AC-B080-4F52-A483-499FCBE32194}" type="presOf" srcId="{D9363999-1377-4D51-ADEA-2F1CAFF04676}" destId="{0AA576A1-5504-4958-90D2-FF1A893BD997}" srcOrd="0" destOrd="0" presId="urn:microsoft.com/office/officeart/2005/8/layout/vList2"/>
    <dgm:cxn modelId="{294987B2-618A-4882-9183-FDF085A3E579}" srcId="{87981B9C-A228-46EE-84E2-F6C97C112332}" destId="{611ADB09-B291-4866-A098-AB38ED0D9A6D}" srcOrd="2" destOrd="0" parTransId="{001A7E71-3AF6-4D7F-828E-987B12C86AAC}" sibTransId="{D67A02ED-F967-448D-8459-D4E002E02D9E}"/>
    <dgm:cxn modelId="{E0C9AEB3-4C89-4495-BE14-84C336284ACB}" type="presOf" srcId="{A6888985-F24F-423E-BD8B-E78C857F685A}" destId="{0AA576A1-5504-4958-90D2-FF1A893BD997}" srcOrd="0" destOrd="4" presId="urn:microsoft.com/office/officeart/2005/8/layout/vList2"/>
    <dgm:cxn modelId="{5DA870B5-B5E9-4221-897F-038D272E4AF5}" srcId="{7FFF1E38-65A9-40BE-B973-08B11FB53345}" destId="{03B2ADC0-55E9-4DFE-8C18-92D976DC0AC7}" srcOrd="2" destOrd="0" parTransId="{DA38FE36-A12C-4855-9B5A-DBE5CA0020D3}" sibTransId="{CD71B3E2-FF83-4E6E-A7BD-C6AC6BF9A071}"/>
    <dgm:cxn modelId="{195AF7CC-E0C0-42A4-9835-506DB438586E}" type="presOf" srcId="{F25DD2D2-ED29-434C-888A-C664623296F2}" destId="{C771D502-F34B-4ECC-B672-95D8DEC3BEEB}" srcOrd="0" destOrd="3" presId="urn:microsoft.com/office/officeart/2005/8/layout/vList2"/>
    <dgm:cxn modelId="{54ECA9DC-88EE-4BF4-87F0-B1B2DB177E5F}" srcId="{0625CAE9-91A2-4144-926A-F7ABAF58FB6C}" destId="{DC858B41-6CF3-4380-A2C0-663826F51C84}" srcOrd="2" destOrd="0" parTransId="{6AF191D5-9F4B-429C-89AB-2174DBB4EDAA}" sibTransId="{ABAB34BC-711A-44B3-9C53-F975BD5A937E}"/>
    <dgm:cxn modelId="{3767F6DE-9380-4E1C-AFC5-5B1DD4A4D73B}" srcId="{7FFF1E38-65A9-40BE-B973-08B11FB53345}" destId="{A6888985-F24F-423E-BD8B-E78C857F685A}" srcOrd="4" destOrd="0" parTransId="{D4CCA7DB-95B6-46D5-AB3C-2F321F6DB831}" sibTransId="{C3CC3C26-9B0C-416D-8FFF-6C280673A694}"/>
    <dgm:cxn modelId="{655D2BE7-165A-4BD2-BD56-566771B63A62}" type="presOf" srcId="{03B2ADC0-55E9-4DFE-8C18-92D976DC0AC7}" destId="{0AA576A1-5504-4958-90D2-FF1A893BD997}" srcOrd="0" destOrd="2" presId="urn:microsoft.com/office/officeart/2005/8/layout/vList2"/>
    <dgm:cxn modelId="{CC1459FE-82A0-4B16-9C79-1CB138145551}" type="presOf" srcId="{F311A441-9A05-4975-A1C3-C6DF6F540A9A}" destId="{0AA576A1-5504-4958-90D2-FF1A893BD997}" srcOrd="0" destOrd="1" presId="urn:microsoft.com/office/officeart/2005/8/layout/vList2"/>
    <dgm:cxn modelId="{1181EC09-81D0-4102-8240-196C83009441}" type="presParOf" srcId="{64886225-424B-421E-B7A9-E750B97E8E01}" destId="{DB564425-B1C1-49D9-BACA-0AA6F0D9BB70}" srcOrd="0" destOrd="0" presId="urn:microsoft.com/office/officeart/2005/8/layout/vList2"/>
    <dgm:cxn modelId="{378B7825-9161-4F45-9C10-570B90FBD55C}" type="presParOf" srcId="{64886225-424B-421E-B7A9-E750B97E8E01}" destId="{0AA576A1-5504-4958-90D2-FF1A893BD997}" srcOrd="1" destOrd="0" presId="urn:microsoft.com/office/officeart/2005/8/layout/vList2"/>
    <dgm:cxn modelId="{D081FB74-B69E-4C47-807C-85DDF23F265E}" type="presParOf" srcId="{64886225-424B-421E-B7A9-E750B97E8E01}" destId="{9523D050-3167-4489-BCA8-F02936301B98}" srcOrd="2" destOrd="0" presId="urn:microsoft.com/office/officeart/2005/8/layout/vList2"/>
    <dgm:cxn modelId="{6D222A4A-F1E8-4707-9B26-4668CE272922}" type="presParOf" srcId="{64886225-424B-421E-B7A9-E750B97E8E01}" destId="{C771D502-F34B-4ECC-B672-95D8DEC3BEEB}" srcOrd="3" destOrd="0" presId="urn:microsoft.com/office/officeart/2005/8/layout/vList2"/>
    <dgm:cxn modelId="{D50EA605-4863-45F5-9789-739B017EDF21}" type="presParOf" srcId="{64886225-424B-421E-B7A9-E750B97E8E01}" destId="{04B7ACA8-41CE-47F8-B53F-D95882A89587}" srcOrd="4" destOrd="0" presId="urn:microsoft.com/office/officeart/2005/8/layout/vList2"/>
    <dgm:cxn modelId="{BBCB8110-F38D-47AA-92C9-517CC57834DC}" type="presParOf" srcId="{64886225-424B-421E-B7A9-E750B97E8E01}" destId="{EB1244C9-65B6-402B-B458-1D13ABF531E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D2AED4-6A73-4D46-AD92-2558C18816BC}" type="doc">
      <dgm:prSet loTypeId="urn:microsoft.com/office/officeart/2005/8/layout/gear1" loCatId="process" qsTypeId="urn:microsoft.com/office/officeart/2005/8/quickstyle/simple1" qsCatId="simple" csTypeId="urn:microsoft.com/office/officeart/2005/8/colors/accent0_3" csCatId="mainScheme" phldr="1"/>
      <dgm:spPr/>
    </dgm:pt>
    <dgm:pt modelId="{57A8DAA4-DAF3-4094-A5CE-A2B90E0D849E}">
      <dgm:prSet phldrT="[Text]" custT="1"/>
      <dgm:spPr/>
      <dgm:t>
        <a:bodyPr/>
        <a:lstStyle/>
        <a:p>
          <a:r>
            <a:rPr lang="en-US" sz="1400" b="1" dirty="0"/>
            <a:t>Biden Infrastructure Package</a:t>
          </a:r>
        </a:p>
      </dgm:t>
    </dgm:pt>
    <dgm:pt modelId="{0990C530-5558-4F94-B0A9-2C7E9FB44E82}" type="parTrans" cxnId="{4C629F6E-6B0C-4610-84D6-DDF693198FF0}">
      <dgm:prSet/>
      <dgm:spPr/>
      <dgm:t>
        <a:bodyPr/>
        <a:lstStyle/>
        <a:p>
          <a:endParaRPr lang="en-US" sz="2400" b="1"/>
        </a:p>
      </dgm:t>
    </dgm:pt>
    <dgm:pt modelId="{B5E7DEF0-0DE9-42F9-84EF-2E77466B0F9C}" type="sibTrans" cxnId="{4C629F6E-6B0C-4610-84D6-DDF693198FF0}">
      <dgm:prSet/>
      <dgm:spPr/>
      <dgm:t>
        <a:bodyPr/>
        <a:lstStyle/>
        <a:p>
          <a:endParaRPr lang="en-US" sz="2400" b="1"/>
        </a:p>
      </dgm:t>
    </dgm:pt>
    <dgm:pt modelId="{710BDD9C-2AEA-4FAB-801F-D4687076701D}">
      <dgm:prSet phldrT="[Text]" custT="1"/>
      <dgm:spPr/>
      <dgm:t>
        <a:bodyPr/>
        <a:lstStyle/>
        <a:p>
          <a:r>
            <a:rPr lang="en-US" sz="1400" b="1" dirty="0"/>
            <a:t>American Rescue Plan</a:t>
          </a:r>
        </a:p>
      </dgm:t>
    </dgm:pt>
    <dgm:pt modelId="{08F5C6D8-EB71-4F76-9538-08B75669E6F9}" type="parTrans" cxnId="{B9519CD2-509A-424A-9577-D142153C1251}">
      <dgm:prSet/>
      <dgm:spPr/>
      <dgm:t>
        <a:bodyPr/>
        <a:lstStyle/>
        <a:p>
          <a:endParaRPr lang="en-US" sz="2400" b="1"/>
        </a:p>
      </dgm:t>
    </dgm:pt>
    <dgm:pt modelId="{E8F8B1D0-7077-42E8-B601-F6EB1EDCF60F}" type="sibTrans" cxnId="{B9519CD2-509A-424A-9577-D142153C1251}">
      <dgm:prSet/>
      <dgm:spPr/>
      <dgm:t>
        <a:bodyPr/>
        <a:lstStyle/>
        <a:p>
          <a:endParaRPr lang="en-US" sz="2400" b="1"/>
        </a:p>
      </dgm:t>
    </dgm:pt>
    <dgm:pt modelId="{EAFE9FDA-5304-4AD2-951C-53C4F798DE5F}">
      <dgm:prSet phldrT="[Text]" custT="1"/>
      <dgm:spPr/>
      <dgm:t>
        <a:bodyPr/>
        <a:lstStyle/>
        <a:p>
          <a:r>
            <a:rPr lang="en-US" sz="1400" b="1" dirty="0"/>
            <a:t>Jobs Plan; Families Plan</a:t>
          </a:r>
        </a:p>
      </dgm:t>
    </dgm:pt>
    <dgm:pt modelId="{3B98669F-9355-4C9C-A3E9-33ECE428E1ED}" type="parTrans" cxnId="{A765E233-7FCD-4B45-BF06-58E3986AEF1D}">
      <dgm:prSet/>
      <dgm:spPr/>
      <dgm:t>
        <a:bodyPr/>
        <a:lstStyle/>
        <a:p>
          <a:endParaRPr lang="en-US" sz="2400" b="1"/>
        </a:p>
      </dgm:t>
    </dgm:pt>
    <dgm:pt modelId="{148322F9-4F6B-4461-9C0F-07DD38D5D482}" type="sibTrans" cxnId="{A765E233-7FCD-4B45-BF06-58E3986AEF1D}">
      <dgm:prSet/>
      <dgm:spPr/>
      <dgm:t>
        <a:bodyPr/>
        <a:lstStyle/>
        <a:p>
          <a:endParaRPr lang="en-US" sz="2400" b="1"/>
        </a:p>
      </dgm:t>
    </dgm:pt>
    <dgm:pt modelId="{D3D0201E-D484-4D98-8850-52007CD3F092}" type="pres">
      <dgm:prSet presAssocID="{D8D2AED4-6A73-4D46-AD92-2558C18816BC}" presName="composite" presStyleCnt="0">
        <dgm:presLayoutVars>
          <dgm:chMax val="3"/>
          <dgm:animLvl val="lvl"/>
          <dgm:resizeHandles val="exact"/>
        </dgm:presLayoutVars>
      </dgm:prSet>
      <dgm:spPr/>
    </dgm:pt>
    <dgm:pt modelId="{A5B5F693-92E4-4969-AFDD-95D619234314}" type="pres">
      <dgm:prSet presAssocID="{57A8DAA4-DAF3-4094-A5CE-A2B90E0D849E}" presName="gear1" presStyleLbl="node1" presStyleIdx="0" presStyleCnt="3" custLinFactNeighborX="251">
        <dgm:presLayoutVars>
          <dgm:chMax val="1"/>
          <dgm:bulletEnabled val="1"/>
        </dgm:presLayoutVars>
      </dgm:prSet>
      <dgm:spPr/>
    </dgm:pt>
    <dgm:pt modelId="{73C9F4E8-1759-498E-B03A-204F4B6769BC}" type="pres">
      <dgm:prSet presAssocID="{57A8DAA4-DAF3-4094-A5CE-A2B90E0D849E}" presName="gear1srcNode" presStyleLbl="node1" presStyleIdx="0" presStyleCnt="3"/>
      <dgm:spPr/>
    </dgm:pt>
    <dgm:pt modelId="{F9BCB0EC-1DCB-4B9B-B1BD-84D704264ACE}" type="pres">
      <dgm:prSet presAssocID="{57A8DAA4-DAF3-4094-A5CE-A2B90E0D849E}" presName="gear1dstNode" presStyleLbl="node1" presStyleIdx="0" presStyleCnt="3"/>
      <dgm:spPr/>
    </dgm:pt>
    <dgm:pt modelId="{3EBEB79C-DD36-4968-8352-DDB81263DB2B}" type="pres">
      <dgm:prSet presAssocID="{710BDD9C-2AEA-4FAB-801F-D4687076701D}" presName="gear2" presStyleLbl="node1" presStyleIdx="1" presStyleCnt="3">
        <dgm:presLayoutVars>
          <dgm:chMax val="1"/>
          <dgm:bulletEnabled val="1"/>
        </dgm:presLayoutVars>
      </dgm:prSet>
      <dgm:spPr/>
    </dgm:pt>
    <dgm:pt modelId="{DAD5B14C-7088-4A0B-9EF7-47902E3F6E3B}" type="pres">
      <dgm:prSet presAssocID="{710BDD9C-2AEA-4FAB-801F-D4687076701D}" presName="gear2srcNode" presStyleLbl="node1" presStyleIdx="1" presStyleCnt="3"/>
      <dgm:spPr/>
    </dgm:pt>
    <dgm:pt modelId="{EBD26B96-9441-4A1B-B515-6D5268012C04}" type="pres">
      <dgm:prSet presAssocID="{710BDD9C-2AEA-4FAB-801F-D4687076701D}" presName="gear2dstNode" presStyleLbl="node1" presStyleIdx="1" presStyleCnt="3"/>
      <dgm:spPr/>
    </dgm:pt>
    <dgm:pt modelId="{A0B244AC-A00E-4E30-ACB7-D7A809BABFE7}" type="pres">
      <dgm:prSet presAssocID="{EAFE9FDA-5304-4AD2-951C-53C4F798DE5F}" presName="gear3" presStyleLbl="node1" presStyleIdx="2" presStyleCnt="3"/>
      <dgm:spPr/>
    </dgm:pt>
    <dgm:pt modelId="{46CFC65F-31E6-4D08-A063-C4146AB3C126}" type="pres">
      <dgm:prSet presAssocID="{EAFE9FDA-5304-4AD2-951C-53C4F798DE5F}" presName="gear3tx" presStyleLbl="node1" presStyleIdx="2" presStyleCnt="3">
        <dgm:presLayoutVars>
          <dgm:chMax val="1"/>
          <dgm:bulletEnabled val="1"/>
        </dgm:presLayoutVars>
      </dgm:prSet>
      <dgm:spPr/>
    </dgm:pt>
    <dgm:pt modelId="{51412702-0113-4B63-82EC-7CEC6127B37F}" type="pres">
      <dgm:prSet presAssocID="{EAFE9FDA-5304-4AD2-951C-53C4F798DE5F}" presName="gear3srcNode" presStyleLbl="node1" presStyleIdx="2" presStyleCnt="3"/>
      <dgm:spPr/>
    </dgm:pt>
    <dgm:pt modelId="{33645326-8880-48D3-9422-B8786A627183}" type="pres">
      <dgm:prSet presAssocID="{EAFE9FDA-5304-4AD2-951C-53C4F798DE5F}" presName="gear3dstNode" presStyleLbl="node1" presStyleIdx="2" presStyleCnt="3"/>
      <dgm:spPr/>
    </dgm:pt>
    <dgm:pt modelId="{B4747BE7-17FB-42CB-AF48-8DA12F784268}" type="pres">
      <dgm:prSet presAssocID="{B5E7DEF0-0DE9-42F9-84EF-2E77466B0F9C}" presName="connector1" presStyleLbl="sibTrans2D1" presStyleIdx="0" presStyleCnt="3"/>
      <dgm:spPr/>
    </dgm:pt>
    <dgm:pt modelId="{9891D0C5-985B-4E74-8713-B01B4089631C}" type="pres">
      <dgm:prSet presAssocID="{E8F8B1D0-7077-42E8-B601-F6EB1EDCF60F}" presName="connector2" presStyleLbl="sibTrans2D1" presStyleIdx="1" presStyleCnt="3"/>
      <dgm:spPr/>
    </dgm:pt>
    <dgm:pt modelId="{B7E82C3E-C4B4-41EB-B58D-0277B6B2E6C5}" type="pres">
      <dgm:prSet presAssocID="{148322F9-4F6B-4461-9C0F-07DD38D5D482}" presName="connector3" presStyleLbl="sibTrans2D1" presStyleIdx="2" presStyleCnt="3"/>
      <dgm:spPr/>
    </dgm:pt>
  </dgm:ptLst>
  <dgm:cxnLst>
    <dgm:cxn modelId="{FFA9F806-F47A-4FBF-8527-33066A28C9CF}" type="presOf" srcId="{EAFE9FDA-5304-4AD2-951C-53C4F798DE5F}" destId="{A0B244AC-A00E-4E30-ACB7-D7A809BABFE7}" srcOrd="0" destOrd="0" presId="urn:microsoft.com/office/officeart/2005/8/layout/gear1"/>
    <dgm:cxn modelId="{4B994C10-EFCE-4628-9ED8-6D3133CA6A4A}" type="presOf" srcId="{B5E7DEF0-0DE9-42F9-84EF-2E77466B0F9C}" destId="{B4747BE7-17FB-42CB-AF48-8DA12F784268}" srcOrd="0" destOrd="0" presId="urn:microsoft.com/office/officeart/2005/8/layout/gear1"/>
    <dgm:cxn modelId="{525E942C-4AFD-40B7-95C1-4F3A8962B8F5}" type="presOf" srcId="{57A8DAA4-DAF3-4094-A5CE-A2B90E0D849E}" destId="{A5B5F693-92E4-4969-AFDD-95D619234314}" srcOrd="0" destOrd="0" presId="urn:microsoft.com/office/officeart/2005/8/layout/gear1"/>
    <dgm:cxn modelId="{A765E233-7FCD-4B45-BF06-58E3986AEF1D}" srcId="{D8D2AED4-6A73-4D46-AD92-2558C18816BC}" destId="{EAFE9FDA-5304-4AD2-951C-53C4F798DE5F}" srcOrd="2" destOrd="0" parTransId="{3B98669F-9355-4C9C-A3E9-33ECE428E1ED}" sibTransId="{148322F9-4F6B-4461-9C0F-07DD38D5D482}"/>
    <dgm:cxn modelId="{C3F7743D-C0C3-4D02-BE0A-5C4CF5216333}" type="presOf" srcId="{710BDD9C-2AEA-4FAB-801F-D4687076701D}" destId="{EBD26B96-9441-4A1B-B515-6D5268012C04}" srcOrd="2" destOrd="0" presId="urn:microsoft.com/office/officeart/2005/8/layout/gear1"/>
    <dgm:cxn modelId="{14543F5F-BE9C-4FBB-8B02-F8C6D54D16AB}" type="presOf" srcId="{EAFE9FDA-5304-4AD2-951C-53C4F798DE5F}" destId="{33645326-8880-48D3-9422-B8786A627183}" srcOrd="3" destOrd="0" presId="urn:microsoft.com/office/officeart/2005/8/layout/gear1"/>
    <dgm:cxn modelId="{4C629F6E-6B0C-4610-84D6-DDF693198FF0}" srcId="{D8D2AED4-6A73-4D46-AD92-2558C18816BC}" destId="{57A8DAA4-DAF3-4094-A5CE-A2B90E0D849E}" srcOrd="0" destOrd="0" parTransId="{0990C530-5558-4F94-B0A9-2C7E9FB44E82}" sibTransId="{B5E7DEF0-0DE9-42F9-84EF-2E77466B0F9C}"/>
    <dgm:cxn modelId="{23A5FC4E-4786-461A-A438-13C444DAC747}" type="presOf" srcId="{57A8DAA4-DAF3-4094-A5CE-A2B90E0D849E}" destId="{F9BCB0EC-1DCB-4B9B-B1BD-84D704264ACE}" srcOrd="2" destOrd="0" presId="urn:microsoft.com/office/officeart/2005/8/layout/gear1"/>
    <dgm:cxn modelId="{F29B304F-751D-4D82-AFE8-4B1157EAB7DC}" type="presOf" srcId="{EAFE9FDA-5304-4AD2-951C-53C4F798DE5F}" destId="{51412702-0113-4B63-82EC-7CEC6127B37F}" srcOrd="2" destOrd="0" presId="urn:microsoft.com/office/officeart/2005/8/layout/gear1"/>
    <dgm:cxn modelId="{E5EBC058-E4EF-4122-AAE6-E5B283DE076E}" type="presOf" srcId="{710BDD9C-2AEA-4FAB-801F-D4687076701D}" destId="{3EBEB79C-DD36-4968-8352-DDB81263DB2B}" srcOrd="0" destOrd="0" presId="urn:microsoft.com/office/officeart/2005/8/layout/gear1"/>
    <dgm:cxn modelId="{FA46B984-E011-407F-9861-556673080810}" type="presOf" srcId="{710BDD9C-2AEA-4FAB-801F-D4687076701D}" destId="{DAD5B14C-7088-4A0B-9EF7-47902E3F6E3B}" srcOrd="1" destOrd="0" presId="urn:microsoft.com/office/officeart/2005/8/layout/gear1"/>
    <dgm:cxn modelId="{52001585-B67B-4FBB-951E-943199762F35}" type="presOf" srcId="{D8D2AED4-6A73-4D46-AD92-2558C18816BC}" destId="{D3D0201E-D484-4D98-8850-52007CD3F092}" srcOrd="0" destOrd="0" presId="urn:microsoft.com/office/officeart/2005/8/layout/gear1"/>
    <dgm:cxn modelId="{06EF1CA2-7D47-4D83-86C6-E15D9EDDBA4F}" type="presOf" srcId="{EAFE9FDA-5304-4AD2-951C-53C4F798DE5F}" destId="{46CFC65F-31E6-4D08-A063-C4146AB3C126}" srcOrd="1" destOrd="0" presId="urn:microsoft.com/office/officeart/2005/8/layout/gear1"/>
    <dgm:cxn modelId="{8C0524AC-1D49-4C52-A0C6-551532F724EA}" type="presOf" srcId="{E8F8B1D0-7077-42E8-B601-F6EB1EDCF60F}" destId="{9891D0C5-985B-4E74-8713-B01B4089631C}" srcOrd="0" destOrd="0" presId="urn:microsoft.com/office/officeart/2005/8/layout/gear1"/>
    <dgm:cxn modelId="{FF42DCBE-F1D7-4D8D-B754-BD663DC0287C}" type="presOf" srcId="{148322F9-4F6B-4461-9C0F-07DD38D5D482}" destId="{B7E82C3E-C4B4-41EB-B58D-0277B6B2E6C5}" srcOrd="0" destOrd="0" presId="urn:microsoft.com/office/officeart/2005/8/layout/gear1"/>
    <dgm:cxn modelId="{B9519CD2-509A-424A-9577-D142153C1251}" srcId="{D8D2AED4-6A73-4D46-AD92-2558C18816BC}" destId="{710BDD9C-2AEA-4FAB-801F-D4687076701D}" srcOrd="1" destOrd="0" parTransId="{08F5C6D8-EB71-4F76-9538-08B75669E6F9}" sibTransId="{E8F8B1D0-7077-42E8-B601-F6EB1EDCF60F}"/>
    <dgm:cxn modelId="{B76F67E0-4F1F-478B-AB5A-DFE412255D1C}" type="presOf" srcId="{57A8DAA4-DAF3-4094-A5CE-A2B90E0D849E}" destId="{73C9F4E8-1759-498E-B03A-204F4B6769BC}" srcOrd="1" destOrd="0" presId="urn:microsoft.com/office/officeart/2005/8/layout/gear1"/>
    <dgm:cxn modelId="{A4477E32-E71F-41F5-B871-7B02AC2979DB}" type="presParOf" srcId="{D3D0201E-D484-4D98-8850-52007CD3F092}" destId="{A5B5F693-92E4-4969-AFDD-95D619234314}" srcOrd="0" destOrd="0" presId="urn:microsoft.com/office/officeart/2005/8/layout/gear1"/>
    <dgm:cxn modelId="{6209E644-B36A-424A-AAA0-93031A6DFEC7}" type="presParOf" srcId="{D3D0201E-D484-4D98-8850-52007CD3F092}" destId="{73C9F4E8-1759-498E-B03A-204F4B6769BC}" srcOrd="1" destOrd="0" presId="urn:microsoft.com/office/officeart/2005/8/layout/gear1"/>
    <dgm:cxn modelId="{AD9B3251-3C82-43B6-980C-DA48547A94DD}" type="presParOf" srcId="{D3D0201E-D484-4D98-8850-52007CD3F092}" destId="{F9BCB0EC-1DCB-4B9B-B1BD-84D704264ACE}" srcOrd="2" destOrd="0" presId="urn:microsoft.com/office/officeart/2005/8/layout/gear1"/>
    <dgm:cxn modelId="{22559D10-D839-4E93-B5D8-B83CE14D8CDE}" type="presParOf" srcId="{D3D0201E-D484-4D98-8850-52007CD3F092}" destId="{3EBEB79C-DD36-4968-8352-DDB81263DB2B}" srcOrd="3" destOrd="0" presId="urn:microsoft.com/office/officeart/2005/8/layout/gear1"/>
    <dgm:cxn modelId="{0AB2E49E-897D-40B6-BF88-B2207F6FF9FF}" type="presParOf" srcId="{D3D0201E-D484-4D98-8850-52007CD3F092}" destId="{DAD5B14C-7088-4A0B-9EF7-47902E3F6E3B}" srcOrd="4" destOrd="0" presId="urn:microsoft.com/office/officeart/2005/8/layout/gear1"/>
    <dgm:cxn modelId="{578E2470-2832-4CCE-B088-1262FD59AC0A}" type="presParOf" srcId="{D3D0201E-D484-4D98-8850-52007CD3F092}" destId="{EBD26B96-9441-4A1B-B515-6D5268012C04}" srcOrd="5" destOrd="0" presId="urn:microsoft.com/office/officeart/2005/8/layout/gear1"/>
    <dgm:cxn modelId="{E06D911D-F551-4286-A4BF-781D855351F3}" type="presParOf" srcId="{D3D0201E-D484-4D98-8850-52007CD3F092}" destId="{A0B244AC-A00E-4E30-ACB7-D7A809BABFE7}" srcOrd="6" destOrd="0" presId="urn:microsoft.com/office/officeart/2005/8/layout/gear1"/>
    <dgm:cxn modelId="{666ED86E-D1E0-4C77-8594-3B4217835596}" type="presParOf" srcId="{D3D0201E-D484-4D98-8850-52007CD3F092}" destId="{46CFC65F-31E6-4D08-A063-C4146AB3C126}" srcOrd="7" destOrd="0" presId="urn:microsoft.com/office/officeart/2005/8/layout/gear1"/>
    <dgm:cxn modelId="{F79CCFED-46DB-4097-B521-2AE656E7F739}" type="presParOf" srcId="{D3D0201E-D484-4D98-8850-52007CD3F092}" destId="{51412702-0113-4B63-82EC-7CEC6127B37F}" srcOrd="8" destOrd="0" presId="urn:microsoft.com/office/officeart/2005/8/layout/gear1"/>
    <dgm:cxn modelId="{38DDC426-B8A8-4AFC-945E-14B546BBC97D}" type="presParOf" srcId="{D3D0201E-D484-4D98-8850-52007CD3F092}" destId="{33645326-8880-48D3-9422-B8786A627183}" srcOrd="9" destOrd="0" presId="urn:microsoft.com/office/officeart/2005/8/layout/gear1"/>
    <dgm:cxn modelId="{BB08126C-6961-462C-BB4F-7A25A8424D88}" type="presParOf" srcId="{D3D0201E-D484-4D98-8850-52007CD3F092}" destId="{B4747BE7-17FB-42CB-AF48-8DA12F784268}" srcOrd="10" destOrd="0" presId="urn:microsoft.com/office/officeart/2005/8/layout/gear1"/>
    <dgm:cxn modelId="{1B26FD0E-A2D6-440A-B006-64B7EB3C9A71}" type="presParOf" srcId="{D3D0201E-D484-4D98-8850-52007CD3F092}" destId="{9891D0C5-985B-4E74-8713-B01B4089631C}" srcOrd="11" destOrd="0" presId="urn:microsoft.com/office/officeart/2005/8/layout/gear1"/>
    <dgm:cxn modelId="{D4FAD3DA-D084-4BCE-9282-4AD7807D0AD4}" type="presParOf" srcId="{D3D0201E-D484-4D98-8850-52007CD3F092}" destId="{B7E82C3E-C4B4-41EB-B58D-0277B6B2E6C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0DAD3C-ED83-4070-8FEB-62C2F6537CDF}"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EA31E3F3-32CA-4FB4-B119-9DFA61A106A3}">
      <dgm:prSet phldrT="[Text]" custT="1"/>
      <dgm:spPr/>
      <dgm:t>
        <a:bodyPr/>
        <a:lstStyle/>
        <a:p>
          <a:r>
            <a:rPr lang="en-US" sz="1600" b="1" dirty="0"/>
            <a:t>Lack of Strong PCP, Self-Direction or SDM Models</a:t>
          </a:r>
        </a:p>
      </dgm:t>
      <dgm:extLst>
        <a:ext uri="{E40237B7-FDA0-4F09-8148-C483321AD2D9}">
          <dgm14:cNvPr xmlns:dgm14="http://schemas.microsoft.com/office/drawing/2010/diagram" id="0" name="" descr="Reach Challenges with Underserved Indivdiuals and Families&#10;Lack of Strong PCP, Self-Direction or SDM Models&#10;The Choice Argument&#10;New Legislative Proposals&#10;Revisiting of Federal Regulations&#10;Lack of Accountability for New $$ &#10;&#10;"/>
        </a:ext>
      </dgm:extLst>
    </dgm:pt>
    <dgm:pt modelId="{AD778408-DA87-457F-B54C-14FE01AF12D8}" type="parTrans" cxnId="{D4D527B9-E791-4A59-BDB9-094273C4A5DE}">
      <dgm:prSet/>
      <dgm:spPr/>
      <dgm:t>
        <a:bodyPr/>
        <a:lstStyle/>
        <a:p>
          <a:endParaRPr lang="en-US" sz="2400" b="1"/>
        </a:p>
      </dgm:t>
    </dgm:pt>
    <dgm:pt modelId="{0E7BAD04-0A58-4585-9291-B299BED1FBBA}" type="sibTrans" cxnId="{D4D527B9-E791-4A59-BDB9-094273C4A5DE}">
      <dgm:prSet custT="1"/>
      <dgm:spPr/>
      <dgm:t>
        <a:bodyPr/>
        <a:lstStyle/>
        <a:p>
          <a:endParaRPr lang="en-US" sz="1400" b="1"/>
        </a:p>
      </dgm:t>
    </dgm:pt>
    <dgm:pt modelId="{531707F6-E496-442E-99A0-3232C3BD6B3C}">
      <dgm:prSet phldrT="[Text]" custT="1"/>
      <dgm:spPr/>
      <dgm:t>
        <a:bodyPr/>
        <a:lstStyle/>
        <a:p>
          <a:r>
            <a:rPr lang="en-US" sz="1600" b="1" dirty="0"/>
            <a:t>The Choice Argument</a:t>
          </a:r>
        </a:p>
      </dgm:t>
      <dgm:extLst>
        <a:ext uri="{E40237B7-FDA0-4F09-8148-C483321AD2D9}">
          <dgm14:cNvPr xmlns:dgm14="http://schemas.microsoft.com/office/drawing/2010/diagram" id="0" name="" descr="Reach Challenges with Underserved Indivdiuals and Families&#10;Lack of Strong PCP, Self-Direction or SDM Models&#10;The Choice Argument&#10;New Legislative Proposals&#10;Revisiting of Federal Regulations&#10;Lack of Accountability for New $$ &#10;&#10;"/>
        </a:ext>
      </dgm:extLst>
    </dgm:pt>
    <dgm:pt modelId="{8BEFAEEC-3B50-475E-957D-81E5B806CCB9}" type="parTrans" cxnId="{3947596F-21E8-4FC4-B8B2-7592963B59FF}">
      <dgm:prSet/>
      <dgm:spPr/>
      <dgm:t>
        <a:bodyPr/>
        <a:lstStyle/>
        <a:p>
          <a:endParaRPr lang="en-US" sz="2400" b="1"/>
        </a:p>
      </dgm:t>
    </dgm:pt>
    <dgm:pt modelId="{09E159F6-90F8-42B6-A3B2-7A5ABC3AB372}" type="sibTrans" cxnId="{3947596F-21E8-4FC4-B8B2-7592963B59FF}">
      <dgm:prSet custT="1"/>
      <dgm:spPr/>
      <dgm:t>
        <a:bodyPr/>
        <a:lstStyle/>
        <a:p>
          <a:endParaRPr lang="en-US" sz="1400" b="1"/>
        </a:p>
      </dgm:t>
    </dgm:pt>
    <dgm:pt modelId="{D21B3095-CAEB-40D2-824D-5CB10791A99F}">
      <dgm:prSet phldrT="[Text]" custT="1"/>
      <dgm:spPr/>
      <dgm:t>
        <a:bodyPr/>
        <a:lstStyle/>
        <a:p>
          <a:r>
            <a:rPr lang="en-US" sz="1600" b="1" dirty="0"/>
            <a:t>New Legislative Proposals</a:t>
          </a:r>
        </a:p>
      </dgm:t>
      <dgm:extLst>
        <a:ext uri="{E40237B7-FDA0-4F09-8148-C483321AD2D9}">
          <dgm14:cNvPr xmlns:dgm14="http://schemas.microsoft.com/office/drawing/2010/diagram" id="0" name="" descr="Reach Challenges with Underserved Indivdiuals and Families&#10;Lack of Strong PCP, Self-Direction or SDM Models&#10;The Choice Argument&#10;New Legislative Proposals&#10;Revisiting of Federal Regulations&#10;Lack of Accountability for New $$ &#10;&#10;"/>
        </a:ext>
      </dgm:extLst>
    </dgm:pt>
    <dgm:pt modelId="{F8897359-5082-49B4-8D3C-C92799A7E066}" type="parTrans" cxnId="{5989E65F-9F1D-4C1B-8C5E-90096D1C61C7}">
      <dgm:prSet/>
      <dgm:spPr/>
      <dgm:t>
        <a:bodyPr/>
        <a:lstStyle/>
        <a:p>
          <a:endParaRPr lang="en-US" sz="2400" b="1"/>
        </a:p>
      </dgm:t>
    </dgm:pt>
    <dgm:pt modelId="{A7E62944-D469-4474-B45A-8282150CEDAB}" type="sibTrans" cxnId="{5989E65F-9F1D-4C1B-8C5E-90096D1C61C7}">
      <dgm:prSet custT="1"/>
      <dgm:spPr/>
      <dgm:t>
        <a:bodyPr/>
        <a:lstStyle/>
        <a:p>
          <a:endParaRPr lang="en-US" sz="1400" b="1"/>
        </a:p>
      </dgm:t>
    </dgm:pt>
    <dgm:pt modelId="{82CD0BE3-65D4-4688-ABB1-00CCC30252E2}">
      <dgm:prSet phldrT="[Text]" custT="1"/>
      <dgm:spPr/>
      <dgm:t>
        <a:bodyPr/>
        <a:lstStyle/>
        <a:p>
          <a:r>
            <a:rPr lang="en-US" sz="1600" b="1" dirty="0"/>
            <a:t>Revisiting of Federal Regulations</a:t>
          </a:r>
        </a:p>
      </dgm:t>
      <dgm:extLst>
        <a:ext uri="{E40237B7-FDA0-4F09-8148-C483321AD2D9}">
          <dgm14:cNvPr xmlns:dgm14="http://schemas.microsoft.com/office/drawing/2010/diagram" id="0" name="" descr="Reach Challenges with Underserved Indivdiuals and Families&#10;Lack of Strong PCP, Self-Direction or SDM Models&#10;The Choice Argument&#10;New Legislative Proposals&#10;Revisiting of Federal Regulations&#10;Lack of Accountability for New $$ &#10;&#10;"/>
        </a:ext>
      </dgm:extLst>
    </dgm:pt>
    <dgm:pt modelId="{A3A625DC-3F08-4403-AABD-161C4D62BC87}" type="parTrans" cxnId="{C83B303A-8E2A-4B0F-97EB-EA417A339C64}">
      <dgm:prSet/>
      <dgm:spPr/>
      <dgm:t>
        <a:bodyPr/>
        <a:lstStyle/>
        <a:p>
          <a:endParaRPr lang="en-US" sz="2400" b="1"/>
        </a:p>
      </dgm:t>
    </dgm:pt>
    <dgm:pt modelId="{B80DD4F6-73E2-4417-B176-86E95860C979}" type="sibTrans" cxnId="{C83B303A-8E2A-4B0F-97EB-EA417A339C64}">
      <dgm:prSet custT="1"/>
      <dgm:spPr/>
      <dgm:t>
        <a:bodyPr/>
        <a:lstStyle/>
        <a:p>
          <a:endParaRPr lang="en-US" sz="1400" b="1"/>
        </a:p>
      </dgm:t>
    </dgm:pt>
    <dgm:pt modelId="{9595A2CE-64C8-4B1A-B6E2-619329F06E12}">
      <dgm:prSet phldrT="[Text]" custT="1"/>
      <dgm:spPr/>
      <dgm:t>
        <a:bodyPr/>
        <a:lstStyle/>
        <a:p>
          <a:r>
            <a:rPr lang="en-US" sz="1600" b="1" dirty="0"/>
            <a:t>Lack of Accountability for New $$ </a:t>
          </a:r>
        </a:p>
      </dgm:t>
      <dgm:extLst>
        <a:ext uri="{E40237B7-FDA0-4F09-8148-C483321AD2D9}">
          <dgm14:cNvPr xmlns:dgm14="http://schemas.microsoft.com/office/drawing/2010/diagram" id="0" name="" descr="Reach Challenges with Underserved Indivdiuals and Families&#10;Lack of Strong PCP, Self-Direction or SDM Models&#10;The Choice Argument&#10;New Legislative Proposals&#10;Revisiting of Federal Regulations&#10;Lack of Accountability for New $$ &#10;&#10;"/>
        </a:ext>
      </dgm:extLst>
    </dgm:pt>
    <dgm:pt modelId="{C25174A3-41D5-40D7-97A1-8B4BA856723D}" type="parTrans" cxnId="{7665484A-B160-4AD8-B666-0F751A65D698}">
      <dgm:prSet/>
      <dgm:spPr/>
      <dgm:t>
        <a:bodyPr/>
        <a:lstStyle/>
        <a:p>
          <a:endParaRPr lang="en-US" sz="2400" b="1"/>
        </a:p>
      </dgm:t>
    </dgm:pt>
    <dgm:pt modelId="{85F386B9-BCC2-4A1A-B7B1-28B0CBB922AE}" type="sibTrans" cxnId="{7665484A-B160-4AD8-B666-0F751A65D698}">
      <dgm:prSet custT="1"/>
      <dgm:spPr/>
      <dgm:t>
        <a:bodyPr/>
        <a:lstStyle/>
        <a:p>
          <a:endParaRPr lang="en-US" sz="1400" b="1"/>
        </a:p>
      </dgm:t>
    </dgm:pt>
    <dgm:pt modelId="{27F2E79C-CF5A-4338-A173-A8972924E761}">
      <dgm:prSet phldrT="[Text]" custT="1"/>
      <dgm:spPr/>
      <dgm:t>
        <a:bodyPr/>
        <a:lstStyle/>
        <a:p>
          <a:r>
            <a:rPr lang="en-US" sz="1600" b="1" dirty="0"/>
            <a:t>Reach Challenges with Underserved </a:t>
          </a:r>
          <a:r>
            <a:rPr lang="en-US" sz="1600" b="1" dirty="0" err="1"/>
            <a:t>Indivdiuals</a:t>
          </a:r>
          <a:r>
            <a:rPr lang="en-US" sz="1600" b="1" dirty="0"/>
            <a:t> and Families</a:t>
          </a:r>
        </a:p>
      </dgm:t>
      <dgm:extLst>
        <a:ext uri="{E40237B7-FDA0-4F09-8148-C483321AD2D9}">
          <dgm14:cNvPr xmlns:dgm14="http://schemas.microsoft.com/office/drawing/2010/diagram" id="0" name="" descr="Reach Challenges with Underserved Indivdiuals and Families&#10;Lack of Strong PCP, Self-Direction or SDM Models&#10;The Choice Argument&#10;New Legislative Proposals&#10;Revisiting of Federal Regulations&#10;Lack of Accountability for New $$ &#10;&#10;"/>
        </a:ext>
      </dgm:extLst>
    </dgm:pt>
    <dgm:pt modelId="{5997DD4D-6ABC-4861-9E2D-C7E8B91FA734}" type="parTrans" cxnId="{E2D61F83-E7A9-4F2B-A831-012593AFB45E}">
      <dgm:prSet/>
      <dgm:spPr/>
      <dgm:t>
        <a:bodyPr/>
        <a:lstStyle/>
        <a:p>
          <a:endParaRPr lang="en-US"/>
        </a:p>
      </dgm:t>
    </dgm:pt>
    <dgm:pt modelId="{B9AF4774-E1DD-44D6-885F-6BD2AB0B73AA}" type="sibTrans" cxnId="{E2D61F83-E7A9-4F2B-A831-012593AFB45E}">
      <dgm:prSet/>
      <dgm:spPr/>
      <dgm:t>
        <a:bodyPr/>
        <a:lstStyle/>
        <a:p>
          <a:endParaRPr lang="en-US"/>
        </a:p>
      </dgm:t>
    </dgm:pt>
    <dgm:pt modelId="{FFEBCF72-B9AC-4E05-8C8E-E1DF55E1C1A3}" type="pres">
      <dgm:prSet presAssocID="{360DAD3C-ED83-4070-8FEB-62C2F6537CDF}" presName="Name0" presStyleCnt="0">
        <dgm:presLayoutVars>
          <dgm:dir/>
          <dgm:resizeHandles val="exact"/>
        </dgm:presLayoutVars>
      </dgm:prSet>
      <dgm:spPr/>
    </dgm:pt>
    <dgm:pt modelId="{614E956B-CBEB-462F-A699-CAB5AB47972A}" type="pres">
      <dgm:prSet presAssocID="{360DAD3C-ED83-4070-8FEB-62C2F6537CDF}" presName="cycle" presStyleCnt="0"/>
      <dgm:spPr/>
    </dgm:pt>
    <dgm:pt modelId="{13E186D9-D758-465C-96D0-5AA06E8F07FB}" type="pres">
      <dgm:prSet presAssocID="{27F2E79C-CF5A-4338-A173-A8972924E761}" presName="nodeFirstNode" presStyleLbl="node1" presStyleIdx="0" presStyleCnt="6">
        <dgm:presLayoutVars>
          <dgm:bulletEnabled val="1"/>
        </dgm:presLayoutVars>
      </dgm:prSet>
      <dgm:spPr/>
    </dgm:pt>
    <dgm:pt modelId="{187E8633-84FF-47FB-A5A2-83128668621E}" type="pres">
      <dgm:prSet presAssocID="{B9AF4774-E1DD-44D6-885F-6BD2AB0B73AA}" presName="sibTransFirstNode" presStyleLbl="bgShp" presStyleIdx="0" presStyleCnt="1"/>
      <dgm:spPr/>
    </dgm:pt>
    <dgm:pt modelId="{0ECC317C-2480-411E-97C0-51A83A088323}" type="pres">
      <dgm:prSet presAssocID="{EA31E3F3-32CA-4FB4-B119-9DFA61A106A3}" presName="nodeFollowingNodes" presStyleLbl="node1" presStyleIdx="1" presStyleCnt="6">
        <dgm:presLayoutVars>
          <dgm:bulletEnabled val="1"/>
        </dgm:presLayoutVars>
      </dgm:prSet>
      <dgm:spPr/>
    </dgm:pt>
    <dgm:pt modelId="{46BE8ECC-73D1-49C6-8C13-CB6D863B37DE}" type="pres">
      <dgm:prSet presAssocID="{531707F6-E496-442E-99A0-3232C3BD6B3C}" presName="nodeFollowingNodes" presStyleLbl="node1" presStyleIdx="2" presStyleCnt="6">
        <dgm:presLayoutVars>
          <dgm:bulletEnabled val="1"/>
        </dgm:presLayoutVars>
      </dgm:prSet>
      <dgm:spPr/>
    </dgm:pt>
    <dgm:pt modelId="{659F84A9-EEE2-4614-850D-4BD6CAABD99F}" type="pres">
      <dgm:prSet presAssocID="{D21B3095-CAEB-40D2-824D-5CB10791A99F}" presName="nodeFollowingNodes" presStyleLbl="node1" presStyleIdx="3" presStyleCnt="6">
        <dgm:presLayoutVars>
          <dgm:bulletEnabled val="1"/>
        </dgm:presLayoutVars>
      </dgm:prSet>
      <dgm:spPr/>
    </dgm:pt>
    <dgm:pt modelId="{CD87FF4E-723E-450B-99C9-5BEA34831196}" type="pres">
      <dgm:prSet presAssocID="{82CD0BE3-65D4-4688-ABB1-00CCC30252E2}" presName="nodeFollowingNodes" presStyleLbl="node1" presStyleIdx="4" presStyleCnt="6">
        <dgm:presLayoutVars>
          <dgm:bulletEnabled val="1"/>
        </dgm:presLayoutVars>
      </dgm:prSet>
      <dgm:spPr/>
    </dgm:pt>
    <dgm:pt modelId="{0B930C39-BE9F-44AA-88BD-305750AFB3F8}" type="pres">
      <dgm:prSet presAssocID="{9595A2CE-64C8-4B1A-B6E2-619329F06E12}" presName="nodeFollowingNodes" presStyleLbl="node1" presStyleIdx="5" presStyleCnt="6">
        <dgm:presLayoutVars>
          <dgm:bulletEnabled val="1"/>
        </dgm:presLayoutVars>
      </dgm:prSet>
      <dgm:spPr/>
    </dgm:pt>
  </dgm:ptLst>
  <dgm:cxnLst>
    <dgm:cxn modelId="{C83B303A-8E2A-4B0F-97EB-EA417A339C64}" srcId="{360DAD3C-ED83-4070-8FEB-62C2F6537CDF}" destId="{82CD0BE3-65D4-4688-ABB1-00CCC30252E2}" srcOrd="4" destOrd="0" parTransId="{A3A625DC-3F08-4403-AABD-161C4D62BC87}" sibTransId="{B80DD4F6-73E2-4417-B176-86E95860C979}"/>
    <dgm:cxn modelId="{8A4D7E3C-93B1-404E-8E90-BD44D9F4F7F3}" type="presOf" srcId="{B9AF4774-E1DD-44D6-885F-6BD2AB0B73AA}" destId="{187E8633-84FF-47FB-A5A2-83128668621E}" srcOrd="0" destOrd="0" presId="urn:microsoft.com/office/officeart/2005/8/layout/cycle3"/>
    <dgm:cxn modelId="{5989E65F-9F1D-4C1B-8C5E-90096D1C61C7}" srcId="{360DAD3C-ED83-4070-8FEB-62C2F6537CDF}" destId="{D21B3095-CAEB-40D2-824D-5CB10791A99F}" srcOrd="3" destOrd="0" parTransId="{F8897359-5082-49B4-8D3C-C92799A7E066}" sibTransId="{A7E62944-D469-4474-B45A-8282150CEDAB}"/>
    <dgm:cxn modelId="{7665484A-B160-4AD8-B666-0F751A65D698}" srcId="{360DAD3C-ED83-4070-8FEB-62C2F6537CDF}" destId="{9595A2CE-64C8-4B1A-B6E2-619329F06E12}" srcOrd="5" destOrd="0" parTransId="{C25174A3-41D5-40D7-97A1-8B4BA856723D}" sibTransId="{85F386B9-BCC2-4A1A-B7B1-28B0CBB922AE}"/>
    <dgm:cxn modelId="{9AC2174B-006C-42D4-B32A-511554C72FF5}" type="presOf" srcId="{82CD0BE3-65D4-4688-ABB1-00CCC30252E2}" destId="{CD87FF4E-723E-450B-99C9-5BEA34831196}" srcOrd="0" destOrd="0" presId="urn:microsoft.com/office/officeart/2005/8/layout/cycle3"/>
    <dgm:cxn modelId="{3947596F-21E8-4FC4-B8B2-7592963B59FF}" srcId="{360DAD3C-ED83-4070-8FEB-62C2F6537CDF}" destId="{531707F6-E496-442E-99A0-3232C3BD6B3C}" srcOrd="2" destOrd="0" parTransId="{8BEFAEEC-3B50-475E-957D-81E5B806CCB9}" sibTransId="{09E159F6-90F8-42B6-A3B2-7A5ABC3AB372}"/>
    <dgm:cxn modelId="{CF5DC05A-02E3-4F31-9DA2-64C496E5D198}" type="presOf" srcId="{EA31E3F3-32CA-4FB4-B119-9DFA61A106A3}" destId="{0ECC317C-2480-411E-97C0-51A83A088323}" srcOrd="0" destOrd="0" presId="urn:microsoft.com/office/officeart/2005/8/layout/cycle3"/>
    <dgm:cxn modelId="{E2D61F83-E7A9-4F2B-A831-012593AFB45E}" srcId="{360DAD3C-ED83-4070-8FEB-62C2F6537CDF}" destId="{27F2E79C-CF5A-4338-A173-A8972924E761}" srcOrd="0" destOrd="0" parTransId="{5997DD4D-6ABC-4861-9E2D-C7E8B91FA734}" sibTransId="{B9AF4774-E1DD-44D6-885F-6BD2AB0B73AA}"/>
    <dgm:cxn modelId="{5D9F7094-D262-46CF-9965-3F60146E9ACA}" type="presOf" srcId="{27F2E79C-CF5A-4338-A173-A8972924E761}" destId="{13E186D9-D758-465C-96D0-5AA06E8F07FB}" srcOrd="0" destOrd="0" presId="urn:microsoft.com/office/officeart/2005/8/layout/cycle3"/>
    <dgm:cxn modelId="{D4D527B9-E791-4A59-BDB9-094273C4A5DE}" srcId="{360DAD3C-ED83-4070-8FEB-62C2F6537CDF}" destId="{EA31E3F3-32CA-4FB4-B119-9DFA61A106A3}" srcOrd="1" destOrd="0" parTransId="{AD778408-DA87-457F-B54C-14FE01AF12D8}" sibTransId="{0E7BAD04-0A58-4585-9291-B299BED1FBBA}"/>
    <dgm:cxn modelId="{E441C1C5-D4A7-450C-B13A-2E85D8620C06}" type="presOf" srcId="{D21B3095-CAEB-40D2-824D-5CB10791A99F}" destId="{659F84A9-EEE2-4614-850D-4BD6CAABD99F}" srcOrd="0" destOrd="0" presId="urn:microsoft.com/office/officeart/2005/8/layout/cycle3"/>
    <dgm:cxn modelId="{D3E4EBE4-91A4-4C6A-A4E9-78ACD62A4B37}" type="presOf" srcId="{9595A2CE-64C8-4B1A-B6E2-619329F06E12}" destId="{0B930C39-BE9F-44AA-88BD-305750AFB3F8}" srcOrd="0" destOrd="0" presId="urn:microsoft.com/office/officeart/2005/8/layout/cycle3"/>
    <dgm:cxn modelId="{65900CE5-1C1E-4F97-BD60-1A00989A4BDE}" type="presOf" srcId="{360DAD3C-ED83-4070-8FEB-62C2F6537CDF}" destId="{FFEBCF72-B9AC-4E05-8C8E-E1DF55E1C1A3}" srcOrd="0" destOrd="0" presId="urn:microsoft.com/office/officeart/2005/8/layout/cycle3"/>
    <dgm:cxn modelId="{893173E8-FF7B-41C9-8E0A-6DD9AB0F63D5}" type="presOf" srcId="{531707F6-E496-442E-99A0-3232C3BD6B3C}" destId="{46BE8ECC-73D1-49C6-8C13-CB6D863B37DE}" srcOrd="0" destOrd="0" presId="urn:microsoft.com/office/officeart/2005/8/layout/cycle3"/>
    <dgm:cxn modelId="{F21FFA59-F445-4EDA-A553-EF16DCD8D93F}" type="presParOf" srcId="{FFEBCF72-B9AC-4E05-8C8E-E1DF55E1C1A3}" destId="{614E956B-CBEB-462F-A699-CAB5AB47972A}" srcOrd="0" destOrd="0" presId="urn:microsoft.com/office/officeart/2005/8/layout/cycle3"/>
    <dgm:cxn modelId="{A7B0A21A-25A3-49F0-AA4A-E1BE2D833846}" type="presParOf" srcId="{614E956B-CBEB-462F-A699-CAB5AB47972A}" destId="{13E186D9-D758-465C-96D0-5AA06E8F07FB}" srcOrd="0" destOrd="0" presId="urn:microsoft.com/office/officeart/2005/8/layout/cycle3"/>
    <dgm:cxn modelId="{A624825C-0433-4461-B55E-572E8A9B9958}" type="presParOf" srcId="{614E956B-CBEB-462F-A699-CAB5AB47972A}" destId="{187E8633-84FF-47FB-A5A2-83128668621E}" srcOrd="1" destOrd="0" presId="urn:microsoft.com/office/officeart/2005/8/layout/cycle3"/>
    <dgm:cxn modelId="{E0D675B3-C1B8-4303-AE6E-D6599FA0B313}" type="presParOf" srcId="{614E956B-CBEB-462F-A699-CAB5AB47972A}" destId="{0ECC317C-2480-411E-97C0-51A83A088323}" srcOrd="2" destOrd="0" presId="urn:microsoft.com/office/officeart/2005/8/layout/cycle3"/>
    <dgm:cxn modelId="{40607D1A-CF81-4886-A69D-B0D4769A30B5}" type="presParOf" srcId="{614E956B-CBEB-462F-A699-CAB5AB47972A}" destId="{46BE8ECC-73D1-49C6-8C13-CB6D863B37DE}" srcOrd="3" destOrd="0" presId="urn:microsoft.com/office/officeart/2005/8/layout/cycle3"/>
    <dgm:cxn modelId="{D4F7CB72-AC54-4126-93F5-4C9BD2AA1A0D}" type="presParOf" srcId="{614E956B-CBEB-462F-A699-CAB5AB47972A}" destId="{659F84A9-EEE2-4614-850D-4BD6CAABD99F}" srcOrd="4" destOrd="0" presId="urn:microsoft.com/office/officeart/2005/8/layout/cycle3"/>
    <dgm:cxn modelId="{95EA5502-F144-46E2-9AB5-A8839C5614F3}" type="presParOf" srcId="{614E956B-CBEB-462F-A699-CAB5AB47972A}" destId="{CD87FF4E-723E-450B-99C9-5BEA34831196}" srcOrd="5" destOrd="0" presId="urn:microsoft.com/office/officeart/2005/8/layout/cycle3"/>
    <dgm:cxn modelId="{FA9F7391-CD36-4679-95D8-E646106187BD}" type="presParOf" srcId="{614E956B-CBEB-462F-A699-CAB5AB47972A}" destId="{0B930C39-BE9F-44AA-88BD-305750AFB3F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7A3DA-3993-4F96-9769-BA6910D9DAA9}">
      <dsp:nvSpPr>
        <dsp:cNvPr id="0" name=""/>
        <dsp:cNvSpPr/>
      </dsp:nvSpPr>
      <dsp:spPr>
        <a:xfrm>
          <a:off x="2376336" y="-69490"/>
          <a:ext cx="1932811" cy="1182582"/>
        </a:xfrm>
        <a:prstGeom prst="roundRect">
          <a:avLst>
            <a:gd name="adj" fmla="val 10000"/>
          </a:avLst>
        </a:prstGeom>
        <a:solidFill>
          <a:srgbClr val="FFCDCD">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Hospitals, IMDs, Skilled Nursing Facilities, ICF/IID</a:t>
          </a:r>
        </a:p>
      </dsp:txBody>
      <dsp:txXfrm>
        <a:off x="2410973" y="-34853"/>
        <a:ext cx="1863537" cy="1113308"/>
      </dsp:txXfrm>
    </dsp:sp>
    <dsp:sp modelId="{3BC11DFC-D557-423D-A84F-54C3AD783B27}">
      <dsp:nvSpPr>
        <dsp:cNvPr id="0" name=""/>
        <dsp:cNvSpPr/>
      </dsp:nvSpPr>
      <dsp:spPr>
        <a:xfrm>
          <a:off x="4977928" y="-62850"/>
          <a:ext cx="1870886" cy="1169302"/>
        </a:xfrm>
        <a:prstGeom prst="roundRect">
          <a:avLst>
            <a:gd name="adj" fmla="val 10000"/>
          </a:avLst>
        </a:prstGeom>
        <a:solidFill>
          <a:srgbClr val="FFCDCD">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Non-Profit/For-Profit “Community” Based Providers</a:t>
          </a:r>
        </a:p>
      </dsp:txBody>
      <dsp:txXfrm>
        <a:off x="5012176" y="-28602"/>
        <a:ext cx="1802390" cy="1100806"/>
      </dsp:txXfrm>
    </dsp:sp>
    <dsp:sp modelId="{60DA9854-DF9B-48DF-865B-229AD4D3DDDE}">
      <dsp:nvSpPr>
        <dsp:cNvPr id="0" name=""/>
        <dsp:cNvSpPr/>
      </dsp:nvSpPr>
      <dsp:spPr>
        <a:xfrm>
          <a:off x="4247436" y="3914125"/>
          <a:ext cx="678465" cy="678465"/>
        </a:xfrm>
        <a:prstGeom prst="triangle">
          <a:avLst/>
        </a:prstGeom>
        <a:solidFill>
          <a:srgbClr val="FFCDCD">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7F0BB-7788-4714-9130-7C7DE1D587BB}">
      <dsp:nvSpPr>
        <dsp:cNvPr id="0" name=""/>
        <dsp:cNvSpPr/>
      </dsp:nvSpPr>
      <dsp:spPr>
        <a:xfrm rot="240000">
          <a:off x="2550652" y="3623395"/>
          <a:ext cx="4072033" cy="284744"/>
        </a:xfrm>
        <a:prstGeom prst="rect">
          <a:avLst/>
        </a:prstGeom>
        <a:solidFill>
          <a:srgbClr val="FFCDCD">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C640C-DFDA-4C69-BAAC-C7999372068D}">
      <dsp:nvSpPr>
        <dsp:cNvPr id="0" name=""/>
        <dsp:cNvSpPr/>
      </dsp:nvSpPr>
      <dsp:spPr>
        <a:xfrm rot="240000">
          <a:off x="4995555" y="2911465"/>
          <a:ext cx="1624702" cy="75694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Minimal Interaction with Broader Community</a:t>
          </a:r>
        </a:p>
      </dsp:txBody>
      <dsp:txXfrm>
        <a:off x="5032506" y="2948416"/>
        <a:ext cx="1550800" cy="683043"/>
      </dsp:txXfrm>
    </dsp:sp>
    <dsp:sp modelId="{572E65DF-5CCE-4453-8FA5-0D1AB44BD77B}">
      <dsp:nvSpPr>
        <dsp:cNvPr id="0" name=""/>
        <dsp:cNvSpPr/>
      </dsp:nvSpPr>
      <dsp:spPr>
        <a:xfrm rot="240000">
          <a:off x="5054355" y="2097307"/>
          <a:ext cx="1624702" cy="75694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Most Services Remain within Four Walls</a:t>
          </a:r>
        </a:p>
      </dsp:txBody>
      <dsp:txXfrm>
        <a:off x="5091306" y="2134258"/>
        <a:ext cx="1550800" cy="683043"/>
      </dsp:txXfrm>
    </dsp:sp>
    <dsp:sp modelId="{7B38305F-C09E-4564-8E7A-7F05F50F05E9}">
      <dsp:nvSpPr>
        <dsp:cNvPr id="0" name=""/>
        <dsp:cNvSpPr/>
      </dsp:nvSpPr>
      <dsp:spPr>
        <a:xfrm rot="240000">
          <a:off x="5113155" y="1301241"/>
          <a:ext cx="1624702" cy="75694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Highly Congregate &amp; Structured; Ill Equipped for Individualization </a:t>
          </a:r>
        </a:p>
      </dsp:txBody>
      <dsp:txXfrm>
        <a:off x="5150106" y="1338192"/>
        <a:ext cx="1550800" cy="683043"/>
      </dsp:txXfrm>
    </dsp:sp>
    <dsp:sp modelId="{11BD00DB-EBB7-41FA-B083-B0440B360249}">
      <dsp:nvSpPr>
        <dsp:cNvPr id="0" name=""/>
        <dsp:cNvSpPr/>
      </dsp:nvSpPr>
      <dsp:spPr>
        <a:xfrm rot="240000">
          <a:off x="2666158" y="2748633"/>
          <a:ext cx="1624702" cy="75694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Large; Insular; Secluded</a:t>
          </a:r>
        </a:p>
      </dsp:txBody>
      <dsp:txXfrm>
        <a:off x="2703109" y="2785584"/>
        <a:ext cx="1550800" cy="683043"/>
      </dsp:txXfrm>
    </dsp:sp>
    <dsp:sp modelId="{D44B4784-04F1-4E0B-9C55-585861295DFB}">
      <dsp:nvSpPr>
        <dsp:cNvPr id="0" name=""/>
        <dsp:cNvSpPr/>
      </dsp:nvSpPr>
      <dsp:spPr>
        <a:xfrm rot="240000">
          <a:off x="2724958" y="1934475"/>
          <a:ext cx="1624702" cy="75694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Facility-based</a:t>
          </a:r>
        </a:p>
      </dsp:txBody>
      <dsp:txXfrm>
        <a:off x="2761909" y="1971426"/>
        <a:ext cx="1550800" cy="683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7024-3272-424A-9730-FED55E2DEFAC}">
      <dsp:nvSpPr>
        <dsp:cNvPr id="0" name=""/>
        <dsp:cNvSpPr/>
      </dsp:nvSpPr>
      <dsp:spPr>
        <a:xfrm>
          <a:off x="1137174" y="1545"/>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Is integrated in and supports access to the greater community</a:t>
          </a:r>
        </a:p>
      </dsp:txBody>
      <dsp:txXfrm>
        <a:off x="1137174" y="1545"/>
        <a:ext cx="2177327" cy="1306396"/>
      </dsp:txXfrm>
    </dsp:sp>
    <dsp:sp modelId="{3C333669-041F-4E30-9E9A-19C5E6316C24}">
      <dsp:nvSpPr>
        <dsp:cNvPr id="0" name=""/>
        <dsp:cNvSpPr/>
      </dsp:nvSpPr>
      <dsp:spPr>
        <a:xfrm>
          <a:off x="3532234" y="1545"/>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Provides opportunities to seek employment and work in competitive integrated settings, engage in community life, and control personal resources</a:t>
          </a:r>
        </a:p>
      </dsp:txBody>
      <dsp:txXfrm>
        <a:off x="3532234" y="1545"/>
        <a:ext cx="2177327" cy="1306396"/>
      </dsp:txXfrm>
    </dsp:sp>
    <dsp:sp modelId="{30FD79E6-18F7-4DC3-8481-13D77CCC470C}">
      <dsp:nvSpPr>
        <dsp:cNvPr id="0" name=""/>
        <dsp:cNvSpPr/>
      </dsp:nvSpPr>
      <dsp:spPr>
        <a:xfrm>
          <a:off x="5951746" y="0"/>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Ensures the individual receives services in the community to the same degree of access as individuals not receiving Medicaid HCBS</a:t>
          </a:r>
        </a:p>
      </dsp:txBody>
      <dsp:txXfrm>
        <a:off x="5951746" y="0"/>
        <a:ext cx="2177327" cy="1306396"/>
      </dsp:txXfrm>
    </dsp:sp>
    <dsp:sp modelId="{0492B7DB-150B-40A4-93D1-D58CFAD374CC}">
      <dsp:nvSpPr>
        <dsp:cNvPr id="0" name=""/>
        <dsp:cNvSpPr/>
      </dsp:nvSpPr>
      <dsp:spPr>
        <a:xfrm>
          <a:off x="63338" y="1525675"/>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Is selected by the individual from among setting options including non-disability specific settings and an option for a private unit in a residential setting</a:t>
          </a:r>
        </a:p>
      </dsp:txBody>
      <dsp:txXfrm>
        <a:off x="63338" y="1525675"/>
        <a:ext cx="2177327" cy="1306396"/>
      </dsp:txXfrm>
    </dsp:sp>
    <dsp:sp modelId="{8FB2EC01-6F38-4912-B0A5-3988B1CCF554}">
      <dsp:nvSpPr>
        <dsp:cNvPr id="0" name=""/>
        <dsp:cNvSpPr/>
      </dsp:nvSpPr>
      <dsp:spPr>
        <a:xfrm>
          <a:off x="2319310" y="1535695"/>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Ensures an individual’s rights of privacy, respect, and freedom from coercion and restraint</a:t>
          </a:r>
        </a:p>
      </dsp:txBody>
      <dsp:txXfrm>
        <a:off x="2319310" y="1535695"/>
        <a:ext cx="2177327" cy="1306396"/>
      </dsp:txXfrm>
    </dsp:sp>
    <dsp:sp modelId="{8377E465-EC7A-4FF2-B74E-0FFC30FA764F}">
      <dsp:nvSpPr>
        <dsp:cNvPr id="0" name=""/>
        <dsp:cNvSpPr/>
      </dsp:nvSpPr>
      <dsp:spPr>
        <a:xfrm>
          <a:off x="4604111" y="1555748"/>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Optimizes individual initiative, autonomy, and independence in making life choices</a:t>
          </a:r>
        </a:p>
      </dsp:txBody>
      <dsp:txXfrm>
        <a:off x="4604111" y="1555748"/>
        <a:ext cx="2177327" cy="1306396"/>
      </dsp:txXfrm>
    </dsp:sp>
    <dsp:sp modelId="{E72A3FD7-F33C-45FD-9213-FA284D20CCAD}">
      <dsp:nvSpPr>
        <dsp:cNvPr id="0" name=""/>
        <dsp:cNvSpPr/>
      </dsp:nvSpPr>
      <dsp:spPr>
        <a:xfrm>
          <a:off x="6869228" y="1556214"/>
          <a:ext cx="2177327" cy="130639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Facilitates individual choice regarding services and supports and who provides them</a:t>
          </a:r>
        </a:p>
      </dsp:txBody>
      <dsp:txXfrm>
        <a:off x="6869228" y="1556214"/>
        <a:ext cx="2177327" cy="1306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343DF-32FC-49B2-A8CC-77012D50BBBE}">
      <dsp:nvSpPr>
        <dsp:cNvPr id="0" name=""/>
        <dsp:cNvSpPr/>
      </dsp:nvSpPr>
      <dsp:spPr>
        <a:xfrm>
          <a:off x="3352799" y="0"/>
          <a:ext cx="3352799" cy="1253596"/>
        </a:xfrm>
        <a:prstGeom prst="trapezoid">
          <a:avLst>
            <a:gd name="adj" fmla="val 13372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t>Biden Infrastructure Plan</a:t>
          </a:r>
        </a:p>
      </dsp:txBody>
      <dsp:txXfrm>
        <a:off x="3352799" y="0"/>
        <a:ext cx="3352799" cy="1253596"/>
      </dsp:txXfrm>
    </dsp:sp>
    <dsp:sp modelId="{760825BC-B9C8-485F-B472-AACA522D9782}">
      <dsp:nvSpPr>
        <dsp:cNvPr id="0" name=""/>
        <dsp:cNvSpPr/>
      </dsp:nvSpPr>
      <dsp:spPr>
        <a:xfrm>
          <a:off x="1676399" y="1253596"/>
          <a:ext cx="6705599" cy="1253596"/>
        </a:xfrm>
        <a:prstGeom prst="trapezoid">
          <a:avLst>
            <a:gd name="adj" fmla="val 13372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t>Reconciliation Bill</a:t>
          </a:r>
        </a:p>
      </dsp:txBody>
      <dsp:txXfrm>
        <a:off x="2849879" y="1253596"/>
        <a:ext cx="4358640" cy="1253596"/>
      </dsp:txXfrm>
    </dsp:sp>
    <dsp:sp modelId="{ACB83410-AD5C-40BF-961F-AEC0B47B1B83}">
      <dsp:nvSpPr>
        <dsp:cNvPr id="0" name=""/>
        <dsp:cNvSpPr/>
      </dsp:nvSpPr>
      <dsp:spPr>
        <a:xfrm>
          <a:off x="0" y="2507192"/>
          <a:ext cx="10058399" cy="1253596"/>
        </a:xfrm>
        <a:prstGeom prst="trapezoid">
          <a:avLst>
            <a:gd name="adj" fmla="val 13372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t>American Rescue Plan $$</a:t>
          </a:r>
        </a:p>
      </dsp:txBody>
      <dsp:txXfrm>
        <a:off x="1760219" y="2507192"/>
        <a:ext cx="6537960" cy="1253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0B0ED-197C-458D-B297-E27AE090F8F9}">
      <dsp:nvSpPr>
        <dsp:cNvPr id="0" name=""/>
        <dsp:cNvSpPr/>
      </dsp:nvSpPr>
      <dsp:spPr>
        <a:xfrm>
          <a:off x="0" y="77256"/>
          <a:ext cx="6797675" cy="10530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Under Medicaid, state funding is combined with a federal “match”.</a:t>
          </a:r>
          <a:endParaRPr lang="en-US" sz="2000" kern="1200" dirty="0"/>
        </a:p>
      </dsp:txBody>
      <dsp:txXfrm>
        <a:off x="51403" y="128659"/>
        <a:ext cx="6694869" cy="950194"/>
      </dsp:txXfrm>
    </dsp:sp>
    <dsp:sp modelId="{F079C801-A946-4298-9F06-922F86D93157}">
      <dsp:nvSpPr>
        <dsp:cNvPr id="0" name=""/>
        <dsp:cNvSpPr/>
      </dsp:nvSpPr>
      <dsp:spPr>
        <a:xfrm>
          <a:off x="0" y="1187856"/>
          <a:ext cx="6797675" cy="10530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ARPA Funding allows states to temporarily get a 10% increased federal match for certain Medicaid expenditures beginning April 1, 2021 through March 31, 2022</a:t>
          </a:r>
          <a:endParaRPr lang="en-US" sz="2000" kern="1200" dirty="0"/>
        </a:p>
      </dsp:txBody>
      <dsp:txXfrm>
        <a:off x="51403" y="1239259"/>
        <a:ext cx="6694869" cy="950194"/>
      </dsp:txXfrm>
    </dsp:sp>
    <dsp:sp modelId="{337D817F-2142-4751-8025-C4D6E5A62A87}">
      <dsp:nvSpPr>
        <dsp:cNvPr id="0" name=""/>
        <dsp:cNvSpPr/>
      </dsp:nvSpPr>
      <dsp:spPr>
        <a:xfrm>
          <a:off x="0" y="2298456"/>
          <a:ext cx="6797675" cy="10530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Enhanced FMAP requirements includes a broad list of Eligible Services</a:t>
          </a:r>
          <a:endParaRPr lang="en-US" sz="2000" kern="1200" dirty="0"/>
        </a:p>
      </dsp:txBody>
      <dsp:txXfrm>
        <a:off x="51403" y="2349859"/>
        <a:ext cx="6694869" cy="950194"/>
      </dsp:txXfrm>
    </dsp:sp>
    <dsp:sp modelId="{5314DE87-F869-4D3E-A4E1-876F18D75234}">
      <dsp:nvSpPr>
        <dsp:cNvPr id="0" name=""/>
        <dsp:cNvSpPr/>
      </dsp:nvSpPr>
      <dsp:spPr>
        <a:xfrm>
          <a:off x="0" y="3409056"/>
          <a:ext cx="6797675" cy="10530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States must comply with Maintenance of Effort (MOE) requirements specified</a:t>
          </a:r>
          <a:endParaRPr lang="en-US" sz="2000" kern="1200" dirty="0"/>
        </a:p>
      </dsp:txBody>
      <dsp:txXfrm>
        <a:off x="51403" y="3460459"/>
        <a:ext cx="6694869" cy="950194"/>
      </dsp:txXfrm>
    </dsp:sp>
    <dsp:sp modelId="{4FBDA4C9-A5AF-47FA-AC6C-D86F4A951A76}">
      <dsp:nvSpPr>
        <dsp:cNvPr id="0" name=""/>
        <dsp:cNvSpPr/>
      </dsp:nvSpPr>
      <dsp:spPr>
        <a:xfrm>
          <a:off x="0" y="4519656"/>
          <a:ext cx="6797675" cy="10530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Not applicable to HCBS admin expenditures</a:t>
          </a:r>
          <a:endParaRPr lang="en-US" sz="2000" kern="1200" dirty="0"/>
        </a:p>
      </dsp:txBody>
      <dsp:txXfrm>
        <a:off x="51403" y="4571059"/>
        <a:ext cx="6694869" cy="950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4425-B1C1-49D9-BACA-0AA6F0D9BB70}">
      <dsp:nvSpPr>
        <dsp:cNvPr id="0" name=""/>
        <dsp:cNvSpPr/>
      </dsp:nvSpPr>
      <dsp:spPr>
        <a:xfrm>
          <a:off x="0" y="525582"/>
          <a:ext cx="7113312" cy="421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States would have to strengthen and expand access to HCBS by:</a:t>
          </a:r>
          <a:endParaRPr lang="en-US" sz="1800" kern="1200" dirty="0"/>
        </a:p>
      </dsp:txBody>
      <dsp:txXfrm>
        <a:off x="20561" y="546143"/>
        <a:ext cx="7072190" cy="380078"/>
      </dsp:txXfrm>
    </dsp:sp>
    <dsp:sp modelId="{0AA576A1-5504-4958-90D2-FF1A893BD997}">
      <dsp:nvSpPr>
        <dsp:cNvPr id="0" name=""/>
        <dsp:cNvSpPr/>
      </dsp:nvSpPr>
      <dsp:spPr>
        <a:xfrm>
          <a:off x="0" y="946782"/>
          <a:ext cx="711331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Expanding financial eligibility criteria for HCBS to federal limits; requiring coverage for personal care services; </a:t>
          </a:r>
          <a:endParaRPr lang="en-US" sz="1400" kern="1200"/>
        </a:p>
        <a:p>
          <a:pPr marL="114300" lvl="1" indent="-114300" algn="l" defTabSz="622300">
            <a:lnSpc>
              <a:spcPct val="90000"/>
            </a:lnSpc>
            <a:spcBef>
              <a:spcPct val="0"/>
            </a:spcBef>
            <a:spcAft>
              <a:spcPct val="20000"/>
            </a:spcAft>
            <a:buChar char="•"/>
          </a:pPr>
          <a:r>
            <a:rPr lang="en-US" sz="1400" b="1" kern="1200" dirty="0"/>
            <a:t>expanding supports for family caregivers; </a:t>
          </a:r>
          <a:endParaRPr lang="en-US" sz="1400" kern="1200" dirty="0"/>
        </a:p>
        <a:p>
          <a:pPr marL="114300" lvl="1" indent="-114300" algn="l" defTabSz="622300">
            <a:lnSpc>
              <a:spcPct val="90000"/>
            </a:lnSpc>
            <a:spcBef>
              <a:spcPct val="0"/>
            </a:spcBef>
            <a:spcAft>
              <a:spcPct val="20000"/>
            </a:spcAft>
            <a:buChar char="•"/>
          </a:pPr>
          <a:r>
            <a:rPr lang="en-US" sz="1400" b="1" kern="1200" dirty="0"/>
            <a:t>adopting programs that help people navigate enrollment and eligibility; expanding access to behavioral health care; </a:t>
          </a:r>
          <a:endParaRPr lang="en-US" sz="1400" kern="1200" dirty="0"/>
        </a:p>
        <a:p>
          <a:pPr marL="114300" lvl="1" indent="-114300" algn="l" defTabSz="622300">
            <a:lnSpc>
              <a:spcPct val="90000"/>
            </a:lnSpc>
            <a:spcBef>
              <a:spcPct val="0"/>
            </a:spcBef>
            <a:spcAft>
              <a:spcPct val="20000"/>
            </a:spcAft>
            <a:buChar char="•"/>
          </a:pPr>
          <a:r>
            <a:rPr lang="en-US" sz="1400" b="1" kern="1200" dirty="0"/>
            <a:t>improving coordination with housing, transportation, and employment supports;</a:t>
          </a:r>
          <a:endParaRPr lang="en-US" sz="1400" kern="1200" dirty="0"/>
        </a:p>
        <a:p>
          <a:pPr marL="114300" lvl="1" indent="-114300" algn="l" defTabSz="622300">
            <a:lnSpc>
              <a:spcPct val="90000"/>
            </a:lnSpc>
            <a:spcBef>
              <a:spcPct val="0"/>
            </a:spcBef>
            <a:spcAft>
              <a:spcPct val="20000"/>
            </a:spcAft>
            <a:buChar char="•"/>
          </a:pPr>
          <a:r>
            <a:rPr lang="en-US" sz="1400" b="1" kern="1200" dirty="0"/>
            <a:t>developing or improving programs to allow working people with disabilities to access HCBS. </a:t>
          </a:r>
          <a:endParaRPr lang="en-US" sz="1400" kern="1200" dirty="0"/>
        </a:p>
      </dsp:txBody>
      <dsp:txXfrm>
        <a:off x="0" y="946782"/>
        <a:ext cx="7113312" cy="1490400"/>
      </dsp:txXfrm>
    </dsp:sp>
    <dsp:sp modelId="{9523D050-3167-4489-BCA8-F02936301B98}">
      <dsp:nvSpPr>
        <dsp:cNvPr id="0" name=""/>
        <dsp:cNvSpPr/>
      </dsp:nvSpPr>
      <dsp:spPr>
        <a:xfrm>
          <a:off x="0" y="2437182"/>
          <a:ext cx="7113312" cy="421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States would also have to strengthen and expand the HCBS workforce by: </a:t>
          </a:r>
          <a:endParaRPr lang="en-US" sz="1800" kern="1200" dirty="0"/>
        </a:p>
      </dsp:txBody>
      <dsp:txXfrm>
        <a:off x="20561" y="2457743"/>
        <a:ext cx="7072190" cy="380078"/>
      </dsp:txXfrm>
    </dsp:sp>
    <dsp:sp modelId="{C771D502-F34B-4ECC-B672-95D8DEC3BEEB}">
      <dsp:nvSpPr>
        <dsp:cNvPr id="0" name=""/>
        <dsp:cNvSpPr/>
      </dsp:nvSpPr>
      <dsp:spPr>
        <a:xfrm>
          <a:off x="0" y="2858382"/>
          <a:ext cx="7113312"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t>addressing HCBS payment rates to promote recruitment and retention of direct care workers; </a:t>
          </a:r>
          <a:endParaRPr lang="en-US" sz="1400" kern="1200" dirty="0"/>
        </a:p>
        <a:p>
          <a:pPr marL="114300" lvl="1" indent="-114300" algn="l" defTabSz="622300">
            <a:lnSpc>
              <a:spcPct val="90000"/>
            </a:lnSpc>
            <a:spcBef>
              <a:spcPct val="0"/>
            </a:spcBef>
            <a:spcAft>
              <a:spcPct val="20000"/>
            </a:spcAft>
            <a:buChar char="•"/>
          </a:pPr>
          <a:r>
            <a:rPr lang="en-US" sz="1400" b="1" kern="1200"/>
            <a:t>regularly updating HCBS payment rates with public input; </a:t>
          </a:r>
          <a:endParaRPr lang="en-US" sz="1400" kern="1200"/>
        </a:p>
        <a:p>
          <a:pPr marL="114300" lvl="1" indent="-114300" algn="l" defTabSz="622300">
            <a:lnSpc>
              <a:spcPct val="90000"/>
            </a:lnSpc>
            <a:spcBef>
              <a:spcPct val="0"/>
            </a:spcBef>
            <a:spcAft>
              <a:spcPct val="20000"/>
            </a:spcAft>
            <a:buChar char="•"/>
          </a:pPr>
          <a:r>
            <a:rPr lang="en-US" sz="1400" b="1" kern="1200" dirty="0"/>
            <a:t>passing rate increases through to direct care workers to increase wages; and </a:t>
          </a:r>
          <a:endParaRPr lang="en-US" sz="1400" kern="1200" dirty="0"/>
        </a:p>
        <a:p>
          <a:pPr marL="114300" lvl="1" indent="-114300" algn="l" defTabSz="622300">
            <a:lnSpc>
              <a:spcPct val="90000"/>
            </a:lnSpc>
            <a:spcBef>
              <a:spcPct val="0"/>
            </a:spcBef>
            <a:spcAft>
              <a:spcPct val="20000"/>
            </a:spcAft>
            <a:buChar char="•"/>
          </a:pPr>
          <a:r>
            <a:rPr lang="en-US" sz="1400" b="1" kern="1200" dirty="0"/>
            <a:t>updating and developing training opportunities for this workforce as well as family caregivers. </a:t>
          </a:r>
          <a:endParaRPr lang="en-US" sz="1400" kern="1200" dirty="0"/>
        </a:p>
      </dsp:txBody>
      <dsp:txXfrm>
        <a:off x="0" y="2858382"/>
        <a:ext cx="7113312" cy="1266840"/>
      </dsp:txXfrm>
    </dsp:sp>
    <dsp:sp modelId="{04B7ACA8-41CE-47F8-B53F-D95882A89587}">
      <dsp:nvSpPr>
        <dsp:cNvPr id="0" name=""/>
        <dsp:cNvSpPr/>
      </dsp:nvSpPr>
      <dsp:spPr>
        <a:xfrm>
          <a:off x="0" y="4125222"/>
          <a:ext cx="7113312" cy="421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States would also have to show improvement over time by demonstrating:</a:t>
          </a:r>
          <a:endParaRPr lang="en-US" sz="1800" kern="1200" dirty="0"/>
        </a:p>
      </dsp:txBody>
      <dsp:txXfrm>
        <a:off x="20561" y="4145783"/>
        <a:ext cx="7072190" cy="380078"/>
      </dsp:txXfrm>
    </dsp:sp>
    <dsp:sp modelId="{EB1244C9-65B6-402B-B458-1D13ABF531E4}">
      <dsp:nvSpPr>
        <dsp:cNvPr id="0" name=""/>
        <dsp:cNvSpPr/>
      </dsp:nvSpPr>
      <dsp:spPr>
        <a:xfrm>
          <a:off x="0" y="4546422"/>
          <a:ext cx="7113312"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t>improved availability of services; </a:t>
          </a:r>
          <a:endParaRPr lang="en-US" sz="1400" kern="1200" dirty="0"/>
        </a:p>
        <a:p>
          <a:pPr marL="114300" lvl="1" indent="-114300" algn="l" defTabSz="622300">
            <a:lnSpc>
              <a:spcPct val="90000"/>
            </a:lnSpc>
            <a:spcBef>
              <a:spcPct val="0"/>
            </a:spcBef>
            <a:spcAft>
              <a:spcPct val="20000"/>
            </a:spcAft>
            <a:buChar char="•"/>
          </a:pPr>
          <a:r>
            <a:rPr lang="en-US" sz="1400" b="1" kern="1200" dirty="0"/>
            <a:t>reduced disparities in accessing and using HCBS; </a:t>
          </a:r>
          <a:endParaRPr lang="en-US" sz="1400" kern="1200" dirty="0"/>
        </a:p>
        <a:p>
          <a:pPr marL="114300" lvl="1" indent="-114300" algn="l" defTabSz="622300">
            <a:lnSpc>
              <a:spcPct val="90000"/>
            </a:lnSpc>
            <a:spcBef>
              <a:spcPct val="0"/>
            </a:spcBef>
            <a:spcAft>
              <a:spcPct val="20000"/>
            </a:spcAft>
            <a:buChar char="•"/>
          </a:pPr>
          <a:r>
            <a:rPr lang="en-US" sz="1400" b="1" kern="1200" dirty="0"/>
            <a:t>evidence of competitive wages and benefits for workers; and </a:t>
          </a:r>
          <a:endParaRPr lang="en-US" sz="1400" kern="1200" dirty="0"/>
        </a:p>
        <a:p>
          <a:pPr marL="114300" lvl="1" indent="-114300" algn="l" defTabSz="622300">
            <a:lnSpc>
              <a:spcPct val="90000"/>
            </a:lnSpc>
            <a:spcBef>
              <a:spcPct val="0"/>
            </a:spcBef>
            <a:spcAft>
              <a:spcPct val="20000"/>
            </a:spcAft>
            <a:buChar char="•"/>
          </a:pPr>
          <a:r>
            <a:rPr lang="en-US" sz="1400" b="1" kern="1200" dirty="0"/>
            <a:t>increases in HCBS spending. </a:t>
          </a:r>
          <a:endParaRPr lang="en-US" sz="1400" kern="1200" dirty="0"/>
        </a:p>
      </dsp:txBody>
      <dsp:txXfrm>
        <a:off x="0" y="4546422"/>
        <a:ext cx="7113312" cy="912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F693-92E4-4969-AFDD-95D619234314}">
      <dsp:nvSpPr>
        <dsp:cNvPr id="0" name=""/>
        <dsp:cNvSpPr/>
      </dsp:nvSpPr>
      <dsp:spPr>
        <a:xfrm>
          <a:off x="4843514" y="1947004"/>
          <a:ext cx="2379672" cy="2379672"/>
        </a:xfrm>
        <a:prstGeom prst="gear9">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Biden Infrastructure Package</a:t>
          </a:r>
        </a:p>
      </dsp:txBody>
      <dsp:txXfrm>
        <a:off x="5321934" y="2504431"/>
        <a:ext cx="1422832" cy="1223200"/>
      </dsp:txXfrm>
    </dsp:sp>
    <dsp:sp modelId="{3EBEB79C-DD36-4968-8352-DDB81263DB2B}">
      <dsp:nvSpPr>
        <dsp:cNvPr id="0" name=""/>
        <dsp:cNvSpPr/>
      </dsp:nvSpPr>
      <dsp:spPr>
        <a:xfrm>
          <a:off x="3453004" y="1384536"/>
          <a:ext cx="1730670" cy="1730670"/>
        </a:xfrm>
        <a:prstGeom prst="gear6">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American Rescue Plan</a:t>
          </a:r>
        </a:p>
      </dsp:txBody>
      <dsp:txXfrm>
        <a:off x="3888705" y="1822871"/>
        <a:ext cx="859268" cy="854000"/>
      </dsp:txXfrm>
    </dsp:sp>
    <dsp:sp modelId="{A0B244AC-A00E-4E30-ACB7-D7A809BABFE7}">
      <dsp:nvSpPr>
        <dsp:cNvPr id="0" name=""/>
        <dsp:cNvSpPr/>
      </dsp:nvSpPr>
      <dsp:spPr>
        <a:xfrm rot="20700000">
          <a:off x="4422356" y="190550"/>
          <a:ext cx="1695704" cy="1695704"/>
        </a:xfrm>
        <a:prstGeom prst="gear6">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Jobs Plan; Families Plan</a:t>
          </a:r>
        </a:p>
      </dsp:txBody>
      <dsp:txXfrm rot="-20700000">
        <a:off x="4794274" y="562468"/>
        <a:ext cx="951868" cy="951868"/>
      </dsp:txXfrm>
    </dsp:sp>
    <dsp:sp modelId="{B4747BE7-17FB-42CB-AF48-8DA12F784268}">
      <dsp:nvSpPr>
        <dsp:cNvPr id="0" name=""/>
        <dsp:cNvSpPr/>
      </dsp:nvSpPr>
      <dsp:spPr>
        <a:xfrm>
          <a:off x="4656013" y="1587090"/>
          <a:ext cx="3045980" cy="3045980"/>
        </a:xfrm>
        <a:prstGeom prst="circularArrow">
          <a:avLst>
            <a:gd name="adj1" fmla="val 4688"/>
            <a:gd name="adj2" fmla="val 299029"/>
            <a:gd name="adj3" fmla="val 2519288"/>
            <a:gd name="adj4" fmla="val 15854567"/>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91D0C5-985B-4E74-8713-B01B4089631C}">
      <dsp:nvSpPr>
        <dsp:cNvPr id="0" name=""/>
        <dsp:cNvSpPr/>
      </dsp:nvSpPr>
      <dsp:spPr>
        <a:xfrm>
          <a:off x="3146506" y="1001036"/>
          <a:ext cx="2213095" cy="2213095"/>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82C3E-C4B4-41EB-B58D-0277B6B2E6C5}">
      <dsp:nvSpPr>
        <dsp:cNvPr id="0" name=""/>
        <dsp:cNvSpPr/>
      </dsp:nvSpPr>
      <dsp:spPr>
        <a:xfrm>
          <a:off x="4030122" y="-181440"/>
          <a:ext cx="2386162" cy="2386162"/>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E8633-84FF-47FB-A5A2-83128668621E}">
      <dsp:nvSpPr>
        <dsp:cNvPr id="0" name=""/>
        <dsp:cNvSpPr/>
      </dsp:nvSpPr>
      <dsp:spPr>
        <a:xfrm>
          <a:off x="2051392" y="-4061"/>
          <a:ext cx="4988092" cy="4988092"/>
        </a:xfrm>
        <a:prstGeom prst="circularArrow">
          <a:avLst>
            <a:gd name="adj1" fmla="val 5274"/>
            <a:gd name="adj2" fmla="val 312630"/>
            <a:gd name="adj3" fmla="val 14216681"/>
            <a:gd name="adj4" fmla="val 17133722"/>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186D9-D758-465C-96D0-5AA06E8F07FB}">
      <dsp:nvSpPr>
        <dsp:cNvPr id="0" name=""/>
        <dsp:cNvSpPr/>
      </dsp:nvSpPr>
      <dsp:spPr>
        <a:xfrm>
          <a:off x="3591074" y="1850"/>
          <a:ext cx="1908729" cy="9543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Reach Challenges with Underserved </a:t>
          </a:r>
          <a:r>
            <a:rPr lang="en-US" sz="1600" b="1" kern="1200" dirty="0" err="1"/>
            <a:t>Indivdiuals</a:t>
          </a:r>
          <a:r>
            <a:rPr lang="en-US" sz="1600" b="1" kern="1200" dirty="0"/>
            <a:t> and Families</a:t>
          </a:r>
        </a:p>
      </dsp:txBody>
      <dsp:txXfrm>
        <a:off x="3637662" y="48438"/>
        <a:ext cx="1815553" cy="861188"/>
      </dsp:txXfrm>
    </dsp:sp>
    <dsp:sp modelId="{0ECC317C-2480-411E-97C0-51A83A088323}">
      <dsp:nvSpPr>
        <dsp:cNvPr id="0" name=""/>
        <dsp:cNvSpPr/>
      </dsp:nvSpPr>
      <dsp:spPr>
        <a:xfrm>
          <a:off x="5343534" y="1013634"/>
          <a:ext cx="1908729" cy="9543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Strong PCP, Self-Direction or SDM Models</a:t>
          </a:r>
        </a:p>
      </dsp:txBody>
      <dsp:txXfrm>
        <a:off x="5390122" y="1060222"/>
        <a:ext cx="1815553" cy="861188"/>
      </dsp:txXfrm>
    </dsp:sp>
    <dsp:sp modelId="{46BE8ECC-73D1-49C6-8C13-CB6D863B37DE}">
      <dsp:nvSpPr>
        <dsp:cNvPr id="0" name=""/>
        <dsp:cNvSpPr/>
      </dsp:nvSpPr>
      <dsp:spPr>
        <a:xfrm>
          <a:off x="5343534" y="3037201"/>
          <a:ext cx="1908729" cy="9543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The Choice Argument</a:t>
          </a:r>
        </a:p>
      </dsp:txBody>
      <dsp:txXfrm>
        <a:off x="5390122" y="3083789"/>
        <a:ext cx="1815553" cy="861188"/>
      </dsp:txXfrm>
    </dsp:sp>
    <dsp:sp modelId="{659F84A9-EEE2-4614-850D-4BD6CAABD99F}">
      <dsp:nvSpPr>
        <dsp:cNvPr id="0" name=""/>
        <dsp:cNvSpPr/>
      </dsp:nvSpPr>
      <dsp:spPr>
        <a:xfrm>
          <a:off x="3591074" y="4048984"/>
          <a:ext cx="1908729" cy="9543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New Legislative Proposals</a:t>
          </a:r>
        </a:p>
      </dsp:txBody>
      <dsp:txXfrm>
        <a:off x="3637662" y="4095572"/>
        <a:ext cx="1815553" cy="861188"/>
      </dsp:txXfrm>
    </dsp:sp>
    <dsp:sp modelId="{CD87FF4E-723E-450B-99C9-5BEA34831196}">
      <dsp:nvSpPr>
        <dsp:cNvPr id="0" name=""/>
        <dsp:cNvSpPr/>
      </dsp:nvSpPr>
      <dsp:spPr>
        <a:xfrm>
          <a:off x="1838614" y="3037201"/>
          <a:ext cx="1908729" cy="9543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Revisiting of Federal Regulations</a:t>
          </a:r>
        </a:p>
      </dsp:txBody>
      <dsp:txXfrm>
        <a:off x="1885202" y="3083789"/>
        <a:ext cx="1815553" cy="861188"/>
      </dsp:txXfrm>
    </dsp:sp>
    <dsp:sp modelId="{0B930C39-BE9F-44AA-88BD-305750AFB3F8}">
      <dsp:nvSpPr>
        <dsp:cNvPr id="0" name=""/>
        <dsp:cNvSpPr/>
      </dsp:nvSpPr>
      <dsp:spPr>
        <a:xfrm>
          <a:off x="1838614" y="1013634"/>
          <a:ext cx="1908729" cy="95436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Accountability for New $$ </a:t>
          </a:r>
        </a:p>
      </dsp:txBody>
      <dsp:txXfrm>
        <a:off x="1885202" y="1060222"/>
        <a:ext cx="1815553" cy="86118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73041-967F-45A5-9980-B9D25C84BE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F92A70-BC9A-4F2B-A926-3BCB2BBA4B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D42629-CAAD-4B35-BB05-754A43AA2866}" type="datetimeFigureOut">
              <a:rPr lang="en-US" smtClean="0"/>
              <a:t>10/12/2021</a:t>
            </a:fld>
            <a:endParaRPr lang="en-US"/>
          </a:p>
        </p:txBody>
      </p:sp>
      <p:sp>
        <p:nvSpPr>
          <p:cNvPr id="4" name="Footer Placeholder 3">
            <a:extLst>
              <a:ext uri="{FF2B5EF4-FFF2-40B4-BE49-F238E27FC236}">
                <a16:creationId xmlns:a16="http://schemas.microsoft.com/office/drawing/2014/main" id="{9C6E2B17-B7AC-49F7-BF61-AC78E9AB2B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D30D1F-01D9-4E89-A1D5-CAB219337E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73C217-4A56-4C72-B42D-8039B569F076}" type="slidenum">
              <a:rPr lang="en-US" smtClean="0"/>
              <a:t>‹#›</a:t>
            </a:fld>
            <a:endParaRPr lang="en-US"/>
          </a:p>
        </p:txBody>
      </p:sp>
    </p:spTree>
    <p:extLst>
      <p:ext uri="{BB962C8B-B14F-4D97-AF65-F5344CB8AC3E}">
        <p14:creationId xmlns:p14="http://schemas.microsoft.com/office/powerpoint/2010/main" val="1315978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39E70-1DE9-4959-B075-6F99CE2D8D9B}"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858B7-FED3-450C-BE9C-7975554CD085}" type="slidenum">
              <a:rPr lang="en-US" smtClean="0"/>
              <a:t>‹#›</a:t>
            </a:fld>
            <a:endParaRPr lang="en-US"/>
          </a:p>
        </p:txBody>
      </p:sp>
    </p:spTree>
    <p:extLst>
      <p:ext uri="{BB962C8B-B14F-4D97-AF65-F5344CB8AC3E}">
        <p14:creationId xmlns:p14="http://schemas.microsoft.com/office/powerpoint/2010/main" val="400689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858B7-FED3-450C-BE9C-7975554CD085}" type="slidenum">
              <a:rPr lang="en-US" smtClean="0"/>
              <a:t>3</a:t>
            </a:fld>
            <a:endParaRPr lang="en-US"/>
          </a:p>
        </p:txBody>
      </p:sp>
    </p:spTree>
    <p:extLst>
      <p:ext uri="{BB962C8B-B14F-4D97-AF65-F5344CB8AC3E}">
        <p14:creationId xmlns:p14="http://schemas.microsoft.com/office/powerpoint/2010/main" val="209200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From a focus on placements into large, insular institutions</a:t>
            </a:r>
            <a:r>
              <a:rPr lang="en-US" sz="2800" dirty="0"/>
              <a:t> to…………</a:t>
            </a:r>
          </a:p>
          <a:p>
            <a:r>
              <a:rPr lang="en-US" sz="2800" b="1" dirty="0"/>
              <a:t>Community-based </a:t>
            </a:r>
            <a:r>
              <a:rPr lang="en-US" sz="2800" dirty="0"/>
              <a:t>(non-profit &amp; profit) </a:t>
            </a:r>
            <a:r>
              <a:rPr lang="en-US" sz="2800" b="1" dirty="0"/>
              <a:t>institutions</a:t>
            </a:r>
          </a:p>
          <a:p>
            <a:pPr lvl="1"/>
            <a:r>
              <a:rPr lang="en-US" sz="2800" dirty="0"/>
              <a:t>Institutional regulations moved to community</a:t>
            </a:r>
          </a:p>
          <a:p>
            <a:pPr lvl="1"/>
            <a:r>
              <a:rPr lang="en-US" sz="2800" dirty="0"/>
              <a:t>Institutional funding move to community</a:t>
            </a:r>
          </a:p>
          <a:p>
            <a:pPr lvl="1"/>
            <a:r>
              <a:rPr lang="en-US" dirty="0"/>
              <a:t>Highly congregate; very little individualization</a:t>
            </a:r>
            <a:endParaRPr lang="en-US" sz="2800" dirty="0"/>
          </a:p>
          <a:p>
            <a:pPr lvl="1"/>
            <a:r>
              <a:rPr lang="en-US" sz="2800" dirty="0"/>
              <a:t>Most services remain within four walls</a:t>
            </a:r>
            <a:endParaRPr lang="en-US" dirty="0"/>
          </a:p>
          <a:p>
            <a:endParaRPr lang="en-US" dirty="0"/>
          </a:p>
        </p:txBody>
      </p:sp>
      <p:sp>
        <p:nvSpPr>
          <p:cNvPr id="4" name="Slide Number Placeholder 3"/>
          <p:cNvSpPr>
            <a:spLocks noGrp="1"/>
          </p:cNvSpPr>
          <p:nvPr>
            <p:ph type="sldNum" sz="quarter" idx="10"/>
          </p:nvPr>
        </p:nvSpPr>
        <p:spPr/>
        <p:txBody>
          <a:bodyPr/>
          <a:lstStyle/>
          <a:p>
            <a:fld id="{660B447A-E130-4C30-A623-72D539383617}" type="slidenum">
              <a:rPr lang="en-US" smtClean="0"/>
              <a:t>4</a:t>
            </a:fld>
            <a:endParaRPr lang="en-US"/>
          </a:p>
        </p:txBody>
      </p:sp>
    </p:spTree>
    <p:extLst>
      <p:ext uri="{BB962C8B-B14F-4D97-AF65-F5344CB8AC3E}">
        <p14:creationId xmlns:p14="http://schemas.microsoft.com/office/powerpoint/2010/main" val="315710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HCBS setting</a:t>
            </a:r>
            <a:r>
              <a:rPr lang="en-US" baseline="0" dirty="0"/>
              <a:t> requirements establish an outcome oriented definition that focuses on the nature and quality of individuals’ experiences.</a:t>
            </a:r>
          </a:p>
          <a:p>
            <a:endParaRPr lang="en-US" baseline="0" dirty="0"/>
          </a:p>
          <a:p>
            <a:pPr marL="171450" indent="-171450">
              <a:buFont typeface="Arial" panose="020B0604020202020204" pitchFamily="34" charset="0"/>
              <a:buChar char="•"/>
            </a:pPr>
            <a:r>
              <a:rPr lang="en-US" baseline="0" dirty="0"/>
              <a:t>The requirements maximize opportunities for individuals to have access to the benefits of community living and the opportunity to receive services in the most integrated setting.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final rule establishes:  </a:t>
            </a:r>
          </a:p>
          <a:p>
            <a:pPr marL="171450" indent="-171450">
              <a:buFont typeface="Arial" charset="0"/>
              <a:buChar char="•"/>
            </a:pPr>
            <a:r>
              <a:rPr lang="en-US" baseline="0" dirty="0"/>
              <a:t>Mandatory requirements for the qualities of HCBS settings including discretion for the Secretary to determine other appropriate qualities.</a:t>
            </a:r>
          </a:p>
          <a:p>
            <a:pPr marL="171450" indent="-171450">
              <a:buFont typeface="Arial" charset="0"/>
              <a:buChar char="•"/>
            </a:pPr>
            <a:r>
              <a:rPr lang="en-US" baseline="0" dirty="0"/>
              <a:t>Settings that are not HCB</a:t>
            </a:r>
          </a:p>
          <a:p>
            <a:pPr marL="171450" indent="-171450">
              <a:buFont typeface="Arial" charset="0"/>
              <a:buChar char="•"/>
            </a:pPr>
            <a:r>
              <a:rPr lang="en-US" baseline="0" dirty="0"/>
              <a:t>Settings presumed not to be HCB</a:t>
            </a:r>
          </a:p>
          <a:p>
            <a:pPr marL="171450" indent="-171450">
              <a:buFont typeface="Arial" charset="0"/>
              <a:buChar char="•"/>
            </a:pPr>
            <a:r>
              <a:rPr lang="en-US" baseline="0" dirty="0"/>
              <a:t>State compliance and transition requirements</a:t>
            </a:r>
          </a:p>
          <a:p>
            <a:endParaRPr lang="en-US" baseline="0" dirty="0"/>
          </a:p>
          <a:p>
            <a:pPr lvl="0">
              <a:spcBef>
                <a:spcPts val="0"/>
              </a:spcBef>
            </a:pPr>
            <a:r>
              <a:rPr lang="en-US" b="1" dirty="0"/>
              <a:t>Facility-Based</a:t>
            </a:r>
            <a:r>
              <a:rPr lang="en-US" dirty="0"/>
              <a:t> </a:t>
            </a:r>
            <a:r>
              <a:rPr lang="en-US" b="1" dirty="0"/>
              <a:t>Employment:  </a:t>
            </a:r>
            <a:r>
              <a:rPr lang="en-US" dirty="0"/>
              <a:t>Access to employees without disabilities? Same exposure to typical community settings and the public to the same degree as their non-disabled coworkers?  Ability to leave the facility during the day and engage with typical community settings for lunch, breaks, etc.?</a:t>
            </a:r>
          </a:p>
          <a:p>
            <a:pPr>
              <a:spcBef>
                <a:spcPts val="0"/>
              </a:spcBef>
            </a:pPr>
            <a:r>
              <a:rPr lang="en-US" b="1" dirty="0"/>
              <a:t>Supported Employment:  </a:t>
            </a:r>
            <a:r>
              <a:rPr lang="en-US" dirty="0"/>
              <a:t>In the case of group supported employment, what steps are the states taking to assess these settings and make any  needed modifications?</a:t>
            </a:r>
          </a:p>
          <a:p>
            <a:pPr>
              <a:spcBef>
                <a:spcPts val="0"/>
              </a:spcBef>
            </a:pPr>
            <a:r>
              <a:rPr lang="en-US" b="1" dirty="0"/>
              <a:t>Aging &amp; Employment:  </a:t>
            </a:r>
            <a:r>
              <a:rPr lang="en-US" dirty="0"/>
              <a:t>Beneficiaries who wish to be supported in pursuing employment must have access to such supports via HCBS setting offerings, though it is recognized that many aging beneficiaries do not wish to seek employment.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0B447A-E130-4C30-A623-72D539383617}" type="slidenum">
              <a:rPr lang="en-US" smtClean="0"/>
              <a:t>5</a:t>
            </a:fld>
            <a:endParaRPr lang="en-US"/>
          </a:p>
        </p:txBody>
      </p:sp>
    </p:spTree>
    <p:extLst>
      <p:ext uri="{BB962C8B-B14F-4D97-AF65-F5344CB8AC3E}">
        <p14:creationId xmlns:p14="http://schemas.microsoft.com/office/powerpoint/2010/main" val="130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US" sz="2200" b="1" u="none" strike="noStrike" dirty="0">
                <a:effectLst/>
                <a:latin typeface="Times New Roman" panose="02020603050405020304" pitchFamily="18" charset="0"/>
                <a:ea typeface="Arial" panose="020B0604020202020204" pitchFamily="34" charset="0"/>
              </a:rPr>
              <a:t>Enhanced FMAP requirements includes a broad list of Eligible Services:</a:t>
            </a:r>
            <a:endParaRPr lang="en-US" sz="2200" b="1"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Home Health Care -- 1905(a)(7)</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Personal Care Services -- 1905(a)(24</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Case management 1905(a)(19) and 1915(g)</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School based services that meet the definition of one or more services listed in the appendix and are  “furnished to a child with a disability because such services are included in the child’s IEP.” </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Rehabilitative services under 1905(a)(13): “medical or remedial services recommended by a physician or other licensed practitioner of the healing arts, within the scope of his practice under State law, for maximum reduction of physical or mental disability and restoration of a beneficiary to his best possible functional level.”</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Private duty nursing 1905(a)(8)</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ABP services that are described above</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HCBS waiver services via 1915(c) </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Optional state plan benefit to provide HCBS--1915(</a:t>
            </a:r>
            <a:r>
              <a:rPr lang="en-US" sz="1800" u="none" strike="noStrike" dirty="0" err="1">
                <a:effectLst/>
                <a:latin typeface="Times New Roman" panose="02020603050405020304" pitchFamily="18" charset="0"/>
                <a:ea typeface="Arial" panose="020B0604020202020204" pitchFamily="34" charset="0"/>
              </a:rPr>
              <a:t>i</a:t>
            </a:r>
            <a:r>
              <a:rPr lang="en-US" sz="1800" u="none" strike="noStrike" dirty="0">
                <a:effectLst/>
                <a:latin typeface="Times New Roman" panose="02020603050405020304" pitchFamily="18" charset="0"/>
                <a:ea typeface="Arial" panose="020B0604020202020204" pitchFamily="34" charset="0"/>
              </a:rPr>
              <a:t>) services</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Self directed services-- 1915(j) </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Community First Choice--1915(k)</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Program of All-Inclusive Care for Elderly (PACE) </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Managed Long term services and supports (MTLSS) (any of the above listed services delivered via MTLSS)</a:t>
            </a:r>
            <a:endParaRPr lang="en-US" sz="1800" u="none" strike="noStrike"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Section 1115-- (any of the above-described services delivered via 1115)</a:t>
            </a:r>
            <a:endParaRPr lang="en-US" sz="1800" u="none" strike="noStrike" dirty="0">
              <a:effectLst/>
              <a:latin typeface="Arial" panose="020B0604020202020204" pitchFamily="34" charset="0"/>
              <a:ea typeface="Arial" panose="020B0604020202020204" pitchFamily="34" charset="0"/>
            </a:endParaRPr>
          </a:p>
          <a:p>
            <a:pPr marL="450342" indent="-285750">
              <a:lnSpc>
                <a:spcPct val="115000"/>
              </a:lnSpc>
              <a:spcBef>
                <a:spcPts val="0"/>
              </a:spcBef>
              <a:spcAft>
                <a:spcPts val="0"/>
              </a:spcAft>
              <a:buFont typeface="Arial" panose="020B0604020202020204" pitchFamily="34" charset="0"/>
              <a:buChar char="•"/>
            </a:pPr>
            <a:r>
              <a:rPr lang="en-US" b="1" u="none" strike="noStrike" dirty="0">
                <a:effectLst/>
                <a:latin typeface="Times New Roman" panose="02020603050405020304" pitchFamily="18" charset="0"/>
                <a:ea typeface="Arial" panose="020B0604020202020204" pitchFamily="34" charset="0"/>
              </a:rPr>
              <a:t>Not applicable to HCBS admin expenditures</a:t>
            </a:r>
            <a:endParaRPr lang="en-US" u="none" strike="noStrike" dirty="0">
              <a:effectLst/>
              <a:latin typeface="Arial" panose="020B0604020202020204" pitchFamily="34" charset="0"/>
              <a:ea typeface="Arial" panose="020B0604020202020204" pitchFamily="34" charset="0"/>
            </a:endParaRPr>
          </a:p>
          <a:p>
            <a:pPr marL="450342" indent="-285750">
              <a:lnSpc>
                <a:spcPct val="115000"/>
              </a:lnSpc>
              <a:spcBef>
                <a:spcPts val="0"/>
              </a:spcBef>
              <a:spcAft>
                <a:spcPts val="0"/>
              </a:spcAft>
              <a:buFont typeface="Arial" panose="020B0604020202020204" pitchFamily="34" charset="0"/>
              <a:buChar char="•"/>
            </a:pPr>
            <a:r>
              <a:rPr lang="en-US" b="1" u="none" strike="noStrike" dirty="0">
                <a:effectLst/>
                <a:latin typeface="Times New Roman" panose="02020603050405020304" pitchFamily="18" charset="0"/>
                <a:ea typeface="Arial" panose="020B0604020202020204" pitchFamily="34" charset="0"/>
              </a:rPr>
              <a:t>States must comply with Maintenance of Effort (MOE) requirements specified  </a:t>
            </a:r>
            <a:endParaRPr lang="en-US" b="1" u="none" strike="noStrike" dirty="0">
              <a:effectLst/>
              <a:latin typeface="Arial" panose="020B0604020202020204" pitchFamily="34" charset="0"/>
              <a:ea typeface="Arial" panose="020B0604020202020204" pitchFamily="34" charset="0"/>
            </a:endParaRPr>
          </a:p>
          <a:p>
            <a:pPr marL="960120" lvl="1" indent="-228600">
              <a:lnSpc>
                <a:spcPct val="115000"/>
              </a:lnSpc>
              <a:spcBef>
                <a:spcPts val="0"/>
              </a:spcBef>
              <a:spcAft>
                <a:spcPts val="0"/>
              </a:spcAft>
              <a:buFont typeface="Arial" panose="020B0604020202020204" pitchFamily="34" charset="0"/>
              <a:buChar char="■"/>
            </a:pPr>
            <a:r>
              <a:rPr lang="en-US" u="none" strike="noStrike" dirty="0">
                <a:effectLst/>
                <a:latin typeface="Times New Roman" panose="02020603050405020304" pitchFamily="18" charset="0"/>
                <a:ea typeface="Arial" panose="020B0604020202020204" pitchFamily="34" charset="0"/>
              </a:rPr>
              <a:t>No stricter eligibility standards, methodologies, or procedures for HCBS than were in place April 1, 2021</a:t>
            </a:r>
            <a:endParaRPr lang="en-US" u="none" strike="noStrike" dirty="0">
              <a:effectLst/>
              <a:latin typeface="Arial" panose="020B0604020202020204" pitchFamily="34" charset="0"/>
              <a:ea typeface="Arial" panose="020B0604020202020204" pitchFamily="34" charset="0"/>
            </a:endParaRPr>
          </a:p>
          <a:p>
            <a:pPr marL="960120" lvl="1" indent="-228600">
              <a:lnSpc>
                <a:spcPct val="115000"/>
              </a:lnSpc>
              <a:spcBef>
                <a:spcPts val="0"/>
              </a:spcBef>
              <a:spcAft>
                <a:spcPts val="0"/>
              </a:spcAft>
              <a:buFont typeface="Arial" panose="020B0604020202020204" pitchFamily="34" charset="0"/>
              <a:buChar char="■"/>
            </a:pPr>
            <a:r>
              <a:rPr lang="en-US" u="none" strike="noStrike" dirty="0">
                <a:effectLst/>
                <a:latin typeface="Times New Roman" panose="02020603050405020304" pitchFamily="18" charset="0"/>
                <a:ea typeface="Arial" panose="020B0604020202020204" pitchFamily="34" charset="0"/>
              </a:rPr>
              <a:t>Preserve covered HCBS, including amount/duration/scope as in effect as of April 1, 2021</a:t>
            </a:r>
            <a:endParaRPr lang="en-US" u="none" strike="noStrike" dirty="0">
              <a:effectLst/>
              <a:latin typeface="Arial" panose="020B0604020202020204" pitchFamily="34" charset="0"/>
              <a:ea typeface="Arial" panose="020B0604020202020204" pitchFamily="34" charset="0"/>
            </a:endParaRPr>
          </a:p>
          <a:p>
            <a:pPr marL="960120" lvl="1" indent="-228600">
              <a:lnSpc>
                <a:spcPct val="115000"/>
              </a:lnSpc>
              <a:spcBef>
                <a:spcPts val="0"/>
              </a:spcBef>
              <a:spcAft>
                <a:spcPts val="0"/>
              </a:spcAft>
              <a:buFont typeface="Arial" panose="020B0604020202020204" pitchFamily="34" charset="0"/>
              <a:buChar char="■"/>
            </a:pPr>
            <a:r>
              <a:rPr lang="en-US" u="none" strike="noStrike" dirty="0">
                <a:effectLst/>
                <a:latin typeface="Times New Roman" panose="02020603050405020304" pitchFamily="18" charset="0"/>
                <a:ea typeface="Arial" panose="020B0604020202020204" pitchFamily="34" charset="0"/>
              </a:rPr>
              <a:t>Preserve HCBS provider rates at least as high as 4/1/2021</a:t>
            </a:r>
            <a:endParaRPr lang="en-US" u="none" strike="noStrike" dirty="0">
              <a:effectLst/>
              <a:latin typeface="Arial" panose="020B0604020202020204" pitchFamily="34" charset="0"/>
              <a:ea typeface="Arial" panose="020B0604020202020204" pitchFamily="34" charset="0"/>
            </a:endParaRPr>
          </a:p>
          <a:p>
            <a:pPr marL="960120" lvl="1" indent="-228600">
              <a:lnSpc>
                <a:spcPct val="115000"/>
              </a:lnSpc>
              <a:spcBef>
                <a:spcPts val="0"/>
              </a:spcBef>
              <a:spcAft>
                <a:spcPts val="0"/>
              </a:spcAft>
              <a:buFont typeface="Arial" panose="020B0604020202020204" pitchFamily="34" charset="0"/>
              <a:buChar char="■"/>
            </a:pPr>
            <a:r>
              <a:rPr lang="en-US" u="none" strike="noStrike" dirty="0">
                <a:effectLst/>
                <a:latin typeface="Times New Roman" panose="02020603050405020304" pitchFamily="18" charset="0"/>
                <a:ea typeface="Arial" panose="020B0604020202020204" pitchFamily="34" charset="0"/>
              </a:rPr>
              <a:t>Includes maintaining emergency Public Health Emergency (PHE) measures that states have already adopted, at least as long as the authority to do so continues (and most of App K will still be authorized through end of enhanced match)</a:t>
            </a:r>
            <a:endParaRPr lang="en-US" u="none" strike="noStrike" dirty="0">
              <a:effectLst/>
              <a:latin typeface="Arial" panose="020B0604020202020204" pitchFamily="34" charset="0"/>
              <a:ea typeface="Arial" panose="020B0604020202020204" pitchFamily="34" charset="0"/>
            </a:endParaRPr>
          </a:p>
          <a:p>
            <a:pPr marL="960120" lvl="1" indent="-228600">
              <a:lnSpc>
                <a:spcPct val="115000"/>
              </a:lnSpc>
              <a:spcBef>
                <a:spcPts val="0"/>
              </a:spcBef>
              <a:spcAft>
                <a:spcPts val="0"/>
              </a:spcAft>
              <a:buFont typeface="Arial" panose="020B0604020202020204" pitchFamily="34" charset="0"/>
              <a:buChar char="■"/>
            </a:pPr>
            <a:r>
              <a:rPr lang="en-US" u="none" strike="noStrike" dirty="0">
                <a:effectLst/>
                <a:latin typeface="Times New Roman" panose="02020603050405020304" pitchFamily="18" charset="0"/>
                <a:ea typeface="Arial" panose="020B0604020202020204" pitchFamily="34" charset="0"/>
              </a:rPr>
              <a:t>Other authorities and restrictions (e.g. 1115 budget neutrality) still apply</a:t>
            </a:r>
            <a:endParaRPr lang="en-US" u="none" strike="noStrike" dirty="0">
              <a:effectLst/>
              <a:latin typeface="Arial" panose="020B0604020202020204" pitchFamily="34" charset="0"/>
              <a:ea typeface="Arial" panose="020B0604020202020204" pitchFamily="34" charset="0"/>
            </a:endParaRPr>
          </a:p>
          <a:p>
            <a:pPr marL="960120" lvl="1" indent="-228600">
              <a:lnSpc>
                <a:spcPct val="115000"/>
              </a:lnSpc>
              <a:spcBef>
                <a:spcPts val="0"/>
              </a:spcBef>
              <a:spcAft>
                <a:spcPts val="0"/>
              </a:spcAft>
              <a:buFont typeface="Arial" panose="020B0604020202020204" pitchFamily="34" charset="0"/>
              <a:buChar char="■"/>
            </a:pPr>
            <a:r>
              <a:rPr lang="en-US" u="none" strike="noStrike" dirty="0">
                <a:effectLst/>
                <a:latin typeface="Times New Roman" panose="02020603050405020304" pitchFamily="18" charset="0"/>
                <a:ea typeface="Arial" panose="020B0604020202020204" pitchFamily="34" charset="0"/>
              </a:rPr>
              <a:t>MOE is not violated if states “experience reductions in HCBS enrollment, services utilization or expenditures unrelated to changes in state policies and procedures.”  </a:t>
            </a:r>
            <a:endParaRPr lang="en-US" u="none" strike="noStrike"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76858B7-FED3-450C-BE9C-7975554CD085}" type="slidenum">
              <a:rPr lang="en-US" smtClean="0"/>
              <a:t>11</a:t>
            </a:fld>
            <a:endParaRPr lang="en-US"/>
          </a:p>
        </p:txBody>
      </p:sp>
    </p:spTree>
    <p:extLst>
      <p:ext uri="{BB962C8B-B14F-4D97-AF65-F5344CB8AC3E}">
        <p14:creationId xmlns:p14="http://schemas.microsoft.com/office/powerpoint/2010/main" val="298085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858B7-FED3-450C-BE9C-7975554CD085}" type="slidenum">
              <a:rPr lang="en-US" smtClean="0"/>
              <a:t>12</a:t>
            </a:fld>
            <a:endParaRPr lang="en-US"/>
          </a:p>
        </p:txBody>
      </p:sp>
    </p:spTree>
    <p:extLst>
      <p:ext uri="{BB962C8B-B14F-4D97-AF65-F5344CB8AC3E}">
        <p14:creationId xmlns:p14="http://schemas.microsoft.com/office/powerpoint/2010/main" val="93528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858B7-FED3-450C-BE9C-7975554CD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46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858B7-FED3-450C-BE9C-7975554CD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37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858B7-FED3-450C-BE9C-7975554CD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5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69C0-7627-45C2-A9FF-D5C83713B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DA51C-F73D-4430-A319-CE00BFCCA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0C6492-BC42-4D74-B7FC-A2D5F6342EC2}"/>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5" name="Footer Placeholder 4">
            <a:extLst>
              <a:ext uri="{FF2B5EF4-FFF2-40B4-BE49-F238E27FC236}">
                <a16:creationId xmlns:a16="http://schemas.microsoft.com/office/drawing/2014/main" id="{5E2E883E-5477-4954-BCC8-27E0C5708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BD77-6908-40DD-8FB8-BC04B716FAC8}"/>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384473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2B79-0CE8-417F-82C7-19EF6A00C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7F249-E93E-4821-B9F8-6400D4DE7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00000-4814-404F-AD46-C702EC5949C8}"/>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5" name="Footer Placeholder 4">
            <a:extLst>
              <a:ext uri="{FF2B5EF4-FFF2-40B4-BE49-F238E27FC236}">
                <a16:creationId xmlns:a16="http://schemas.microsoft.com/office/drawing/2014/main" id="{45584EBB-CB85-4FE7-AE87-5AB21061F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15F2B-2A9F-44CD-BE93-6D0E9CB497D9}"/>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140840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20FF-9C34-4268-9F36-F1BD3300E7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7138F7-2EF6-4C49-A7A2-A5D91433D8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D788E6-56F4-4FC4-BD23-59799262BE1B}"/>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5" name="Footer Placeholder 4">
            <a:extLst>
              <a:ext uri="{FF2B5EF4-FFF2-40B4-BE49-F238E27FC236}">
                <a16:creationId xmlns:a16="http://schemas.microsoft.com/office/drawing/2014/main" id="{FC1B04BE-7D44-4E1E-87DA-78051397C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47C10-7B00-4206-9F2C-3271E09DE3C5}"/>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125671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23F4-23AA-4606-B12C-4D4FA39A5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A2922-6B29-4B86-A6BE-394E57060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D76FC-FA27-4D82-B7C7-AF33F07E2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199484-FA26-4C3D-B3C5-56B07FF9A344}"/>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6" name="Footer Placeholder 5">
            <a:extLst>
              <a:ext uri="{FF2B5EF4-FFF2-40B4-BE49-F238E27FC236}">
                <a16:creationId xmlns:a16="http://schemas.microsoft.com/office/drawing/2014/main" id="{9814CA67-F0ED-437B-B873-74D67BB9B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8B25D-236E-4C9C-8C87-F5C9D7E11341}"/>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205716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04B1-0282-4AA3-811D-8F227D2D4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64A411-C1F6-4F03-8230-4DCBE9F4C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138EA-021C-43AF-BB97-D76A49509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A164E-90DD-434F-887A-A2A26A8EC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2D97E-F973-4A63-A8E3-D302FB745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4B699-D317-48D8-B7B0-76519178D7AA}"/>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8" name="Footer Placeholder 7">
            <a:extLst>
              <a:ext uri="{FF2B5EF4-FFF2-40B4-BE49-F238E27FC236}">
                <a16:creationId xmlns:a16="http://schemas.microsoft.com/office/drawing/2014/main" id="{172ADB98-9FD2-42C7-864D-0C8B3DE9D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051AF-78CE-4B17-B685-1674502FD1E9}"/>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231310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FE1D-3B82-4202-A464-0DA061638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4A8BB-3D76-4AC1-831D-AADDA57BF70A}"/>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4" name="Footer Placeholder 3">
            <a:extLst>
              <a:ext uri="{FF2B5EF4-FFF2-40B4-BE49-F238E27FC236}">
                <a16:creationId xmlns:a16="http://schemas.microsoft.com/office/drawing/2014/main" id="{3CA3E865-603D-4957-AD15-75C24BF9C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0A15BD-E72F-4B18-A15B-9FC1A92EBF39}"/>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370957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DDCC1-A7C3-45AC-A33D-E0DB1A4541CF}"/>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3" name="Footer Placeholder 2">
            <a:extLst>
              <a:ext uri="{FF2B5EF4-FFF2-40B4-BE49-F238E27FC236}">
                <a16:creationId xmlns:a16="http://schemas.microsoft.com/office/drawing/2014/main" id="{1580DBC4-55DF-4541-A0D2-2521DD852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91CB09-79F9-40D0-9390-6CF20361176A}"/>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197754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E80F-D641-4121-AD13-579FD0D8A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683A4-2B94-461F-B7DD-16302BF3F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FEE4C-9A9D-4821-A6F4-D539C8AB7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53C3D-23D8-4D2A-B4BD-D2D08151DF5A}"/>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6" name="Footer Placeholder 5">
            <a:extLst>
              <a:ext uri="{FF2B5EF4-FFF2-40B4-BE49-F238E27FC236}">
                <a16:creationId xmlns:a16="http://schemas.microsoft.com/office/drawing/2014/main" id="{BBC4791D-963E-436F-9A3E-174B5B0C6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34936-1F30-457B-9F88-118F42C23C05}"/>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8984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A2B1-EAC3-431C-B393-AF756F388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9A39A5-53D2-455A-B733-74830DD5F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23D110-0D69-4F71-95A7-B0BD1439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F207E-A829-423C-B152-EED5BBF90146}"/>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6" name="Footer Placeholder 5">
            <a:extLst>
              <a:ext uri="{FF2B5EF4-FFF2-40B4-BE49-F238E27FC236}">
                <a16:creationId xmlns:a16="http://schemas.microsoft.com/office/drawing/2014/main" id="{61E70BF8-44C7-4860-A2D3-C1FD200DB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97536-68AB-447D-94A1-1C14863B52AF}"/>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5063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3DF-A9B4-4D8D-AF80-3C9E71A7D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1846A-B648-4D87-84B3-5A7F09E831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BB156-D364-499B-A505-4412E6AF1697}"/>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5" name="Footer Placeholder 4">
            <a:extLst>
              <a:ext uri="{FF2B5EF4-FFF2-40B4-BE49-F238E27FC236}">
                <a16:creationId xmlns:a16="http://schemas.microsoft.com/office/drawing/2014/main" id="{8F53EB59-30CB-4430-BF4F-BA3570BB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62BD2-4A43-40CC-8227-412290CABA90}"/>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103490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71933"/>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026" name="Picture 2">
            <a:hlinkClick r:id="rId2"/>
            <a:extLst>
              <a:ext uri="{FF2B5EF4-FFF2-40B4-BE49-F238E27FC236}">
                <a16:creationId xmlns:a16="http://schemas.microsoft.com/office/drawing/2014/main" id="{1ACE2FE3-101F-41F3-9728-8FAC08C348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9017" y="277780"/>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54EBE-F8D6-4679-9EF9-8049D8873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3F20-4CF9-4CDA-B2D5-23628D9DE5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F7A0A-71FB-4F11-86A0-0A23A6446FF2}"/>
              </a:ext>
            </a:extLst>
          </p:cNvPr>
          <p:cNvSpPr>
            <a:spLocks noGrp="1"/>
          </p:cNvSpPr>
          <p:nvPr>
            <p:ph type="dt" sz="half" idx="10"/>
          </p:nvPr>
        </p:nvSpPr>
        <p:spPr/>
        <p:txBody>
          <a:bodyPr/>
          <a:lstStyle/>
          <a:p>
            <a:fld id="{B7570C2A-4B12-4460-824E-D50C24AC58AC}" type="datetimeFigureOut">
              <a:rPr lang="en-US" smtClean="0"/>
              <a:t>10/12/2021</a:t>
            </a:fld>
            <a:endParaRPr lang="en-US"/>
          </a:p>
        </p:txBody>
      </p:sp>
      <p:sp>
        <p:nvSpPr>
          <p:cNvPr id="5" name="Footer Placeholder 4">
            <a:extLst>
              <a:ext uri="{FF2B5EF4-FFF2-40B4-BE49-F238E27FC236}">
                <a16:creationId xmlns:a16="http://schemas.microsoft.com/office/drawing/2014/main" id="{31199D9C-4422-4CF5-A490-A011DE9E8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FCE4E-F90D-4561-B19C-50F13DC1EDB0}"/>
              </a:ext>
            </a:extLst>
          </p:cNvPr>
          <p:cNvSpPr>
            <a:spLocks noGrp="1"/>
          </p:cNvSpPr>
          <p:nvPr>
            <p:ph type="sldNum" sz="quarter" idx="12"/>
          </p:nvPr>
        </p:nvSpPr>
        <p:spPr/>
        <p:txBody>
          <a:bodyPr/>
          <a:lstStyle/>
          <a:p>
            <a:fld id="{5A315832-E41F-43CB-B48A-91AC1CB55E51}" type="slidenum">
              <a:rPr lang="en-US" smtClean="0"/>
              <a:t>‹#›</a:t>
            </a:fld>
            <a:endParaRPr lang="en-US"/>
          </a:p>
        </p:txBody>
      </p:sp>
    </p:spTree>
    <p:extLst>
      <p:ext uri="{BB962C8B-B14F-4D97-AF65-F5344CB8AC3E}">
        <p14:creationId xmlns:p14="http://schemas.microsoft.com/office/powerpoint/2010/main" val="179415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1" name="Picture 2">
            <a:hlinkClick r:id="rId2"/>
            <a:extLst>
              <a:ext uri="{FF2B5EF4-FFF2-40B4-BE49-F238E27FC236}">
                <a16:creationId xmlns:a16="http://schemas.microsoft.com/office/drawing/2014/main" id="{58992B2D-2697-4F5C-AA1F-9E2D8D1BDB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08779"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3" name="Picture 2">
            <a:hlinkClick r:id="rId2"/>
            <a:extLst>
              <a:ext uri="{FF2B5EF4-FFF2-40B4-BE49-F238E27FC236}">
                <a16:creationId xmlns:a16="http://schemas.microsoft.com/office/drawing/2014/main" id="{2B1B19B2-3521-415C-8855-B750CC669C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8296"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Wisconsin employment first conference – Radical leadership </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2050" name="Picture 2">
            <a:hlinkClick r:id="rId2"/>
            <a:extLst>
              <a:ext uri="{FF2B5EF4-FFF2-40B4-BE49-F238E27FC236}">
                <a16:creationId xmlns:a16="http://schemas.microsoft.com/office/drawing/2014/main" id="{F51118F1-FDBF-4C93-944D-72ABE872BD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8296"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20359"/>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hart&#10;&#10;Description automatically generated">
            <a:extLst>
              <a:ext uri="{FF2B5EF4-FFF2-40B4-BE49-F238E27FC236}">
                <a16:creationId xmlns:a16="http://schemas.microsoft.com/office/drawing/2014/main" id="{789B174F-DF30-421A-8031-992A8C1DC8BD}"/>
              </a:ext>
            </a:extLst>
          </p:cNvPr>
          <p:cNvPicPr>
            <a:picLocks noChangeAspect="1"/>
          </p:cNvPicPr>
          <p:nvPr userDrawn="1"/>
        </p:nvPicPr>
        <p:blipFill>
          <a:blip r:embed="rId11"/>
          <a:stretch>
            <a:fillRect/>
          </a:stretch>
        </p:blipFill>
        <p:spPr>
          <a:xfrm>
            <a:off x="8973365" y="0"/>
            <a:ext cx="3218635" cy="1831782"/>
          </a:xfrm>
          <a:prstGeom prst="rect">
            <a:avLst/>
          </a:prstGeom>
        </p:spPr>
      </p:pic>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B28CA2-F731-4E33-9742-E062CCF5E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A1AC9A-5ECF-45CD-81CD-EAFFB6E95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1B4F7-A3B3-4D81-9CB4-7C18A247B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70C2A-4B12-4460-824E-D50C24AC58AC}" type="datetimeFigureOut">
              <a:rPr lang="en-US" smtClean="0"/>
              <a:t>10/12/2021</a:t>
            </a:fld>
            <a:endParaRPr lang="en-US"/>
          </a:p>
        </p:txBody>
      </p:sp>
      <p:sp>
        <p:nvSpPr>
          <p:cNvPr id="5" name="Footer Placeholder 4">
            <a:extLst>
              <a:ext uri="{FF2B5EF4-FFF2-40B4-BE49-F238E27FC236}">
                <a16:creationId xmlns:a16="http://schemas.microsoft.com/office/drawing/2014/main" id="{2C0F8934-F00A-4DE2-844A-00591A2A9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C541B-B0BE-454F-B66D-9FB8420F8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15832-E41F-43CB-B48A-91AC1CB55E51}" type="slidenum">
              <a:rPr lang="en-US" smtClean="0"/>
              <a:t>‹#›</a:t>
            </a:fld>
            <a:endParaRPr lang="en-US"/>
          </a:p>
        </p:txBody>
      </p:sp>
    </p:spTree>
    <p:extLst>
      <p:ext uri="{BB962C8B-B14F-4D97-AF65-F5344CB8AC3E}">
        <p14:creationId xmlns:p14="http://schemas.microsoft.com/office/powerpoint/2010/main" val="8837423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tisfyingretirement.blogspot.com/2016/11/retire-with-less-than-one-million.html"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fabiusmaximus.com/2013/01/19/second-amendment-guns-48094/"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EWOLANERES@gmail.com" TargetMode="External"/><Relationship Id="rId1" Type="http://schemas.openxmlformats.org/officeDocument/2006/relationships/slideLayout" Target="../slideLayouts/slideLayout4.xml"/><Relationship Id="rId4" Type="http://schemas.openxmlformats.org/officeDocument/2006/relationships/hyperlink" Target="http://www.pngall.com/thank-you-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law.cornell.edu/cfr/text/42/441.301"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700D9C-E5F4-4490-AA6E-2F6D1D926454}"/>
              </a:ext>
            </a:extLst>
          </p:cNvPr>
          <p:cNvSpPr>
            <a:spLocks noGrp="1"/>
          </p:cNvSpPr>
          <p:nvPr>
            <p:ph type="ctrTitle"/>
          </p:nvPr>
        </p:nvSpPr>
        <p:spPr>
          <a:xfrm>
            <a:off x="1524000" y="2245810"/>
            <a:ext cx="6413500" cy="1355750"/>
          </a:xfrm>
        </p:spPr>
        <p:txBody>
          <a:bodyPr>
            <a:normAutofit fontScale="90000"/>
          </a:bodyPr>
          <a:lstStyle/>
          <a:p>
            <a:pPr algn="l"/>
            <a:r>
              <a:rPr lang="en-US" sz="9600" dirty="0"/>
              <a:t>Our Shot:</a:t>
            </a:r>
            <a:br>
              <a:rPr lang="en-US" sz="9600" dirty="0"/>
            </a:br>
            <a:endParaRPr lang="en-US" sz="5400" dirty="0"/>
          </a:p>
        </p:txBody>
      </p:sp>
      <p:sp>
        <p:nvSpPr>
          <p:cNvPr id="5" name="Subtitle 4">
            <a:extLst>
              <a:ext uri="{FF2B5EF4-FFF2-40B4-BE49-F238E27FC236}">
                <a16:creationId xmlns:a16="http://schemas.microsoft.com/office/drawing/2014/main" id="{78BACCBF-2EED-471D-AB8E-B97DE1AB8BD1}"/>
              </a:ext>
            </a:extLst>
          </p:cNvPr>
          <p:cNvSpPr>
            <a:spLocks noGrp="1"/>
          </p:cNvSpPr>
          <p:nvPr>
            <p:ph type="subTitle" idx="1"/>
          </p:nvPr>
        </p:nvSpPr>
        <p:spPr>
          <a:xfrm>
            <a:off x="1524000" y="3608516"/>
            <a:ext cx="5930900" cy="911117"/>
          </a:xfrm>
        </p:spPr>
        <p:txBody>
          <a:bodyPr>
            <a:normAutofit/>
          </a:bodyPr>
          <a:lstStyle/>
          <a:p>
            <a:pPr algn="l"/>
            <a:r>
              <a:rPr lang="en-US" sz="2000" b="1" dirty="0"/>
              <a:t>A Federal Update regarding the Future of Medicaid HCBS</a:t>
            </a:r>
          </a:p>
        </p:txBody>
      </p:sp>
      <p:pic>
        <p:nvPicPr>
          <p:cNvPr id="2054" name="Picture 6" descr="Picture of actor as Hamilton in the musical production . ">
            <a:extLst>
              <a:ext uri="{FF2B5EF4-FFF2-40B4-BE49-F238E27FC236}">
                <a16:creationId xmlns:a16="http://schemas.microsoft.com/office/drawing/2014/main" id="{08D26E24-5100-4836-8C2D-A236D82C97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63110" y="855671"/>
            <a:ext cx="3207156" cy="2412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group of men in costumes, singing &quot;Gonna Get my Shot&quot; from the musical &quot;Hamilton&quot;.&#10;">
            <a:extLst>
              <a:ext uri="{FF2B5EF4-FFF2-40B4-BE49-F238E27FC236}">
                <a16:creationId xmlns:a16="http://schemas.microsoft.com/office/drawing/2014/main" id="{3210A95E-862F-4EC8-A6CC-386C0C4B85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9549" y="3773716"/>
            <a:ext cx="4040717" cy="225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6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5F07-D487-4623-B315-7A94D1A9EE73}"/>
              </a:ext>
            </a:extLst>
          </p:cNvPr>
          <p:cNvSpPr>
            <a:spLocks noGrp="1"/>
          </p:cNvSpPr>
          <p:nvPr>
            <p:ph type="title"/>
          </p:nvPr>
        </p:nvSpPr>
        <p:spPr>
          <a:xfrm>
            <a:off x="1097280" y="271933"/>
            <a:ext cx="7132320" cy="1450757"/>
          </a:xfrm>
        </p:spPr>
        <p:txBody>
          <a:bodyPr>
            <a:noAutofit/>
          </a:bodyPr>
          <a:lstStyle/>
          <a:p>
            <a:r>
              <a:rPr lang="en-US" sz="3600" dirty="0"/>
              <a:t>Three Important HCBS Developments in the Federal Government</a:t>
            </a:r>
          </a:p>
        </p:txBody>
      </p:sp>
      <p:graphicFrame>
        <p:nvGraphicFramePr>
          <p:cNvPr id="4" name="Content Placeholder 3" descr="Biden Infrastructure Plan&#10;HCBS Access Act&#10;American Rescue Plan $$&#10;">
            <a:extLst>
              <a:ext uri="{FF2B5EF4-FFF2-40B4-BE49-F238E27FC236}">
                <a16:creationId xmlns:a16="http://schemas.microsoft.com/office/drawing/2014/main" id="{346E9C80-D549-47DB-A5F8-4ADC67EA64D0}"/>
              </a:ext>
            </a:extLst>
          </p:cNvPr>
          <p:cNvGraphicFramePr>
            <a:graphicFrameLocks noGrp="1"/>
          </p:cNvGraphicFramePr>
          <p:nvPr>
            <p:ph idx="1"/>
            <p:extLst>
              <p:ext uri="{D42A27DB-BD31-4B8C-83A1-F6EECF244321}">
                <p14:modId xmlns:p14="http://schemas.microsoft.com/office/powerpoint/2010/main" val="439696230"/>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48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0751C55B-0B42-40BC-A497-E49E3CB94599}"/>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American Rescue Plan Act </a:t>
            </a:r>
            <a:r>
              <a:rPr lang="en-US" sz="2800">
                <a:solidFill>
                  <a:schemeClr val="bg1"/>
                </a:solidFill>
              </a:rPr>
              <a:t>provides temporary increased federal funding for Medicaid HCBS</a:t>
            </a:r>
            <a:endParaRPr lang="en-US" sz="3600" dirty="0">
              <a:solidFill>
                <a:schemeClr val="bg1"/>
              </a:solidFill>
            </a:endParaRPr>
          </a:p>
        </p:txBody>
      </p:sp>
      <p:graphicFrame>
        <p:nvGraphicFramePr>
          <p:cNvPr id="7" name="Content Placeholder 4" descr="Under Medicaid, state funding is combined with a federal “match”.&#10;ARPA Funding allows states to temporarily get a 10% increased federal match for certain Medicaid expenditures beginning April 1, 2021 through March 31, 2022&#10;Enhanced FMAP requirements includes a broad list of Eligible Services&#10;States must comply with Maintenance of Effort (MOE) requirements specified&#10;Not applicable to HCBS admin expenditures&#10;">
            <a:extLst>
              <a:ext uri="{FF2B5EF4-FFF2-40B4-BE49-F238E27FC236}">
                <a16:creationId xmlns:a16="http://schemas.microsoft.com/office/drawing/2014/main" id="{ACBB2D47-5690-472E-A050-D3E39D269F83}"/>
              </a:ext>
            </a:extLst>
          </p:cNvPr>
          <p:cNvGraphicFramePr>
            <a:graphicFrameLocks noGrp="1"/>
          </p:cNvGraphicFramePr>
          <p:nvPr>
            <p:ph idx="1"/>
            <p:extLst>
              <p:ext uri="{D42A27DB-BD31-4B8C-83A1-F6EECF244321}">
                <p14:modId xmlns:p14="http://schemas.microsoft.com/office/powerpoint/2010/main" val="319293036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77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6D40DC-BD03-470C-80FF-E6C9D5DCFE4E}"/>
              </a:ext>
            </a:extLst>
          </p:cNvPr>
          <p:cNvSpPr>
            <a:spLocks noGrp="1"/>
          </p:cNvSpPr>
          <p:nvPr>
            <p:ph type="title"/>
          </p:nvPr>
        </p:nvSpPr>
        <p:spPr>
          <a:xfrm>
            <a:off x="1097280" y="286603"/>
            <a:ext cx="7348141" cy="1450757"/>
          </a:xfrm>
        </p:spPr>
        <p:txBody>
          <a:bodyPr>
            <a:noAutofit/>
          </a:bodyPr>
          <a:lstStyle/>
          <a:p>
            <a:r>
              <a:rPr lang="en-US" sz="3600" u="none" strike="noStrike" dirty="0">
                <a:effectLst/>
                <a:ea typeface="Arial" panose="020B0604020202020204" pitchFamily="34" charset="0"/>
              </a:rPr>
              <a:t>Examples of activities states can spend the increased federal match funding on through ARPA:</a:t>
            </a:r>
            <a:endParaRPr lang="en-US" sz="3600" dirty="0"/>
          </a:p>
        </p:txBody>
      </p:sp>
      <p:sp>
        <p:nvSpPr>
          <p:cNvPr id="2" name="Content Placeholder 1">
            <a:extLst>
              <a:ext uri="{FF2B5EF4-FFF2-40B4-BE49-F238E27FC236}">
                <a16:creationId xmlns:a16="http://schemas.microsoft.com/office/drawing/2014/main" id="{E0861AE5-2E0A-4AA1-A2B2-C7D73DE87028}"/>
              </a:ext>
            </a:extLst>
          </p:cNvPr>
          <p:cNvSpPr>
            <a:spLocks noGrp="1"/>
          </p:cNvSpPr>
          <p:nvPr>
            <p:ph sz="half" idx="1"/>
          </p:nvPr>
        </p:nvSpPr>
        <p:spPr>
          <a:xfrm>
            <a:off x="335091" y="1927797"/>
            <a:ext cx="5340965" cy="3748193"/>
          </a:xfrm>
        </p:spPr>
        <p:txBody>
          <a:bodyPr>
            <a:noAutofit/>
          </a:bodyPr>
          <a:lstStyle/>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Adding new CBS services, or increasing amount duration scope to reduce risk of institutionalization during covid</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HCBS provider payment rate to increase wages, benefit enhancements, including increasing rates, providing paid leave, hazard pay, etc.</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Purchasing PPE</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Workforce support, recruitment, training</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Caregiver support</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Assistive technology -- including internet and support using it, staffing, and other costs due to COVID-19</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Transition supports--one time community transition costs, transition coordination.</a:t>
            </a:r>
            <a:endParaRPr lang="en-US" sz="1600" u="none" strike="noStrike" dirty="0">
              <a:effectLst/>
              <a:latin typeface="Arial" panose="020B0604020202020204" pitchFamily="34" charset="0"/>
              <a:ea typeface="Arial" panose="020B0604020202020204" pitchFamily="34" charset="0"/>
            </a:endParaRPr>
          </a:p>
          <a:p>
            <a:pPr marL="621792" indent="-457200">
              <a:lnSpc>
                <a:spcPct val="115000"/>
              </a:lnSpc>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Mental Health and Substance Use services</a:t>
            </a:r>
            <a:endParaRPr lang="en-US" sz="1600" u="none" strike="noStrike" dirty="0">
              <a:effectLst/>
              <a:latin typeface="Arial" panose="020B0604020202020204" pitchFamily="34" charset="0"/>
              <a:ea typeface="Arial" panose="020B0604020202020204" pitchFamily="34" charset="0"/>
            </a:endParaRPr>
          </a:p>
          <a:p>
            <a:pPr marL="1188720" lvl="1" indent="-457200">
              <a:lnSpc>
                <a:spcPct val="115000"/>
              </a:lnSpc>
              <a:spcBef>
                <a:spcPts val="0"/>
              </a:spcBef>
              <a:spcAft>
                <a:spcPts val="0"/>
              </a:spcAft>
              <a:buFont typeface="Courier New" panose="02070309020205020404" pitchFamily="49" charset="0"/>
              <a:buChar char="o"/>
            </a:pPr>
            <a:r>
              <a:rPr lang="en-US" sz="1600" u="none" strike="noStrike" dirty="0">
                <a:effectLst/>
                <a:latin typeface="Times New Roman" panose="02020603050405020304" pitchFamily="18" charset="0"/>
                <a:ea typeface="Arial" panose="020B0604020202020204" pitchFamily="34" charset="0"/>
              </a:rPr>
              <a:t>Skill rehab to regain skills lost during PHE</a:t>
            </a:r>
            <a:endParaRPr lang="en-US" sz="1600" u="none" strike="noStrike" dirty="0">
              <a:effectLst/>
              <a:latin typeface="Arial" panose="020B0604020202020204" pitchFamily="34" charset="0"/>
              <a:ea typeface="Arial" panose="020B0604020202020204" pitchFamily="34" charset="0"/>
            </a:endParaRPr>
          </a:p>
          <a:p>
            <a:pPr marL="1188720" lvl="1" indent="-457200">
              <a:lnSpc>
                <a:spcPct val="115000"/>
              </a:lnSpc>
              <a:spcBef>
                <a:spcPts val="0"/>
              </a:spcBef>
              <a:spcAft>
                <a:spcPts val="0"/>
              </a:spcAft>
              <a:buFont typeface="Courier New" panose="02070309020205020404" pitchFamily="49" charset="0"/>
              <a:buChar char="o"/>
            </a:pPr>
            <a:r>
              <a:rPr lang="en-US" sz="1600" u="none" strike="noStrike" dirty="0">
                <a:effectLst/>
                <a:latin typeface="Times New Roman" panose="02020603050405020304" pitchFamily="18" charset="0"/>
                <a:ea typeface="Arial" panose="020B0604020202020204" pitchFamily="34" charset="0"/>
              </a:rPr>
              <a:t>Expanding capacity</a:t>
            </a:r>
            <a:endParaRPr lang="en-US" sz="1600" dirty="0"/>
          </a:p>
        </p:txBody>
      </p:sp>
      <p:sp>
        <p:nvSpPr>
          <p:cNvPr id="3" name="Content Placeholder 2">
            <a:extLst>
              <a:ext uri="{FF2B5EF4-FFF2-40B4-BE49-F238E27FC236}">
                <a16:creationId xmlns:a16="http://schemas.microsoft.com/office/drawing/2014/main" id="{B06E2C41-13E5-4CD1-936E-36CB610EF2F9}"/>
              </a:ext>
            </a:extLst>
          </p:cNvPr>
          <p:cNvSpPr>
            <a:spLocks noGrp="1"/>
          </p:cNvSpPr>
          <p:nvPr>
            <p:ph sz="half" idx="2"/>
          </p:nvPr>
        </p:nvSpPr>
        <p:spPr>
          <a:xfrm>
            <a:off x="5628388" y="1927796"/>
            <a:ext cx="5527294" cy="3748194"/>
          </a:xfrm>
        </p:spPr>
        <p:txBody>
          <a:bodyPr>
            <a:noAutofit/>
          </a:bodyPr>
          <a:lstStyle/>
          <a:p>
            <a:pPr marL="74295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Outreach activities-- educational materials re Covid 19, and language assistance--ASL and language interpreters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Support for access to vaccines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Build no wrong door systems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Strengthen assessment and person-centered planning process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Quality improvement, Develop cross-system partnerships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Training and respite for caregivers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Reduce or eliminate waiting lists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Implement new eligibility policies or procedures -- like expedited </a:t>
            </a:r>
            <a:r>
              <a:rPr lang="en-US" sz="1600" u="none" strike="noStrike" dirty="0" err="1">
                <a:effectLst/>
                <a:latin typeface="Times New Roman" panose="02020603050405020304" pitchFamily="18" charset="0"/>
                <a:ea typeface="Arial" panose="020B0604020202020204" pitchFamily="34" charset="0"/>
              </a:rPr>
              <a:t>elig</a:t>
            </a:r>
            <a:r>
              <a:rPr lang="en-US" sz="1600" u="none" strike="noStrike" dirty="0">
                <a:effectLst/>
                <a:latin typeface="Times New Roman" panose="02020603050405020304" pitchFamily="18" charset="0"/>
                <a:ea typeface="Arial" panose="020B0604020202020204" pitchFamily="34" charset="0"/>
              </a:rPr>
              <a:t> for HCBS (subject to CMS approval)</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Institutional diversion and community transition improvements</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Expand provider capacity</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Address SODH</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Clr>
                <a:schemeClr val="accent1"/>
              </a:buClr>
              <a:buFont typeface="Arial" panose="020B0604020202020204" pitchFamily="34" charset="0"/>
              <a:buChar char="•"/>
            </a:pPr>
            <a:r>
              <a:rPr lang="en-US" sz="1600" u="none" strike="noStrike" dirty="0">
                <a:effectLst/>
                <a:latin typeface="Times New Roman" panose="02020603050405020304" pitchFamily="18" charset="0"/>
                <a:ea typeface="Arial" panose="020B0604020202020204" pitchFamily="34" charset="0"/>
              </a:rPr>
              <a:t>Telehealth</a:t>
            </a:r>
            <a:endParaRPr lang="en-US" sz="1600" u="none" strike="noStrike" dirty="0">
              <a:effectLst/>
              <a:latin typeface="Arial" panose="020B0604020202020204" pitchFamily="34" charset="0"/>
              <a:ea typeface="Arial" panose="020B0604020202020204" pitchFamily="34" charset="0"/>
            </a:endParaRPr>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7143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ts of American dollar bills and coins. &#10;">
            <a:extLst>
              <a:ext uri="{FF2B5EF4-FFF2-40B4-BE49-F238E27FC236}">
                <a16:creationId xmlns:a16="http://schemas.microsoft.com/office/drawing/2014/main" id="{A82627BE-FDBB-42EF-B7F6-738FCEDBF9F0}"/>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5254" r="-1" b="10615"/>
          <a:stretch/>
        </p:blipFill>
        <p:spPr>
          <a:xfrm>
            <a:off x="-1" y="-2"/>
            <a:ext cx="12191999" cy="6858000"/>
          </a:xfrm>
          <a:prstGeom prst="rect">
            <a:avLst/>
          </a:prstGeom>
        </p:spPr>
      </p:pic>
      <p:sp>
        <p:nvSpPr>
          <p:cNvPr id="2" name="Title 1">
            <a:extLst>
              <a:ext uri="{FF2B5EF4-FFF2-40B4-BE49-F238E27FC236}">
                <a16:creationId xmlns:a16="http://schemas.microsoft.com/office/drawing/2014/main" id="{84C302DB-81D4-469B-865B-8DFD5309E4A3}"/>
              </a:ext>
            </a:extLst>
          </p:cNvPr>
          <p:cNvSpPr>
            <a:spLocks noGrp="1"/>
          </p:cNvSpPr>
          <p:nvPr>
            <p:ph type="title"/>
          </p:nvPr>
        </p:nvSpPr>
        <p:spPr>
          <a:xfrm>
            <a:off x="5459582" y="521595"/>
            <a:ext cx="5696097" cy="1691904"/>
          </a:xfrm>
        </p:spPr>
        <p:txBody>
          <a:bodyPr>
            <a:normAutofit/>
          </a:bodyPr>
          <a:lstStyle/>
          <a:p>
            <a:r>
              <a:rPr lang="en-US" dirty="0"/>
              <a:t>And at the same time this is going on…..</a:t>
            </a:r>
          </a:p>
        </p:txBody>
      </p:sp>
      <p:sp>
        <p:nvSpPr>
          <p:cNvPr id="21" name="Rectangle 20">
            <a:extLst>
              <a:ext uri="{FF2B5EF4-FFF2-40B4-BE49-F238E27FC236}">
                <a16:creationId xmlns:a16="http://schemas.microsoft.com/office/drawing/2014/main" id="{5B3FFBAC-AB0F-448D-A038-E132C4CF5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939" y="1091146"/>
            <a:ext cx="3694176" cy="458114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dollar sign&#10;&#10;">
            <a:extLst>
              <a:ext uri="{FF2B5EF4-FFF2-40B4-BE49-F238E27FC236}">
                <a16:creationId xmlns:a16="http://schemas.microsoft.com/office/drawing/2014/main" id="{227EF062-DBB8-4570-A9C3-555FC474BC4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6780" r="13920"/>
          <a:stretch/>
        </p:blipFill>
        <p:spPr>
          <a:xfrm>
            <a:off x="1286934" y="1254281"/>
            <a:ext cx="3364187" cy="4254879"/>
          </a:xfrm>
          <a:prstGeom prst="rect">
            <a:avLst/>
          </a:prstGeom>
        </p:spPr>
      </p:pic>
      <p:cxnSp>
        <p:nvCxnSpPr>
          <p:cNvPr id="23" name="Straight Connector 2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2992" y="2374385"/>
            <a:ext cx="5577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F2CC3E-3B48-4789-9AF0-A48C4261982E}"/>
              </a:ext>
            </a:extLst>
          </p:cNvPr>
          <p:cNvSpPr>
            <a:spLocks noGrp="1"/>
          </p:cNvSpPr>
          <p:nvPr>
            <p:ph idx="1"/>
          </p:nvPr>
        </p:nvSpPr>
        <p:spPr>
          <a:xfrm>
            <a:off x="5459582" y="2535234"/>
            <a:ext cx="5696098" cy="3333857"/>
          </a:xfrm>
        </p:spPr>
        <p:txBody>
          <a:bodyPr>
            <a:normAutofit/>
          </a:bodyPr>
          <a:lstStyle/>
          <a:p>
            <a:r>
              <a:rPr lang="en-US" b="1"/>
              <a:t>The Congress is working on a comprehensive infrastructure and workforce development package that may include $100-400 Billion in new HCBS investments over the next ten years. </a:t>
            </a:r>
          </a:p>
        </p:txBody>
      </p:sp>
      <p:sp>
        <p:nvSpPr>
          <p:cNvPr id="25" name="Rectangle 2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49818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DC934-E377-4DBB-9D2D-61C371E76CE8}"/>
              </a:ext>
            </a:extLst>
          </p:cNvPr>
          <p:cNvSpPr>
            <a:spLocks noGrp="1"/>
          </p:cNvSpPr>
          <p:nvPr>
            <p:ph type="title"/>
          </p:nvPr>
        </p:nvSpPr>
        <p:spPr>
          <a:xfrm>
            <a:off x="492369" y="605896"/>
            <a:ext cx="3642309" cy="5646208"/>
          </a:xfrm>
        </p:spPr>
        <p:txBody>
          <a:bodyPr anchor="ctr">
            <a:normAutofit/>
          </a:bodyPr>
          <a:lstStyle/>
          <a:p>
            <a:r>
              <a:rPr lang="en-US" sz="4400" i="1" dirty="0">
                <a:solidFill>
                  <a:srgbClr val="FFFFFF"/>
                </a:solidFill>
              </a:rPr>
              <a:t>HCBS </a:t>
            </a:r>
            <a:r>
              <a:rPr lang="en-US" sz="4400" i="1" dirty="0" err="1">
                <a:solidFill>
                  <a:srgbClr val="FFFFFF"/>
                </a:solidFill>
              </a:rPr>
              <a:t>Provisios</a:t>
            </a:r>
            <a:r>
              <a:rPr lang="en-US" sz="4400" i="1" dirty="0">
                <a:solidFill>
                  <a:srgbClr val="FFFFFF"/>
                </a:solidFill>
              </a:rPr>
              <a:t> in Build Back Better Act</a:t>
            </a:r>
            <a:br>
              <a:rPr lang="en-US" sz="4400" i="1" dirty="0">
                <a:solidFill>
                  <a:srgbClr val="FFFFFF"/>
                </a:solidFill>
              </a:rPr>
            </a:br>
            <a:r>
              <a:rPr lang="en-US" sz="4400" dirty="0">
                <a:solidFill>
                  <a:srgbClr val="FFFFFF"/>
                </a:solidFill>
              </a:rPr>
              <a:t>(1 of 3)</a:t>
            </a:r>
          </a:p>
        </p:txBody>
      </p:sp>
      <p:sp>
        <p:nvSpPr>
          <p:cNvPr id="3" name="Content Placeholder 2">
            <a:extLst>
              <a:ext uri="{FF2B5EF4-FFF2-40B4-BE49-F238E27FC236}">
                <a16:creationId xmlns:a16="http://schemas.microsoft.com/office/drawing/2014/main" id="{F2203EB8-F134-481F-9DD8-F81ABAA92F4E}"/>
              </a:ext>
            </a:extLst>
          </p:cNvPr>
          <p:cNvSpPr>
            <a:spLocks noGrp="1"/>
          </p:cNvSpPr>
          <p:nvPr>
            <p:ph idx="1"/>
          </p:nvPr>
        </p:nvSpPr>
        <p:spPr>
          <a:xfrm>
            <a:off x="5231958" y="605896"/>
            <a:ext cx="5923721" cy="5646208"/>
          </a:xfrm>
        </p:spPr>
        <p:txBody>
          <a:bodyPr anchor="ctr">
            <a:normAutofit/>
          </a:bodyPr>
          <a:lstStyle/>
          <a:p>
            <a:pPr>
              <a:spcBef>
                <a:spcPts val="0"/>
              </a:spcBef>
              <a:spcAft>
                <a:spcPts val="600"/>
              </a:spcAft>
              <a:buFont typeface="Wingdings" panose="05000000000000000000" pitchFamily="2" charset="2"/>
              <a:buChar char="v"/>
            </a:pPr>
            <a:r>
              <a:rPr lang="en-US" sz="2400" b="1" dirty="0"/>
              <a:t>Purpose of the bill is to enhance Medicaid funding for HCBS. States would be eligible for a </a:t>
            </a:r>
            <a:r>
              <a:rPr lang="en-US" sz="2400" b="1" u="sng" dirty="0"/>
              <a:t>permanent</a:t>
            </a:r>
            <a:r>
              <a:rPr lang="en-US" sz="2400" b="1" dirty="0"/>
              <a:t> 7 percentage point increase in the federal Medicaid match for delivering HCBS as well as enhanced funding for administrative activities associated with improvement efforts. </a:t>
            </a:r>
          </a:p>
        </p:txBody>
      </p:sp>
      <p:sp>
        <p:nvSpPr>
          <p:cNvPr id="19" name="Rectangle 1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275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DC934-E377-4DBB-9D2D-61C371E76CE8}"/>
              </a:ext>
            </a:extLst>
          </p:cNvPr>
          <p:cNvSpPr>
            <a:spLocks noGrp="1"/>
          </p:cNvSpPr>
          <p:nvPr>
            <p:ph type="title"/>
          </p:nvPr>
        </p:nvSpPr>
        <p:spPr>
          <a:xfrm>
            <a:off x="492370" y="516835"/>
            <a:ext cx="3084844" cy="5772840"/>
          </a:xfrm>
        </p:spPr>
        <p:txBody>
          <a:bodyPr anchor="ctr">
            <a:normAutofit/>
          </a:bodyPr>
          <a:lstStyle/>
          <a:p>
            <a:r>
              <a:rPr lang="en-US" sz="3600" i="1" dirty="0">
                <a:solidFill>
                  <a:schemeClr val="bg1"/>
                </a:solidFill>
              </a:rPr>
              <a:t>HCBS Provisions in Build Back Better Act</a:t>
            </a:r>
            <a:br>
              <a:rPr lang="en-US" sz="3600" dirty="0">
                <a:solidFill>
                  <a:schemeClr val="bg1"/>
                </a:solidFill>
              </a:rPr>
            </a:br>
            <a:r>
              <a:rPr lang="en-US" sz="3600" dirty="0">
                <a:solidFill>
                  <a:schemeClr val="bg1"/>
                </a:solidFill>
              </a:rPr>
              <a:t>(2 of 3)</a:t>
            </a:r>
          </a:p>
        </p:txBody>
      </p:sp>
      <p:graphicFrame>
        <p:nvGraphicFramePr>
          <p:cNvPr id="12" name="Content Placeholder 2" descr="States would have to strengthen and expand access to HCBS by:&#10; Expanding financial eligibility criteria for HCBS to federal limits; requiring coverage for personal care services; &#10; expanding supports for family caregivers; &#10; adopting programs that help people navigate enrollment and eligibility; expanding access to behavioral health care; &#10; improving coordination with housing, transportation, and employment supports;&#10; developing or improving programs to allow working people with disabilities to access HCBS. &#10;States would also have to strengthen and expand the HCBS workforce by: &#10; addressing HCBS payment rates to promote recruitment and retention of direct care workers; &#10; regularly updating HCBS payment rates with public input; &#10; passing rate increases through to direct care workers to increase wages; and &#10; updating and developing training opportunities for this workforce as well as family caregivers. &#10;States would also have to show improvement over time by demonstrating:&#10; improved availability of services; &#10; reduced disparities in accessing and using HCBS; &#10; evidence of competitive wages and benefits for workers; and &#10; increases in HCBS spending. &#10;">
            <a:extLst>
              <a:ext uri="{FF2B5EF4-FFF2-40B4-BE49-F238E27FC236}">
                <a16:creationId xmlns:a16="http://schemas.microsoft.com/office/drawing/2014/main" id="{F8225B6E-DA0A-4F6B-946F-A955292D9B18}"/>
              </a:ext>
            </a:extLst>
          </p:cNvPr>
          <p:cNvGraphicFramePr>
            <a:graphicFrameLocks noGrp="1"/>
          </p:cNvGraphicFramePr>
          <p:nvPr>
            <p:ph idx="1"/>
          </p:nvPr>
        </p:nvGraphicFramePr>
        <p:xfrm>
          <a:off x="4426227" y="304800"/>
          <a:ext cx="7113312"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03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DC934-E377-4DBB-9D2D-61C371E76CE8}"/>
              </a:ext>
            </a:extLst>
          </p:cNvPr>
          <p:cNvSpPr>
            <a:spLocks noGrp="1"/>
          </p:cNvSpPr>
          <p:nvPr>
            <p:ph type="title"/>
          </p:nvPr>
        </p:nvSpPr>
        <p:spPr>
          <a:xfrm>
            <a:off x="492369" y="605896"/>
            <a:ext cx="3642309" cy="5646208"/>
          </a:xfrm>
        </p:spPr>
        <p:txBody>
          <a:bodyPr anchor="ctr">
            <a:normAutofit/>
          </a:bodyPr>
          <a:lstStyle/>
          <a:p>
            <a:r>
              <a:rPr lang="en-US" sz="4400" i="1" dirty="0">
                <a:solidFill>
                  <a:srgbClr val="FFFFFF"/>
                </a:solidFill>
              </a:rPr>
              <a:t>HCBS </a:t>
            </a:r>
            <a:r>
              <a:rPr lang="en-US" sz="4400" i="1">
                <a:solidFill>
                  <a:srgbClr val="FFFFFF"/>
                </a:solidFill>
              </a:rPr>
              <a:t>Provisions in Build </a:t>
            </a:r>
            <a:r>
              <a:rPr lang="en-US" sz="4400" i="1" dirty="0">
                <a:solidFill>
                  <a:srgbClr val="FFFFFF"/>
                </a:solidFill>
              </a:rPr>
              <a:t>Back Better Act </a:t>
            </a:r>
            <a:br>
              <a:rPr lang="en-US" sz="4400" i="1" dirty="0">
                <a:solidFill>
                  <a:srgbClr val="FFFFFF"/>
                </a:solidFill>
              </a:rPr>
            </a:br>
            <a:r>
              <a:rPr lang="en-US" sz="4400" dirty="0">
                <a:solidFill>
                  <a:srgbClr val="FFFFFF"/>
                </a:solidFill>
              </a:rPr>
              <a:t>(3 of 3)</a:t>
            </a:r>
          </a:p>
        </p:txBody>
      </p:sp>
      <p:sp>
        <p:nvSpPr>
          <p:cNvPr id="3" name="Content Placeholder 2">
            <a:extLst>
              <a:ext uri="{FF2B5EF4-FFF2-40B4-BE49-F238E27FC236}">
                <a16:creationId xmlns:a16="http://schemas.microsoft.com/office/drawing/2014/main" id="{F2203EB8-F134-481F-9DD8-F81ABAA92F4E}"/>
              </a:ext>
            </a:extLst>
          </p:cNvPr>
          <p:cNvSpPr>
            <a:spLocks noGrp="1"/>
          </p:cNvSpPr>
          <p:nvPr>
            <p:ph idx="1"/>
          </p:nvPr>
        </p:nvSpPr>
        <p:spPr>
          <a:xfrm>
            <a:off x="4867334" y="306693"/>
            <a:ext cx="6940353" cy="5945411"/>
          </a:xfrm>
        </p:spPr>
        <p:txBody>
          <a:bodyPr anchor="ctr">
            <a:normAutofit fontScale="92500" lnSpcReduction="10000"/>
          </a:bodyPr>
          <a:lstStyle/>
          <a:p>
            <a:pPr lvl="1">
              <a:buClr>
                <a:schemeClr val="accent1"/>
              </a:buClr>
              <a:buFont typeface="Wingdings" panose="05000000000000000000" pitchFamily="2" charset="2"/>
              <a:buChar char="v"/>
            </a:pPr>
            <a:r>
              <a:rPr lang="en-US" b="1" dirty="0"/>
              <a:t>Comply with a strong maintenance of effort for HCBS eligibility and benefit standards to ensure that additional federal dollars go towards growing and improving HCBS programs. </a:t>
            </a:r>
          </a:p>
          <a:p>
            <a:pPr lvl="2">
              <a:buClr>
                <a:srgbClr val="333333"/>
              </a:buClr>
              <a:buFont typeface="Wingdings" panose="05000000000000000000" pitchFamily="2" charset="2"/>
              <a:buChar char="§"/>
            </a:pPr>
            <a:r>
              <a:rPr lang="en-US" b="1" dirty="0"/>
              <a:t>Encourage innovative models that benefit direct care workers and care recipients: Provide additional incentives to help states build HCBS workforce programs that register direct care workers; help connect them to seniors and people with disabilities seeking care; facilitate coordination between the state and direct care workers; support care safety and quality; and help workers organize, among other functions. </a:t>
            </a:r>
          </a:p>
          <a:p>
            <a:pPr lvl="2">
              <a:buClr>
                <a:srgbClr val="333333"/>
              </a:buClr>
              <a:buFont typeface="Wingdings" panose="05000000000000000000" pitchFamily="2" charset="2"/>
              <a:buChar char="§"/>
            </a:pPr>
            <a:r>
              <a:rPr lang="en-US" b="1" dirty="0"/>
              <a:t>Support quality and accountability: Provide funding to the Centers for Medicare &amp; Medicaid Services to carry out the bill’s programs; conduct oversight and monitoring; and offer technical assistance to states participating in the funding opportunities described above.</a:t>
            </a:r>
          </a:p>
          <a:p>
            <a:pPr lvl="2">
              <a:buClr>
                <a:srgbClr val="333333"/>
              </a:buClr>
              <a:buFont typeface="Wingdings" panose="05000000000000000000" pitchFamily="2" charset="2"/>
              <a:buChar char="§"/>
            </a:pPr>
            <a:r>
              <a:rPr lang="en-US" b="1" dirty="0"/>
              <a:t>Additionally, participating states would be required to establish state HCBS ombudsman programs to support care quality. </a:t>
            </a:r>
          </a:p>
          <a:p>
            <a:pPr lvl="1">
              <a:buClr>
                <a:schemeClr val="accent1"/>
              </a:buClr>
              <a:buFont typeface="Wingdings" panose="05000000000000000000" pitchFamily="2" charset="2"/>
              <a:buChar char="v"/>
            </a:pPr>
            <a:r>
              <a:rPr lang="en-US" b="1" dirty="0"/>
              <a:t>The bill would also require all state Medicaid programs to adopt HCBS quality measures. </a:t>
            </a:r>
          </a:p>
          <a:p>
            <a:pPr lvl="2">
              <a:buClr>
                <a:srgbClr val="333333"/>
              </a:buClr>
              <a:buFont typeface="Wingdings" panose="05000000000000000000" pitchFamily="2" charset="2"/>
              <a:buChar char="§"/>
            </a:pPr>
            <a:r>
              <a:rPr lang="en-US" b="1" dirty="0"/>
              <a:t>Facilitate state planning: Provide funding for states to develop HCBS infrastructure improvement plans with public input, to outline how they would expand access to HCBS, strengthen the workforce, and meet requirements tied to increased federal Medicaid funding. </a:t>
            </a:r>
          </a:p>
          <a:p>
            <a:pPr lvl="1">
              <a:buClr>
                <a:schemeClr val="accent1"/>
              </a:buClr>
              <a:buFont typeface="Wingdings" panose="05000000000000000000" pitchFamily="2" charset="2"/>
              <a:buChar char="v"/>
            </a:pPr>
            <a:r>
              <a:rPr lang="en-US" b="1" dirty="0"/>
              <a:t>States would be required to develop these plans in order to receive enhanced federal Medicaid funding for HCBS. </a:t>
            </a:r>
          </a:p>
          <a:p>
            <a:pPr lvl="2">
              <a:buFont typeface="Wingdings" panose="05000000000000000000" pitchFamily="2" charset="2"/>
              <a:buChar char="§"/>
            </a:pPr>
            <a:r>
              <a:rPr lang="en-US" b="1" dirty="0"/>
              <a:t>Permanent spousal impoverishment protections: </a:t>
            </a:r>
          </a:p>
          <a:p>
            <a:pPr lvl="2">
              <a:buFont typeface="Wingdings" panose="05000000000000000000" pitchFamily="2" charset="2"/>
              <a:buChar char="§"/>
            </a:pPr>
            <a:r>
              <a:rPr lang="en-US" b="1" dirty="0"/>
              <a:t>Permanently authorize protections against impoverishment for individuals whose spouses are receiving Medicaid HCBS. </a:t>
            </a:r>
          </a:p>
          <a:p>
            <a:pPr lvl="2">
              <a:buFont typeface="Wingdings" panose="05000000000000000000" pitchFamily="2" charset="2"/>
              <a:buChar char="§"/>
            </a:pPr>
            <a:r>
              <a:rPr lang="en-US" b="1" dirty="0"/>
              <a:t>Make Permanent Money Follows the Person: Make the Money Follows the Person Rebalancing Demonstration permanent. </a:t>
            </a:r>
          </a:p>
        </p:txBody>
      </p:sp>
    </p:spTree>
    <p:extLst>
      <p:ext uri="{BB962C8B-B14F-4D97-AF65-F5344CB8AC3E}">
        <p14:creationId xmlns:p14="http://schemas.microsoft.com/office/powerpoint/2010/main" val="32988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DFEC0-CB17-4D4D-AF21-8277D898573A}"/>
              </a:ext>
            </a:extLst>
          </p:cNvPr>
          <p:cNvSpPr>
            <a:spLocks noGrp="1"/>
          </p:cNvSpPr>
          <p:nvPr>
            <p:ph type="title"/>
          </p:nvPr>
        </p:nvSpPr>
        <p:spPr>
          <a:xfrm>
            <a:off x="1097280" y="271933"/>
            <a:ext cx="7223192" cy="1450757"/>
          </a:xfrm>
        </p:spPr>
        <p:txBody>
          <a:bodyPr>
            <a:normAutofit/>
          </a:bodyPr>
          <a:lstStyle/>
          <a:p>
            <a:r>
              <a:rPr lang="en-US" sz="4800" b="1" dirty="0"/>
              <a:t>So, What are the Chances of these Bills Becoming Law?</a:t>
            </a:r>
          </a:p>
        </p:txBody>
      </p:sp>
      <p:graphicFrame>
        <p:nvGraphicFramePr>
          <p:cNvPr id="7" name="Content Placeholder 6" descr="Biden Infrastructure Package&#10;American Rescue Plan&#10;Jobs Plan; Families Plan&#10;">
            <a:extLst>
              <a:ext uri="{FF2B5EF4-FFF2-40B4-BE49-F238E27FC236}">
                <a16:creationId xmlns:a16="http://schemas.microsoft.com/office/drawing/2014/main" id="{A3AEFAC2-5099-4B73-A2D7-D167643CF6E4}"/>
              </a:ext>
            </a:extLst>
          </p:cNvPr>
          <p:cNvGraphicFramePr>
            <a:graphicFrameLocks noGrp="1"/>
          </p:cNvGraphicFramePr>
          <p:nvPr>
            <p:ph idx="1"/>
            <p:extLst>
              <p:ext uri="{D42A27DB-BD31-4B8C-83A1-F6EECF244321}">
                <p14:modId xmlns:p14="http://schemas.microsoft.com/office/powerpoint/2010/main" val="3960336979"/>
              </p:ext>
            </p:extLst>
          </p:nvPr>
        </p:nvGraphicFramePr>
        <p:xfrm>
          <a:off x="1096963" y="2108199"/>
          <a:ext cx="10107750" cy="4326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B2A92468-3D66-476C-BB82-D1AC1B78C9FD}"/>
              </a:ext>
            </a:extLst>
          </p:cNvPr>
          <p:cNvSpPr/>
          <p:nvPr/>
        </p:nvSpPr>
        <p:spPr>
          <a:xfrm>
            <a:off x="987287" y="2372139"/>
            <a:ext cx="3279913" cy="15968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Reconciliation Process</a:t>
            </a:r>
          </a:p>
        </p:txBody>
      </p:sp>
      <p:sp>
        <p:nvSpPr>
          <p:cNvPr id="9" name="Rectangle 8">
            <a:extLst>
              <a:ext uri="{FF2B5EF4-FFF2-40B4-BE49-F238E27FC236}">
                <a16:creationId xmlns:a16="http://schemas.microsoft.com/office/drawing/2014/main" id="{FBDADD96-771E-45AF-ACB3-6569E6F41098}"/>
              </a:ext>
            </a:extLst>
          </p:cNvPr>
          <p:cNvSpPr/>
          <p:nvPr/>
        </p:nvSpPr>
        <p:spPr>
          <a:xfrm>
            <a:off x="8415130" y="2372139"/>
            <a:ext cx="3279913" cy="15968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Filibuster</a:t>
            </a:r>
          </a:p>
        </p:txBody>
      </p:sp>
    </p:spTree>
    <p:extLst>
      <p:ext uri="{BB962C8B-B14F-4D97-AF65-F5344CB8AC3E}">
        <p14:creationId xmlns:p14="http://schemas.microsoft.com/office/powerpoint/2010/main" val="311444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943E-47D4-49BE-AF6C-7A74FE6D8EA7}"/>
              </a:ext>
            </a:extLst>
          </p:cNvPr>
          <p:cNvSpPr>
            <a:spLocks noGrp="1"/>
          </p:cNvSpPr>
          <p:nvPr>
            <p:ph type="title"/>
          </p:nvPr>
        </p:nvSpPr>
        <p:spPr/>
        <p:txBody>
          <a:bodyPr/>
          <a:lstStyle/>
          <a:p>
            <a:r>
              <a:rPr lang="en-US" dirty="0"/>
              <a:t>What Can You Do?</a:t>
            </a:r>
          </a:p>
        </p:txBody>
      </p:sp>
      <p:sp>
        <p:nvSpPr>
          <p:cNvPr id="3" name="Text Placeholder 2">
            <a:extLst>
              <a:ext uri="{FF2B5EF4-FFF2-40B4-BE49-F238E27FC236}">
                <a16:creationId xmlns:a16="http://schemas.microsoft.com/office/drawing/2014/main" id="{07345858-2C39-4EBB-A01A-581CB8D59C3D}"/>
              </a:ext>
            </a:extLst>
          </p:cNvPr>
          <p:cNvSpPr>
            <a:spLocks noGrp="1"/>
          </p:cNvSpPr>
          <p:nvPr>
            <p:ph type="body" idx="1"/>
          </p:nvPr>
        </p:nvSpPr>
        <p:spPr/>
        <p:txBody>
          <a:bodyPr/>
          <a:lstStyle/>
          <a:p>
            <a:r>
              <a:rPr lang="en-US" dirty="0"/>
              <a:t>Actionable steps That DD </a:t>
            </a:r>
            <a:r>
              <a:rPr lang="en-US" dirty="0" err="1"/>
              <a:t>CouncilS</a:t>
            </a:r>
            <a:r>
              <a:rPr lang="en-US" dirty="0"/>
              <a:t> can take to promote access to higher quality HCBS</a:t>
            </a:r>
          </a:p>
        </p:txBody>
      </p:sp>
    </p:spTree>
    <p:extLst>
      <p:ext uri="{BB962C8B-B14F-4D97-AF65-F5344CB8AC3E}">
        <p14:creationId xmlns:p14="http://schemas.microsoft.com/office/powerpoint/2010/main" val="39394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345C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B42BB32C-03D4-4D47-81E4-72F8A2B139D8}"/>
              </a:ext>
            </a:extLst>
          </p:cNvPr>
          <p:cNvSpPr>
            <a:spLocks noGrp="1"/>
          </p:cNvSpPr>
          <p:nvPr>
            <p:ph type="title"/>
          </p:nvPr>
        </p:nvSpPr>
        <p:spPr>
          <a:xfrm>
            <a:off x="435869" y="640080"/>
            <a:ext cx="3659246" cy="2862699"/>
          </a:xfrm>
        </p:spPr>
        <p:txBody>
          <a:bodyPr vert="horz" lIns="91440" tIns="45720" rIns="91440" bIns="45720" rtlCol="0" anchor="b">
            <a:normAutofit fontScale="90000"/>
          </a:bodyPr>
          <a:lstStyle/>
          <a:p>
            <a:r>
              <a:rPr lang="en-US" sz="4400" dirty="0">
                <a:solidFill>
                  <a:srgbClr val="FFFFFF"/>
                </a:solidFill>
              </a:rPr>
              <a:t>Key Elements of a Successful Approach to Providing HCBS to PWD</a:t>
            </a:r>
          </a:p>
        </p:txBody>
      </p:sp>
      <p:cxnSp>
        <p:nvCxnSpPr>
          <p:cNvPr id="19" name="Straight Connector 18">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Key Elements of HCBS:  data-based decision making, stakeholder engagement, financial approaches, and quality improvement">
            <a:extLst>
              <a:ext uri="{FF2B5EF4-FFF2-40B4-BE49-F238E27FC236}">
                <a16:creationId xmlns:a16="http://schemas.microsoft.com/office/drawing/2014/main" id="{1D76999C-4EA6-4277-BD84-75864653BBF2}"/>
              </a:ext>
            </a:extLst>
          </p:cNvPr>
          <p:cNvPicPr>
            <a:picLocks noChangeAspect="1"/>
          </p:cNvPicPr>
          <p:nvPr/>
        </p:nvPicPr>
        <p:blipFill rotWithShape="1">
          <a:blip r:embed="rId2"/>
          <a:srcRect l="18642" t="21943" r="19173" b="6134"/>
          <a:stretch/>
        </p:blipFill>
        <p:spPr>
          <a:xfrm>
            <a:off x="4728163" y="927101"/>
            <a:ext cx="7377484" cy="4799656"/>
          </a:xfrm>
          <a:prstGeom prst="rect">
            <a:avLst/>
          </a:prstGeom>
        </p:spPr>
      </p:pic>
    </p:spTree>
    <p:extLst>
      <p:ext uri="{BB962C8B-B14F-4D97-AF65-F5344CB8AC3E}">
        <p14:creationId xmlns:p14="http://schemas.microsoft.com/office/powerpoint/2010/main" val="103994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Careful Reflection</a:t>
            </a:r>
          </a:p>
        </p:txBody>
      </p:sp>
      <p:sp>
        <p:nvSpPr>
          <p:cNvPr id="3" name="Text Placeholder 2"/>
          <p:cNvSpPr>
            <a:spLocks noGrp="1"/>
          </p:cNvSpPr>
          <p:nvPr>
            <p:ph type="body" idx="1"/>
          </p:nvPr>
        </p:nvSpPr>
        <p:spPr/>
        <p:txBody>
          <a:bodyPr/>
          <a:lstStyle/>
          <a:p>
            <a:r>
              <a:rPr lang="en-US" dirty="0"/>
              <a:t>Trends in Medicaid HCBS: where we’ve been and where we are today</a:t>
            </a:r>
          </a:p>
        </p:txBody>
      </p:sp>
    </p:spTree>
    <p:extLst>
      <p:ext uri="{BB962C8B-B14F-4D97-AF65-F5344CB8AC3E}">
        <p14:creationId xmlns:p14="http://schemas.microsoft.com/office/powerpoint/2010/main" val="16704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68" y="654755"/>
            <a:ext cx="7715526" cy="609576"/>
          </a:xfrm>
        </p:spPr>
        <p:txBody>
          <a:bodyPr>
            <a:noAutofit/>
          </a:bodyPr>
          <a:lstStyle/>
          <a:p>
            <a:r>
              <a:rPr lang="en-US" sz="3600" b="1" dirty="0"/>
              <a:t>Potential Land-Mines (Threats) to Modernizing HCBS</a:t>
            </a:r>
          </a:p>
        </p:txBody>
      </p:sp>
      <p:graphicFrame>
        <p:nvGraphicFramePr>
          <p:cNvPr id="4" name="Content Placeholder 3" descr="Reach Challenges with Underserved Indivdiuals and Families&#10;Lack of Strong PCP, Self-Direction or SDM Models&#10;The Choice Argument&#10;New Legislative Proposals&#10;Revisiting of Federal Regulations&#10;Lack of Accountability for New $$ &#10;"/>
          <p:cNvGraphicFramePr>
            <a:graphicFrameLocks noGrp="1"/>
          </p:cNvGraphicFramePr>
          <p:nvPr>
            <p:ph idx="1"/>
            <p:extLst>
              <p:ext uri="{D42A27DB-BD31-4B8C-83A1-F6EECF244321}">
                <p14:modId xmlns:p14="http://schemas.microsoft.com/office/powerpoint/2010/main" val="14349209"/>
              </p:ext>
            </p:extLst>
          </p:nvPr>
        </p:nvGraphicFramePr>
        <p:xfrm>
          <a:off x="1981200" y="1672533"/>
          <a:ext cx="9090878" cy="50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51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1521-8A9B-4BA8-8807-745A840BF81A}"/>
              </a:ext>
            </a:extLst>
          </p:cNvPr>
          <p:cNvSpPr>
            <a:spLocks noGrp="1"/>
          </p:cNvSpPr>
          <p:nvPr>
            <p:ph type="title"/>
          </p:nvPr>
        </p:nvSpPr>
        <p:spPr>
          <a:xfrm>
            <a:off x="1097281" y="286603"/>
            <a:ext cx="7082216" cy="1450757"/>
          </a:xfrm>
        </p:spPr>
        <p:txBody>
          <a:bodyPr/>
          <a:lstStyle/>
          <a:p>
            <a:r>
              <a:rPr lang="en-US" dirty="0"/>
              <a:t>Suggested Actions for DD Council Advocacy</a:t>
            </a:r>
          </a:p>
        </p:txBody>
      </p:sp>
      <p:sp>
        <p:nvSpPr>
          <p:cNvPr id="3" name="Content Placeholder 2">
            <a:extLst>
              <a:ext uri="{FF2B5EF4-FFF2-40B4-BE49-F238E27FC236}">
                <a16:creationId xmlns:a16="http://schemas.microsoft.com/office/drawing/2014/main" id="{4ED7CFFA-69A7-45EB-B190-7FF5A735EE57}"/>
              </a:ext>
            </a:extLst>
          </p:cNvPr>
          <p:cNvSpPr>
            <a:spLocks noGrp="1"/>
          </p:cNvSpPr>
          <p:nvPr>
            <p:ph idx="1"/>
          </p:nvPr>
        </p:nvSpPr>
        <p:spPr>
          <a:xfrm>
            <a:off x="1097280" y="1909645"/>
            <a:ext cx="10330107" cy="4125394"/>
          </a:xfrm>
        </p:spPr>
        <p:txBody>
          <a:bodyPr>
            <a:noAutofit/>
          </a:bodyPr>
          <a:lstStyle/>
          <a:p>
            <a:pPr marL="0" indent="0">
              <a:buNone/>
            </a:pPr>
            <a:r>
              <a:rPr lang="en-US" b="1" dirty="0">
                <a:effectLst/>
              </a:rPr>
              <a:t>Push your </a:t>
            </a:r>
            <a:r>
              <a:rPr lang="en-US" b="1" dirty="0"/>
              <a:t>DD Agency to use the extra federal funding coming in from the American Rescue Plan toward:</a:t>
            </a:r>
          </a:p>
          <a:p>
            <a:pPr marL="635508" lvl="1" indent="-342900">
              <a:buFont typeface="Wingdings" panose="05000000000000000000" pitchFamily="2" charset="2"/>
              <a:buChar char="§"/>
            </a:pPr>
            <a:r>
              <a:rPr lang="en-US" sz="2000" b="1" dirty="0">
                <a:effectLst/>
              </a:rPr>
              <a:t>Encouraging more self-direction and </a:t>
            </a:r>
            <a:r>
              <a:rPr lang="en-US" sz="2000" b="1" dirty="0"/>
              <a:t>supported decision making</a:t>
            </a:r>
          </a:p>
          <a:p>
            <a:pPr marL="635508" lvl="1" indent="-342900">
              <a:buFont typeface="Wingdings" panose="05000000000000000000" pitchFamily="2" charset="2"/>
              <a:buChar char="§"/>
            </a:pPr>
            <a:r>
              <a:rPr lang="en-US" sz="2000" b="1" dirty="0"/>
              <a:t>Paying for the training, mentoring, and ongoing professional development of DSPs in evidence-based practices so they can excel in providing supports in the most integrated setting</a:t>
            </a:r>
          </a:p>
          <a:p>
            <a:pPr marL="635508" lvl="1" indent="-342900">
              <a:buFont typeface="Wingdings" panose="05000000000000000000" pitchFamily="2" charset="2"/>
              <a:buChar char="§"/>
            </a:pPr>
            <a:r>
              <a:rPr lang="en-US" sz="2000" b="1" dirty="0">
                <a:effectLst/>
              </a:rPr>
              <a:t>Use tiered standards to </a:t>
            </a:r>
            <a:r>
              <a:rPr lang="en-US" sz="2000" b="1" dirty="0"/>
              <a:t>reduce the reliance on large, facility-based congregate settings to provide HCBS, and instead focus on building the capacity of providers to </a:t>
            </a:r>
            <a:r>
              <a:rPr lang="en-US" sz="2000" b="1" dirty="0">
                <a:effectLst/>
              </a:rPr>
              <a:t>integrated, individualized supports in non-disability specific settings</a:t>
            </a:r>
            <a:endParaRPr lang="en-US" sz="2000" b="1" dirty="0"/>
          </a:p>
          <a:p>
            <a:pPr marL="635508" lvl="1" indent="-342900">
              <a:buFont typeface="Wingdings" panose="05000000000000000000" pitchFamily="2" charset="2"/>
              <a:buChar char="§"/>
            </a:pPr>
            <a:r>
              <a:rPr lang="en-US" sz="2000" b="1" dirty="0">
                <a:effectLst/>
              </a:rPr>
              <a:t>Investing and supporting people with disabilities to access new technological applications</a:t>
            </a:r>
          </a:p>
          <a:p>
            <a:pPr marL="635508" lvl="1" indent="-342900">
              <a:buFont typeface="Wingdings" panose="05000000000000000000" pitchFamily="2" charset="2"/>
              <a:buChar char="§"/>
            </a:pPr>
            <a:endParaRPr lang="en-US" sz="2000" b="1" dirty="0">
              <a:effectLst/>
            </a:endParaRPr>
          </a:p>
          <a:p>
            <a:endParaRPr lang="en-US" sz="1800" b="1" dirty="0">
              <a:effectLst/>
            </a:endParaRPr>
          </a:p>
          <a:p>
            <a:endParaRPr lang="en-US" sz="1800" b="1" dirty="0"/>
          </a:p>
        </p:txBody>
      </p:sp>
    </p:spTree>
    <p:extLst>
      <p:ext uri="{BB962C8B-B14F-4D97-AF65-F5344CB8AC3E}">
        <p14:creationId xmlns:p14="http://schemas.microsoft.com/office/powerpoint/2010/main" val="220279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1521-8A9B-4BA8-8807-745A840BF81A}"/>
              </a:ext>
            </a:extLst>
          </p:cNvPr>
          <p:cNvSpPr>
            <a:spLocks noGrp="1"/>
          </p:cNvSpPr>
          <p:nvPr>
            <p:ph type="title"/>
          </p:nvPr>
        </p:nvSpPr>
        <p:spPr>
          <a:xfrm>
            <a:off x="1097281" y="286603"/>
            <a:ext cx="7082216" cy="1450757"/>
          </a:xfrm>
        </p:spPr>
        <p:txBody>
          <a:bodyPr/>
          <a:lstStyle/>
          <a:p>
            <a:r>
              <a:rPr lang="en-US" dirty="0"/>
              <a:t>Suggested Actions for DD Council Advocacy</a:t>
            </a:r>
          </a:p>
        </p:txBody>
      </p:sp>
      <p:sp>
        <p:nvSpPr>
          <p:cNvPr id="3" name="Content Placeholder 2">
            <a:extLst>
              <a:ext uri="{FF2B5EF4-FFF2-40B4-BE49-F238E27FC236}">
                <a16:creationId xmlns:a16="http://schemas.microsoft.com/office/drawing/2014/main" id="{4ED7CFFA-69A7-45EB-B190-7FF5A735EE57}"/>
              </a:ext>
            </a:extLst>
          </p:cNvPr>
          <p:cNvSpPr>
            <a:spLocks noGrp="1"/>
          </p:cNvSpPr>
          <p:nvPr>
            <p:ph idx="1"/>
          </p:nvPr>
        </p:nvSpPr>
        <p:spPr>
          <a:xfrm>
            <a:off x="1097280" y="1909645"/>
            <a:ext cx="10330107" cy="4125394"/>
          </a:xfrm>
        </p:spPr>
        <p:txBody>
          <a:bodyPr>
            <a:noAutofit/>
          </a:bodyPr>
          <a:lstStyle/>
          <a:p>
            <a:pPr marL="0" indent="0">
              <a:buNone/>
            </a:pPr>
            <a:r>
              <a:rPr lang="en-US" b="1" dirty="0"/>
              <a:t>Think through a strategy with your State on the following --</a:t>
            </a:r>
          </a:p>
          <a:p>
            <a:pPr marL="635508" lvl="1" indent="-342900">
              <a:buFont typeface="Wingdings" panose="05000000000000000000" pitchFamily="2" charset="2"/>
              <a:buChar char="§"/>
            </a:pPr>
            <a:r>
              <a:rPr lang="en-US" sz="2000" b="1" dirty="0">
                <a:effectLst/>
              </a:rPr>
              <a:t>Priorities for any additional funding that may be on the table as a result of the reconciliation package (Build Back Better Act). </a:t>
            </a:r>
          </a:p>
          <a:p>
            <a:pPr marL="635508" lvl="1" indent="-342900">
              <a:buFont typeface="Wingdings" panose="05000000000000000000" pitchFamily="2" charset="2"/>
              <a:buChar char="§"/>
            </a:pPr>
            <a:r>
              <a:rPr lang="en-US" sz="2000" b="1" dirty="0">
                <a:effectLst/>
              </a:rPr>
              <a:t>Identifying whether your state has a corrective action plan in </a:t>
            </a:r>
            <a:r>
              <a:rPr lang="en-US" sz="2000" b="1" dirty="0"/>
              <a:t>place with CMS for any of the following issues – PCP, conflict-free case management, self-direction, etc.</a:t>
            </a:r>
          </a:p>
          <a:p>
            <a:pPr marL="635508" lvl="1" indent="-342900">
              <a:buFont typeface="Wingdings" panose="05000000000000000000" pitchFamily="2" charset="2"/>
              <a:buChar char="§"/>
            </a:pPr>
            <a:r>
              <a:rPr lang="en-US" sz="2000" b="1" dirty="0">
                <a:effectLst/>
              </a:rPr>
              <a:t>If </a:t>
            </a:r>
            <a:r>
              <a:rPr lang="en-US" sz="2000" b="1" dirty="0"/>
              <a:t>MFP is extended, expanded or becomes permanent, how can the State use MFP to further advance its systems change efforts to transition more people into community-based settings?</a:t>
            </a:r>
            <a:endParaRPr lang="en-US" sz="2000" b="1" dirty="0">
              <a:effectLst/>
            </a:endParaRPr>
          </a:p>
          <a:p>
            <a:pPr marL="635508" lvl="1" indent="-342900">
              <a:buFont typeface="Wingdings" panose="05000000000000000000" pitchFamily="2" charset="2"/>
              <a:buChar char="§"/>
            </a:pPr>
            <a:endParaRPr lang="en-US" sz="2000" b="1" dirty="0">
              <a:effectLst/>
            </a:endParaRPr>
          </a:p>
          <a:p>
            <a:endParaRPr lang="en-US" sz="1800" b="1" dirty="0">
              <a:effectLst/>
            </a:endParaRPr>
          </a:p>
          <a:p>
            <a:endParaRPr lang="en-US" sz="1800" b="1" dirty="0"/>
          </a:p>
        </p:txBody>
      </p:sp>
    </p:spTree>
    <p:extLst>
      <p:ext uri="{BB962C8B-B14F-4D97-AF65-F5344CB8AC3E}">
        <p14:creationId xmlns:p14="http://schemas.microsoft.com/office/powerpoint/2010/main" val="251218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E425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CCBF7F-1802-4251-B73C-A7C80FFBAB45}"/>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solidFill>
                  <a:srgbClr val="FFFFFF"/>
                </a:solidFill>
              </a:rPr>
              <a:t>THANK YOU!!!</a:t>
            </a:r>
          </a:p>
        </p:txBody>
      </p:sp>
      <p:cxnSp>
        <p:nvCxnSpPr>
          <p:cNvPr id="19" name="Straight Connector 18">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3B7D840-C6F9-4678-8CF3-912DFDBAEB6C}"/>
              </a:ext>
            </a:extLst>
          </p:cNvPr>
          <p:cNvSpPr>
            <a:spLocks noGrp="1"/>
          </p:cNvSpPr>
          <p:nvPr>
            <p:ph sz="half" idx="1"/>
          </p:nvPr>
        </p:nvSpPr>
        <p:spPr>
          <a:xfrm>
            <a:off x="571752" y="2799654"/>
            <a:ext cx="3005462" cy="3189665"/>
          </a:xfrm>
        </p:spPr>
        <p:txBody>
          <a:bodyPr vert="horz" lIns="0" tIns="45720" rIns="0" bIns="45720" rtlCol="0">
            <a:normAutofit/>
          </a:bodyPr>
          <a:lstStyle/>
          <a:p>
            <a:pPr>
              <a:lnSpc>
                <a:spcPct val="100000"/>
              </a:lnSpc>
            </a:pPr>
            <a:r>
              <a:rPr lang="en-US" sz="1800" dirty="0">
                <a:solidFill>
                  <a:srgbClr val="FFFFFF"/>
                </a:solidFill>
              </a:rPr>
              <a:t>If you have any questions, </a:t>
            </a:r>
            <a:br>
              <a:rPr lang="en-US" sz="1800" dirty="0">
                <a:solidFill>
                  <a:srgbClr val="FFFFFF"/>
                </a:solidFill>
              </a:rPr>
            </a:br>
            <a:r>
              <a:rPr lang="en-US" sz="1800" dirty="0">
                <a:solidFill>
                  <a:srgbClr val="FFFFFF"/>
                </a:solidFill>
              </a:rPr>
              <a:t>please do not hesitate to reach out to me at:</a:t>
            </a:r>
          </a:p>
          <a:p>
            <a:pPr>
              <a:lnSpc>
                <a:spcPct val="100000"/>
              </a:lnSpc>
            </a:pPr>
            <a:endParaRPr lang="en-US" sz="1800" dirty="0">
              <a:solidFill>
                <a:srgbClr val="FFFFFF"/>
              </a:solidFill>
            </a:endParaRPr>
          </a:p>
          <a:p>
            <a:pPr>
              <a:lnSpc>
                <a:spcPct val="100000"/>
              </a:lnSpc>
            </a:pPr>
            <a:r>
              <a:rPr lang="en-US" sz="1800" b="1" dirty="0">
                <a:solidFill>
                  <a:srgbClr val="FFFFFF"/>
                </a:solidFill>
              </a:rPr>
              <a:t>Serena Lowe</a:t>
            </a:r>
          </a:p>
          <a:p>
            <a:pPr>
              <a:lnSpc>
                <a:spcPct val="100000"/>
              </a:lnSpc>
            </a:pPr>
            <a:r>
              <a:rPr lang="en-US" sz="1800" b="1" dirty="0">
                <a:solidFill>
                  <a:srgbClr val="FFFFFF"/>
                </a:solidFill>
                <a:highlight>
                  <a:srgbClr val="FFFF00"/>
                </a:highlight>
                <a:hlinkClick r:id="rId2"/>
              </a:rPr>
              <a:t>EWOLANERES@gmail.com</a:t>
            </a:r>
            <a:endParaRPr lang="en-US" sz="1800" b="1" dirty="0">
              <a:solidFill>
                <a:srgbClr val="FFFFFF"/>
              </a:solidFill>
              <a:highlight>
                <a:srgbClr val="FFFF00"/>
              </a:highlight>
            </a:endParaRPr>
          </a:p>
          <a:p>
            <a:pPr>
              <a:lnSpc>
                <a:spcPct val="100000"/>
              </a:lnSpc>
            </a:pPr>
            <a:r>
              <a:rPr lang="en-US" sz="1800" b="1" dirty="0">
                <a:solidFill>
                  <a:srgbClr val="FFFFFF"/>
                </a:solidFill>
              </a:rPr>
              <a:t>202-907-8369</a:t>
            </a:r>
            <a:br>
              <a:rPr lang="en-US" sz="1800" dirty="0">
                <a:solidFill>
                  <a:srgbClr val="FFFFFF"/>
                </a:solidFill>
              </a:rPr>
            </a:br>
            <a:endParaRPr lang="en-US" sz="1800" dirty="0">
              <a:solidFill>
                <a:srgbClr val="FFFFFF"/>
              </a:solidFill>
            </a:endParaRPr>
          </a:p>
          <a:p>
            <a:pPr>
              <a:lnSpc>
                <a:spcPct val="100000"/>
              </a:lnSpc>
            </a:pPr>
            <a:endParaRPr lang="en-US" sz="1800" dirty="0">
              <a:solidFill>
                <a:srgbClr val="FFFFFF"/>
              </a:solidFill>
            </a:endParaRPr>
          </a:p>
        </p:txBody>
      </p:sp>
      <p:pic>
        <p:nvPicPr>
          <p:cNvPr id="6" name="Content Placeholder 7" descr="Colorful stars around the words &quot;Thank You!&quot;">
            <a:extLst>
              <a:ext uri="{FF2B5EF4-FFF2-40B4-BE49-F238E27FC236}">
                <a16:creationId xmlns:a16="http://schemas.microsoft.com/office/drawing/2014/main" id="{18F7838E-B0F9-4BD2-818D-431CACF6F6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42017" y="1619011"/>
            <a:ext cx="6798082" cy="3619977"/>
          </a:xfrm>
          <a:prstGeom prst="rect">
            <a:avLst/>
          </a:prstGeom>
        </p:spPr>
      </p:pic>
    </p:spTree>
    <p:extLst>
      <p:ext uri="{BB962C8B-B14F-4D97-AF65-F5344CB8AC3E}">
        <p14:creationId xmlns:p14="http://schemas.microsoft.com/office/powerpoint/2010/main" val="130966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4">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 of expenditures on HCBS as a percent of total LTSS expenditures by state.">
            <a:extLst>
              <a:ext uri="{FF2B5EF4-FFF2-40B4-BE49-F238E27FC236}">
                <a16:creationId xmlns:a16="http://schemas.microsoft.com/office/drawing/2014/main" id="{1A8DD11A-1463-42F9-BBBD-20C78EA671D2}"/>
              </a:ext>
            </a:extLst>
          </p:cNvPr>
          <p:cNvPicPr>
            <a:picLocks noChangeAspect="1"/>
          </p:cNvPicPr>
          <p:nvPr/>
        </p:nvPicPr>
        <p:blipFill rotWithShape="1">
          <a:blip r:embed="rId3"/>
          <a:srcRect l="10000" t="13903" r="18859" b="13039"/>
          <a:stretch/>
        </p:blipFill>
        <p:spPr>
          <a:xfrm>
            <a:off x="98835" y="627664"/>
            <a:ext cx="8907487" cy="5145473"/>
          </a:xfrm>
          <a:prstGeom prst="rect">
            <a:avLst/>
          </a:prstGeom>
        </p:spPr>
      </p:pic>
      <p:sp>
        <p:nvSpPr>
          <p:cNvPr id="4" name="Title 3">
            <a:extLst>
              <a:ext uri="{FF2B5EF4-FFF2-40B4-BE49-F238E27FC236}">
                <a16:creationId xmlns:a16="http://schemas.microsoft.com/office/drawing/2014/main" id="{55E6C424-E617-4001-81CD-0224B471FFE7}"/>
              </a:ext>
            </a:extLst>
          </p:cNvPr>
          <p:cNvSpPr>
            <a:spLocks noGrp="1"/>
          </p:cNvSpPr>
          <p:nvPr>
            <p:ph type="title"/>
          </p:nvPr>
        </p:nvSpPr>
        <p:spPr>
          <a:xfrm>
            <a:off x="8343770" y="635864"/>
            <a:ext cx="3401961" cy="3494790"/>
          </a:xfrm>
        </p:spPr>
        <p:txBody>
          <a:bodyPr vert="horz" lIns="91440" tIns="45720" rIns="91440" bIns="45720" rtlCol="0" anchor="b">
            <a:normAutofit/>
          </a:bodyPr>
          <a:lstStyle/>
          <a:p>
            <a:r>
              <a:rPr lang="en-US" sz="3800" b="1" dirty="0">
                <a:solidFill>
                  <a:schemeClr val="tx1">
                    <a:lumMod val="85000"/>
                    <a:lumOff val="15000"/>
                  </a:schemeClr>
                </a:solidFill>
              </a:rPr>
              <a:t>Several states are spending roughly half of all Medicaid LTSS funding on HCBS</a:t>
            </a:r>
          </a:p>
        </p:txBody>
      </p:sp>
      <p:cxnSp>
        <p:nvCxnSpPr>
          <p:cNvPr id="30" name="Straight Connector 16">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18">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831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2616"/>
            <a:ext cx="7245910" cy="1226773"/>
          </a:xfrm>
        </p:spPr>
        <p:txBody>
          <a:bodyPr>
            <a:noAutofit/>
          </a:bodyPr>
          <a:lstStyle/>
          <a:p>
            <a:r>
              <a:rPr lang="en-US" sz="3200" b="1" dirty="0">
                <a:cs typeface="Times New Roman" panose="02020603050405020304" pitchFamily="18" charset="0"/>
              </a:rPr>
              <a:t>We’ve Been Riding the Train of “Rebalancing” LTSS for Awhile…But to What End?</a:t>
            </a:r>
          </a:p>
        </p:txBody>
      </p:sp>
      <p:sp>
        <p:nvSpPr>
          <p:cNvPr id="3" name="Content Placeholder 2" descr="Hospitals, IMDs, Skilled Nursing Facilities, ICF/IID&#10; Large; Insular; Secluded&#10; Facility-based&#10;Non-Profit/For-Profit “Community” Based Providers&#10; Minimal Interaction with Broader Community&#10; Most Services Remain within Four Walls&#10; Highly Congregate &amp; Structured; Ill Equipped for Individualization &#10;"/>
          <p:cNvSpPr>
            <a:spLocks noGrp="1"/>
          </p:cNvSpPr>
          <p:nvPr>
            <p:ph idx="1"/>
          </p:nvPr>
        </p:nvSpPr>
        <p:spPr/>
        <p:txBody>
          <a:bodyPr>
            <a:normAutofit/>
          </a:bodyPr>
          <a:lstStyle/>
          <a:p>
            <a:endParaRPr lang="en-US" dirty="0"/>
          </a:p>
          <a:p>
            <a:endParaRPr lang="en-US" dirty="0"/>
          </a:p>
        </p:txBody>
      </p:sp>
      <p:graphicFrame>
        <p:nvGraphicFramePr>
          <p:cNvPr id="4" name="Diagram 3" descr="Hospitals, IMDs, Skilled Nursing Facilities, ICF/IID&#10; Large; Insular; Secluded&#10; Facility-based&#10;Non-Profit/For-Profit “Community” Based Providers&#10; Minimal Interaction with Broader Community&#10; Most Services Remain within Four Walls&#10; Highly Congregate &amp; Structured; Ill Equipped for Individualization &#10;"/>
          <p:cNvGraphicFramePr/>
          <p:nvPr>
            <p:extLst>
              <p:ext uri="{D42A27DB-BD31-4B8C-83A1-F6EECF244321}">
                <p14:modId xmlns:p14="http://schemas.microsoft.com/office/powerpoint/2010/main" val="4066713278"/>
              </p:ext>
            </p:extLst>
          </p:nvPr>
        </p:nvGraphicFramePr>
        <p:xfrm>
          <a:off x="1154002" y="1809242"/>
          <a:ext cx="9173339" cy="452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3275919" y="6108701"/>
            <a:ext cx="5400676" cy="63976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Institutional Regulations &amp; Funding Shifted to HCBS</a:t>
            </a:r>
          </a:p>
        </p:txBody>
      </p:sp>
    </p:spTree>
    <p:extLst>
      <p:ext uri="{BB962C8B-B14F-4D97-AF65-F5344CB8AC3E}">
        <p14:creationId xmlns:p14="http://schemas.microsoft.com/office/powerpoint/2010/main" val="161187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7934254" cy="1341714"/>
          </a:xfrm>
        </p:spPr>
        <p:txBody>
          <a:bodyPr>
            <a:normAutofit fontScale="90000"/>
          </a:bodyPr>
          <a:lstStyle/>
          <a:p>
            <a:r>
              <a:rPr lang="en-US" b="1" dirty="0">
                <a:latin typeface="+mn-lt"/>
              </a:rPr>
              <a:t>Remember these? </a:t>
            </a:r>
            <a:br>
              <a:rPr lang="en-US" b="1" dirty="0">
                <a:latin typeface="+mn-lt"/>
              </a:rPr>
            </a:br>
            <a:r>
              <a:rPr lang="en-US" b="1" dirty="0">
                <a:latin typeface="+mn-lt"/>
              </a:rPr>
              <a:t>Federal HCBS Setting Requirements</a:t>
            </a:r>
          </a:p>
        </p:txBody>
      </p:sp>
      <p:graphicFrame>
        <p:nvGraphicFramePr>
          <p:cNvPr id="4" name="Content Placeholder 3" descr="Is integrated in and supports access to the greater community&#10;Provides opportunities to seek employment and work in competitive integrated settings, engage in community life, and control personal resources&#10;Ensures the individual receives services in the community to the same degree of access as individuals not receiving Medicaid HCBS&#10;Is selected by the individual from among setting options including non-disability specific settings and an option for a private unit in a residential setting&#10;Ensures an individual’s rights of privacy, respect, and freedom from coercion and restraint&#10;Optimizes individual initiative, autonomy, and independence in making life choices&#10;Facilitates individual choice regarding services and supports and who provides them&#10;" title="HCBS Settings:  7 Key Requirements"/>
          <p:cNvGraphicFramePr>
            <a:graphicFrameLocks noGrp="1"/>
          </p:cNvGraphicFramePr>
          <p:nvPr>
            <p:ph idx="1"/>
          </p:nvPr>
        </p:nvGraphicFramePr>
        <p:xfrm>
          <a:off x="1374045" y="1984375"/>
          <a:ext cx="9241797" cy="4357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38326" y="5185966"/>
            <a:ext cx="8306505" cy="1200329"/>
          </a:xfrm>
          <a:prstGeom prst="rect">
            <a:avLst/>
          </a:prstGeom>
          <a:noFill/>
        </p:spPr>
        <p:txBody>
          <a:bodyPr wrap="none" rtlCol="0">
            <a:spAutoFit/>
          </a:bodyPr>
          <a:lstStyle/>
          <a:p>
            <a:r>
              <a:rPr lang="en-US" b="1" i="1" dirty="0"/>
              <a:t>**Additional Requirements for Provider-Controlled or Controlled Residential Settings**</a:t>
            </a:r>
          </a:p>
          <a:p>
            <a:pPr algn="ctr"/>
            <a:r>
              <a:rPr lang="en-US" b="1" dirty="0">
                <a:hlinkClick r:id="rId8"/>
              </a:rPr>
              <a:t>https://www.law.cornell.edu/cfr/text/42/441.301</a:t>
            </a:r>
            <a:r>
              <a:rPr lang="en-US" b="1" dirty="0"/>
              <a:t> </a:t>
            </a:r>
          </a:p>
          <a:p>
            <a:endParaRPr lang="en-US" b="1" i="1" dirty="0"/>
          </a:p>
          <a:p>
            <a:endParaRPr lang="en-US" b="1" i="1" dirty="0"/>
          </a:p>
        </p:txBody>
      </p:sp>
    </p:spTree>
    <p:extLst>
      <p:ext uri="{BB962C8B-B14F-4D97-AF65-F5344CB8AC3E}">
        <p14:creationId xmlns:p14="http://schemas.microsoft.com/office/powerpoint/2010/main" val="139417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9358-614D-4D20-9817-4B3ED07BB4D6}"/>
              </a:ext>
            </a:extLst>
          </p:cNvPr>
          <p:cNvSpPr>
            <a:spLocks noGrp="1"/>
          </p:cNvSpPr>
          <p:nvPr>
            <p:ph type="title"/>
          </p:nvPr>
        </p:nvSpPr>
        <p:spPr>
          <a:xfrm>
            <a:off x="577449" y="263529"/>
            <a:ext cx="10058400" cy="1450757"/>
          </a:xfrm>
        </p:spPr>
        <p:txBody>
          <a:bodyPr/>
          <a:lstStyle/>
          <a:p>
            <a:r>
              <a:rPr lang="en-US" dirty="0"/>
              <a:t>Status of State HCBS Settings Rule Implementation Efforts</a:t>
            </a:r>
          </a:p>
        </p:txBody>
      </p:sp>
      <p:sp>
        <p:nvSpPr>
          <p:cNvPr id="3" name="Content Placeholder 2">
            <a:extLst>
              <a:ext uri="{FF2B5EF4-FFF2-40B4-BE49-F238E27FC236}">
                <a16:creationId xmlns:a16="http://schemas.microsoft.com/office/drawing/2014/main" id="{AC07D765-FADE-4D3C-BA8B-3473B0C2C3AF}"/>
              </a:ext>
            </a:extLst>
          </p:cNvPr>
          <p:cNvSpPr>
            <a:spLocks noGrp="1"/>
          </p:cNvSpPr>
          <p:nvPr>
            <p:ph idx="1"/>
          </p:nvPr>
        </p:nvSpPr>
        <p:spPr/>
        <p:txBody>
          <a:bodyPr>
            <a:normAutofit/>
          </a:bodyPr>
          <a:lstStyle/>
          <a:p>
            <a:pPr>
              <a:buFont typeface="Wingdings" panose="05000000000000000000" pitchFamily="2" charset="2"/>
              <a:buChar char="Ø"/>
            </a:pPr>
            <a:r>
              <a:rPr lang="en-US" sz="2800" b="1" dirty="0"/>
              <a:t>  21 + DC Final State Transition Plan (STP) Approvals</a:t>
            </a:r>
          </a:p>
          <a:p>
            <a:pPr>
              <a:buFont typeface="Wingdings" panose="05000000000000000000" pitchFamily="2" charset="2"/>
              <a:buChar char="Ø"/>
            </a:pPr>
            <a:r>
              <a:rPr lang="en-US" sz="2800" b="1" dirty="0"/>
              <a:t>  25 Initial STP Approvals </a:t>
            </a:r>
          </a:p>
          <a:p>
            <a:pPr>
              <a:buFont typeface="Wingdings" panose="05000000000000000000" pitchFamily="2" charset="2"/>
              <a:buChar char="Ø"/>
            </a:pPr>
            <a:r>
              <a:rPr lang="en-US" sz="2800" b="1" dirty="0"/>
              <a:t>  5 without Initial or Final Approvals</a:t>
            </a:r>
          </a:p>
        </p:txBody>
      </p:sp>
      <p:sp>
        <p:nvSpPr>
          <p:cNvPr id="4" name="Speech Bubble: Oval 3">
            <a:extLst>
              <a:ext uri="{FF2B5EF4-FFF2-40B4-BE49-F238E27FC236}">
                <a16:creationId xmlns:a16="http://schemas.microsoft.com/office/drawing/2014/main" id="{0D1161D5-5F09-44DA-968E-6500D1A9DCBB}"/>
              </a:ext>
            </a:extLst>
          </p:cNvPr>
          <p:cNvSpPr/>
          <p:nvPr/>
        </p:nvSpPr>
        <p:spPr>
          <a:xfrm>
            <a:off x="6338170" y="3306864"/>
            <a:ext cx="5705605" cy="2956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do you think your state is doing in implementing the federal requirements? </a:t>
            </a:r>
          </a:p>
        </p:txBody>
      </p:sp>
    </p:spTree>
    <p:extLst>
      <p:ext uri="{BB962C8B-B14F-4D97-AF65-F5344CB8AC3E}">
        <p14:creationId xmlns:p14="http://schemas.microsoft.com/office/powerpoint/2010/main" val="190209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88908"/>
            <a:ext cx="9144000" cy="609576"/>
          </a:xfrm>
        </p:spPr>
        <p:txBody>
          <a:bodyPr>
            <a:normAutofit fontScale="90000"/>
          </a:bodyPr>
          <a:lstStyle/>
          <a:p>
            <a:r>
              <a:rPr lang="en-US" sz="3600" b="1" dirty="0">
                <a:cs typeface="Times New Roman" panose="02020603050405020304" pitchFamily="18" charset="0"/>
              </a:rPr>
              <a:t>Institutional Model Issues Persist in </a:t>
            </a:r>
            <a:br>
              <a:rPr lang="en-US" sz="3600" b="1" dirty="0">
                <a:cs typeface="Times New Roman" panose="02020603050405020304" pitchFamily="18" charset="0"/>
              </a:rPr>
            </a:br>
            <a:r>
              <a:rPr lang="en-US" sz="3600" b="1" dirty="0">
                <a:cs typeface="Times New Roman" panose="02020603050405020304" pitchFamily="18" charset="0"/>
              </a:rPr>
              <a:t>Current HCBS Infrastructure, 7 Years after</a:t>
            </a:r>
            <a:br>
              <a:rPr lang="en-US" sz="3600" b="1" dirty="0">
                <a:cs typeface="Times New Roman" panose="02020603050405020304" pitchFamily="18" charset="0"/>
              </a:rPr>
            </a:br>
            <a:r>
              <a:rPr lang="en-US" sz="3600" b="1" dirty="0">
                <a:cs typeface="Times New Roman" panose="02020603050405020304" pitchFamily="18" charset="0"/>
              </a:rPr>
              <a:t>Publication of the Federal HCBS Regulation</a:t>
            </a:r>
            <a:endParaRPr lang="en-US" b="1" dirty="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lvl="0">
              <a:buClr>
                <a:srgbClr val="C00000"/>
              </a:buClr>
              <a:buFont typeface="Wingdings" panose="05000000000000000000" pitchFamily="2" charset="2"/>
              <a:buChar char="v"/>
            </a:pPr>
            <a:r>
              <a:rPr lang="en-US" sz="2800" dirty="0"/>
              <a:t>Normal relationships/natural supports v. paid relationships/supports</a:t>
            </a:r>
          </a:p>
          <a:p>
            <a:pPr lvl="0">
              <a:buClr>
                <a:srgbClr val="C00000"/>
              </a:buClr>
              <a:buFont typeface="Wingdings" panose="05000000000000000000" pitchFamily="2" charset="2"/>
              <a:buChar char="v"/>
            </a:pPr>
            <a:r>
              <a:rPr lang="en-US" sz="2800" dirty="0"/>
              <a:t>Dependency</a:t>
            </a:r>
          </a:p>
          <a:p>
            <a:pPr lvl="0">
              <a:buClr>
                <a:srgbClr val="C00000"/>
              </a:buClr>
              <a:buFont typeface="Wingdings" panose="05000000000000000000" pitchFamily="2" charset="2"/>
              <a:buChar char="v"/>
            </a:pPr>
            <a:r>
              <a:rPr lang="en-US" sz="2800" dirty="0"/>
              <a:t>Limited choices, often not based on exposure to more individualized, inclusive options</a:t>
            </a:r>
          </a:p>
          <a:p>
            <a:pPr lvl="0">
              <a:buClr>
                <a:srgbClr val="C00000"/>
              </a:buClr>
              <a:buFont typeface="Wingdings" panose="05000000000000000000" pitchFamily="2" charset="2"/>
              <a:buChar char="v"/>
            </a:pPr>
            <a:r>
              <a:rPr lang="en-US" sz="2800" dirty="0"/>
              <a:t>Artificial environments</a:t>
            </a:r>
          </a:p>
          <a:p>
            <a:pPr>
              <a:buClr>
                <a:srgbClr val="C00000"/>
              </a:buClr>
              <a:buFont typeface="Wingdings" panose="05000000000000000000" pitchFamily="2" charset="2"/>
              <a:buChar char="v"/>
            </a:pPr>
            <a:r>
              <a:rPr lang="en-US" sz="2800" dirty="0"/>
              <a:t>Not within public view</a:t>
            </a:r>
          </a:p>
          <a:p>
            <a:pPr lvl="0">
              <a:buClr>
                <a:srgbClr val="C00000"/>
              </a:buClr>
              <a:buFont typeface="Wingdings" panose="05000000000000000000" pitchFamily="2" charset="2"/>
              <a:buChar char="v"/>
            </a:pPr>
            <a:r>
              <a:rPr lang="en-US" sz="2800" dirty="0"/>
              <a:t>Becomes the provider’s/agency’s source of continued revenue</a:t>
            </a:r>
          </a:p>
          <a:p>
            <a:endParaRPr lang="en-US" dirty="0"/>
          </a:p>
        </p:txBody>
      </p:sp>
    </p:spTree>
    <p:extLst>
      <p:ext uri="{BB962C8B-B14F-4D97-AF65-F5344CB8AC3E}">
        <p14:creationId xmlns:p14="http://schemas.microsoft.com/office/powerpoint/2010/main" val="382368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006" y="303830"/>
            <a:ext cx="10058400" cy="1450757"/>
          </a:xfrm>
        </p:spPr>
        <p:txBody>
          <a:bodyPr>
            <a:noAutofit/>
          </a:bodyPr>
          <a:lstStyle/>
          <a:p>
            <a:r>
              <a:rPr lang="en-US" sz="3600" dirty="0"/>
              <a:t>Bottom Line - Status Quo Persists for</a:t>
            </a:r>
            <a:br>
              <a:rPr lang="en-US" sz="3600" dirty="0"/>
            </a:br>
            <a:r>
              <a:rPr lang="en-US" sz="3600" dirty="0"/>
              <a:t>a lot of HCBS Participants</a:t>
            </a:r>
          </a:p>
        </p:txBody>
      </p:sp>
      <p:sp>
        <p:nvSpPr>
          <p:cNvPr id="3" name="Content Placeholder 2"/>
          <p:cNvSpPr>
            <a:spLocks noGrp="1"/>
          </p:cNvSpPr>
          <p:nvPr>
            <p:ph idx="1"/>
          </p:nvPr>
        </p:nvSpPr>
        <p:spPr/>
        <p:txBody>
          <a:bodyPr/>
          <a:lstStyle/>
          <a:p>
            <a:r>
              <a:rPr lang="en-US" sz="3600" dirty="0"/>
              <a:t>People are often left with someone else’s vision or plan for what is best for them:</a:t>
            </a:r>
          </a:p>
          <a:p>
            <a:pPr lvl="1"/>
            <a:r>
              <a:rPr lang="en-US" sz="3600" dirty="0"/>
              <a:t> Doing things they don’t want to do </a:t>
            </a:r>
          </a:p>
          <a:p>
            <a:pPr lvl="1"/>
            <a:r>
              <a:rPr lang="en-US" sz="3600" dirty="0"/>
              <a:t> With people they don’t want to be with </a:t>
            </a:r>
          </a:p>
          <a:p>
            <a:pPr lvl="1"/>
            <a:r>
              <a:rPr lang="en-US" sz="3600" dirty="0"/>
              <a:t> In places they don’t want to be  </a:t>
            </a:r>
          </a:p>
          <a:p>
            <a:endParaRPr lang="en-US" dirty="0"/>
          </a:p>
        </p:txBody>
      </p:sp>
    </p:spTree>
    <p:extLst>
      <p:ext uri="{BB962C8B-B14F-4D97-AF65-F5344CB8AC3E}">
        <p14:creationId xmlns:p14="http://schemas.microsoft.com/office/powerpoint/2010/main" val="32045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7093B5A-4283-44FD-83D6-4310BACFFCB6}"/>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a:solidFill>
                  <a:srgbClr val="FFFFFF"/>
                </a:solidFill>
              </a:rPr>
              <a:t>On the Horizon	</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5450D29D-7619-4C7C-8D5A-6782EA62E45B}"/>
              </a:ext>
            </a:extLst>
          </p:cNvPr>
          <p:cNvSpPr>
            <a:spLocks noGrp="1"/>
          </p:cNvSpPr>
          <p:nvPr>
            <p:ph type="body" idx="1"/>
          </p:nvPr>
        </p:nvSpPr>
        <p:spPr>
          <a:xfrm>
            <a:off x="1100051" y="5225240"/>
            <a:ext cx="10058400" cy="1143000"/>
          </a:xfrm>
        </p:spPr>
        <p:txBody>
          <a:bodyPr vert="horz" lIns="91440" tIns="45720" rIns="91440" bIns="45720" rtlCol="0">
            <a:normAutofit/>
          </a:bodyPr>
          <a:lstStyle/>
          <a:p>
            <a:pPr>
              <a:lnSpc>
                <a:spcPct val="100000"/>
              </a:lnSpc>
            </a:pPr>
            <a:r>
              <a:rPr lang="en-US">
                <a:solidFill>
                  <a:srgbClr val="FFFFFF"/>
                </a:solidFill>
              </a:rPr>
              <a:t>We’ve Got a shot at Modernizing HCBS! </a:t>
            </a:r>
          </a:p>
        </p:txBody>
      </p:sp>
    </p:spTree>
    <p:extLst>
      <p:ext uri="{BB962C8B-B14F-4D97-AF65-F5344CB8AC3E}">
        <p14:creationId xmlns:p14="http://schemas.microsoft.com/office/powerpoint/2010/main" val="366960179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560c9c75-9737-4a47-90d7-3192440b0b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DC0045-01C6-47D3-8D98-4D7CFE72B4EB}"/>
</file>

<file path=customXml/itemProps2.xml><?xml version="1.0" encoding="utf-8"?>
<ds:datastoreItem xmlns:ds="http://schemas.openxmlformats.org/officeDocument/2006/customXml" ds:itemID="{8F3CD65D-61A5-43C9-A837-6EC73C7DA8AB}">
  <ds:schemaRefs>
    <ds:schemaRef ds:uri="http://purl.org/dc/elements/1.1/"/>
    <ds:schemaRef ds:uri="http://schemas.openxmlformats.org/package/2006/metadata/core-properties"/>
    <ds:schemaRef ds:uri="16c05727-aa75-4e4a-9b5f-8a80a1165891"/>
    <ds:schemaRef ds:uri="http://schemas.microsoft.com/office/infopath/2007/PartnerControls"/>
    <ds:schemaRef ds:uri="http://purl.org/dc/terms/"/>
    <ds:schemaRef ds:uri="http://schemas.microsoft.com/office/2006/documentManagement/types"/>
    <ds:schemaRef ds:uri="71af3243-3dd4-4a8d-8c0d-dd76da1f02a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{64070CE9-34CE-4090-B212-BE98A7C27B69}tf11437505_win32</Template>
  <TotalTime>2542</TotalTime>
  <Words>2248</Words>
  <Application>Microsoft Office PowerPoint</Application>
  <PresentationFormat>Widescreen</PresentationFormat>
  <Paragraphs>193</Paragraphs>
  <Slides>23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Courier New</vt:lpstr>
      <vt:lpstr>Georgia Pro Cond Light</vt:lpstr>
      <vt:lpstr>Speak Pro</vt:lpstr>
      <vt:lpstr>Times New Roman</vt:lpstr>
      <vt:lpstr>Wingdings</vt:lpstr>
      <vt:lpstr>RetrospectVTI</vt:lpstr>
      <vt:lpstr>Custom Design</vt:lpstr>
      <vt:lpstr>Our Shot: </vt:lpstr>
      <vt:lpstr>Careful Reflection</vt:lpstr>
      <vt:lpstr>Several states are spending roughly half of all Medicaid LTSS funding on HCBS</vt:lpstr>
      <vt:lpstr>We’ve Been Riding the Train of “Rebalancing” LTSS for Awhile…But to What End?</vt:lpstr>
      <vt:lpstr>Remember these?  Federal HCBS Setting Requirements</vt:lpstr>
      <vt:lpstr>Status of State HCBS Settings Rule Implementation Efforts</vt:lpstr>
      <vt:lpstr>Institutional Model Issues Persist in  Current HCBS Infrastructure, 7 Years after Publication of the Federal HCBS Regulation</vt:lpstr>
      <vt:lpstr>Bottom Line - Status Quo Persists for a lot of HCBS Participants</vt:lpstr>
      <vt:lpstr>On the Horizon </vt:lpstr>
      <vt:lpstr>Three Important HCBS Developments in the Federal Government</vt:lpstr>
      <vt:lpstr>American Rescue Plan Act provides temporary increased federal funding for Medicaid HCBS</vt:lpstr>
      <vt:lpstr>Examples of activities states can spend the increased federal match funding on through ARPA:</vt:lpstr>
      <vt:lpstr>And at the same time this is going on…..</vt:lpstr>
      <vt:lpstr>HCBS Provisios in Build Back Better Act (1 of 3)</vt:lpstr>
      <vt:lpstr>HCBS Provisions in Build Back Better Act (2 of 3)</vt:lpstr>
      <vt:lpstr>HCBS Provisions in Build Back Better Act  (3 of 3)</vt:lpstr>
      <vt:lpstr>So, What are the Chances of these Bills Becoming Law?</vt:lpstr>
      <vt:lpstr>What Can You Do?</vt:lpstr>
      <vt:lpstr>Key Elements of a Successful Approach to Providing HCBS to PWD</vt:lpstr>
      <vt:lpstr>Potential Land-Mines (Threats) to Modernizing HCBS</vt:lpstr>
      <vt:lpstr>Suggested Actions for DD Council Advocacy</vt:lpstr>
      <vt:lpstr>Suggested Actions for DD Council Advocacy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Serena Lowe</dc:creator>
  <cp:lastModifiedBy>Serena Lowe</cp:lastModifiedBy>
  <cp:revision>6</cp:revision>
  <dcterms:created xsi:type="dcterms:W3CDTF">2021-05-13T08:38:50Z</dcterms:created>
  <dcterms:modified xsi:type="dcterms:W3CDTF">2021-10-13T12:20:21Z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ies>
</file>