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66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8A07"/>
    <a:srgbClr val="F7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784992-5F24-A958-DC5E-25574B9DF71E}" v="2058" dt="2021-04-07T18:27:37.816"/>
    <p1510:client id="{16330A31-F4A6-A361-7270-DD0FE488172D}" v="302" dt="2021-02-10T20:32:08.831"/>
    <p1510:client id="{18B6249A-FAB0-06A5-F397-46E55CA57346}" v="1050" dt="2021-06-23T19:58:49.130"/>
    <p1510:client id="{1F0C6351-BFBC-BF81-C21D-A0DC3E9C1E21}" v="6" dt="2021-06-01T16:55:46.159"/>
    <p1510:client id="{2166BE8A-B24F-1175-3113-ACF8DD1B52EC}" v="792" dt="2021-06-30T20:14:57.940"/>
    <p1510:client id="{26FBB29F-D089-B000-FCBE-82AE361F85B1}" v="108" dt="2021-03-10T19:21:41.435"/>
    <p1510:client id="{291AEA30-9998-FCCC-363B-58696B4AEB51}" v="1659" dt="2021-09-01T19:55:45.250"/>
    <p1510:client id="{29681621-F3FB-2B57-7435-C16908D9D710}" v="1840" dt="2021-05-05T20:16:01.525"/>
    <p1510:client id="{2A71E585-E1A7-FD85-40CF-23365D66E95B}" v="449" dt="2020-12-23T20:59:31.751"/>
    <p1510:client id="{2D40C79F-9042-C000-1DBD-A85438B65651}" v="1035" dt="2021-05-12T19:34:40.620"/>
    <p1510:client id="{2F0A9251-B070-B35C-2419-2A11ADA31750}" v="3884" dt="2021-04-14T19:13:27.714"/>
    <p1510:client id="{2F750414-35E8-B9CF-4C2A-D5DA82D1369E}" v="739" dt="2021-02-24T21:00:22.559"/>
    <p1510:client id="{35BFBFE2-B050-D0AE-C616-A950D58FD700}" v="513" dt="2021-09-15T20:00:05.654"/>
    <p1510:client id="{3B3F9FAD-C6F8-0C11-4BC6-8BE1FBE21D46}" v="310" dt="2021-02-17T21:02:12.733"/>
    <p1510:client id="{4290B271-4F83-DB76-D365-94474CE682A0}" v="2" dt="2021-02-24T21:44:52.294"/>
    <p1510:client id="{4317EDC1-A310-425B-B24D-B1C1CAAE01DE}" v="568" dt="2021-02-10T21:00:27.917"/>
    <p1510:client id="{4F0559E9-48E3-F66E-69D0-5692150E5ADB}" v="17" dt="2021-03-10T21:04:22.487"/>
    <p1510:client id="{4FACBA37-2300-7892-46AB-809CEB49DAA6}" v="79" dt="2021-06-01T15:18:26.524"/>
    <p1510:client id="{4FEA5EDD-EFCF-7228-75F6-B75E096AF122}" v="239" dt="2021-03-10T20:37:47.001"/>
    <p1510:client id="{5649FBC4-57CF-49C4-0563-F70D66B3BF98}" v="809" dt="2021-06-09T19:06:17.101"/>
    <p1510:client id="{567913D5-00EC-47BA-18BA-6BB67FE50529}" v="379" dt="2021-09-22T19:58:18.897"/>
    <p1510:client id="{5B38BE9F-709A-C000-0661-D741281DE962}" v="11" dt="2021-04-14T17:08:13.376"/>
    <p1510:client id="{9C9FAF9E-79EB-A0B9-90B8-2BFE3F39F493}" v="2687" dt="2021-01-06T20:42:43.634"/>
    <p1510:client id="{A13D1E61-5BC4-1BF1-D21A-0BC96482D954}" v="1853" dt="2021-09-08T19:55:34.904"/>
    <p1510:client id="{A307CE04-7A59-517D-F1BC-9A98A7142AB8}" v="86" dt="2021-03-03T19:15:59.816"/>
    <p1510:client id="{A481BA6A-929D-C7A9-4B62-FA6F335E5E96}" v="1107" dt="2021-09-22T17:55:18.850"/>
    <p1510:client id="{A66E644E-6243-AFAF-C717-8D4A9ED503AE}" v="135" dt="2020-12-23T20:17:09.900"/>
    <p1510:client id="{B2D9C187-EE7B-6D7B-5FBD-160CDF3AE8CF}" v="3022" dt="2021-07-14T20:08:49.681"/>
    <p1510:client id="{B45E8FAA-5787-8EDB-A584-B8C859EF25C5}" v="6" dt="2021-04-07T13:51:37.954"/>
    <p1510:client id="{B6D66602-C368-C5CE-165D-F40BC383CD50}" v="496" dt="2021-06-16T19:50:39.421"/>
    <p1510:client id="{B8ECF6A8-499E-3BDF-A74C-0FE1DC950E7E}" v="4" dt="2020-12-23T20:37:55.402"/>
    <p1510:client id="{BA61B18A-8A66-3ACF-EBD5-45C2F4BAE7C1}" v="795" dt="2021-03-17T20:25:50.822"/>
    <p1510:client id="{C0A71488-0258-582C-6793-07C84E78EF79}" v="1425" dt="2021-03-24T21:17:32.750"/>
    <p1510:client id="{C37FB79F-10CA-B000-D7B2-86983E6CD4D6}" v="22" dt="2021-03-24T19:58:49.417"/>
    <p1510:client id="{D313860C-2E04-BCC5-588F-4BA207D32624}" v="348" dt="2021-06-30T19:06:34.395"/>
    <p1510:client id="{D6A1D892-25D3-26F6-6D27-2EC3A11CF1F3}" v="129" dt="2021-03-10T20:19:25.826"/>
    <p1510:client id="{D76F2DEB-17A3-19D1-7D11-C189AC4C82AF}" v="543" dt="2021-02-03T21:04:04.926"/>
    <p1510:client id="{DCFAE8F1-335A-E528-DBDE-E674EC81C061}" v="1841" dt="2021-07-21T20:30:48.598"/>
    <p1510:client id="{DDDF31AB-04D3-2AA2-A558-E238D14679DA}" v="461" dt="2021-03-03T20:11:34.907"/>
    <p1510:client id="{E6F804DA-A620-26A4-D210-7F1EB00A784A}" v="109" dt="2021-09-29T20:04:10.204"/>
    <p1510:client id="{EF00B39F-4042-B000-D95D-B66CB1916764}" v="102" dt="2021-03-10T20:51:21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Prangley" userId="S::eprangley@nacdd.org::7f058b9a-f90a-4281-a8c6-5ba31926f190" providerId="AD" clId="Web-{E6F804DA-A620-26A4-D210-7F1EB00A784A}"/>
    <pc:docChg chg="addSld delSld modSld">
      <pc:chgData name="Erin Prangley" userId="S::eprangley@nacdd.org::7f058b9a-f90a-4281-a8c6-5ba31926f190" providerId="AD" clId="Web-{E6F804DA-A620-26A4-D210-7F1EB00A784A}" dt="2021-09-29T20:04:10.204" v="498" actId="20577"/>
      <pc:docMkLst>
        <pc:docMk/>
      </pc:docMkLst>
      <pc:sldChg chg="modSp">
        <pc:chgData name="Erin Prangley" userId="S::eprangley@nacdd.org::7f058b9a-f90a-4281-a8c6-5ba31926f190" providerId="AD" clId="Web-{E6F804DA-A620-26A4-D210-7F1EB00A784A}" dt="2021-09-29T19:18:18.213" v="0" actId="20577"/>
        <pc:sldMkLst>
          <pc:docMk/>
          <pc:sldMk cId="109857222" sldId="256"/>
        </pc:sldMkLst>
        <pc:spChg chg="mod">
          <ac:chgData name="Erin Prangley" userId="S::eprangley@nacdd.org::7f058b9a-f90a-4281-a8c6-5ba31926f190" providerId="AD" clId="Web-{E6F804DA-A620-26A4-D210-7F1EB00A784A}" dt="2021-09-29T19:18:18.213" v="0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del">
        <pc:chgData name="Erin Prangley" userId="S::eprangley@nacdd.org::7f058b9a-f90a-4281-a8c6-5ba31926f190" providerId="AD" clId="Web-{E6F804DA-A620-26A4-D210-7F1EB00A784A}" dt="2021-09-29T19:26:41.227" v="1"/>
        <pc:sldMkLst>
          <pc:docMk/>
          <pc:sldMk cId="1812923616" sldId="265"/>
        </pc:sldMkLst>
      </pc:sldChg>
      <pc:sldChg chg="modSp">
        <pc:chgData name="Erin Prangley" userId="S::eprangley@nacdd.org::7f058b9a-f90a-4281-a8c6-5ba31926f190" providerId="AD" clId="Web-{E6F804DA-A620-26A4-D210-7F1EB00A784A}" dt="2021-09-29T20:04:10.204" v="498" actId="20577"/>
        <pc:sldMkLst>
          <pc:docMk/>
          <pc:sldMk cId="1031210315" sldId="266"/>
        </pc:sldMkLst>
        <pc:spChg chg="mod">
          <ac:chgData name="Erin Prangley" userId="S::eprangley@nacdd.org::7f058b9a-f90a-4281-a8c6-5ba31926f190" providerId="AD" clId="Web-{E6F804DA-A620-26A4-D210-7F1EB00A784A}" dt="2021-09-29T20:04:10.204" v="498" actId="20577"/>
          <ac:spMkLst>
            <pc:docMk/>
            <pc:sldMk cId="1031210315" sldId="266"/>
            <ac:spMk id="2" creationId="{DA17ADD2-A56F-4F8A-8A2C-B1F385B7B6D2}"/>
          </ac:spMkLst>
        </pc:spChg>
        <pc:graphicFrameChg chg="modGraphic">
          <ac:chgData name="Erin Prangley" userId="S::eprangley@nacdd.org::7f058b9a-f90a-4281-a8c6-5ba31926f190" providerId="AD" clId="Web-{E6F804DA-A620-26A4-D210-7F1EB00A784A}" dt="2021-09-29T20:03:23.889" v="486" actId="20577"/>
          <ac:graphicFrameMkLst>
            <pc:docMk/>
            <pc:sldMk cId="1031210315" sldId="266"/>
            <ac:graphicFrameMk id="5" creationId="{0CCB6CDB-DD77-4DC7-8C5A-99BCDD365899}"/>
          </ac:graphicFrameMkLst>
        </pc:graphicFrameChg>
      </pc:sldChg>
      <pc:sldChg chg="del">
        <pc:chgData name="Erin Prangley" userId="S::eprangley@nacdd.org::7f058b9a-f90a-4281-a8c6-5ba31926f190" providerId="AD" clId="Web-{E6F804DA-A620-26A4-D210-7F1EB00A784A}" dt="2021-09-29T19:33:52.112" v="65"/>
        <pc:sldMkLst>
          <pc:docMk/>
          <pc:sldMk cId="2766670676" sldId="267"/>
        </pc:sldMkLst>
      </pc:sldChg>
      <pc:sldChg chg="delSp modSp">
        <pc:chgData name="Erin Prangley" userId="S::eprangley@nacdd.org::7f058b9a-f90a-4281-a8c6-5ba31926f190" providerId="AD" clId="Web-{E6F804DA-A620-26A4-D210-7F1EB00A784A}" dt="2021-09-29T19:58:22.871" v="93" actId="20577"/>
        <pc:sldMkLst>
          <pc:docMk/>
          <pc:sldMk cId="3949954476" sldId="268"/>
        </pc:sldMkLst>
        <pc:spChg chg="mod">
          <ac:chgData name="Erin Prangley" userId="S::eprangley@nacdd.org::7f058b9a-f90a-4281-a8c6-5ba31926f190" providerId="AD" clId="Web-{E6F804DA-A620-26A4-D210-7F1EB00A784A}" dt="2021-09-29T19:58:05.354" v="90" actId="1076"/>
          <ac:spMkLst>
            <pc:docMk/>
            <pc:sldMk cId="3949954476" sldId="268"/>
            <ac:spMk id="3" creationId="{81CC37D4-3FF1-41B2-AE34-DA2CB1DF8FD0}"/>
          </ac:spMkLst>
        </pc:spChg>
        <pc:spChg chg="del mod">
          <ac:chgData name="Erin Prangley" userId="S::eprangley@nacdd.org::7f058b9a-f90a-4281-a8c6-5ba31926f190" providerId="AD" clId="Web-{E6F804DA-A620-26A4-D210-7F1EB00A784A}" dt="2021-09-29T19:26:53.306" v="5"/>
          <ac:spMkLst>
            <pc:docMk/>
            <pc:sldMk cId="3949954476" sldId="268"/>
            <ac:spMk id="4" creationId="{E226F214-5634-4D3D-823B-98B58C257FF9}"/>
          </ac:spMkLst>
        </pc:spChg>
        <pc:spChg chg="mod">
          <ac:chgData name="Erin Prangley" userId="S::eprangley@nacdd.org::7f058b9a-f90a-4281-a8c6-5ba31926f190" providerId="AD" clId="Web-{E6F804DA-A620-26A4-D210-7F1EB00A784A}" dt="2021-09-29T19:58:22.871" v="93" actId="20577"/>
          <ac:spMkLst>
            <pc:docMk/>
            <pc:sldMk cId="3949954476" sldId="268"/>
            <ac:spMk id="5" creationId="{5CB55DC2-D8B9-4745-A21B-52C39B101A5B}"/>
          </ac:spMkLst>
        </pc:spChg>
      </pc:sldChg>
      <pc:sldChg chg="addSp delSp modSp new del">
        <pc:chgData name="Erin Prangley" userId="S::eprangley@nacdd.org::7f058b9a-f90a-4281-a8c6-5ba31926f190" providerId="AD" clId="Web-{E6F804DA-A620-26A4-D210-7F1EB00A784A}" dt="2021-09-29T19:57:23.383" v="84"/>
        <pc:sldMkLst>
          <pc:docMk/>
          <pc:sldMk cId="2556386477" sldId="269"/>
        </pc:sldMkLst>
        <pc:spChg chg="mod">
          <ac:chgData name="Erin Prangley" userId="S::eprangley@nacdd.org::7f058b9a-f90a-4281-a8c6-5ba31926f190" providerId="AD" clId="Web-{E6F804DA-A620-26A4-D210-7F1EB00A784A}" dt="2021-09-29T19:57:22.758" v="83" actId="20577"/>
          <ac:spMkLst>
            <pc:docMk/>
            <pc:sldMk cId="2556386477" sldId="269"/>
            <ac:spMk id="2" creationId="{0808C0BC-B6DE-4129-8047-30A2880FA0AF}"/>
          </ac:spMkLst>
        </pc:spChg>
        <pc:spChg chg="del">
          <ac:chgData name="Erin Prangley" userId="S::eprangley@nacdd.org::7f058b9a-f90a-4281-a8c6-5ba31926f190" providerId="AD" clId="Web-{E6F804DA-A620-26A4-D210-7F1EB00A784A}" dt="2021-09-29T19:41:37.593" v="67"/>
          <ac:spMkLst>
            <pc:docMk/>
            <pc:sldMk cId="2556386477" sldId="269"/>
            <ac:spMk id="3" creationId="{7BA932C2-0990-4DE4-ACC3-01268CBA5B55}"/>
          </ac:spMkLst>
        </pc:spChg>
        <pc:graphicFrameChg chg="add del mod modGraphic">
          <ac:chgData name="Erin Prangley" userId="S::eprangley@nacdd.org::7f058b9a-f90a-4281-a8c6-5ba31926f190" providerId="AD" clId="Web-{E6F804DA-A620-26A4-D210-7F1EB00A784A}" dt="2021-09-29T19:42:15.689" v="69"/>
          <ac:graphicFrameMkLst>
            <pc:docMk/>
            <pc:sldMk cId="2556386477" sldId="269"/>
            <ac:graphicFrameMk id="4" creationId="{32876EE7-E7AE-416E-B305-FD365FC07231}"/>
          </ac:graphicFrameMkLst>
        </pc:graphicFrameChg>
        <pc:picChg chg="add mod">
          <ac:chgData name="Erin Prangley" userId="S::eprangley@nacdd.org::7f058b9a-f90a-4281-a8c6-5ba31926f190" providerId="AD" clId="Web-{E6F804DA-A620-26A4-D210-7F1EB00A784A}" dt="2021-09-29T19:46:24.282" v="74" actId="1076"/>
          <ac:picMkLst>
            <pc:docMk/>
            <pc:sldMk cId="2556386477" sldId="269"/>
            <ac:picMk id="10" creationId="{9279F283-A740-41E2-A224-675D4D339E7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680EC6-0CC7-435D-B3CE-FA1482011C0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2CB0365-B8F2-456D-9D95-61CD231B9B80}">
      <dgm:prSet/>
      <dgm:spPr/>
      <dgm:t>
        <a:bodyPr/>
        <a:lstStyle/>
        <a:p>
          <a:pPr rtl="0"/>
          <a:r>
            <a:rPr lang="en-US" dirty="0" err="1"/>
            <a:t>Infrustructure</a:t>
          </a:r>
          <a:r>
            <a:rPr lang="en-US" dirty="0"/>
            <a:t> (BIF</a:t>
          </a:r>
          <a:r>
            <a:rPr lang="en-US" dirty="0">
              <a:latin typeface="Calibri Light" panose="020F0302020204030204"/>
            </a:rPr>
            <a:t>). </a:t>
          </a:r>
        </a:p>
      </dgm:t>
    </dgm:pt>
    <dgm:pt modelId="{E327CB82-C903-4B41-A6D0-5017BDB18C56}" type="parTrans" cxnId="{1912D31A-310C-4060-B7CE-5433DAEA367D}">
      <dgm:prSet/>
      <dgm:spPr/>
      <dgm:t>
        <a:bodyPr/>
        <a:lstStyle/>
        <a:p>
          <a:endParaRPr lang="en-US"/>
        </a:p>
      </dgm:t>
    </dgm:pt>
    <dgm:pt modelId="{8D399B34-F2C9-4B3D-B11A-7171B6C3666F}" type="sibTrans" cxnId="{1912D31A-310C-4060-B7CE-5433DAEA367D}">
      <dgm:prSet/>
      <dgm:spPr/>
      <dgm:t>
        <a:bodyPr/>
        <a:lstStyle/>
        <a:p>
          <a:endParaRPr lang="en-US"/>
        </a:p>
      </dgm:t>
    </dgm:pt>
    <dgm:pt modelId="{0B3779CC-70B1-4B6E-8BD5-AAF8F7F67CC7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Reconciliation (Build</a:t>
          </a:r>
          <a:r>
            <a:rPr lang="en-US" dirty="0"/>
            <a:t> Back Better</a:t>
          </a:r>
          <a:r>
            <a:rPr lang="en-US" dirty="0">
              <a:latin typeface="Calibri Light" panose="020F0302020204030204"/>
            </a:rPr>
            <a:t>).</a:t>
          </a:r>
        </a:p>
      </dgm:t>
    </dgm:pt>
    <dgm:pt modelId="{7211F451-D523-40EE-B8A1-F807FCF38F88}" type="parTrans" cxnId="{DA31B675-A6C3-498B-B057-05ABEC11B507}">
      <dgm:prSet/>
      <dgm:spPr/>
      <dgm:t>
        <a:bodyPr/>
        <a:lstStyle/>
        <a:p>
          <a:endParaRPr lang="en-US"/>
        </a:p>
      </dgm:t>
    </dgm:pt>
    <dgm:pt modelId="{3BCAC833-6064-44AE-A793-03E4A91DD5DF}" type="sibTrans" cxnId="{DA31B675-A6C3-498B-B057-05ABEC11B507}">
      <dgm:prSet/>
      <dgm:spPr/>
      <dgm:t>
        <a:bodyPr/>
        <a:lstStyle/>
        <a:p>
          <a:endParaRPr lang="en-US"/>
        </a:p>
      </dgm:t>
    </dgm:pt>
    <dgm:pt modelId="{5B9A8592-B993-4656-93B0-86C0C1C3CF88}">
      <dgm:prSet/>
      <dgm:spPr/>
      <dgm:t>
        <a:bodyPr/>
        <a:lstStyle/>
        <a:p>
          <a:r>
            <a:rPr lang="en-US" dirty="0"/>
            <a:t>Continuing Resolution</a:t>
          </a:r>
        </a:p>
      </dgm:t>
    </dgm:pt>
    <dgm:pt modelId="{1C1D7BCB-1089-4C50-A15E-206DE2AA80E8}" type="parTrans" cxnId="{58802C5A-FD45-44DB-91F7-F0FFD6251C69}">
      <dgm:prSet/>
      <dgm:spPr/>
      <dgm:t>
        <a:bodyPr/>
        <a:lstStyle/>
        <a:p>
          <a:endParaRPr lang="en-US"/>
        </a:p>
      </dgm:t>
    </dgm:pt>
    <dgm:pt modelId="{D2B36F4D-8814-4828-847A-FB275C1744F9}" type="sibTrans" cxnId="{58802C5A-FD45-44DB-91F7-F0FFD6251C69}">
      <dgm:prSet/>
      <dgm:spPr/>
      <dgm:t>
        <a:bodyPr/>
        <a:lstStyle/>
        <a:p>
          <a:endParaRPr lang="en-US"/>
        </a:p>
      </dgm:t>
    </dgm:pt>
    <dgm:pt modelId="{ABD21FFC-0FC2-459C-8F99-870FE53442D4}">
      <dgm:prSet/>
      <dgm:spPr/>
      <dgm:t>
        <a:bodyPr/>
        <a:lstStyle/>
        <a:p>
          <a:pPr rtl="0"/>
          <a:r>
            <a:rPr lang="en-US" dirty="0"/>
            <a:t>Debt Ceiling</a:t>
          </a:r>
          <a:endParaRPr lang="en-US" dirty="0">
            <a:solidFill>
              <a:srgbClr val="010000"/>
            </a:solidFill>
            <a:latin typeface="Calibri Light" panose="020F0302020204030204"/>
          </a:endParaRPr>
        </a:p>
      </dgm:t>
    </dgm:pt>
    <dgm:pt modelId="{20908555-D645-44F6-AA6B-B388E6D1A324}" type="parTrans" cxnId="{970FEA02-FF5C-42A9-BA07-B6E2D89FA36B}">
      <dgm:prSet/>
      <dgm:spPr/>
      <dgm:t>
        <a:bodyPr/>
        <a:lstStyle/>
        <a:p>
          <a:endParaRPr lang="en-US"/>
        </a:p>
      </dgm:t>
    </dgm:pt>
    <dgm:pt modelId="{25D731EF-96BF-430E-812A-27EB997AB598}" type="sibTrans" cxnId="{970FEA02-FF5C-42A9-BA07-B6E2D89FA36B}">
      <dgm:prSet/>
      <dgm:spPr/>
      <dgm:t>
        <a:bodyPr/>
        <a:lstStyle/>
        <a:p>
          <a:endParaRPr lang="en-US"/>
        </a:p>
      </dgm:t>
    </dgm:pt>
    <dgm:pt modelId="{7163E39A-C19B-4BBF-BCC5-ACF6659FEDD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Doesn’t have the House votes unless assurances on BBB. </a:t>
          </a:r>
          <a:endParaRPr lang="en-US" dirty="0"/>
        </a:p>
      </dgm:t>
    </dgm:pt>
    <dgm:pt modelId="{4809023A-3E91-4548-9376-14DCC407DAA4}" type="parTrans" cxnId="{2A2DFAAB-8E61-45FA-99C3-A25D367873E7}">
      <dgm:prSet/>
      <dgm:spPr/>
    </dgm:pt>
    <dgm:pt modelId="{F504EF10-4E5A-48C6-926F-99D189C1855F}" type="sibTrans" cxnId="{2A2DFAAB-8E61-45FA-99C3-A25D367873E7}">
      <dgm:prSet/>
      <dgm:spPr/>
    </dgm:pt>
    <dgm:pt modelId="{4168BE3B-46C7-4695-A9C9-CD8BA2912AC8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Doesn’t have the Senate vote unless moderate Dems are on board. They are not.</a:t>
          </a:r>
        </a:p>
      </dgm:t>
    </dgm:pt>
    <dgm:pt modelId="{3DF28A38-5BF7-4AE3-826E-2594422B8742}" type="parTrans" cxnId="{E634EDB4-3A2B-4916-AEC3-55506183FCB6}">
      <dgm:prSet/>
      <dgm:spPr/>
    </dgm:pt>
    <dgm:pt modelId="{9E4CDB02-C1EA-43A7-BC50-6D791D4B9F73}" type="sibTrans" cxnId="{E634EDB4-3A2B-4916-AEC3-55506183FCB6}">
      <dgm:prSet/>
      <dgm:spPr/>
    </dgm:pt>
    <dgm:pt modelId="{1BF84A59-4CE2-481A-B874-EBFFC7157CFD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Likely 2-3 more weeks of negotiation once they </a:t>
          </a:r>
          <a:r>
            <a:rPr lang="en-US" dirty="0" err="1">
              <a:latin typeface="Calibri Light" panose="020F0302020204030204"/>
            </a:rPr>
            <a:t>agreet</a:t>
          </a:r>
          <a:r>
            <a:rPr lang="en-US" dirty="0">
              <a:latin typeface="Calibri Light" panose="020F0302020204030204"/>
            </a:rPr>
            <a:t> to top line number.</a:t>
          </a:r>
        </a:p>
      </dgm:t>
    </dgm:pt>
    <dgm:pt modelId="{AF0F2A1A-F5D6-4D1F-92D1-F4CEEF92543C}" type="parTrans" cxnId="{EA6BB42F-F8BD-4B2C-AB88-0431B1455336}">
      <dgm:prSet/>
      <dgm:spPr/>
    </dgm:pt>
    <dgm:pt modelId="{54F32F01-546F-45B8-969C-CC434C97F7C9}" type="sibTrans" cxnId="{EA6BB42F-F8BD-4B2C-AB88-0431B1455336}">
      <dgm:prSet/>
      <dgm:spPr/>
    </dgm:pt>
    <dgm:pt modelId="{D2F3F3C4-2463-4DDD-AEE5-A4C8C5B31D7A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Failed to pass CR linked to suspension of Debt Ceiling.</a:t>
          </a:r>
        </a:p>
      </dgm:t>
    </dgm:pt>
    <dgm:pt modelId="{1A828E4C-102C-40E1-9A34-DC7D76C1C0A1}" type="parTrans" cxnId="{3A2069FA-177C-44F2-B557-87EDEA9D5577}">
      <dgm:prSet/>
      <dgm:spPr/>
    </dgm:pt>
    <dgm:pt modelId="{F896298D-3844-4B28-954D-B8A413B4F571}" type="sibTrans" cxnId="{3A2069FA-177C-44F2-B557-87EDEA9D5577}">
      <dgm:prSet/>
      <dgm:spPr/>
    </dgm:pt>
    <dgm:pt modelId="{8836022C-0FD4-42A9-841E-8C34809E50F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Senate will introduce "clean CR" through Dec. 3. But much rides on conversation around BIF/BBB.</a:t>
          </a:r>
        </a:p>
      </dgm:t>
    </dgm:pt>
    <dgm:pt modelId="{F6192218-945D-4579-A77C-49623F6FE931}" type="parTrans" cxnId="{737DE1E1-8357-4AFC-88CC-0A20C413ED8F}">
      <dgm:prSet/>
      <dgm:spPr/>
    </dgm:pt>
    <dgm:pt modelId="{F3D43AC6-A398-42D7-908F-8C6CE3790684}" type="sibTrans" cxnId="{737DE1E1-8357-4AFC-88CC-0A20C413ED8F}">
      <dgm:prSet/>
      <dgm:spPr/>
    </dgm:pt>
    <dgm:pt modelId="{3E283A8A-95F3-4171-B4B8-280700EA71ED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Must pass deadline Oct. 16. Waiting for last minute hurts markets, economy.</a:t>
          </a:r>
        </a:p>
      </dgm:t>
    </dgm:pt>
    <dgm:pt modelId="{BF623638-EEA3-4CAF-B0A5-0AEFF75020FE}" type="parTrans" cxnId="{27E00BF0-569D-498B-BE45-C2ED74268FB2}">
      <dgm:prSet/>
      <dgm:spPr/>
    </dgm:pt>
    <dgm:pt modelId="{B1C8A40B-DE4E-44F2-AF83-4F03285AD3A7}" type="sibTrans" cxnId="{27E00BF0-569D-498B-BE45-C2ED74268FB2}">
      <dgm:prSet/>
      <dgm:spPr/>
    </dgm:pt>
    <dgm:pt modelId="{2E618A0C-6D95-4E42-9887-C7858DA52F8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Not enough R votes to pass unless it is reconciliation. But if reconciliation, score is much higher because you cannot suspend the DC in reconciliation.</a:t>
          </a:r>
        </a:p>
      </dgm:t>
    </dgm:pt>
    <dgm:pt modelId="{5BA267C2-222E-430F-9336-0E91AA41423D}" type="parTrans" cxnId="{506CE5D2-AAEA-4622-B043-E0EE0AB8B820}">
      <dgm:prSet/>
      <dgm:spPr/>
    </dgm:pt>
    <dgm:pt modelId="{A0196A99-93FA-48B4-BB04-7FE06B3B0428}" type="sibTrans" cxnId="{506CE5D2-AAEA-4622-B043-E0EE0AB8B820}">
      <dgm:prSet/>
      <dgm:spPr/>
    </dgm:pt>
    <dgm:pt modelId="{4C1B73B6-598B-414C-B438-48567B4F13DA}" type="pres">
      <dgm:prSet presAssocID="{C9680EC6-0CC7-435D-B3CE-FA1482011C08}" presName="linear" presStyleCnt="0">
        <dgm:presLayoutVars>
          <dgm:animLvl val="lvl"/>
          <dgm:resizeHandles val="exact"/>
        </dgm:presLayoutVars>
      </dgm:prSet>
      <dgm:spPr/>
    </dgm:pt>
    <dgm:pt modelId="{A4CEE811-BF53-4161-A4F6-14F7BB5E0F99}" type="pres">
      <dgm:prSet presAssocID="{C2CB0365-B8F2-456D-9D95-61CD231B9B8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7D58C44-F257-46D4-8EA7-9012F9B510B0}" type="pres">
      <dgm:prSet presAssocID="{C2CB0365-B8F2-456D-9D95-61CD231B9B80}" presName="childText" presStyleLbl="revTx" presStyleIdx="0" presStyleCnt="4">
        <dgm:presLayoutVars>
          <dgm:bulletEnabled val="1"/>
        </dgm:presLayoutVars>
      </dgm:prSet>
      <dgm:spPr/>
    </dgm:pt>
    <dgm:pt modelId="{EBECD549-7380-4DED-B245-196CD73648A1}" type="pres">
      <dgm:prSet presAssocID="{0B3779CC-70B1-4B6E-8BD5-AAF8F7F67CC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36DA773-91CB-4AEC-9A49-E753EE717BF2}" type="pres">
      <dgm:prSet presAssocID="{0B3779CC-70B1-4B6E-8BD5-AAF8F7F67CC7}" presName="childText" presStyleLbl="revTx" presStyleIdx="1" presStyleCnt="4">
        <dgm:presLayoutVars>
          <dgm:bulletEnabled val="1"/>
        </dgm:presLayoutVars>
      </dgm:prSet>
      <dgm:spPr/>
    </dgm:pt>
    <dgm:pt modelId="{886AB894-79BB-4BBF-B232-2B9D2EC5C76F}" type="pres">
      <dgm:prSet presAssocID="{5B9A8592-B993-4656-93B0-86C0C1C3CF8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669B5C-616A-4905-A00D-DAB9EE7C7B5E}" type="pres">
      <dgm:prSet presAssocID="{5B9A8592-B993-4656-93B0-86C0C1C3CF88}" presName="childText" presStyleLbl="revTx" presStyleIdx="2" presStyleCnt="4">
        <dgm:presLayoutVars>
          <dgm:bulletEnabled val="1"/>
        </dgm:presLayoutVars>
      </dgm:prSet>
      <dgm:spPr/>
    </dgm:pt>
    <dgm:pt modelId="{F441DD78-C0F0-4505-9D5E-F31813896A4B}" type="pres">
      <dgm:prSet presAssocID="{ABD21FFC-0FC2-459C-8F99-870FE53442D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FA66449-DF73-4EF5-A9FF-C0C4BA73B3B4}" type="pres">
      <dgm:prSet presAssocID="{ABD21FFC-0FC2-459C-8F99-870FE53442D4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970FEA02-FF5C-42A9-BA07-B6E2D89FA36B}" srcId="{C9680EC6-0CC7-435D-B3CE-FA1482011C08}" destId="{ABD21FFC-0FC2-459C-8F99-870FE53442D4}" srcOrd="3" destOrd="0" parTransId="{20908555-D645-44F6-AA6B-B388E6D1A324}" sibTransId="{25D731EF-96BF-430E-812A-27EB997AB598}"/>
    <dgm:cxn modelId="{7A310304-CE31-412E-895F-4B4D51419250}" type="presOf" srcId="{4168BE3B-46C7-4695-A9C9-CD8BA2912AC8}" destId="{D36DA773-91CB-4AEC-9A49-E753EE717BF2}" srcOrd="0" destOrd="0" presId="urn:microsoft.com/office/officeart/2005/8/layout/vList2"/>
    <dgm:cxn modelId="{1912D31A-310C-4060-B7CE-5433DAEA367D}" srcId="{C9680EC6-0CC7-435D-B3CE-FA1482011C08}" destId="{C2CB0365-B8F2-456D-9D95-61CD231B9B80}" srcOrd="0" destOrd="0" parTransId="{E327CB82-C903-4B41-A6D0-5017BDB18C56}" sibTransId="{8D399B34-F2C9-4B3D-B11A-7171B6C3666F}"/>
    <dgm:cxn modelId="{109BF229-85D8-4C4A-ABB4-F4BD813F8F7C}" type="presOf" srcId="{D2F3F3C4-2463-4DDD-AEE5-A4C8C5B31D7A}" destId="{F9669B5C-616A-4905-A00D-DAB9EE7C7B5E}" srcOrd="0" destOrd="0" presId="urn:microsoft.com/office/officeart/2005/8/layout/vList2"/>
    <dgm:cxn modelId="{EA6BB42F-F8BD-4B2C-AB88-0431B1455336}" srcId="{0B3779CC-70B1-4B6E-8BD5-AAF8F7F67CC7}" destId="{1BF84A59-4CE2-481A-B874-EBFFC7157CFD}" srcOrd="1" destOrd="0" parTransId="{AF0F2A1A-F5D6-4D1F-92D1-F4CEEF92543C}" sibTransId="{54F32F01-546F-45B8-969C-CC434C97F7C9}"/>
    <dgm:cxn modelId="{DA31B675-A6C3-498B-B057-05ABEC11B507}" srcId="{C9680EC6-0CC7-435D-B3CE-FA1482011C08}" destId="{0B3779CC-70B1-4B6E-8BD5-AAF8F7F67CC7}" srcOrd="1" destOrd="0" parTransId="{7211F451-D523-40EE-B8A1-F807FCF38F88}" sibTransId="{3BCAC833-6064-44AE-A793-03E4A91DD5DF}"/>
    <dgm:cxn modelId="{50485F76-3238-46CC-A0A6-3C3A44667B5B}" type="presOf" srcId="{7163E39A-C19B-4BBF-BCC5-ACF6659FEDD4}" destId="{47D58C44-F257-46D4-8EA7-9012F9B510B0}" srcOrd="0" destOrd="0" presId="urn:microsoft.com/office/officeart/2005/8/layout/vList2"/>
    <dgm:cxn modelId="{31BB5077-9602-4C91-8A0B-17D9ADC8B812}" type="presOf" srcId="{C9680EC6-0CC7-435D-B3CE-FA1482011C08}" destId="{4C1B73B6-598B-414C-B438-48567B4F13DA}" srcOrd="0" destOrd="0" presId="urn:microsoft.com/office/officeart/2005/8/layout/vList2"/>
    <dgm:cxn modelId="{58802C5A-FD45-44DB-91F7-F0FFD6251C69}" srcId="{C9680EC6-0CC7-435D-B3CE-FA1482011C08}" destId="{5B9A8592-B993-4656-93B0-86C0C1C3CF88}" srcOrd="2" destOrd="0" parTransId="{1C1D7BCB-1089-4C50-A15E-206DE2AA80E8}" sibTransId="{D2B36F4D-8814-4828-847A-FB275C1744F9}"/>
    <dgm:cxn modelId="{45197A7B-6A82-46E2-8F51-AA9842BB1291}" type="presOf" srcId="{1BF84A59-4CE2-481A-B874-EBFFC7157CFD}" destId="{D36DA773-91CB-4AEC-9A49-E753EE717BF2}" srcOrd="0" destOrd="1" presId="urn:microsoft.com/office/officeart/2005/8/layout/vList2"/>
    <dgm:cxn modelId="{EFD48D97-0A4B-475C-89C7-AEFEEA4D76A8}" type="presOf" srcId="{2E618A0C-6D95-4E42-9887-C7858DA52F84}" destId="{4FA66449-DF73-4EF5-A9FF-C0C4BA73B3B4}" srcOrd="0" destOrd="1" presId="urn:microsoft.com/office/officeart/2005/8/layout/vList2"/>
    <dgm:cxn modelId="{2A2DFAAB-8E61-45FA-99C3-A25D367873E7}" srcId="{C2CB0365-B8F2-456D-9D95-61CD231B9B80}" destId="{7163E39A-C19B-4BBF-BCC5-ACF6659FEDD4}" srcOrd="0" destOrd="0" parTransId="{4809023A-3E91-4548-9376-14DCC407DAA4}" sibTransId="{F504EF10-4E5A-48C6-926F-99D189C1855F}"/>
    <dgm:cxn modelId="{E634EDB4-3A2B-4916-AEC3-55506183FCB6}" srcId="{0B3779CC-70B1-4B6E-8BD5-AAF8F7F67CC7}" destId="{4168BE3B-46C7-4695-A9C9-CD8BA2912AC8}" srcOrd="0" destOrd="0" parTransId="{3DF28A38-5BF7-4AE3-826E-2594422B8742}" sibTransId="{9E4CDB02-C1EA-43A7-BC50-6D791D4B9F73}"/>
    <dgm:cxn modelId="{39E0F0C1-B792-41A6-9B8F-AE20808EBCC9}" type="presOf" srcId="{3E283A8A-95F3-4171-B4B8-280700EA71ED}" destId="{4FA66449-DF73-4EF5-A9FF-C0C4BA73B3B4}" srcOrd="0" destOrd="0" presId="urn:microsoft.com/office/officeart/2005/8/layout/vList2"/>
    <dgm:cxn modelId="{F0C295C2-27BB-4F7D-B520-48CD6D07CBFB}" type="presOf" srcId="{C2CB0365-B8F2-456D-9D95-61CD231B9B80}" destId="{A4CEE811-BF53-4161-A4F6-14F7BB5E0F99}" srcOrd="0" destOrd="0" presId="urn:microsoft.com/office/officeart/2005/8/layout/vList2"/>
    <dgm:cxn modelId="{1C609ECB-57FC-46BA-966B-26B29DDCD101}" type="presOf" srcId="{8836022C-0FD4-42A9-841E-8C34809E50F1}" destId="{F9669B5C-616A-4905-A00D-DAB9EE7C7B5E}" srcOrd="0" destOrd="1" presId="urn:microsoft.com/office/officeart/2005/8/layout/vList2"/>
    <dgm:cxn modelId="{506CE5D2-AAEA-4622-B043-E0EE0AB8B820}" srcId="{ABD21FFC-0FC2-459C-8F99-870FE53442D4}" destId="{2E618A0C-6D95-4E42-9887-C7858DA52F84}" srcOrd="1" destOrd="0" parTransId="{5BA267C2-222E-430F-9336-0E91AA41423D}" sibTransId="{A0196A99-93FA-48B4-BB04-7FE06B3B0428}"/>
    <dgm:cxn modelId="{780291D6-5CA7-46BA-878C-0C9CEB35EC35}" type="presOf" srcId="{ABD21FFC-0FC2-459C-8F99-870FE53442D4}" destId="{F441DD78-C0F0-4505-9D5E-F31813896A4B}" srcOrd="0" destOrd="0" presId="urn:microsoft.com/office/officeart/2005/8/layout/vList2"/>
    <dgm:cxn modelId="{737DE1E1-8357-4AFC-88CC-0A20C413ED8F}" srcId="{5B9A8592-B993-4656-93B0-86C0C1C3CF88}" destId="{8836022C-0FD4-42A9-841E-8C34809E50F1}" srcOrd="1" destOrd="0" parTransId="{F6192218-945D-4579-A77C-49623F6FE931}" sibTransId="{F3D43AC6-A398-42D7-908F-8C6CE3790684}"/>
    <dgm:cxn modelId="{999B13E2-2AFA-4967-8627-4F37C7E48D45}" type="presOf" srcId="{5B9A8592-B993-4656-93B0-86C0C1C3CF88}" destId="{886AB894-79BB-4BBF-B232-2B9D2EC5C76F}" srcOrd="0" destOrd="0" presId="urn:microsoft.com/office/officeart/2005/8/layout/vList2"/>
    <dgm:cxn modelId="{94D2FEED-0FD2-4BC8-994D-E8B7C40525EC}" type="presOf" srcId="{0B3779CC-70B1-4B6E-8BD5-AAF8F7F67CC7}" destId="{EBECD549-7380-4DED-B245-196CD73648A1}" srcOrd="0" destOrd="0" presId="urn:microsoft.com/office/officeart/2005/8/layout/vList2"/>
    <dgm:cxn modelId="{27E00BF0-569D-498B-BE45-C2ED74268FB2}" srcId="{ABD21FFC-0FC2-459C-8F99-870FE53442D4}" destId="{3E283A8A-95F3-4171-B4B8-280700EA71ED}" srcOrd="0" destOrd="0" parTransId="{BF623638-EEA3-4CAF-B0A5-0AEFF75020FE}" sibTransId="{B1C8A40B-DE4E-44F2-AF83-4F03285AD3A7}"/>
    <dgm:cxn modelId="{3A2069FA-177C-44F2-B557-87EDEA9D5577}" srcId="{5B9A8592-B993-4656-93B0-86C0C1C3CF88}" destId="{D2F3F3C4-2463-4DDD-AEE5-A4C8C5B31D7A}" srcOrd="0" destOrd="0" parTransId="{1A828E4C-102C-40E1-9A34-DC7D76C1C0A1}" sibTransId="{F896298D-3844-4B28-954D-B8A413B4F571}"/>
    <dgm:cxn modelId="{90CFFE62-B824-4C92-9D60-2FBA754169EF}" type="presParOf" srcId="{4C1B73B6-598B-414C-B438-48567B4F13DA}" destId="{A4CEE811-BF53-4161-A4F6-14F7BB5E0F99}" srcOrd="0" destOrd="0" presId="urn:microsoft.com/office/officeart/2005/8/layout/vList2"/>
    <dgm:cxn modelId="{D4887E7F-67E7-4828-A012-BE7E48F107E2}" type="presParOf" srcId="{4C1B73B6-598B-414C-B438-48567B4F13DA}" destId="{47D58C44-F257-46D4-8EA7-9012F9B510B0}" srcOrd="1" destOrd="0" presId="urn:microsoft.com/office/officeart/2005/8/layout/vList2"/>
    <dgm:cxn modelId="{3E1D87D3-256A-44DE-9BB0-3F76ED17EB29}" type="presParOf" srcId="{4C1B73B6-598B-414C-B438-48567B4F13DA}" destId="{EBECD549-7380-4DED-B245-196CD73648A1}" srcOrd="2" destOrd="0" presId="urn:microsoft.com/office/officeart/2005/8/layout/vList2"/>
    <dgm:cxn modelId="{23508D99-4A65-4C9F-9F93-ECFEB3E9D337}" type="presParOf" srcId="{4C1B73B6-598B-414C-B438-48567B4F13DA}" destId="{D36DA773-91CB-4AEC-9A49-E753EE717BF2}" srcOrd="3" destOrd="0" presId="urn:microsoft.com/office/officeart/2005/8/layout/vList2"/>
    <dgm:cxn modelId="{E16487A7-3F68-4F43-A94D-A6C94F8028B1}" type="presParOf" srcId="{4C1B73B6-598B-414C-B438-48567B4F13DA}" destId="{886AB894-79BB-4BBF-B232-2B9D2EC5C76F}" srcOrd="4" destOrd="0" presId="urn:microsoft.com/office/officeart/2005/8/layout/vList2"/>
    <dgm:cxn modelId="{E93C5CF0-3476-4B60-B43F-AE427D57E5AF}" type="presParOf" srcId="{4C1B73B6-598B-414C-B438-48567B4F13DA}" destId="{F9669B5C-616A-4905-A00D-DAB9EE7C7B5E}" srcOrd="5" destOrd="0" presId="urn:microsoft.com/office/officeart/2005/8/layout/vList2"/>
    <dgm:cxn modelId="{84057595-76A8-4C44-9743-1F2974616820}" type="presParOf" srcId="{4C1B73B6-598B-414C-B438-48567B4F13DA}" destId="{F441DD78-C0F0-4505-9D5E-F31813896A4B}" srcOrd="6" destOrd="0" presId="urn:microsoft.com/office/officeart/2005/8/layout/vList2"/>
    <dgm:cxn modelId="{AD5E5160-F61C-4758-BAA3-BDACDD6D94E2}" type="presParOf" srcId="{4C1B73B6-598B-414C-B438-48567B4F13DA}" destId="{4FA66449-DF73-4EF5-A9FF-C0C4BA73B3B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EE811-BF53-4161-A4F6-14F7BB5E0F99}">
      <dsp:nvSpPr>
        <dsp:cNvPr id="0" name=""/>
        <dsp:cNvSpPr/>
      </dsp:nvSpPr>
      <dsp:spPr>
        <a:xfrm>
          <a:off x="0" y="60511"/>
          <a:ext cx="626364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Infrustructure</a:t>
          </a:r>
          <a:r>
            <a:rPr lang="en-US" sz="2100" kern="1200" dirty="0"/>
            <a:t> (BIF</a:t>
          </a:r>
          <a:r>
            <a:rPr lang="en-US" sz="2100" kern="1200" dirty="0">
              <a:latin typeface="Calibri Light" panose="020F0302020204030204"/>
            </a:rPr>
            <a:t>). </a:t>
          </a:r>
        </a:p>
      </dsp:txBody>
      <dsp:txXfrm>
        <a:off x="24588" y="85099"/>
        <a:ext cx="6214464" cy="454509"/>
      </dsp:txXfrm>
    </dsp:sp>
    <dsp:sp modelId="{47D58C44-F257-46D4-8EA7-9012F9B510B0}">
      <dsp:nvSpPr>
        <dsp:cNvPr id="0" name=""/>
        <dsp:cNvSpPr/>
      </dsp:nvSpPr>
      <dsp:spPr>
        <a:xfrm>
          <a:off x="0" y="564196"/>
          <a:ext cx="626364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Doesn’t have the House votes unless assurances on BBB. </a:t>
          </a:r>
          <a:endParaRPr lang="en-US" sz="1600" kern="1200" dirty="0"/>
        </a:p>
      </dsp:txBody>
      <dsp:txXfrm>
        <a:off x="0" y="564196"/>
        <a:ext cx="6263640" cy="347760"/>
      </dsp:txXfrm>
    </dsp:sp>
    <dsp:sp modelId="{EBECD549-7380-4DED-B245-196CD73648A1}">
      <dsp:nvSpPr>
        <dsp:cNvPr id="0" name=""/>
        <dsp:cNvSpPr/>
      </dsp:nvSpPr>
      <dsp:spPr>
        <a:xfrm>
          <a:off x="0" y="911956"/>
          <a:ext cx="6263640" cy="50368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 Light" panose="020F0302020204030204"/>
            </a:rPr>
            <a:t>Reconciliation (Build</a:t>
          </a:r>
          <a:r>
            <a:rPr lang="en-US" sz="2100" kern="1200" dirty="0"/>
            <a:t> Back Better</a:t>
          </a:r>
          <a:r>
            <a:rPr lang="en-US" sz="2100" kern="1200" dirty="0">
              <a:latin typeface="Calibri Light" panose="020F0302020204030204"/>
            </a:rPr>
            <a:t>).</a:t>
          </a:r>
        </a:p>
      </dsp:txBody>
      <dsp:txXfrm>
        <a:off x="24588" y="936544"/>
        <a:ext cx="6214464" cy="454509"/>
      </dsp:txXfrm>
    </dsp:sp>
    <dsp:sp modelId="{D36DA773-91CB-4AEC-9A49-E753EE717BF2}">
      <dsp:nvSpPr>
        <dsp:cNvPr id="0" name=""/>
        <dsp:cNvSpPr/>
      </dsp:nvSpPr>
      <dsp:spPr>
        <a:xfrm>
          <a:off x="0" y="1415641"/>
          <a:ext cx="6263640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Doesn’t have the Senate vote unless moderate Dems are on board. They are not.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Likely 2-3 more weeks of negotiation once they </a:t>
          </a:r>
          <a:r>
            <a:rPr lang="en-US" sz="1600" kern="1200" dirty="0" err="1">
              <a:latin typeface="Calibri Light" panose="020F0302020204030204"/>
            </a:rPr>
            <a:t>agreet</a:t>
          </a:r>
          <a:r>
            <a:rPr lang="en-US" sz="1600" kern="1200" dirty="0">
              <a:latin typeface="Calibri Light" panose="020F0302020204030204"/>
            </a:rPr>
            <a:t> to top line number.</a:t>
          </a:r>
        </a:p>
      </dsp:txBody>
      <dsp:txXfrm>
        <a:off x="0" y="1415641"/>
        <a:ext cx="6263640" cy="999809"/>
      </dsp:txXfrm>
    </dsp:sp>
    <dsp:sp modelId="{886AB894-79BB-4BBF-B232-2B9D2EC5C76F}">
      <dsp:nvSpPr>
        <dsp:cNvPr id="0" name=""/>
        <dsp:cNvSpPr/>
      </dsp:nvSpPr>
      <dsp:spPr>
        <a:xfrm>
          <a:off x="0" y="2415451"/>
          <a:ext cx="6263640" cy="50368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Continuing Resolution</a:t>
          </a:r>
        </a:p>
      </dsp:txBody>
      <dsp:txXfrm>
        <a:off x="24588" y="2440039"/>
        <a:ext cx="6214464" cy="454509"/>
      </dsp:txXfrm>
    </dsp:sp>
    <dsp:sp modelId="{F9669B5C-616A-4905-A00D-DAB9EE7C7B5E}">
      <dsp:nvSpPr>
        <dsp:cNvPr id="0" name=""/>
        <dsp:cNvSpPr/>
      </dsp:nvSpPr>
      <dsp:spPr>
        <a:xfrm>
          <a:off x="0" y="2919136"/>
          <a:ext cx="626364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Failed to pass CR linked to suspension of Debt Ceiling.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Senate will introduce "clean CR" through Dec. 3. But much rides on conversation around BIF/BBB.</a:t>
          </a:r>
        </a:p>
      </dsp:txBody>
      <dsp:txXfrm>
        <a:off x="0" y="2919136"/>
        <a:ext cx="6263640" cy="782460"/>
      </dsp:txXfrm>
    </dsp:sp>
    <dsp:sp modelId="{F441DD78-C0F0-4505-9D5E-F31813896A4B}">
      <dsp:nvSpPr>
        <dsp:cNvPr id="0" name=""/>
        <dsp:cNvSpPr/>
      </dsp:nvSpPr>
      <dsp:spPr>
        <a:xfrm>
          <a:off x="0" y="3701596"/>
          <a:ext cx="6263640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Debt Ceiling</a:t>
          </a:r>
          <a:endParaRPr lang="en-US" sz="2100" kern="1200" dirty="0">
            <a:solidFill>
              <a:srgbClr val="010000"/>
            </a:solidFill>
            <a:latin typeface="Calibri Light" panose="020F0302020204030204"/>
          </a:endParaRPr>
        </a:p>
      </dsp:txBody>
      <dsp:txXfrm>
        <a:off x="24588" y="3726184"/>
        <a:ext cx="6214464" cy="454509"/>
      </dsp:txXfrm>
    </dsp:sp>
    <dsp:sp modelId="{4FA66449-DF73-4EF5-A9FF-C0C4BA73B3B4}">
      <dsp:nvSpPr>
        <dsp:cNvPr id="0" name=""/>
        <dsp:cNvSpPr/>
      </dsp:nvSpPr>
      <dsp:spPr>
        <a:xfrm>
          <a:off x="0" y="4205281"/>
          <a:ext cx="6263640" cy="1238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Must pass deadline Oct. 16. Waiting for last minute hurts markets, economy.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Not enough R votes to pass unless it is reconciliation. But if reconciliation, score is much higher because you cannot suspend the DC in reconciliation.</a:t>
          </a:r>
        </a:p>
      </dsp:txBody>
      <dsp:txXfrm>
        <a:off x="0" y="4205281"/>
        <a:ext cx="6263640" cy="1238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1BACB-5205-46D5-BB5B-935E3E9604E8}" type="datetimeFigureOut">
              <a:rPr lang="en-US"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9396C-6704-4805-B01C-B1E51C0A995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9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Infrastructure: 1.2T over 8 years. Expires 9/30 (not included in House CR)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Enviornmental clean up</a:t>
            </a:r>
          </a:p>
          <a:p>
            <a:r>
              <a:rPr lang="en-US"/>
              <a:t>$39 billion to modernize public transit, upgrade aging infrastructure &amp; make stations accessible</a:t>
            </a:r>
          </a:p>
          <a:p>
            <a:r>
              <a:rPr lang="en-US"/>
              <a:t>$65 billion to ensure access to high-speed internet for all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Reconciliation:</a:t>
            </a:r>
            <a:br>
              <a:rPr lang="en-US" dirty="0">
                <a:cs typeface="+mn-lt"/>
              </a:rPr>
            </a:br>
            <a:r>
              <a:rPr lang="en-US"/>
              <a:t>HCBS funding through Medicaid FMAP ($190B)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r>
              <a:rPr lang="en-US"/>
              <a:t>Grant program to incentivize phasing out 14(c) </a:t>
            </a:r>
          </a:p>
          <a:p>
            <a:r>
              <a:rPr lang="en-US" dirty="0"/>
              <a:t> </a:t>
            </a:r>
            <a:r>
              <a:rPr lang="en-US"/>
              <a:t>Funding for a direct care workforce grant program </a:t>
            </a:r>
          </a:p>
          <a:p>
            <a:r>
              <a:rPr lang="en-US" dirty="0"/>
              <a:t> </a:t>
            </a:r>
            <a:r>
              <a:rPr lang="en-US"/>
              <a:t>TA Center for direct care at ACL </a:t>
            </a:r>
          </a:p>
          <a:p>
            <a:r>
              <a:rPr lang="en-US" dirty="0"/>
              <a:t> </a:t>
            </a:r>
            <a:r>
              <a:rPr lang="en-US"/>
              <a:t>$297M extra funding IDEA Part D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29396C-6704-4805-B01C-B1E51C0A9950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8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2156490017" TargetMode="External"/><Relationship Id="rId2" Type="http://schemas.openxmlformats.org/officeDocument/2006/relationships/hyperlink" Target="https://zoom.us/j/9373644064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NACDD 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Policy Update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September 29, 2021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Erin Prangley, Director, Public Policy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National Association of Councils on Developmental Disabilities</a:t>
            </a:r>
            <a:endParaRPr lang="en-US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7DEDAD0-4F2C-4498-968B-E4C826F4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700" y="4429677"/>
            <a:ext cx="6057900" cy="224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17ADD2-A56F-4F8A-8A2C-B1F385B7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cs typeface="Calibri Light"/>
              </a:rPr>
              <a:t>Legislative Update: Russian Roulette 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CB6CDB-DD77-4DC7-8C5A-99BCDD3658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43499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3121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DC4B-3AB6-446F-86CB-EB7B12A2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Upcoming 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37D4-3FF1-41B2-AE34-DA2CB1DF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4951" y="1453918"/>
            <a:ext cx="5036458" cy="4351338"/>
          </a:xfrm>
          <a:ln w="5715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>
                <a:cs typeface="Calibri" panose="020F0502020204030204"/>
              </a:rPr>
              <a:t>State Policy Taskforce 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ea typeface="+mn-lt"/>
                <a:cs typeface="+mn-lt"/>
              </a:rPr>
              <a:t>Tuesday, October 12, 2pm Eastern</a:t>
            </a:r>
          </a:p>
          <a:p>
            <a:pPr algn="ctr">
              <a:buNone/>
            </a:pPr>
            <a:r>
              <a:rPr lang="en-US" dirty="0">
                <a:ea typeface="+mn-lt"/>
                <a:cs typeface="+mn-lt"/>
              </a:rPr>
              <a:t>Join Zoom Meeting</a:t>
            </a:r>
            <a:endParaRPr lang="en-US" dirty="0">
              <a:cs typeface="Calibri" panose="020F0502020204030204"/>
            </a:endParaRPr>
          </a:p>
          <a:p>
            <a:pPr algn="ctr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https://zoom.us/j/93736440649</a:t>
            </a:r>
            <a:endParaRPr lang="en-US">
              <a:cs typeface="Calibri" panose="020F0502020204030204"/>
            </a:endParaRPr>
          </a:p>
          <a:p>
            <a:pPr algn="ctr">
              <a:buNone/>
            </a:pPr>
            <a:r>
              <a:rPr lang="en-US" dirty="0">
                <a:ea typeface="+mn-lt"/>
                <a:cs typeface="+mn-lt"/>
              </a:rPr>
              <a:t>Meeting ID: 937 3644 0649</a:t>
            </a:r>
            <a:endParaRPr lang="en-US" dirty="0">
              <a:cs typeface="Calibri" panose="020F0502020204030204"/>
            </a:endParaRPr>
          </a:p>
          <a:p>
            <a:pPr algn="ctr">
              <a:buNone/>
            </a:pPr>
            <a:r>
              <a:rPr lang="en-US" dirty="0">
                <a:cs typeface="Calibri" panose="020F0502020204030204"/>
              </a:rPr>
              <a:t>Guest Expert: </a:t>
            </a:r>
            <a:br>
              <a:rPr lang="en-US" dirty="0">
                <a:cs typeface="Calibri" panose="020F0502020204030204"/>
              </a:rPr>
            </a:br>
            <a:r>
              <a:rPr lang="en-US" dirty="0">
                <a:cs typeface="Calibri" panose="020F0502020204030204"/>
              </a:rPr>
              <a:t>Serena Lowe to discuss HCBS implementation in the states</a:t>
            </a:r>
          </a:p>
          <a:p>
            <a:pPr algn="ctr">
              <a:buNone/>
            </a:pPr>
            <a:r>
              <a:rPr lang="en-US" dirty="0">
                <a:cs typeface="Calibri" panose="020F0502020204030204"/>
              </a:rPr>
              <a:t>Contact Jeremy Norden-Paul </a:t>
            </a:r>
            <a:r>
              <a:rPr lang="en-US" dirty="0">
                <a:ea typeface="+mn-lt"/>
                <a:cs typeface="+mn-lt"/>
              </a:rPr>
              <a:t>jeremy.norden-paul@ddc.wa.gov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B55DC2-D8B9-4745-A21B-52C39B101A5B}"/>
              </a:ext>
            </a:extLst>
          </p:cNvPr>
          <p:cNvSpPr txBox="1"/>
          <p:nvPr/>
        </p:nvSpPr>
        <p:spPr>
          <a:xfrm>
            <a:off x="490200" y="1457303"/>
            <a:ext cx="6090998" cy="28931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600" dirty="0"/>
              <a:t>Public Policy Committee Monthly Meeting </a:t>
            </a:r>
            <a:endParaRPr lang="en-US" sz="2600" dirty="0">
              <a:cs typeface="Calibri"/>
            </a:endParaRPr>
          </a:p>
          <a:p>
            <a:pPr algn="ctr"/>
            <a:r>
              <a:rPr lang="en-US" sz="2600" dirty="0">
                <a:cs typeface="Calibri"/>
              </a:rPr>
              <a:t>Thursday, October 7, 2pm Eastern</a:t>
            </a:r>
          </a:p>
          <a:p>
            <a:pPr algn="ctr"/>
            <a:endParaRPr lang="en-US" sz="2600" dirty="0">
              <a:cs typeface="Calibri"/>
            </a:endParaRPr>
          </a:p>
          <a:p>
            <a:pPr algn="ctr"/>
            <a:r>
              <a:rPr lang="en-US" sz="2600" dirty="0">
                <a:ea typeface="+mn-lt"/>
                <a:cs typeface="+mn-lt"/>
              </a:rPr>
              <a:t>Join Zoom Meeting</a:t>
            </a:r>
            <a:endParaRPr lang="en-US" sz="2600" dirty="0">
              <a:cs typeface="Calibri" panose="020F0502020204030204"/>
            </a:endParaRPr>
          </a:p>
          <a:p>
            <a:pPr algn="ctr"/>
            <a:r>
              <a:rPr lang="en-US" sz="2600" dirty="0">
                <a:ea typeface="+mn-lt"/>
                <a:cs typeface="+mn-lt"/>
                <a:hlinkClick r:id="rId3"/>
              </a:rPr>
              <a:t>https://us02web.zoom.us/j/82156490017</a:t>
            </a:r>
            <a:endParaRPr lang="en-US" sz="2600" dirty="0">
              <a:cs typeface="Calibri" panose="020F0502020204030204"/>
            </a:endParaRPr>
          </a:p>
          <a:p>
            <a:pPr algn="ctr"/>
            <a:endParaRPr lang="en-US" sz="2600" dirty="0">
              <a:cs typeface="Calibri" panose="020F0502020204030204"/>
            </a:endParaRPr>
          </a:p>
          <a:p>
            <a:pPr algn="ctr"/>
            <a:r>
              <a:rPr lang="en-US" sz="2600" dirty="0">
                <a:ea typeface="+mn-lt"/>
                <a:cs typeface="+mn-lt"/>
              </a:rPr>
              <a:t>Meeting ID: 821 5649 0017</a:t>
            </a:r>
            <a:endParaRPr lang="en-US" sz="26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4995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244ee07-bebb-4256-851d-8920eeb3e1b7">
      <UserInfo>
        <DisplayName/>
        <AccountId xsi:nil="true"/>
        <AccountType/>
      </UserInfo>
    </SharedWithUsers>
    <MediaLengthInSeconds xmlns="560c9c75-9737-4a47-90d7-3192440b0b5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0C90C0BAAFC42B9CBFEC0708F4935" ma:contentTypeVersion="13" ma:contentTypeDescription="Create a new document." ma:contentTypeScope="" ma:versionID="b97138828e2b4d9b1b23328b56ba01b7">
  <xsd:schema xmlns:xsd="http://www.w3.org/2001/XMLSchema" xmlns:xs="http://www.w3.org/2001/XMLSchema" xmlns:p="http://schemas.microsoft.com/office/2006/metadata/properties" xmlns:ns2="560c9c75-9737-4a47-90d7-3192440b0b55" xmlns:ns3="7244ee07-bebb-4256-851d-8920eeb3e1b7" targetNamespace="http://schemas.microsoft.com/office/2006/metadata/properties" ma:root="true" ma:fieldsID="36afdfbeac4af5c9ab60489142eabd4a" ns2:_="" ns3:_="">
    <xsd:import namespace="560c9c75-9737-4a47-90d7-3192440b0b55"/>
    <xsd:import namespace="7244ee07-bebb-4256-851d-8920eeb3e1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DateTaken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c9c75-9737-4a47-90d7-3192440b0b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4ee07-bebb-4256-851d-8920eeb3e1b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09B077-0848-447B-B74A-E56048556DDE}">
  <ds:schemaRefs>
    <ds:schemaRef ds:uri="7244ee07-bebb-4256-851d-8920eeb3e1b7"/>
    <ds:schemaRef ds:uri="http://schemas.microsoft.com/office/2006/metadata/properties"/>
    <ds:schemaRef ds:uri="http://schemas.microsoft.com/office/infopath/2007/PartnerControls"/>
    <ds:schemaRef ds:uri="560c9c75-9737-4a47-90d7-3192440b0b55"/>
  </ds:schemaRefs>
</ds:datastoreItem>
</file>

<file path=customXml/itemProps2.xml><?xml version="1.0" encoding="utf-8"?>
<ds:datastoreItem xmlns:ds="http://schemas.openxmlformats.org/officeDocument/2006/customXml" ds:itemID="{6AD03C42-F8D4-4796-B0F4-4EFC0885DF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c9c75-9737-4a47-90d7-3192440b0b55"/>
    <ds:schemaRef ds:uri="7244ee07-bebb-4256-851d-8920eeb3e1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D543FF-B70E-472D-8525-0629AC6D3F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NACDD  Policy Update September 29, 2021</vt:lpstr>
      <vt:lpstr>Legislative Update: Russian Roulette </vt:lpstr>
      <vt:lpstr>Upcoming 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3106</cp:revision>
  <dcterms:created xsi:type="dcterms:W3CDTF">2020-12-23T19:57:03Z</dcterms:created>
  <dcterms:modified xsi:type="dcterms:W3CDTF">2021-09-29T20:04:10Z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0x01010010A0C90C0BAAFC42B9CBFEC0708F4935</vt:lpwstr>
  </property>
  <property fmtid="{D5CDD505-2E9C-101B-9397-08002B2CF9AE}" pid="3" name="Order">
    <vt:r8>7685300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