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2"/>
  </p:notesMasterIdLst>
  <p:sldIdLst>
    <p:sldId id="256" r:id="rId5"/>
    <p:sldId id="270" r:id="rId6"/>
    <p:sldId id="273" r:id="rId7"/>
    <p:sldId id="274" r:id="rId8"/>
    <p:sldId id="275" r:id="rId9"/>
    <p:sldId id="276" r:id="rId10"/>
    <p:sldId id="27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784992-5F24-A958-DC5E-25574B9DF71E}" v="2058" dt="2021-04-07T18:27:37.816"/>
    <p1510:client id="{16330A31-F4A6-A361-7270-DD0FE488172D}" v="302" dt="2021-02-10T20:32:08.831"/>
    <p1510:client id="{26FBB29F-D089-B000-FCBE-82AE361F85B1}" v="108" dt="2021-03-10T19:21:41.435"/>
    <p1510:client id="{2A71E585-E1A7-FD85-40CF-23365D66E95B}" v="449" dt="2020-12-23T20:59:31.751"/>
    <p1510:client id="{2F0A9251-B070-B35C-2419-2A11ADA31750}" v="3884" dt="2021-04-14T19:13:27.714"/>
    <p1510:client id="{2F750414-35E8-B9CF-4C2A-D5DA82D1369E}" v="739" dt="2021-02-24T21:00:22.559"/>
    <p1510:client id="{3B3F9FAD-C6F8-0C11-4BC6-8BE1FBE21D46}" v="310" dt="2021-02-17T21:02:12.733"/>
    <p1510:client id="{4290B271-4F83-DB76-D365-94474CE682A0}" v="2" dt="2021-02-24T21:44:52.294"/>
    <p1510:client id="{4317EDC1-A310-425B-B24D-B1C1CAAE01DE}" v="568" dt="2021-02-10T21:00:27.917"/>
    <p1510:client id="{4F0559E9-48E3-F66E-69D0-5692150E5ADB}" v="17" dt="2021-03-10T21:04:22.487"/>
    <p1510:client id="{4FEA5EDD-EFCF-7228-75F6-B75E096AF122}" v="239" dt="2021-03-10T20:37:47.001"/>
    <p1510:client id="{5B38BE9F-709A-C000-0661-D741281DE962}" v="11" dt="2021-04-14T17:08:13.376"/>
    <p1510:client id="{9C9FAF9E-79EB-A0B9-90B8-2BFE3F39F493}" v="2687" dt="2021-01-06T20:42:43.634"/>
    <p1510:client id="{A307CE04-7A59-517D-F1BC-9A98A7142AB8}" v="86" dt="2021-03-03T19:15:59.816"/>
    <p1510:client id="{A66E644E-6243-AFAF-C717-8D4A9ED503AE}" v="135" dt="2020-12-23T20:17:09.900"/>
    <p1510:client id="{B45E8FAA-5787-8EDB-A584-B8C859EF25C5}" v="6" dt="2021-04-07T13:51:37.954"/>
    <p1510:client id="{B8ECF6A8-499E-3BDF-A74C-0FE1DC950E7E}" v="4" dt="2020-12-23T20:37:55.402"/>
    <p1510:client id="{BA61B18A-8A66-3ACF-EBD5-45C2F4BAE7C1}" v="795" dt="2021-03-17T20:25:50.822"/>
    <p1510:client id="{C0A71488-0258-582C-6793-07C84E78EF79}" v="1425" dt="2021-03-24T21:17:32.750"/>
    <p1510:client id="{C37FB79F-10CA-B000-D7B2-86983E6CD4D6}" v="22" dt="2021-03-24T19:58:49.417"/>
    <p1510:client id="{D6A1D892-25D3-26F6-6D27-2EC3A11CF1F3}" v="129" dt="2021-03-10T20:19:25.826"/>
    <p1510:client id="{D76F2DEB-17A3-19D1-7D11-C189AC4C82AF}" v="543" dt="2021-02-03T21:04:04.926"/>
    <p1510:client id="{DDDF31AB-04D3-2AA2-A558-E238D14679DA}" v="461" dt="2021-03-03T20:11:34.907"/>
    <p1510:client id="{EF00B39F-4042-B000-D95D-B66CB1916764}" v="102" dt="2021-03-10T20:51:21.3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n Prangley" userId="S::eprangley@nacdd.org::7f058b9a-f90a-4281-a8c6-5ba31926f190" providerId="AD" clId="Web-{5B38BE9F-709A-C000-0661-D741281DE962}"/>
    <pc:docChg chg="modSld">
      <pc:chgData name="Erin Prangley" userId="S::eprangley@nacdd.org::7f058b9a-f90a-4281-a8c6-5ba31926f190" providerId="AD" clId="Web-{5B38BE9F-709A-C000-0661-D741281DE962}" dt="2021-04-14T17:08:13.376" v="5"/>
      <pc:docMkLst>
        <pc:docMk/>
      </pc:docMkLst>
      <pc:sldChg chg="modSp">
        <pc:chgData name="Erin Prangley" userId="S::eprangley@nacdd.org::7f058b9a-f90a-4281-a8c6-5ba31926f190" providerId="AD" clId="Web-{5B38BE9F-709A-C000-0661-D741281DE962}" dt="2021-04-14T17:07:05.014" v="0" actId="20577"/>
        <pc:sldMkLst>
          <pc:docMk/>
          <pc:sldMk cId="109857222" sldId="256"/>
        </pc:sldMkLst>
        <pc:spChg chg="mod">
          <ac:chgData name="Erin Prangley" userId="S::eprangley@nacdd.org::7f058b9a-f90a-4281-a8c6-5ba31926f190" providerId="AD" clId="Web-{5B38BE9F-709A-C000-0661-D741281DE962}" dt="2021-04-14T17:07:05.014" v="0" actId="20577"/>
          <ac:spMkLst>
            <pc:docMk/>
            <pc:sldMk cId="109857222" sldId="256"/>
            <ac:spMk id="2" creationId="{00000000-0000-0000-0000-000000000000}"/>
          </ac:spMkLst>
        </pc:spChg>
      </pc:sldChg>
      <pc:sldChg chg="delSp modSp">
        <pc:chgData name="Erin Prangley" userId="S::eprangley@nacdd.org::7f058b9a-f90a-4281-a8c6-5ba31926f190" providerId="AD" clId="Web-{5B38BE9F-709A-C000-0661-D741281DE962}" dt="2021-04-14T17:08:13.376" v="5"/>
        <pc:sldMkLst>
          <pc:docMk/>
          <pc:sldMk cId="2822896015" sldId="270"/>
        </pc:sldMkLst>
        <pc:spChg chg="mod">
          <ac:chgData name="Erin Prangley" userId="S::eprangley@nacdd.org::7f058b9a-f90a-4281-a8c6-5ba31926f190" providerId="AD" clId="Web-{5B38BE9F-709A-C000-0661-D741281DE962}" dt="2021-04-14T17:08:12.266" v="4" actId="20577"/>
          <ac:spMkLst>
            <pc:docMk/>
            <pc:sldMk cId="2822896015" sldId="270"/>
            <ac:spMk id="3" creationId="{C38F6734-45C8-49EF-A068-7A31DF139FC3}"/>
          </ac:spMkLst>
        </pc:spChg>
        <pc:picChg chg="del">
          <ac:chgData name="Erin Prangley" userId="S::eprangley@nacdd.org::7f058b9a-f90a-4281-a8c6-5ba31926f190" providerId="AD" clId="Web-{5B38BE9F-709A-C000-0661-D741281DE962}" dt="2021-04-14T17:08:13.376" v="5"/>
          <ac:picMkLst>
            <pc:docMk/>
            <pc:sldMk cId="2822896015" sldId="270"/>
            <ac:picMk id="4" creationId="{67C5D81E-2691-4953-B765-FC9CDB815BC6}"/>
          </ac:picMkLst>
        </pc:picChg>
      </pc:sldChg>
    </pc:docChg>
  </pc:docChgLst>
  <pc:docChgLst>
    <pc:chgData name="Erin Prangley" userId="S::eprangley@nacdd.org::7f058b9a-f90a-4281-a8c6-5ba31926f190" providerId="AD" clId="Web-{2F0A9251-B070-B35C-2419-2A11ADA31750}"/>
    <pc:docChg chg="addSld delSld modSld">
      <pc:chgData name="Erin Prangley" userId="S::eprangley@nacdd.org::7f058b9a-f90a-4281-a8c6-5ba31926f190" providerId="AD" clId="Web-{2F0A9251-B070-B35C-2419-2A11ADA31750}" dt="2021-04-14T19:13:26.746" v="2183" actId="20577"/>
      <pc:docMkLst>
        <pc:docMk/>
      </pc:docMkLst>
      <pc:sldChg chg="del">
        <pc:chgData name="Erin Prangley" userId="S::eprangley@nacdd.org::7f058b9a-f90a-4281-a8c6-5ba31926f190" providerId="AD" clId="Web-{2F0A9251-B070-B35C-2419-2A11ADA31750}" dt="2021-04-14T17:35:09.057" v="86"/>
        <pc:sldMkLst>
          <pc:docMk/>
          <pc:sldMk cId="2666915779" sldId="268"/>
        </pc:sldMkLst>
      </pc:sldChg>
      <pc:sldChg chg="del">
        <pc:chgData name="Erin Prangley" userId="S::eprangley@nacdd.org::7f058b9a-f90a-4281-a8c6-5ba31926f190" providerId="AD" clId="Web-{2F0A9251-B070-B35C-2419-2A11ADA31750}" dt="2021-04-14T17:35:09.651" v="87"/>
        <pc:sldMkLst>
          <pc:docMk/>
          <pc:sldMk cId="2539311709" sldId="269"/>
        </pc:sldMkLst>
      </pc:sldChg>
      <pc:sldChg chg="addSp modSp">
        <pc:chgData name="Erin Prangley" userId="S::eprangley@nacdd.org::7f058b9a-f90a-4281-a8c6-5ba31926f190" providerId="AD" clId="Web-{2F0A9251-B070-B35C-2419-2A11ADA31750}" dt="2021-04-14T17:50:11.829" v="139" actId="14100"/>
        <pc:sldMkLst>
          <pc:docMk/>
          <pc:sldMk cId="2822896015" sldId="270"/>
        </pc:sldMkLst>
        <pc:spChg chg="mod">
          <ac:chgData name="Erin Prangley" userId="S::eprangley@nacdd.org::7f058b9a-f90a-4281-a8c6-5ba31926f190" providerId="AD" clId="Web-{2F0A9251-B070-B35C-2419-2A11ADA31750}" dt="2021-04-14T17:42:55.037" v="132" actId="20577"/>
          <ac:spMkLst>
            <pc:docMk/>
            <pc:sldMk cId="2822896015" sldId="270"/>
            <ac:spMk id="3" creationId="{C38F6734-45C8-49EF-A068-7A31DF139FC3}"/>
          </ac:spMkLst>
        </pc:spChg>
        <pc:picChg chg="add mod">
          <ac:chgData name="Erin Prangley" userId="S::eprangley@nacdd.org::7f058b9a-f90a-4281-a8c6-5ba31926f190" providerId="AD" clId="Web-{2F0A9251-B070-B35C-2419-2A11ADA31750}" dt="2021-04-14T17:50:11.829" v="139" actId="14100"/>
          <ac:picMkLst>
            <pc:docMk/>
            <pc:sldMk cId="2822896015" sldId="270"/>
            <ac:picMk id="4" creationId="{3933B8BA-0188-473B-A37F-A7EBC799880C}"/>
          </ac:picMkLst>
        </pc:picChg>
      </pc:sldChg>
      <pc:sldChg chg="del">
        <pc:chgData name="Erin Prangley" userId="S::eprangley@nacdd.org::7f058b9a-f90a-4281-a8c6-5ba31926f190" providerId="AD" clId="Web-{2F0A9251-B070-B35C-2419-2A11ADA31750}" dt="2021-04-14T17:35:01.385" v="84"/>
        <pc:sldMkLst>
          <pc:docMk/>
          <pc:sldMk cId="4202105621" sldId="271"/>
        </pc:sldMkLst>
      </pc:sldChg>
      <pc:sldChg chg="del">
        <pc:chgData name="Erin Prangley" userId="S::eprangley@nacdd.org::7f058b9a-f90a-4281-a8c6-5ba31926f190" providerId="AD" clId="Web-{2F0A9251-B070-B35C-2419-2A11ADA31750}" dt="2021-04-14T17:35:03.010" v="85"/>
        <pc:sldMkLst>
          <pc:docMk/>
          <pc:sldMk cId="274320188" sldId="272"/>
        </pc:sldMkLst>
      </pc:sldChg>
      <pc:sldChg chg="addSp delSp modSp add replId">
        <pc:chgData name="Erin Prangley" userId="S::eprangley@nacdd.org::7f058b9a-f90a-4281-a8c6-5ba31926f190" providerId="AD" clId="Web-{2F0A9251-B070-B35C-2419-2A11ADA31750}" dt="2021-04-14T17:34:48.401" v="83"/>
        <pc:sldMkLst>
          <pc:docMk/>
          <pc:sldMk cId="2718728309" sldId="273"/>
        </pc:sldMkLst>
        <pc:spChg chg="mod">
          <ac:chgData name="Erin Prangley" userId="S::eprangley@nacdd.org::7f058b9a-f90a-4281-a8c6-5ba31926f190" providerId="AD" clId="Web-{2F0A9251-B070-B35C-2419-2A11ADA31750}" dt="2021-04-14T17:34:48.401" v="83"/>
          <ac:spMkLst>
            <pc:docMk/>
            <pc:sldMk cId="2718728309" sldId="273"/>
            <ac:spMk id="2" creationId="{FBD2CE06-CE28-4605-8646-749043C6594E}"/>
          </ac:spMkLst>
        </pc:spChg>
        <pc:spChg chg="mod">
          <ac:chgData name="Erin Prangley" userId="S::eprangley@nacdd.org::7f058b9a-f90a-4281-a8c6-5ba31926f190" providerId="AD" clId="Web-{2F0A9251-B070-B35C-2419-2A11ADA31750}" dt="2021-04-14T17:34:48.401" v="83"/>
          <ac:spMkLst>
            <pc:docMk/>
            <pc:sldMk cId="2718728309" sldId="273"/>
            <ac:spMk id="3" creationId="{C38F6734-45C8-49EF-A068-7A31DF139FC3}"/>
          </ac:spMkLst>
        </pc:spChg>
        <pc:spChg chg="del">
          <ac:chgData name="Erin Prangley" userId="S::eprangley@nacdd.org::7f058b9a-f90a-4281-a8c6-5ba31926f190" providerId="AD" clId="Web-{2F0A9251-B070-B35C-2419-2A11ADA31750}" dt="2021-04-14T17:30:32.941" v="69"/>
          <ac:spMkLst>
            <pc:docMk/>
            <pc:sldMk cId="2718728309" sldId="273"/>
            <ac:spMk id="21" creationId="{45D37F4E-DDB4-456B-97E0-9937730A039F}"/>
          </ac:spMkLst>
        </pc:spChg>
        <pc:spChg chg="del">
          <ac:chgData name="Erin Prangley" userId="S::eprangley@nacdd.org::7f058b9a-f90a-4281-a8c6-5ba31926f190" providerId="AD" clId="Web-{2F0A9251-B070-B35C-2419-2A11ADA31750}" dt="2021-04-14T17:30:32.941" v="69"/>
          <ac:spMkLst>
            <pc:docMk/>
            <pc:sldMk cId="2718728309" sldId="273"/>
            <ac:spMk id="23" creationId="{B2DD41CD-8F47-4F56-AD12-4E2FF7696987}"/>
          </ac:spMkLst>
        </pc:spChg>
        <pc:spChg chg="add del">
          <ac:chgData name="Erin Prangley" userId="S::eprangley@nacdd.org::7f058b9a-f90a-4281-a8c6-5ba31926f190" providerId="AD" clId="Web-{2F0A9251-B070-B35C-2419-2A11ADA31750}" dt="2021-04-14T17:34:48.401" v="83"/>
          <ac:spMkLst>
            <pc:docMk/>
            <pc:sldMk cId="2718728309" sldId="273"/>
            <ac:spMk id="28" creationId="{C0DB9C61-90E0-484F-8602-02F49EDC1B70}"/>
          </ac:spMkLst>
        </pc:spChg>
        <pc:spChg chg="add del">
          <ac:chgData name="Erin Prangley" userId="S::eprangley@nacdd.org::7f058b9a-f90a-4281-a8c6-5ba31926f190" providerId="AD" clId="Web-{2F0A9251-B070-B35C-2419-2A11ADA31750}" dt="2021-04-14T17:34:48.401" v="83"/>
          <ac:spMkLst>
            <pc:docMk/>
            <pc:sldMk cId="2718728309" sldId="273"/>
            <ac:spMk id="30" creationId="{3F7ED563-E5DB-4937-BF78-7893C4DC92A0}"/>
          </ac:spMkLst>
        </pc:spChg>
        <pc:spChg chg="add del">
          <ac:chgData name="Erin Prangley" userId="S::eprangley@nacdd.org::7f058b9a-f90a-4281-a8c6-5ba31926f190" providerId="AD" clId="Web-{2F0A9251-B070-B35C-2419-2A11ADA31750}" dt="2021-04-14T17:34:48.401" v="83"/>
          <ac:spMkLst>
            <pc:docMk/>
            <pc:sldMk cId="2718728309" sldId="273"/>
            <ac:spMk id="32" creationId="{2306B647-FE95-4550-8350-3D2180C62211}"/>
          </ac:spMkLst>
        </pc:spChg>
        <pc:spChg chg="add">
          <ac:chgData name="Erin Prangley" userId="S::eprangley@nacdd.org::7f058b9a-f90a-4281-a8c6-5ba31926f190" providerId="AD" clId="Web-{2F0A9251-B070-B35C-2419-2A11ADA31750}" dt="2021-04-14T17:34:48.401" v="83"/>
          <ac:spMkLst>
            <pc:docMk/>
            <pc:sldMk cId="2718728309" sldId="273"/>
            <ac:spMk id="37" creationId="{FF81F8D5-515A-45DC-B296-30AB11F2C19F}"/>
          </ac:spMkLst>
        </pc:spChg>
        <pc:spChg chg="add">
          <ac:chgData name="Erin Prangley" userId="S::eprangley@nacdd.org::7f058b9a-f90a-4281-a8c6-5ba31926f190" providerId="AD" clId="Web-{2F0A9251-B070-B35C-2419-2A11ADA31750}" dt="2021-04-14T17:34:48.401" v="83"/>
          <ac:spMkLst>
            <pc:docMk/>
            <pc:sldMk cId="2718728309" sldId="273"/>
            <ac:spMk id="39" creationId="{90464369-70FA-42AF-948F-80664CA7BFE5}"/>
          </ac:spMkLst>
        </pc:spChg>
        <pc:spChg chg="add">
          <ac:chgData name="Erin Prangley" userId="S::eprangley@nacdd.org::7f058b9a-f90a-4281-a8c6-5ba31926f190" providerId="AD" clId="Web-{2F0A9251-B070-B35C-2419-2A11ADA31750}" dt="2021-04-14T17:34:48.401" v="83"/>
          <ac:spMkLst>
            <pc:docMk/>
            <pc:sldMk cId="2718728309" sldId="273"/>
            <ac:spMk id="41" creationId="{A6604B49-AD5C-4590-B051-06C8222ECD99}"/>
          </ac:spMkLst>
        </pc:spChg>
        <pc:spChg chg="add">
          <ac:chgData name="Erin Prangley" userId="S::eprangley@nacdd.org::7f058b9a-f90a-4281-a8c6-5ba31926f190" providerId="AD" clId="Web-{2F0A9251-B070-B35C-2419-2A11ADA31750}" dt="2021-04-14T17:34:48.401" v="83"/>
          <ac:spMkLst>
            <pc:docMk/>
            <pc:sldMk cId="2718728309" sldId="273"/>
            <ac:spMk id="43" creationId="{CC552A98-EF7D-4D42-AB69-066B786AB55B}"/>
          </ac:spMkLst>
        </pc:spChg>
        <pc:spChg chg="add">
          <ac:chgData name="Erin Prangley" userId="S::eprangley@nacdd.org::7f058b9a-f90a-4281-a8c6-5ba31926f190" providerId="AD" clId="Web-{2F0A9251-B070-B35C-2419-2A11ADA31750}" dt="2021-04-14T17:34:48.401" v="83"/>
          <ac:spMkLst>
            <pc:docMk/>
            <pc:sldMk cId="2718728309" sldId="273"/>
            <ac:spMk id="45" creationId="{A648176E-454C-437C-B0FC-9B82FCF32B24}"/>
          </ac:spMkLst>
        </pc:spChg>
        <pc:picChg chg="add mod">
          <ac:chgData name="Erin Prangley" userId="S::eprangley@nacdd.org::7f058b9a-f90a-4281-a8c6-5ba31926f190" providerId="AD" clId="Web-{2F0A9251-B070-B35C-2419-2A11ADA31750}" dt="2021-04-14T17:34:48.401" v="83"/>
          <ac:picMkLst>
            <pc:docMk/>
            <pc:sldMk cId="2718728309" sldId="273"/>
            <ac:picMk id="4" creationId="{3B16AEA0-8D80-4D78-B228-39EDFE94AFBC}"/>
          </ac:picMkLst>
        </pc:picChg>
      </pc:sldChg>
      <pc:sldChg chg="addSp delSp modSp new mod setBg">
        <pc:chgData name="Erin Prangley" userId="S::eprangley@nacdd.org::7f058b9a-f90a-4281-a8c6-5ba31926f190" providerId="AD" clId="Web-{2F0A9251-B070-B35C-2419-2A11ADA31750}" dt="2021-04-14T17:55:59.338" v="375"/>
        <pc:sldMkLst>
          <pc:docMk/>
          <pc:sldMk cId="1659588403" sldId="274"/>
        </pc:sldMkLst>
        <pc:spChg chg="mod">
          <ac:chgData name="Erin Prangley" userId="S::eprangley@nacdd.org::7f058b9a-f90a-4281-a8c6-5ba31926f190" providerId="AD" clId="Web-{2F0A9251-B070-B35C-2419-2A11ADA31750}" dt="2021-04-14T17:55:59.338" v="375"/>
          <ac:spMkLst>
            <pc:docMk/>
            <pc:sldMk cId="1659588403" sldId="274"/>
            <ac:spMk id="2" creationId="{C1F51AA9-219A-4C66-9732-5C8F02230438}"/>
          </ac:spMkLst>
        </pc:spChg>
        <pc:spChg chg="add del mod">
          <ac:chgData name="Erin Prangley" userId="S::eprangley@nacdd.org::7f058b9a-f90a-4281-a8c6-5ba31926f190" providerId="AD" clId="Web-{2F0A9251-B070-B35C-2419-2A11ADA31750}" dt="2021-04-14T17:55:59.338" v="375"/>
          <ac:spMkLst>
            <pc:docMk/>
            <pc:sldMk cId="1659588403" sldId="274"/>
            <ac:spMk id="3" creationId="{12EC4E8A-4D7A-4FAD-B5C9-28828C174CE8}"/>
          </ac:spMkLst>
        </pc:spChg>
        <pc:spChg chg="add">
          <ac:chgData name="Erin Prangley" userId="S::eprangley@nacdd.org::7f058b9a-f90a-4281-a8c6-5ba31926f190" providerId="AD" clId="Web-{2F0A9251-B070-B35C-2419-2A11ADA31750}" dt="2021-04-14T17:55:59.338" v="375"/>
          <ac:spMkLst>
            <pc:docMk/>
            <pc:sldMk cId="1659588403" sldId="274"/>
            <ac:spMk id="8" creationId="{DBF61EA3-B236-439E-9C0B-340980D56BEE}"/>
          </ac:spMkLst>
        </pc:spChg>
        <pc:spChg chg="add del">
          <ac:chgData name="Erin Prangley" userId="S::eprangley@nacdd.org::7f058b9a-f90a-4281-a8c6-5ba31926f190" providerId="AD" clId="Web-{2F0A9251-B070-B35C-2419-2A11ADA31750}" dt="2021-04-14T17:55:59.338" v="374"/>
          <ac:spMkLst>
            <pc:docMk/>
            <pc:sldMk cId="1659588403" sldId="274"/>
            <ac:spMk id="9" creationId="{7DD77B92-CB36-4B20-A59A-59625E0F08AB}"/>
          </ac:spMkLst>
        </pc:spChg>
        <pc:spChg chg="add">
          <ac:chgData name="Erin Prangley" userId="S::eprangley@nacdd.org::7f058b9a-f90a-4281-a8c6-5ba31926f190" providerId="AD" clId="Web-{2F0A9251-B070-B35C-2419-2A11ADA31750}" dt="2021-04-14T17:55:59.338" v="375"/>
          <ac:spMkLst>
            <pc:docMk/>
            <pc:sldMk cId="1659588403" sldId="274"/>
            <ac:spMk id="14" creationId="{E659831F-0D9A-4C63-9EBB-8435B85A440F}"/>
          </ac:spMkLst>
        </pc:spChg>
        <pc:spChg chg="add del">
          <ac:chgData name="Erin Prangley" userId="S::eprangley@nacdd.org::7f058b9a-f90a-4281-a8c6-5ba31926f190" providerId="AD" clId="Web-{2F0A9251-B070-B35C-2419-2A11ADA31750}" dt="2021-04-14T17:55:59.338" v="374"/>
          <ac:spMkLst>
            <pc:docMk/>
            <pc:sldMk cId="1659588403" sldId="274"/>
            <ac:spMk id="15" creationId="{2C1BBA94-3F40-40AA-8BB9-E69E25E537C1}"/>
          </ac:spMkLst>
        </pc:spChg>
        <pc:grpChg chg="add">
          <ac:chgData name="Erin Prangley" userId="S::eprangley@nacdd.org::7f058b9a-f90a-4281-a8c6-5ba31926f190" providerId="AD" clId="Web-{2F0A9251-B070-B35C-2419-2A11ADA31750}" dt="2021-04-14T17:55:59.338" v="375"/>
          <ac:grpSpMkLst>
            <pc:docMk/>
            <pc:sldMk cId="1659588403" sldId="274"/>
            <ac:grpSpMk id="10" creationId="{28FAF094-D087-493F-8DF9-A486C2D6BBAA}"/>
          </ac:grpSpMkLst>
        </pc:grpChg>
        <pc:grpChg chg="add del">
          <ac:chgData name="Erin Prangley" userId="S::eprangley@nacdd.org::7f058b9a-f90a-4281-a8c6-5ba31926f190" providerId="AD" clId="Web-{2F0A9251-B070-B35C-2419-2A11ADA31750}" dt="2021-04-14T17:55:59.338" v="374"/>
          <ac:grpSpMkLst>
            <pc:docMk/>
            <pc:sldMk cId="1659588403" sldId="274"/>
            <ac:grpSpMk id="11" creationId="{B14B560F-9DD7-4302-A60B-EBD3EF59B073}"/>
          </ac:grpSpMkLst>
        </pc:grpChg>
        <pc:graphicFrameChg chg="add del mod ord modGraphic">
          <ac:chgData name="Erin Prangley" userId="S::eprangley@nacdd.org::7f058b9a-f90a-4281-a8c6-5ba31926f190" providerId="AD" clId="Web-{2F0A9251-B070-B35C-2419-2A11ADA31750}" dt="2021-04-14T17:50:51.174" v="143"/>
          <ac:graphicFrameMkLst>
            <pc:docMk/>
            <pc:sldMk cId="1659588403" sldId="274"/>
            <ac:graphicFrameMk id="4" creationId="{A6101001-BC39-4734-BFA9-8ECF4840047D}"/>
          </ac:graphicFrameMkLst>
        </pc:graphicFrameChg>
        <pc:graphicFrameChg chg="add del">
          <ac:chgData name="Erin Prangley" userId="S::eprangley@nacdd.org::7f058b9a-f90a-4281-a8c6-5ba31926f190" providerId="AD" clId="Web-{2F0A9251-B070-B35C-2419-2A11ADA31750}" dt="2021-04-14T17:55:59.338" v="374"/>
          <ac:graphicFrameMkLst>
            <pc:docMk/>
            <pc:sldMk cId="1659588403" sldId="274"/>
            <ac:graphicFrameMk id="5" creationId="{23FC0CEE-8C41-4003-97B3-F0B446C5B8AA}"/>
          </ac:graphicFrameMkLst>
        </pc:graphicFrameChg>
      </pc:sldChg>
      <pc:sldChg chg="addSp delSp modSp new mod setBg">
        <pc:chgData name="Erin Prangley" userId="S::eprangley@nacdd.org::7f058b9a-f90a-4281-a8c6-5ba31926f190" providerId="AD" clId="Web-{2F0A9251-B070-B35C-2419-2A11ADA31750}" dt="2021-04-14T18:23:13.355" v="1352" actId="20577"/>
        <pc:sldMkLst>
          <pc:docMk/>
          <pc:sldMk cId="4231748733" sldId="275"/>
        </pc:sldMkLst>
        <pc:spChg chg="mod">
          <ac:chgData name="Erin Prangley" userId="S::eprangley@nacdd.org::7f058b9a-f90a-4281-a8c6-5ba31926f190" providerId="AD" clId="Web-{2F0A9251-B070-B35C-2419-2A11ADA31750}" dt="2021-04-14T18:17:43.844" v="413"/>
          <ac:spMkLst>
            <pc:docMk/>
            <pc:sldMk cId="4231748733" sldId="275"/>
            <ac:spMk id="2" creationId="{24737D0E-9A9C-46C6-A1EF-F3FD025BE27A}"/>
          </ac:spMkLst>
        </pc:spChg>
        <pc:spChg chg="del mod">
          <ac:chgData name="Erin Prangley" userId="S::eprangley@nacdd.org::7f058b9a-f90a-4281-a8c6-5ba31926f190" providerId="AD" clId="Web-{2F0A9251-B070-B35C-2419-2A11ADA31750}" dt="2021-04-14T18:16:50.015" v="408"/>
          <ac:spMkLst>
            <pc:docMk/>
            <pc:sldMk cId="4231748733" sldId="275"/>
            <ac:spMk id="3" creationId="{80B4814B-0817-421A-9C95-757BBAAF8365}"/>
          </ac:spMkLst>
        </pc:spChg>
        <pc:spChg chg="add del">
          <ac:chgData name="Erin Prangley" userId="S::eprangley@nacdd.org::7f058b9a-f90a-4281-a8c6-5ba31926f190" providerId="AD" clId="Web-{2F0A9251-B070-B35C-2419-2A11ADA31750}" dt="2021-04-14T18:17:43.688" v="412"/>
          <ac:spMkLst>
            <pc:docMk/>
            <pc:sldMk cId="4231748733" sldId="275"/>
            <ac:spMk id="7" creationId="{56E9B3E6-E277-4D68-BA48-9CB43FFBD6E2}"/>
          </ac:spMkLst>
        </pc:spChg>
        <pc:spChg chg="add mod">
          <ac:chgData name="Erin Prangley" userId="S::eprangley@nacdd.org::7f058b9a-f90a-4281-a8c6-5ba31926f190" providerId="AD" clId="Web-{2F0A9251-B070-B35C-2419-2A11ADA31750}" dt="2021-04-14T18:23:13.355" v="1352" actId="20577"/>
          <ac:spMkLst>
            <pc:docMk/>
            <pc:sldMk cId="4231748733" sldId="275"/>
            <ac:spMk id="9" creationId="{E3ED625F-F804-4D9B-A7A3-2B5AD4EEB152}"/>
          </ac:spMkLst>
        </pc:spChg>
        <pc:spChg chg="add del">
          <ac:chgData name="Erin Prangley" userId="S::eprangley@nacdd.org::7f058b9a-f90a-4281-a8c6-5ba31926f190" providerId="AD" clId="Web-{2F0A9251-B070-B35C-2419-2A11ADA31750}" dt="2021-04-14T18:17:31.156" v="410"/>
          <ac:spMkLst>
            <pc:docMk/>
            <pc:sldMk cId="4231748733" sldId="275"/>
            <ac:spMk id="10" creationId="{D12DDE76-C203-4047-9998-63900085B5E8}"/>
          </ac:spMkLst>
        </pc:spChg>
        <pc:spChg chg="add">
          <ac:chgData name="Erin Prangley" userId="S::eprangley@nacdd.org::7f058b9a-f90a-4281-a8c6-5ba31926f190" providerId="AD" clId="Web-{2F0A9251-B070-B35C-2419-2A11ADA31750}" dt="2021-04-14T18:17:43.844" v="413"/>
          <ac:spMkLst>
            <pc:docMk/>
            <pc:sldMk cId="4231748733" sldId="275"/>
            <ac:spMk id="11" creationId="{A6604B49-AD5C-4590-B051-06C8222ECD99}"/>
          </ac:spMkLst>
        </pc:spChg>
        <pc:spChg chg="add">
          <ac:chgData name="Erin Prangley" userId="S::eprangley@nacdd.org::7f058b9a-f90a-4281-a8c6-5ba31926f190" providerId="AD" clId="Web-{2F0A9251-B070-B35C-2419-2A11ADA31750}" dt="2021-04-14T18:17:43.844" v="413"/>
          <ac:spMkLst>
            <pc:docMk/>
            <pc:sldMk cId="4231748733" sldId="275"/>
            <ac:spMk id="13" creationId="{361DC183-07AE-409A-AB63-34A0C77B60E6}"/>
          </ac:spMkLst>
        </pc:spChg>
        <pc:spChg chg="add">
          <ac:chgData name="Erin Prangley" userId="S::eprangley@nacdd.org::7f058b9a-f90a-4281-a8c6-5ba31926f190" providerId="AD" clId="Web-{2F0A9251-B070-B35C-2419-2A11ADA31750}" dt="2021-04-14T18:17:43.844" v="413"/>
          <ac:spMkLst>
            <pc:docMk/>
            <pc:sldMk cId="4231748733" sldId="275"/>
            <ac:spMk id="14" creationId="{CC552A98-EF7D-4D42-AB69-066B786AB55B}"/>
          </ac:spMkLst>
        </pc:spChg>
        <pc:spChg chg="add">
          <ac:chgData name="Erin Prangley" userId="S::eprangley@nacdd.org::7f058b9a-f90a-4281-a8c6-5ba31926f190" providerId="AD" clId="Web-{2F0A9251-B070-B35C-2419-2A11ADA31750}" dt="2021-04-14T18:17:43.844" v="413"/>
          <ac:spMkLst>
            <pc:docMk/>
            <pc:sldMk cId="4231748733" sldId="275"/>
            <ac:spMk id="15" creationId="{90464369-70FA-42AF-948F-80664CA7BFE5}"/>
          </ac:spMkLst>
        </pc:spChg>
        <pc:spChg chg="add del">
          <ac:chgData name="Erin Prangley" userId="S::eprangley@nacdd.org::7f058b9a-f90a-4281-a8c6-5ba31926f190" providerId="AD" clId="Web-{2F0A9251-B070-B35C-2419-2A11ADA31750}" dt="2021-04-14T18:17:43.688" v="412"/>
          <ac:spMkLst>
            <pc:docMk/>
            <pc:sldMk cId="4231748733" sldId="275"/>
            <ac:spMk id="17" creationId="{D5B0017B-2ECA-49AF-B397-DC140825DF8D}"/>
          </ac:spMkLst>
        </pc:spChg>
        <pc:spChg chg="add">
          <ac:chgData name="Erin Prangley" userId="S::eprangley@nacdd.org::7f058b9a-f90a-4281-a8c6-5ba31926f190" providerId="AD" clId="Web-{2F0A9251-B070-B35C-2419-2A11ADA31750}" dt="2021-04-14T18:17:43.844" v="413"/>
          <ac:spMkLst>
            <pc:docMk/>
            <pc:sldMk cId="4231748733" sldId="275"/>
            <ac:spMk id="21" creationId="{A648176E-454C-437C-B0FC-9B82FCF32B24}"/>
          </ac:spMkLst>
        </pc:spChg>
        <pc:grpChg chg="add del">
          <ac:chgData name="Erin Prangley" userId="S::eprangley@nacdd.org::7f058b9a-f90a-4281-a8c6-5ba31926f190" providerId="AD" clId="Web-{2F0A9251-B070-B35C-2419-2A11ADA31750}" dt="2021-04-14T18:17:43.688" v="412"/>
          <ac:grpSpMkLst>
            <pc:docMk/>
            <pc:sldMk cId="4231748733" sldId="275"/>
            <ac:grpSpMk id="12" creationId="{AE1C45F0-260A-458C-96ED-C1F6D2151219}"/>
          </ac:grpSpMkLst>
        </pc:grpChg>
        <pc:graphicFrameChg chg="add del mod ord modGraphic">
          <ac:chgData name="Erin Prangley" userId="S::eprangley@nacdd.org::7f058b9a-f90a-4281-a8c6-5ba31926f190" providerId="AD" clId="Web-{2F0A9251-B070-B35C-2419-2A11ADA31750}" dt="2021-04-14T18:17:43.844" v="413"/>
          <ac:graphicFrameMkLst>
            <pc:docMk/>
            <pc:sldMk cId="4231748733" sldId="275"/>
            <ac:graphicFrameMk id="5" creationId="{F4A46553-C60B-422F-8336-D245A0BAF381}"/>
          </ac:graphicFrameMkLst>
        </pc:graphicFrameChg>
        <pc:graphicFrameChg chg="add mod modGraphic">
          <ac:chgData name="Erin Prangley" userId="S::eprangley@nacdd.org::7f058b9a-f90a-4281-a8c6-5ba31926f190" providerId="AD" clId="Web-{2F0A9251-B070-B35C-2419-2A11ADA31750}" dt="2021-04-14T18:20:05.458" v="1169"/>
          <ac:graphicFrameMkLst>
            <pc:docMk/>
            <pc:sldMk cId="4231748733" sldId="275"/>
            <ac:graphicFrameMk id="8" creationId="{F4A46553-C60B-422F-8336-D245A0BAF381}"/>
          </ac:graphicFrameMkLst>
        </pc:graphicFrameChg>
        <pc:cxnChg chg="add del">
          <ac:chgData name="Erin Prangley" userId="S::eprangley@nacdd.org::7f058b9a-f90a-4281-a8c6-5ba31926f190" providerId="AD" clId="Web-{2F0A9251-B070-B35C-2419-2A11ADA31750}" dt="2021-04-14T18:17:43.688" v="412"/>
          <ac:cxnSpMkLst>
            <pc:docMk/>
            <pc:sldMk cId="4231748733" sldId="275"/>
            <ac:cxnSpMk id="19" creationId="{6CF1BAF6-AD41-4082-B212-8A1F9A2E8779}"/>
          </ac:cxnSpMkLst>
        </pc:cxnChg>
      </pc:sldChg>
      <pc:sldChg chg="addSp modSp new mod setBg">
        <pc:chgData name="Erin Prangley" userId="S::eprangley@nacdd.org::7f058b9a-f90a-4281-a8c6-5ba31926f190" providerId="AD" clId="Web-{2F0A9251-B070-B35C-2419-2A11ADA31750}" dt="2021-04-14T19:13:26.746" v="2183" actId="20577"/>
        <pc:sldMkLst>
          <pc:docMk/>
          <pc:sldMk cId="3237921797" sldId="276"/>
        </pc:sldMkLst>
        <pc:spChg chg="mod">
          <ac:chgData name="Erin Prangley" userId="S::eprangley@nacdd.org::7f058b9a-f90a-4281-a8c6-5ba31926f190" providerId="AD" clId="Web-{2F0A9251-B070-B35C-2419-2A11ADA31750}" dt="2021-04-14T19:13:26.746" v="2183" actId="20577"/>
          <ac:spMkLst>
            <pc:docMk/>
            <pc:sldMk cId="3237921797" sldId="276"/>
            <ac:spMk id="2" creationId="{2CB7C1F0-C3F3-4DA8-B506-D63E2555187F}"/>
          </ac:spMkLst>
        </pc:spChg>
        <pc:spChg chg="mod">
          <ac:chgData name="Erin Prangley" userId="S::eprangley@nacdd.org::7f058b9a-f90a-4281-a8c6-5ba31926f190" providerId="AD" clId="Web-{2F0A9251-B070-B35C-2419-2A11ADA31750}" dt="2021-04-14T19:13:24.027" v="2182" actId="20577"/>
          <ac:spMkLst>
            <pc:docMk/>
            <pc:sldMk cId="3237921797" sldId="276"/>
            <ac:spMk id="3" creationId="{3918CE89-3E61-4885-80B5-FBB9CE674940}"/>
          </ac:spMkLst>
        </pc:spChg>
        <pc:spChg chg="add">
          <ac:chgData name="Erin Prangley" userId="S::eprangley@nacdd.org::7f058b9a-f90a-4281-a8c6-5ba31926f190" providerId="AD" clId="Web-{2F0A9251-B070-B35C-2419-2A11ADA31750}" dt="2021-04-14T18:48:56.516" v="1559"/>
          <ac:spMkLst>
            <pc:docMk/>
            <pc:sldMk cId="3237921797" sldId="276"/>
            <ac:spMk id="8" creationId="{3AD318CC-E2A8-4E27-9548-A047A78999B1}"/>
          </ac:spMkLst>
        </pc:spChg>
        <pc:spChg chg="add">
          <ac:chgData name="Erin Prangley" userId="S::eprangley@nacdd.org::7f058b9a-f90a-4281-a8c6-5ba31926f190" providerId="AD" clId="Web-{2F0A9251-B070-B35C-2419-2A11ADA31750}" dt="2021-04-14T18:48:56.516" v="1559"/>
          <ac:spMkLst>
            <pc:docMk/>
            <pc:sldMk cId="3237921797" sldId="276"/>
            <ac:spMk id="14" creationId="{2C1BBA94-3F40-40AA-8BB9-E69E25E537C1}"/>
          </ac:spMkLst>
        </pc:spChg>
        <pc:grpChg chg="add">
          <ac:chgData name="Erin Prangley" userId="S::eprangley@nacdd.org::7f058b9a-f90a-4281-a8c6-5ba31926f190" providerId="AD" clId="Web-{2F0A9251-B070-B35C-2419-2A11ADA31750}" dt="2021-04-14T18:48:56.516" v="1559"/>
          <ac:grpSpMkLst>
            <pc:docMk/>
            <pc:sldMk cId="3237921797" sldId="276"/>
            <ac:grpSpMk id="10" creationId="{B14B560F-9DD7-4302-A60B-EBD3EF59B073}"/>
          </ac:grpSpMkLst>
        </pc:grpChg>
      </pc:sldChg>
      <pc:sldChg chg="addSp delSp modSp new mod setBg">
        <pc:chgData name="Erin Prangley" userId="S::eprangley@nacdd.org::7f058b9a-f90a-4281-a8c6-5ba31926f190" providerId="AD" clId="Web-{2F0A9251-B070-B35C-2419-2A11ADA31750}" dt="2021-04-14T19:12:25.838" v="2172" actId="1076"/>
        <pc:sldMkLst>
          <pc:docMk/>
          <pc:sldMk cId="4257016927" sldId="277"/>
        </pc:sldMkLst>
        <pc:spChg chg="mod">
          <ac:chgData name="Erin Prangley" userId="S::eprangley@nacdd.org::7f058b9a-f90a-4281-a8c6-5ba31926f190" providerId="AD" clId="Web-{2F0A9251-B070-B35C-2419-2A11ADA31750}" dt="2021-04-14T19:10:57.835" v="2149"/>
          <ac:spMkLst>
            <pc:docMk/>
            <pc:sldMk cId="4257016927" sldId="277"/>
            <ac:spMk id="2" creationId="{2AD24A28-D511-42F3-8CAF-8C120B929E2F}"/>
          </ac:spMkLst>
        </pc:spChg>
        <pc:spChg chg="mod">
          <ac:chgData name="Erin Prangley" userId="S::eprangley@nacdd.org::7f058b9a-f90a-4281-a8c6-5ba31926f190" providerId="AD" clId="Web-{2F0A9251-B070-B35C-2419-2A11ADA31750}" dt="2021-04-14T19:12:18.525" v="2171" actId="14100"/>
          <ac:spMkLst>
            <pc:docMk/>
            <pc:sldMk cId="4257016927" sldId="277"/>
            <ac:spMk id="3" creationId="{54E03A6D-1134-48A9-AE3F-A6F1507C09D0}"/>
          </ac:spMkLst>
        </pc:spChg>
        <pc:spChg chg="add del mod">
          <ac:chgData name="Erin Prangley" userId="S::eprangley@nacdd.org::7f058b9a-f90a-4281-a8c6-5ba31926f190" providerId="AD" clId="Web-{2F0A9251-B070-B35C-2419-2A11ADA31750}" dt="2021-04-14T19:05:55.499" v="2132"/>
          <ac:spMkLst>
            <pc:docMk/>
            <pc:sldMk cId="4257016927" sldId="277"/>
            <ac:spMk id="4" creationId="{73867352-F981-4C0E-B6D5-9A08298BC9F8}"/>
          </ac:spMkLst>
        </pc:spChg>
        <pc:spChg chg="add">
          <ac:chgData name="Erin Prangley" userId="S::eprangley@nacdd.org::7f058b9a-f90a-4281-a8c6-5ba31926f190" providerId="AD" clId="Web-{2F0A9251-B070-B35C-2419-2A11ADA31750}" dt="2021-04-14T19:10:57.835" v="2149"/>
          <ac:spMkLst>
            <pc:docMk/>
            <pc:sldMk cId="4257016927" sldId="277"/>
            <ac:spMk id="7" creationId="{81AEB8A9-B768-4E30-BA55-D919E6687343}"/>
          </ac:spMkLst>
        </pc:spChg>
        <pc:spChg chg="add del">
          <ac:chgData name="Erin Prangley" userId="S::eprangley@nacdd.org::7f058b9a-f90a-4281-a8c6-5ba31926f190" providerId="AD" clId="Web-{2F0A9251-B070-B35C-2419-2A11ADA31750}" dt="2021-04-14T19:10:57.835" v="2148"/>
          <ac:spMkLst>
            <pc:docMk/>
            <pc:sldMk cId="4257016927" sldId="277"/>
            <ac:spMk id="10" creationId="{361DC183-07AE-409A-AB63-34A0C77B60E6}"/>
          </ac:spMkLst>
        </pc:spChg>
        <pc:spChg chg="add del">
          <ac:chgData name="Erin Prangley" userId="S::eprangley@nacdd.org::7f058b9a-f90a-4281-a8c6-5ba31926f190" providerId="AD" clId="Web-{2F0A9251-B070-B35C-2419-2A11ADA31750}" dt="2021-04-14T19:10:57.835" v="2148"/>
          <ac:spMkLst>
            <pc:docMk/>
            <pc:sldMk cId="4257016927" sldId="277"/>
            <ac:spMk id="12" creationId="{90464369-70FA-42AF-948F-80664CA7BFE5}"/>
          </ac:spMkLst>
        </pc:spChg>
        <pc:spChg chg="add del">
          <ac:chgData name="Erin Prangley" userId="S::eprangley@nacdd.org::7f058b9a-f90a-4281-a8c6-5ba31926f190" providerId="AD" clId="Web-{2F0A9251-B070-B35C-2419-2A11ADA31750}" dt="2021-04-14T19:10:57.835" v="2148"/>
          <ac:spMkLst>
            <pc:docMk/>
            <pc:sldMk cId="4257016927" sldId="277"/>
            <ac:spMk id="14" creationId="{A6604B49-AD5C-4590-B051-06C8222ECD99}"/>
          </ac:spMkLst>
        </pc:spChg>
        <pc:spChg chg="add del">
          <ac:chgData name="Erin Prangley" userId="S::eprangley@nacdd.org::7f058b9a-f90a-4281-a8c6-5ba31926f190" providerId="AD" clId="Web-{2F0A9251-B070-B35C-2419-2A11ADA31750}" dt="2021-04-14T19:10:57.835" v="2148"/>
          <ac:spMkLst>
            <pc:docMk/>
            <pc:sldMk cId="4257016927" sldId="277"/>
            <ac:spMk id="16" creationId="{CC552A98-EF7D-4D42-AB69-066B786AB55B}"/>
          </ac:spMkLst>
        </pc:spChg>
        <pc:spChg chg="add del">
          <ac:chgData name="Erin Prangley" userId="S::eprangley@nacdd.org::7f058b9a-f90a-4281-a8c6-5ba31926f190" providerId="AD" clId="Web-{2F0A9251-B070-B35C-2419-2A11ADA31750}" dt="2021-04-14T19:10:57.835" v="2148"/>
          <ac:spMkLst>
            <pc:docMk/>
            <pc:sldMk cId="4257016927" sldId="277"/>
            <ac:spMk id="18" creationId="{A648176E-454C-437C-B0FC-9B82FCF32B24}"/>
          </ac:spMkLst>
        </pc:spChg>
        <pc:picChg chg="add mod">
          <ac:chgData name="Erin Prangley" userId="S::eprangley@nacdd.org::7f058b9a-f90a-4281-a8c6-5ba31926f190" providerId="AD" clId="Web-{2F0A9251-B070-B35C-2419-2A11ADA31750}" dt="2021-04-14T19:12:25.838" v="2172" actId="1076"/>
          <ac:picMkLst>
            <pc:docMk/>
            <pc:sldMk cId="4257016927" sldId="277"/>
            <ac:picMk id="5" creationId="{96CC1AA4-8ADA-4E72-A35B-8E8D5A207A1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B1BACB-5205-46D5-BB5B-935E3E9604E8}" type="datetimeFigureOut">
              <a:rPr lang="en-US"/>
              <a:t>4/14/2021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29396C-6704-4805-B01C-B1E51C0A9950}" type="slidenum">
              <a:rPr lang="en-US"/>
              <a:t>‹#›</a:t>
            </a:fld>
            <a:endParaRPr lang="en-US"/>
          </a:p>
        </p:txBody>
      </p:sp>
    </p:spTree>
    <p:extLst>
      <p:ext uri="{BB962C8B-B14F-4D97-AF65-F5344CB8AC3E}">
        <p14:creationId xmlns:p14="http://schemas.microsoft.com/office/powerpoint/2010/main" val="2102292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4/14/2021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4/14/2021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4/14/2021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4/14/2021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4/14/2021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bit.ly/3g9BGKM" TargetMode="External"/><Relationship Id="rId2" Type="http://schemas.openxmlformats.org/officeDocument/2006/relationships/hyperlink" Target="http://r20.rs6.net/tn.jsp?f=0010Avxoei5xXCvcBZH1s554O3SkyePP9qRwQ8-ZqXBSxkVFCTifh9DeyDpmdQ-zLV204JU1kBbdGZ0c7o30Rc5iWbd1ZvMgc93yDjxKd2dsvTRMuA0HPHNIZnzjgPVmKUUkjOrLsDjc2k3G2lPE0tJnB_W5Cb1-HpfI-LJQtbd1UNG87Fu2yq6RE2euBdzgOwP&amp;c=qg_yubGf5w87jgc7xvzVCGvkIQ2_kl1fsGWz1_nbP_7OhndN0A6M7Q==&amp;ch=yUvUS44ljP_2nhqTJvXBaK3F0iLQae0CIpvENXzrx73LAM7gxr65XQ=="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bit.ly/2QqbQaJ"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hhs.gov/sites/default/files/disability-access-vaccine-distribution.pdf" TargetMode="External"/><Relationship Id="rId2" Type="http://schemas.openxmlformats.org/officeDocument/2006/relationships/hyperlink" Target="https://www.hhs.gov/about/news/2021/04/13/new-legal-guidance-and-resources-to-ensure-and-expand-access-to-covid-19-vaccines-for-people-with-disabilities-and-older-adults.html"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mailto:Katherine.Lee@mail.house.gov"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disabilitypolicyseminar.org/fact-sheet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eprangley@nacdd.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ea typeface="+mj-lt"/>
                <a:cs typeface="+mj-lt"/>
              </a:rPr>
              <a:t>NACDD </a:t>
            </a:r>
            <a:br>
              <a:rPr lang="en-US" dirty="0">
                <a:ea typeface="+mj-lt"/>
                <a:cs typeface="+mj-lt"/>
              </a:rPr>
            </a:br>
            <a:r>
              <a:rPr lang="en-US" dirty="0">
                <a:ea typeface="+mj-lt"/>
                <a:cs typeface="+mj-lt"/>
              </a:rPr>
              <a:t>Policy Update</a:t>
            </a:r>
            <a:br>
              <a:rPr lang="en-US" dirty="0">
                <a:ea typeface="+mj-lt"/>
                <a:cs typeface="+mj-lt"/>
              </a:rPr>
            </a:br>
            <a:r>
              <a:rPr lang="en-US" dirty="0">
                <a:ea typeface="+mj-lt"/>
                <a:cs typeface="+mj-lt"/>
              </a:rPr>
              <a:t>April 14, 2021</a:t>
            </a:r>
            <a:endParaRPr lang="en-US" dirty="0">
              <a:cs typeface="Calibri Light" panose="020F0302020204030204"/>
            </a:endParaRPr>
          </a:p>
        </p:txBody>
      </p:sp>
      <p:sp>
        <p:nvSpPr>
          <p:cNvPr id="3" name="Subtitle 2"/>
          <p:cNvSpPr>
            <a:spLocks noGrp="1"/>
          </p:cNvSpPr>
          <p:nvPr>
            <p:ph type="subTitle" idx="1"/>
          </p:nvPr>
        </p:nvSpPr>
        <p:spPr/>
        <p:txBody>
          <a:bodyPr vert="horz" lIns="91440" tIns="45720" rIns="91440" bIns="45720" rtlCol="0" anchor="t">
            <a:normAutofit/>
          </a:bodyPr>
          <a:lstStyle/>
          <a:p>
            <a:r>
              <a:rPr lang="en-US">
                <a:ea typeface="+mn-lt"/>
                <a:cs typeface="+mn-lt"/>
              </a:rPr>
              <a:t>Erin Prangley, Director, Public Policy</a:t>
            </a:r>
            <a:br>
              <a:rPr lang="en-US">
                <a:ea typeface="+mn-lt"/>
                <a:cs typeface="+mn-lt"/>
              </a:rPr>
            </a:br>
            <a:r>
              <a:rPr lang="en-US">
                <a:ea typeface="+mn-lt"/>
                <a:cs typeface="+mn-lt"/>
              </a:rPr>
              <a:t>National Association of Councils on Developmental Disabilities</a:t>
            </a:r>
            <a:endParaRPr lang="en-US"/>
          </a:p>
        </p:txBody>
      </p:sp>
      <p:pic>
        <p:nvPicPr>
          <p:cNvPr id="4" name="Picture 4" descr="Logo, company name&#10;&#10;Description automatically generated">
            <a:extLst>
              <a:ext uri="{FF2B5EF4-FFF2-40B4-BE49-F238E27FC236}">
                <a16:creationId xmlns:a16="http://schemas.microsoft.com/office/drawing/2014/main" id="{57DEDAD0-4F2C-4498-968B-E4C826F49DC0}"/>
              </a:ext>
            </a:extLst>
          </p:cNvPr>
          <p:cNvPicPr>
            <a:picLocks noChangeAspect="1"/>
          </p:cNvPicPr>
          <p:nvPr/>
        </p:nvPicPr>
        <p:blipFill>
          <a:blip r:embed="rId2"/>
          <a:stretch>
            <a:fillRect/>
          </a:stretch>
        </p:blipFill>
        <p:spPr>
          <a:xfrm>
            <a:off x="3060700" y="4429677"/>
            <a:ext cx="6057900" cy="2240446"/>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D2CE06-CE28-4605-8646-749043C6594E}"/>
              </a:ext>
            </a:extLst>
          </p:cNvPr>
          <p:cNvSpPr>
            <a:spLocks noGrp="1"/>
          </p:cNvSpPr>
          <p:nvPr>
            <p:ph type="title"/>
          </p:nvPr>
        </p:nvSpPr>
        <p:spPr>
          <a:xfrm>
            <a:off x="572493" y="238539"/>
            <a:ext cx="11018520" cy="1434415"/>
          </a:xfrm>
        </p:spPr>
        <p:txBody>
          <a:bodyPr anchor="b">
            <a:normAutofit/>
          </a:bodyPr>
          <a:lstStyle/>
          <a:p>
            <a:r>
              <a:rPr lang="en-US" sz="5400">
                <a:cs typeface="Calibri Light"/>
              </a:rPr>
              <a:t>Legislative Update</a:t>
            </a:r>
            <a:endParaRPr lang="en-US" sz="5400"/>
          </a:p>
        </p:txBody>
      </p:sp>
      <p:sp>
        <p:nvSpPr>
          <p:cNvPr id="2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8F6734-45C8-49EF-A068-7A31DF139FC3}"/>
              </a:ext>
            </a:extLst>
          </p:cNvPr>
          <p:cNvSpPr>
            <a:spLocks noGrp="1"/>
          </p:cNvSpPr>
          <p:nvPr>
            <p:ph idx="1"/>
          </p:nvPr>
        </p:nvSpPr>
        <p:spPr>
          <a:xfrm>
            <a:off x="572493" y="2071316"/>
            <a:ext cx="6713552" cy="4119172"/>
          </a:xfrm>
        </p:spPr>
        <p:txBody>
          <a:bodyPr vert="horz" lIns="91440" tIns="45720" rIns="91440" bIns="45720" rtlCol="0" anchor="t">
            <a:normAutofit/>
          </a:bodyPr>
          <a:lstStyle/>
          <a:p>
            <a:r>
              <a:rPr lang="en-US" sz="1700" dirty="0">
                <a:ea typeface="+mn-lt"/>
                <a:cs typeface="+mn-lt"/>
              </a:rPr>
              <a:t>Congress is in recess until April 12.</a:t>
            </a:r>
          </a:p>
          <a:p>
            <a:r>
              <a:rPr lang="en-US" sz="1700">
                <a:ea typeface="+mn-lt"/>
                <a:cs typeface="+mn-lt"/>
              </a:rPr>
              <a:t>The House Appropriations Committee </a:t>
            </a:r>
            <a:r>
              <a:rPr lang="en-US" sz="1700" u="sng" dirty="0">
                <a:ea typeface="+mn-lt"/>
                <a:cs typeface="+mn-lt"/>
                <a:hlinkClick r:id="rId2"/>
              </a:rPr>
              <a:t>deadline</a:t>
            </a:r>
            <a:r>
              <a:rPr lang="en-US" sz="1700">
                <a:ea typeface="+mn-lt"/>
                <a:cs typeface="+mn-lt"/>
              </a:rPr>
              <a:t> for submitting fiscal year 2022 appropriations requests to the Labor-HHS Subcommittee is April 28, 2021.</a:t>
            </a:r>
            <a:endParaRPr lang="en-US" sz="1700" dirty="0">
              <a:ea typeface="+mn-lt"/>
              <a:cs typeface="+mn-lt"/>
            </a:endParaRPr>
          </a:p>
          <a:p>
            <a:r>
              <a:rPr lang="en-US" sz="1700">
                <a:ea typeface="+mn-lt"/>
                <a:cs typeface="+mn-lt"/>
              </a:rPr>
              <a:t>House voted Tuesday to pass H.R.1868, a bill to delay an automatic 2% cut to Medicare payments triggered by last year’s CARES Act. The Senate passed the measure last month after striking language to avert other cuts triggered by the $1.9 trillion American Rescue Plan Act, setting the stage for a debate over sequestration later in the year. </a:t>
            </a:r>
          </a:p>
          <a:p>
            <a:r>
              <a:rPr lang="en-US" sz="1700">
                <a:cs typeface="Calibri" panose="020F0502020204030204"/>
              </a:rPr>
              <a:t>Legislation Introduced:</a:t>
            </a:r>
            <a:endParaRPr lang="en-US" sz="1700">
              <a:ea typeface="+mn-lt"/>
              <a:cs typeface="+mn-lt"/>
            </a:endParaRPr>
          </a:p>
          <a:p>
            <a:pPr lvl="1"/>
            <a:r>
              <a:rPr lang="en-US" sz="1300">
                <a:ea typeface="+mn-lt"/>
                <a:cs typeface="+mn-lt"/>
              </a:rPr>
              <a:t>Transformation to Competitive and Integrated Employment Act (H.R. 2373) See </a:t>
            </a:r>
            <a:r>
              <a:rPr lang="en-US" sz="1300" dirty="0">
                <a:ea typeface="+mn-lt"/>
                <a:cs typeface="+mn-lt"/>
                <a:hlinkClick r:id="rId3"/>
              </a:rPr>
              <a:t>https://bit.ly/3g9BGKM</a:t>
            </a:r>
            <a:r>
              <a:rPr lang="en-US" sz="1300" dirty="0">
                <a:ea typeface="+mn-lt"/>
                <a:cs typeface="+mn-lt"/>
              </a:rPr>
              <a:t> </a:t>
            </a:r>
          </a:p>
          <a:p>
            <a:pPr lvl="1"/>
            <a:r>
              <a:rPr lang="en-US" sz="1300">
                <a:ea typeface="+mn-lt"/>
                <a:cs typeface="+mn-lt"/>
              </a:rPr>
              <a:t>Protecting Married Seniors from Impoverishment Act (S. 1099) See </a:t>
            </a:r>
            <a:r>
              <a:rPr lang="en-US" sz="1300" dirty="0">
                <a:ea typeface="+mn-lt"/>
                <a:cs typeface="+mn-lt"/>
                <a:hlinkClick r:id="rId4"/>
              </a:rPr>
              <a:t>https://bit.ly/2QqbQaJ</a:t>
            </a:r>
            <a:r>
              <a:rPr lang="en-US" sz="1300" dirty="0">
                <a:ea typeface="+mn-lt"/>
                <a:cs typeface="+mn-lt"/>
              </a:rPr>
              <a:t> </a:t>
            </a:r>
          </a:p>
          <a:p>
            <a:pPr lvl="1"/>
            <a:endParaRPr lang="en-US" sz="1300" dirty="0">
              <a:cs typeface="Calibri" panose="020F0502020204030204"/>
            </a:endParaRPr>
          </a:p>
          <a:p>
            <a:endParaRPr lang="en-US" sz="1700" dirty="0">
              <a:cs typeface="Calibri" panose="020F0502020204030204"/>
            </a:endParaRPr>
          </a:p>
        </p:txBody>
      </p:sp>
      <p:pic>
        <p:nvPicPr>
          <p:cNvPr id="4" name="Picture 4" descr="Qr code&#10;&#10;Description automatically generated">
            <a:extLst>
              <a:ext uri="{FF2B5EF4-FFF2-40B4-BE49-F238E27FC236}">
                <a16:creationId xmlns:a16="http://schemas.microsoft.com/office/drawing/2014/main" id="{3933B8BA-0188-473B-A37F-A7EBC799880C}"/>
              </a:ext>
            </a:extLst>
          </p:cNvPr>
          <p:cNvPicPr>
            <a:picLocks noChangeAspect="1"/>
          </p:cNvPicPr>
          <p:nvPr/>
        </p:nvPicPr>
        <p:blipFill>
          <a:blip r:embed="rId5"/>
          <a:stretch>
            <a:fillRect/>
          </a:stretch>
        </p:blipFill>
        <p:spPr>
          <a:xfrm>
            <a:off x="7028986" y="2212989"/>
            <a:ext cx="4899102" cy="3509973"/>
          </a:xfrm>
          <a:prstGeom prst="rect">
            <a:avLst/>
          </a:prstGeom>
        </p:spPr>
      </p:pic>
    </p:spTree>
    <p:extLst>
      <p:ext uri="{BB962C8B-B14F-4D97-AF65-F5344CB8AC3E}">
        <p14:creationId xmlns:p14="http://schemas.microsoft.com/office/powerpoint/2010/main" val="2822896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FF81F8D5-515A-45DC-B296-30AB11F2C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D2CE06-CE28-4605-8646-749043C6594E}"/>
              </a:ext>
            </a:extLst>
          </p:cNvPr>
          <p:cNvSpPr>
            <a:spLocks noGrp="1"/>
          </p:cNvSpPr>
          <p:nvPr>
            <p:ph type="title"/>
          </p:nvPr>
        </p:nvSpPr>
        <p:spPr>
          <a:xfrm>
            <a:off x="581646" y="349664"/>
            <a:ext cx="5845571" cy="1638377"/>
          </a:xfrm>
        </p:spPr>
        <p:txBody>
          <a:bodyPr anchor="b">
            <a:normAutofit/>
          </a:bodyPr>
          <a:lstStyle/>
          <a:p>
            <a:r>
              <a:rPr lang="en-US" sz="4800">
                <a:cs typeface="Calibri Light"/>
              </a:rPr>
              <a:t>Administrative Update</a:t>
            </a:r>
            <a:endParaRPr lang="en-US" sz="4800"/>
          </a:p>
        </p:txBody>
      </p:sp>
      <p:sp>
        <p:nvSpPr>
          <p:cNvPr id="3" name="Content Placeholder 2">
            <a:extLst>
              <a:ext uri="{FF2B5EF4-FFF2-40B4-BE49-F238E27FC236}">
                <a16:creationId xmlns:a16="http://schemas.microsoft.com/office/drawing/2014/main" id="{C38F6734-45C8-49EF-A068-7A31DF139FC3}"/>
              </a:ext>
            </a:extLst>
          </p:cNvPr>
          <p:cNvSpPr>
            <a:spLocks noGrp="1"/>
          </p:cNvSpPr>
          <p:nvPr>
            <p:ph idx="1"/>
          </p:nvPr>
        </p:nvSpPr>
        <p:spPr>
          <a:xfrm>
            <a:off x="587988" y="2620641"/>
            <a:ext cx="5837750" cy="3023702"/>
          </a:xfrm>
        </p:spPr>
        <p:txBody>
          <a:bodyPr vert="horz" lIns="91440" tIns="45720" rIns="91440" bIns="45720" rtlCol="0" anchor="ctr">
            <a:normAutofit/>
          </a:bodyPr>
          <a:lstStyle/>
          <a:p>
            <a:r>
              <a:rPr lang="en-US" sz="1400">
                <a:ea typeface="+mn-lt"/>
                <a:cs typeface="+mn-lt"/>
              </a:rPr>
              <a:t>New Legal Guidance and Resources to Ensure -- and Expand -- Access to COVID-19 Vaccines for People with Disabilities and Older Adults at </a:t>
            </a:r>
            <a:r>
              <a:rPr lang="en-US" sz="1400">
                <a:ea typeface="+mn-lt"/>
                <a:cs typeface="+mn-lt"/>
                <a:hlinkClick r:id="rId2">
                  <a:extLst>
                    <a:ext uri="{A12FA001-AC4F-418D-AE19-62706E023703}">
                      <ahyp:hlinkClr xmlns:ahyp="http://schemas.microsoft.com/office/drawing/2018/hyperlinkcolor" val="tx"/>
                    </a:ext>
                  </a:extLst>
                </a:hlinkClick>
              </a:rPr>
              <a:t>https://www.hhs.gov/about/news/2021/04/13/new-legal-guidance-and-resources-to-ensure-and-expand-access-to-covid-19-vaccines-for-people-with-disabilities-and-older-adults.html</a:t>
            </a:r>
            <a:r>
              <a:rPr lang="en-US" sz="1400">
                <a:ea typeface="+mn-lt"/>
                <a:cs typeface="+mn-lt"/>
              </a:rPr>
              <a:t> </a:t>
            </a:r>
          </a:p>
          <a:p>
            <a:r>
              <a:rPr lang="en-US" sz="1400">
                <a:ea typeface="+mn-lt"/>
                <a:cs typeface="+mn-lt"/>
              </a:rPr>
              <a:t>Office for Civil Rights Fact Sheets for Disability Access in Vaccine Distribution </a:t>
            </a:r>
            <a:r>
              <a:rPr lang="en-US" sz="1400">
                <a:ea typeface="+mn-lt"/>
                <a:cs typeface="+mn-lt"/>
                <a:hlinkClick r:id="rId3">
                  <a:extLst>
                    <a:ext uri="{A12FA001-AC4F-418D-AE19-62706E023703}">
                      <ahyp:hlinkClr xmlns:ahyp="http://schemas.microsoft.com/office/drawing/2018/hyperlinkcolor" val="tx"/>
                    </a:ext>
                  </a:extLst>
                </a:hlinkClick>
              </a:rPr>
              <a:t>https://www.hhs.gov/sites/default/files/disability-access-vaccine-distribution.pdf</a:t>
            </a:r>
            <a:r>
              <a:rPr lang="en-US" sz="1400">
                <a:ea typeface="+mn-lt"/>
                <a:cs typeface="+mn-lt"/>
              </a:rPr>
              <a:t> </a:t>
            </a:r>
            <a:endParaRPr lang="en-US" sz="1400"/>
          </a:p>
          <a:p>
            <a:pPr lvl="1"/>
            <a:r>
              <a:rPr lang="en-US" sz="1400">
                <a:ea typeface="+mn-lt"/>
                <a:cs typeface="+mn-lt"/>
              </a:rPr>
              <a:t>Eliminate Discriminatory Administrative Barriers </a:t>
            </a:r>
            <a:endParaRPr lang="en-US" sz="1400">
              <a:cs typeface="Calibri" panose="020F0502020204030204"/>
            </a:endParaRPr>
          </a:p>
          <a:p>
            <a:pPr lvl="1"/>
            <a:r>
              <a:rPr lang="en-US" sz="1400">
                <a:ea typeface="+mn-lt"/>
                <a:cs typeface="+mn-lt"/>
              </a:rPr>
              <a:t>Provide Effective Communication</a:t>
            </a:r>
            <a:endParaRPr lang="en-US" sz="1400">
              <a:cs typeface="Calibri" panose="020F0502020204030204"/>
            </a:endParaRPr>
          </a:p>
          <a:p>
            <a:pPr lvl="1"/>
            <a:r>
              <a:rPr lang="en-US" sz="1400">
                <a:ea typeface="+mn-lt"/>
                <a:cs typeface="+mn-lt"/>
              </a:rPr>
              <a:t>Provide an Equal Opportunity to Make Vaccine Appointments</a:t>
            </a:r>
          </a:p>
          <a:p>
            <a:pPr lvl="1"/>
            <a:r>
              <a:rPr lang="en-US" sz="1400">
                <a:ea typeface="+mn-lt"/>
                <a:cs typeface="+mn-lt"/>
              </a:rPr>
              <a:t>Ensure Program Access</a:t>
            </a:r>
            <a:endParaRPr lang="en-US" sz="1400">
              <a:cs typeface="Calibri" panose="020F0502020204030204"/>
            </a:endParaRPr>
          </a:p>
          <a:p>
            <a:endParaRPr lang="en-US" sz="1400">
              <a:cs typeface="Calibri" panose="020F0502020204030204"/>
            </a:endParaRPr>
          </a:p>
        </p:txBody>
      </p:sp>
      <p:sp>
        <p:nvSpPr>
          <p:cNvPr id="41" name="Rectangle 4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669568"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447" y="399675"/>
            <a:ext cx="4647368" cy="5809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3B16AEA0-8D80-4D78-B228-39EDFE94AFBC}"/>
              </a:ext>
            </a:extLst>
          </p:cNvPr>
          <p:cNvPicPr>
            <a:picLocks noChangeAspect="1"/>
          </p:cNvPicPr>
          <p:nvPr/>
        </p:nvPicPr>
        <p:blipFill rotWithShape="1">
          <a:blip r:embed="rId4"/>
          <a:srcRect b="1730"/>
          <a:stretch/>
        </p:blipFill>
        <p:spPr>
          <a:xfrm>
            <a:off x="7421373" y="627954"/>
            <a:ext cx="4235516" cy="5353373"/>
          </a:xfrm>
          <a:prstGeom prst="rect">
            <a:avLst/>
          </a:prstGeom>
        </p:spPr>
      </p:pic>
      <p:sp>
        <p:nvSpPr>
          <p:cNvPr id="45" name="Rectangle 44">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774185"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8728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F51AA9-219A-4C66-9732-5C8F02230438}"/>
              </a:ext>
            </a:extLst>
          </p:cNvPr>
          <p:cNvSpPr>
            <a:spLocks noGrp="1"/>
          </p:cNvSpPr>
          <p:nvPr>
            <p:ph type="title"/>
          </p:nvPr>
        </p:nvSpPr>
        <p:spPr>
          <a:xfrm>
            <a:off x="808638" y="386930"/>
            <a:ext cx="9236700" cy="1188950"/>
          </a:xfrm>
        </p:spPr>
        <p:txBody>
          <a:bodyPr anchor="b">
            <a:normAutofit/>
          </a:bodyPr>
          <a:lstStyle/>
          <a:p>
            <a:r>
              <a:rPr lang="en-US" sz="4600">
                <a:cs typeface="Calibri Light"/>
              </a:rPr>
              <a:t>FY2022 Appropriations: It's GO time! </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6"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2EC4E8A-4D7A-4FAD-B5C9-28828C174CE8}"/>
              </a:ext>
            </a:extLst>
          </p:cNvPr>
          <p:cNvSpPr>
            <a:spLocks noGrp="1"/>
          </p:cNvSpPr>
          <p:nvPr>
            <p:ph idx="1"/>
          </p:nvPr>
        </p:nvSpPr>
        <p:spPr>
          <a:xfrm>
            <a:off x="793660" y="2599509"/>
            <a:ext cx="10143668" cy="3435531"/>
          </a:xfrm>
        </p:spPr>
        <p:txBody>
          <a:bodyPr vert="horz" lIns="91440" tIns="45720" rIns="91440" bIns="45720" rtlCol="0" anchor="ctr">
            <a:normAutofit/>
          </a:bodyPr>
          <a:lstStyle/>
          <a:p>
            <a:pPr>
              <a:buFont typeface="Wingdings" panose="020B0604020202020204" pitchFamily="34" charset="0"/>
              <a:buChar char="ü"/>
            </a:pPr>
            <a:r>
              <a:rPr lang="en-US" sz="2400">
                <a:cs typeface="Calibri"/>
              </a:rPr>
              <a:t>NACDD Meetings with Congressional Subcommittees </a:t>
            </a:r>
            <a:endParaRPr lang="en-US" sz="2400"/>
          </a:p>
          <a:p>
            <a:pPr>
              <a:buFont typeface="Wingdings" panose="020B0604020202020204" pitchFamily="34" charset="0"/>
              <a:buChar char="ü"/>
            </a:pPr>
            <a:r>
              <a:rPr lang="en-US" sz="2400">
                <a:cs typeface="Calibri"/>
              </a:rPr>
              <a:t>Rep. Langevin circulates a "Dear Colleage" letter asking for House support.</a:t>
            </a:r>
          </a:p>
          <a:p>
            <a:pPr>
              <a:buFont typeface="Wingdings" panose="020B0604020202020204" pitchFamily="34" charset="0"/>
              <a:buChar char="q"/>
            </a:pPr>
            <a:r>
              <a:rPr lang="en-US" sz="2400">
                <a:cs typeface="Calibri"/>
              </a:rPr>
              <a:t>DD Councils contact members of Congress to educate them about the DD Council work in their states and the Rep. Langevin letter.</a:t>
            </a:r>
          </a:p>
          <a:p>
            <a:pPr>
              <a:buFont typeface="Wingdings" panose="020B0604020202020204" pitchFamily="34" charset="0"/>
              <a:buChar char="q"/>
            </a:pPr>
            <a:r>
              <a:rPr lang="en-US" sz="2400">
                <a:cs typeface="Calibri"/>
              </a:rPr>
              <a:t>Sen. Murphy circulates a "Dear Colleague" letter asking for Senate support. </a:t>
            </a:r>
          </a:p>
          <a:p>
            <a:pPr>
              <a:buFont typeface="Wingdings" panose="020B0604020202020204" pitchFamily="34" charset="0"/>
              <a:buChar char="q"/>
            </a:pPr>
            <a:r>
              <a:rPr lang="en-US" sz="2400">
                <a:ea typeface="+mn-lt"/>
                <a:cs typeface="+mn-lt"/>
              </a:rPr>
              <a:t>DD Councils contact Senators to educate them about the DD Council work in their states and the Rep. Langevin letter.</a:t>
            </a:r>
            <a:endParaRPr lang="en-US" sz="2400"/>
          </a:p>
          <a:p>
            <a:pPr>
              <a:buFont typeface="Wingdings" panose="020B0604020202020204" pitchFamily="34" charset="0"/>
              <a:buChar char="q"/>
            </a:pPr>
            <a:endParaRPr lang="en-US" sz="2400">
              <a:cs typeface="Calibri"/>
            </a:endParaRPr>
          </a:p>
        </p:txBody>
      </p:sp>
    </p:spTree>
    <p:extLst>
      <p:ext uri="{BB962C8B-B14F-4D97-AF65-F5344CB8AC3E}">
        <p14:creationId xmlns:p14="http://schemas.microsoft.com/office/powerpoint/2010/main" val="1659588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61DC183-07AE-409A-AB63-34A0C77B60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737D0E-9A9C-46C6-A1EF-F3FD025BE27A}"/>
              </a:ext>
            </a:extLst>
          </p:cNvPr>
          <p:cNvSpPr>
            <a:spLocks noGrp="1"/>
          </p:cNvSpPr>
          <p:nvPr>
            <p:ph type="title"/>
          </p:nvPr>
        </p:nvSpPr>
        <p:spPr>
          <a:xfrm>
            <a:off x="581646" y="349664"/>
            <a:ext cx="5845571" cy="1638377"/>
          </a:xfrm>
        </p:spPr>
        <p:txBody>
          <a:bodyPr anchor="b">
            <a:normAutofit/>
          </a:bodyPr>
          <a:lstStyle/>
          <a:p>
            <a:r>
              <a:rPr lang="en-US" sz="4800">
                <a:cs typeface="Calibri Light"/>
              </a:rPr>
              <a:t>House Support for 2021 Appropriations</a:t>
            </a:r>
            <a:endParaRPr lang="en-US" sz="4800"/>
          </a:p>
        </p:txBody>
      </p:sp>
      <p:sp>
        <p:nvSpPr>
          <p:cNvPr id="9" name="Content Placeholder 9">
            <a:extLst>
              <a:ext uri="{FF2B5EF4-FFF2-40B4-BE49-F238E27FC236}">
                <a16:creationId xmlns:a16="http://schemas.microsoft.com/office/drawing/2014/main" id="{E3ED625F-F804-4D9B-A7A3-2B5AD4EEB152}"/>
              </a:ext>
            </a:extLst>
          </p:cNvPr>
          <p:cNvSpPr>
            <a:spLocks noGrp="1"/>
          </p:cNvSpPr>
          <p:nvPr>
            <p:ph idx="1"/>
          </p:nvPr>
        </p:nvSpPr>
        <p:spPr>
          <a:xfrm>
            <a:off x="587988" y="2620641"/>
            <a:ext cx="5837750" cy="3023702"/>
          </a:xfrm>
        </p:spPr>
        <p:txBody>
          <a:bodyPr anchor="ctr">
            <a:normAutofit/>
          </a:bodyPr>
          <a:lstStyle/>
          <a:p>
            <a:r>
              <a:rPr lang="en-US" sz="2000">
                <a:cs typeface="Calibri"/>
              </a:rPr>
              <a:t>Last year your boss signed the letter circulated in support of DD Act funding. The "dear colleague" is circulating again for this year. To sign on again, you can contact Katie Lee in Congressman Langevin's office at </a:t>
            </a:r>
            <a:r>
              <a:rPr lang="en-US" sz="2000" dirty="0">
                <a:ea typeface="+mn-lt"/>
                <a:cs typeface="+mn-lt"/>
                <a:hlinkClick r:id="rId2"/>
              </a:rPr>
              <a:t>Katherine.Lee@mail.house.gov</a:t>
            </a:r>
            <a:r>
              <a:rPr lang="en-US" sz="2000">
                <a:ea typeface="+mn-lt"/>
                <a:cs typeface="+mn-lt"/>
              </a:rPr>
              <a:t>.</a:t>
            </a:r>
          </a:p>
          <a:p>
            <a:r>
              <a:rPr lang="en-US" sz="2000">
                <a:cs typeface="Calibri"/>
              </a:rPr>
              <a:t>**Note: The Senate letter is not circulating yet. We will let you know when the letter is circulating again.</a:t>
            </a:r>
          </a:p>
        </p:txBody>
      </p:sp>
      <p:sp>
        <p:nvSpPr>
          <p:cNvPr id="11" name="Rectangle 16">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669568"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8">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447" y="399675"/>
            <a:ext cx="4647368" cy="5809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774185"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Content Placeholder 4">
            <a:extLst>
              <a:ext uri="{FF2B5EF4-FFF2-40B4-BE49-F238E27FC236}">
                <a16:creationId xmlns:a16="http://schemas.microsoft.com/office/drawing/2014/main" id="{F4A46553-C60B-422F-8336-D245A0BAF381}"/>
              </a:ext>
            </a:extLst>
          </p:cNvPr>
          <p:cNvGraphicFramePr>
            <a:graphicFrameLocks/>
          </p:cNvGraphicFramePr>
          <p:nvPr>
            <p:extLst>
              <p:ext uri="{D42A27DB-BD31-4B8C-83A1-F6EECF244321}">
                <p14:modId xmlns:p14="http://schemas.microsoft.com/office/powerpoint/2010/main" val="1198165223"/>
              </p:ext>
            </p:extLst>
          </p:nvPr>
        </p:nvGraphicFramePr>
        <p:xfrm>
          <a:off x="6792951" y="325243"/>
          <a:ext cx="5099511" cy="5919408"/>
        </p:xfrm>
        <a:graphic>
          <a:graphicData uri="http://schemas.openxmlformats.org/drawingml/2006/table">
            <a:tbl>
              <a:tblPr firstRow="1" bandRow="1">
                <a:tableStyleId>{5C22544A-7EE6-4342-B048-85BDC9FD1C3A}</a:tableStyleId>
              </a:tblPr>
              <a:tblGrid>
                <a:gridCol w="263080">
                  <a:extLst>
                    <a:ext uri="{9D8B030D-6E8A-4147-A177-3AD203B41FA5}">
                      <a16:colId xmlns:a16="http://schemas.microsoft.com/office/drawing/2014/main" val="2514221696"/>
                    </a:ext>
                  </a:extLst>
                </a:gridCol>
                <a:gridCol w="362772">
                  <a:extLst>
                    <a:ext uri="{9D8B030D-6E8A-4147-A177-3AD203B41FA5}">
                      <a16:colId xmlns:a16="http://schemas.microsoft.com/office/drawing/2014/main" val="1857233726"/>
                    </a:ext>
                  </a:extLst>
                </a:gridCol>
                <a:gridCol w="775778">
                  <a:extLst>
                    <a:ext uri="{9D8B030D-6E8A-4147-A177-3AD203B41FA5}">
                      <a16:colId xmlns:a16="http://schemas.microsoft.com/office/drawing/2014/main" val="3842959230"/>
                    </a:ext>
                  </a:extLst>
                </a:gridCol>
                <a:gridCol w="357333">
                  <a:extLst>
                    <a:ext uri="{9D8B030D-6E8A-4147-A177-3AD203B41FA5}">
                      <a16:colId xmlns:a16="http://schemas.microsoft.com/office/drawing/2014/main" val="1973496518"/>
                    </a:ext>
                  </a:extLst>
                </a:gridCol>
                <a:gridCol w="274732">
                  <a:extLst>
                    <a:ext uri="{9D8B030D-6E8A-4147-A177-3AD203B41FA5}">
                      <a16:colId xmlns:a16="http://schemas.microsoft.com/office/drawing/2014/main" val="3673678424"/>
                    </a:ext>
                  </a:extLst>
                </a:gridCol>
                <a:gridCol w="338172">
                  <a:extLst>
                    <a:ext uri="{9D8B030D-6E8A-4147-A177-3AD203B41FA5}">
                      <a16:colId xmlns:a16="http://schemas.microsoft.com/office/drawing/2014/main" val="3091156002"/>
                    </a:ext>
                  </a:extLst>
                </a:gridCol>
                <a:gridCol w="888415">
                  <a:extLst>
                    <a:ext uri="{9D8B030D-6E8A-4147-A177-3AD203B41FA5}">
                      <a16:colId xmlns:a16="http://schemas.microsoft.com/office/drawing/2014/main" val="3822909329"/>
                    </a:ext>
                  </a:extLst>
                </a:gridCol>
                <a:gridCol w="357333">
                  <a:extLst>
                    <a:ext uri="{9D8B030D-6E8A-4147-A177-3AD203B41FA5}">
                      <a16:colId xmlns:a16="http://schemas.microsoft.com/office/drawing/2014/main" val="702911655"/>
                    </a:ext>
                  </a:extLst>
                </a:gridCol>
                <a:gridCol w="281204">
                  <a:extLst>
                    <a:ext uri="{9D8B030D-6E8A-4147-A177-3AD203B41FA5}">
                      <a16:colId xmlns:a16="http://schemas.microsoft.com/office/drawing/2014/main" val="1483214393"/>
                    </a:ext>
                  </a:extLst>
                </a:gridCol>
                <a:gridCol w="338172">
                  <a:extLst>
                    <a:ext uri="{9D8B030D-6E8A-4147-A177-3AD203B41FA5}">
                      <a16:colId xmlns:a16="http://schemas.microsoft.com/office/drawing/2014/main" val="2134997421"/>
                    </a:ext>
                  </a:extLst>
                </a:gridCol>
                <a:gridCol w="862520">
                  <a:extLst>
                    <a:ext uri="{9D8B030D-6E8A-4147-A177-3AD203B41FA5}">
                      <a16:colId xmlns:a16="http://schemas.microsoft.com/office/drawing/2014/main" val="2976836457"/>
                    </a:ext>
                  </a:extLst>
                </a:gridCol>
              </a:tblGrid>
              <a:tr h="229677">
                <a:tc gridSpan="11">
                  <a:txBody>
                    <a:bodyPr/>
                    <a:lstStyle/>
                    <a:p>
                      <a:pPr algn="ctr" fontAlgn="b"/>
                      <a:r>
                        <a:rPr lang="en-US" sz="1000">
                          <a:effectLst/>
                        </a:rPr>
                        <a:t>FY2021 Co-Signers</a:t>
                      </a:r>
                      <a:endParaRPr lang="en-US" sz="1000" dirty="0">
                        <a:effectLst/>
                        <a:latin typeface="Calibri"/>
                      </a:endParaRPr>
                    </a:p>
                  </a:txBody>
                  <a:tcPr marL="6452" marR="6452" marT="6452" marB="3097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86527422"/>
                  </a:ext>
                </a:extLst>
              </a:tr>
              <a:tr h="229677">
                <a:tc>
                  <a:txBody>
                    <a:bodyPr/>
                    <a:lstStyle/>
                    <a:p>
                      <a:pPr fontAlgn="b"/>
                      <a:r>
                        <a:rPr lang="en-US" sz="1000">
                          <a:effectLst/>
                        </a:rPr>
                        <a:t>AK</a:t>
                      </a:r>
                      <a:endParaRPr lang="en-US" sz="1000" dirty="0">
                        <a:effectLst/>
                        <a:latin typeface="Calibri"/>
                      </a:endParaRPr>
                    </a:p>
                  </a:txBody>
                  <a:tcPr marL="6452" marR="6452" marT="6452" marB="30970" anchor="b"/>
                </a:tc>
                <a:tc>
                  <a:txBody>
                    <a:bodyPr/>
                    <a:lstStyle/>
                    <a:p>
                      <a:pPr fontAlgn="b"/>
                      <a:r>
                        <a:rPr lang="en-US" sz="1000">
                          <a:effectLst/>
                        </a:rPr>
                        <a:t>Rep.</a:t>
                      </a:r>
                      <a:endParaRPr lang="en-US" sz="1000" dirty="0">
                        <a:effectLst/>
                        <a:latin typeface="Calibri"/>
                      </a:endParaRPr>
                    </a:p>
                  </a:txBody>
                  <a:tcPr marL="6452" marR="6452" marT="6452" marB="30970" anchor="b"/>
                </a:tc>
                <a:tc>
                  <a:txBody>
                    <a:bodyPr/>
                    <a:lstStyle/>
                    <a:p>
                      <a:pPr fontAlgn="b"/>
                      <a:r>
                        <a:rPr lang="en-US" sz="1000">
                          <a:effectLst/>
                        </a:rPr>
                        <a:t>Young</a:t>
                      </a:r>
                      <a:endParaRPr lang="en-US" sz="1000" dirty="0">
                        <a:effectLst/>
                        <a:latin typeface="Calibri"/>
                      </a:endParaRPr>
                    </a:p>
                  </a:txBody>
                  <a:tcPr marL="6452" marR="6452" marT="6452" marB="30970" anchor="b"/>
                </a:tc>
                <a:tc>
                  <a:txBody>
                    <a:bodyPr/>
                    <a:lstStyle/>
                    <a:p>
                      <a:pPr fontAlgn="b"/>
                      <a:endParaRPr lang="en-US" sz="1000" dirty="0">
                        <a:effectLst/>
                        <a:latin typeface="Calibri"/>
                      </a:endParaRPr>
                    </a:p>
                  </a:txBody>
                  <a:tcPr marL="6452" marR="6452" marT="6452" marB="30970" anchor="b"/>
                </a:tc>
                <a:tc>
                  <a:txBody>
                    <a:bodyPr/>
                    <a:lstStyle/>
                    <a:p>
                      <a:pPr fontAlgn="b"/>
                      <a:r>
                        <a:rPr lang="en-US" sz="1000">
                          <a:effectLst/>
                        </a:rPr>
                        <a:t>MA</a:t>
                      </a:r>
                      <a:endParaRPr lang="en-US" sz="1000" dirty="0">
                        <a:effectLst/>
                        <a:latin typeface="Calibri"/>
                      </a:endParaRPr>
                    </a:p>
                  </a:txBody>
                  <a:tcPr marL="6452" marR="6452" marT="6452" marB="30970" anchor="b"/>
                </a:tc>
                <a:tc>
                  <a:txBody>
                    <a:bodyPr/>
                    <a:lstStyle/>
                    <a:p>
                      <a:pPr fontAlgn="b"/>
                      <a:r>
                        <a:rPr lang="en-US" sz="1000">
                          <a:effectLst/>
                        </a:rPr>
                        <a:t>Sen.</a:t>
                      </a:r>
                      <a:endParaRPr lang="en-US" sz="1000" dirty="0">
                        <a:effectLst/>
                        <a:latin typeface="Calibri"/>
                      </a:endParaRPr>
                    </a:p>
                  </a:txBody>
                  <a:tcPr marL="6452" marR="6452" marT="6452" marB="30970" anchor="b"/>
                </a:tc>
                <a:tc>
                  <a:txBody>
                    <a:bodyPr/>
                    <a:lstStyle/>
                    <a:p>
                      <a:pPr fontAlgn="b"/>
                      <a:r>
                        <a:rPr lang="en-US" sz="1000">
                          <a:effectLst/>
                        </a:rPr>
                        <a:t>Warren</a:t>
                      </a:r>
                      <a:endParaRPr lang="en-US" sz="1000" dirty="0">
                        <a:effectLst/>
                        <a:latin typeface="Calibri"/>
                      </a:endParaRPr>
                    </a:p>
                  </a:txBody>
                  <a:tcPr marL="6452" marR="6452" marT="6452" marB="30970" anchor="b"/>
                </a:tc>
                <a:tc>
                  <a:txBody>
                    <a:bodyPr/>
                    <a:lstStyle/>
                    <a:p>
                      <a:pPr fontAlgn="b"/>
                      <a:endParaRPr lang="en-US" sz="1000" dirty="0">
                        <a:effectLst/>
                        <a:latin typeface="Calibri"/>
                      </a:endParaRPr>
                    </a:p>
                  </a:txBody>
                  <a:tcPr marL="6452" marR="6452" marT="6452" marB="30970" anchor="b"/>
                </a:tc>
                <a:tc>
                  <a:txBody>
                    <a:bodyPr/>
                    <a:lstStyle/>
                    <a:p>
                      <a:pPr fontAlgn="b"/>
                      <a:r>
                        <a:rPr lang="en-US" sz="1000">
                          <a:effectLst/>
                        </a:rPr>
                        <a:t>NV</a:t>
                      </a:r>
                      <a:endParaRPr lang="en-US" sz="1000" dirty="0">
                        <a:effectLst/>
                        <a:latin typeface="Calibri"/>
                      </a:endParaRPr>
                    </a:p>
                  </a:txBody>
                  <a:tcPr marL="6452" marR="6452" marT="6452" marB="30970" anchor="b"/>
                </a:tc>
                <a:tc>
                  <a:txBody>
                    <a:bodyPr/>
                    <a:lstStyle/>
                    <a:p>
                      <a:pPr fontAlgn="b"/>
                      <a:r>
                        <a:rPr lang="en-US" sz="1000">
                          <a:effectLst/>
                        </a:rPr>
                        <a:t>Sen.</a:t>
                      </a:r>
                      <a:endParaRPr lang="en-US" sz="1000" dirty="0">
                        <a:effectLst/>
                        <a:latin typeface="Calibri"/>
                      </a:endParaRPr>
                    </a:p>
                  </a:txBody>
                  <a:tcPr marL="6452" marR="6452" marT="6452" marB="30970" anchor="b"/>
                </a:tc>
                <a:tc>
                  <a:txBody>
                    <a:bodyPr/>
                    <a:lstStyle/>
                    <a:p>
                      <a:pPr fontAlgn="b"/>
                      <a:r>
                        <a:rPr lang="en-US" sz="1000">
                          <a:effectLst/>
                        </a:rPr>
                        <a:t>Cortez Masto</a:t>
                      </a:r>
                      <a:endParaRPr lang="en-US" sz="1000" dirty="0">
                        <a:effectLst/>
                        <a:latin typeface="Calibri"/>
                      </a:endParaRPr>
                    </a:p>
                  </a:txBody>
                  <a:tcPr marL="6452" marR="6452" marT="6452" marB="30970" anchor="b"/>
                </a:tc>
                <a:extLst>
                  <a:ext uri="{0D108BD9-81ED-4DB2-BD59-A6C34878D82A}">
                    <a16:rowId xmlns:a16="http://schemas.microsoft.com/office/drawing/2014/main" val="971106863"/>
                  </a:ext>
                </a:extLst>
              </a:tr>
              <a:tr h="229677">
                <a:tc>
                  <a:txBody>
                    <a:bodyPr/>
                    <a:lstStyle/>
                    <a:p>
                      <a:pPr fontAlgn="b"/>
                      <a:r>
                        <a:rPr lang="en-US" sz="1000">
                          <a:effectLst/>
                        </a:rPr>
                        <a:t>AL</a:t>
                      </a:r>
                      <a:endParaRPr lang="en-US" sz="1000" dirty="0">
                        <a:effectLst/>
                        <a:latin typeface="Calibri"/>
                      </a:endParaRPr>
                    </a:p>
                  </a:txBody>
                  <a:tcPr marL="6452" marR="6452" marT="6452" marB="30970" anchor="b"/>
                </a:tc>
                <a:tc>
                  <a:txBody>
                    <a:bodyPr/>
                    <a:lstStyle/>
                    <a:p>
                      <a:pPr fontAlgn="b"/>
                      <a:r>
                        <a:rPr lang="en-US" sz="1000">
                          <a:effectLst/>
                        </a:rPr>
                        <a:t>Sen.</a:t>
                      </a:r>
                      <a:endParaRPr lang="en-US" sz="1000" dirty="0">
                        <a:effectLst/>
                        <a:latin typeface="Calibri"/>
                      </a:endParaRPr>
                    </a:p>
                  </a:txBody>
                  <a:tcPr marL="6452" marR="6452" marT="6452" marB="30970" anchor="b"/>
                </a:tc>
                <a:tc>
                  <a:txBody>
                    <a:bodyPr/>
                    <a:lstStyle/>
                    <a:p>
                      <a:pPr fontAlgn="b"/>
                      <a:r>
                        <a:rPr lang="en-US" sz="1000">
                          <a:effectLst/>
                        </a:rPr>
                        <a:t>Jones</a:t>
                      </a:r>
                      <a:endParaRPr lang="en-US" sz="1000" dirty="0">
                        <a:effectLst/>
                        <a:latin typeface="Calibri"/>
                      </a:endParaRPr>
                    </a:p>
                  </a:txBody>
                  <a:tcPr marL="6452" marR="6452" marT="6452" marB="30970" anchor="b"/>
                </a:tc>
                <a:tc>
                  <a:txBody>
                    <a:bodyPr/>
                    <a:lstStyle/>
                    <a:p>
                      <a:pPr fontAlgn="b"/>
                      <a:endParaRPr lang="en-US" sz="1000" dirty="0">
                        <a:effectLst/>
                        <a:latin typeface="Calibri"/>
                      </a:endParaRPr>
                    </a:p>
                  </a:txBody>
                  <a:tcPr marL="6452" marR="6452" marT="6452" marB="30970" anchor="b"/>
                </a:tc>
                <a:tc>
                  <a:txBody>
                    <a:bodyPr/>
                    <a:lstStyle/>
                    <a:p>
                      <a:pPr fontAlgn="b"/>
                      <a:r>
                        <a:rPr lang="en-US" sz="1000">
                          <a:effectLst/>
                        </a:rPr>
                        <a:t>MA</a:t>
                      </a:r>
                      <a:endParaRPr lang="en-US" sz="1000" dirty="0">
                        <a:effectLst/>
                        <a:latin typeface="Calibri"/>
                      </a:endParaRPr>
                    </a:p>
                  </a:txBody>
                  <a:tcPr marL="6452" marR="6452" marT="6452" marB="30970" anchor="b"/>
                </a:tc>
                <a:tc>
                  <a:txBody>
                    <a:bodyPr/>
                    <a:lstStyle/>
                    <a:p>
                      <a:pPr fontAlgn="b"/>
                      <a:r>
                        <a:rPr lang="en-US" sz="1000">
                          <a:effectLst/>
                        </a:rPr>
                        <a:t>Sen.</a:t>
                      </a:r>
                      <a:endParaRPr lang="en-US" sz="1000" dirty="0">
                        <a:effectLst/>
                        <a:latin typeface="Calibri"/>
                      </a:endParaRPr>
                    </a:p>
                  </a:txBody>
                  <a:tcPr marL="6452" marR="6452" marT="6452" marB="30970" anchor="b"/>
                </a:tc>
                <a:tc>
                  <a:txBody>
                    <a:bodyPr/>
                    <a:lstStyle/>
                    <a:p>
                      <a:pPr fontAlgn="b"/>
                      <a:r>
                        <a:rPr lang="en-US" sz="1000">
                          <a:effectLst/>
                        </a:rPr>
                        <a:t>Markey</a:t>
                      </a:r>
                      <a:endParaRPr lang="en-US" sz="1000" dirty="0">
                        <a:effectLst/>
                        <a:latin typeface="Calibri"/>
                      </a:endParaRPr>
                    </a:p>
                  </a:txBody>
                  <a:tcPr marL="6452" marR="6452" marT="6452" marB="30970" anchor="b"/>
                </a:tc>
                <a:tc>
                  <a:txBody>
                    <a:bodyPr/>
                    <a:lstStyle/>
                    <a:p>
                      <a:pPr fontAlgn="b"/>
                      <a:endParaRPr lang="en-US" sz="1000" dirty="0">
                        <a:effectLst/>
                        <a:latin typeface="Calibri"/>
                      </a:endParaRPr>
                    </a:p>
                  </a:txBody>
                  <a:tcPr marL="6452" marR="6452" marT="6452" marB="30970" anchor="b"/>
                </a:tc>
                <a:tc>
                  <a:txBody>
                    <a:bodyPr/>
                    <a:lstStyle/>
                    <a:p>
                      <a:pPr fontAlgn="b"/>
                      <a:r>
                        <a:rPr lang="en-US" sz="1000">
                          <a:effectLst/>
                        </a:rPr>
                        <a:t>NV</a:t>
                      </a:r>
                      <a:endParaRPr lang="en-US" sz="1000" dirty="0">
                        <a:effectLst/>
                        <a:latin typeface="Calibri"/>
                      </a:endParaRPr>
                    </a:p>
                  </a:txBody>
                  <a:tcPr marL="6452" marR="6452" marT="6452" marB="30970" anchor="b"/>
                </a:tc>
                <a:tc>
                  <a:txBody>
                    <a:bodyPr/>
                    <a:lstStyle/>
                    <a:p>
                      <a:pPr fontAlgn="b"/>
                      <a:r>
                        <a:rPr lang="en-US" sz="1000">
                          <a:effectLst/>
                        </a:rPr>
                        <a:t>Sen.</a:t>
                      </a:r>
                      <a:endParaRPr lang="en-US" sz="1000" dirty="0">
                        <a:effectLst/>
                        <a:latin typeface="Calibri"/>
                      </a:endParaRPr>
                    </a:p>
                  </a:txBody>
                  <a:tcPr marL="6452" marR="6452" marT="6452" marB="30970" anchor="b"/>
                </a:tc>
                <a:tc>
                  <a:txBody>
                    <a:bodyPr/>
                    <a:lstStyle/>
                    <a:p>
                      <a:pPr fontAlgn="b"/>
                      <a:r>
                        <a:rPr lang="en-US" sz="1000">
                          <a:effectLst/>
                        </a:rPr>
                        <a:t>Rosen</a:t>
                      </a:r>
                      <a:endParaRPr lang="en-US" sz="1000" dirty="0">
                        <a:effectLst/>
                        <a:latin typeface="Calibri"/>
                      </a:endParaRPr>
                    </a:p>
                  </a:txBody>
                  <a:tcPr marL="6452" marR="6452" marT="6452" marB="30970" anchor="b"/>
                </a:tc>
                <a:extLst>
                  <a:ext uri="{0D108BD9-81ED-4DB2-BD59-A6C34878D82A}">
                    <a16:rowId xmlns:a16="http://schemas.microsoft.com/office/drawing/2014/main" val="3419720435"/>
                  </a:ext>
                </a:extLst>
              </a:tr>
              <a:tr h="229677">
                <a:tc>
                  <a:txBody>
                    <a:bodyPr/>
                    <a:lstStyle/>
                    <a:p>
                      <a:pPr fontAlgn="b"/>
                      <a:r>
                        <a:rPr lang="en-US" sz="1000">
                          <a:effectLst/>
                        </a:rPr>
                        <a:t>CA</a:t>
                      </a:r>
                      <a:endParaRPr lang="en-US" sz="1000" dirty="0">
                        <a:effectLst/>
                        <a:latin typeface="Calibri"/>
                      </a:endParaRPr>
                    </a:p>
                  </a:txBody>
                  <a:tcPr marL="6452" marR="6452" marT="6452" marB="30970" anchor="b"/>
                </a:tc>
                <a:tc>
                  <a:txBody>
                    <a:bodyPr/>
                    <a:lstStyle/>
                    <a:p>
                      <a:pPr fontAlgn="b"/>
                      <a:r>
                        <a:rPr lang="en-US" sz="1000">
                          <a:effectLst/>
                        </a:rPr>
                        <a:t>Sen.</a:t>
                      </a:r>
                      <a:endParaRPr lang="en-US" sz="1000" dirty="0">
                        <a:effectLst/>
                        <a:latin typeface="Calibri"/>
                      </a:endParaRPr>
                    </a:p>
                  </a:txBody>
                  <a:tcPr marL="6452" marR="6452" marT="6452" marB="30970" anchor="b"/>
                </a:tc>
                <a:tc>
                  <a:txBody>
                    <a:bodyPr/>
                    <a:lstStyle/>
                    <a:p>
                      <a:pPr fontAlgn="b"/>
                      <a:r>
                        <a:rPr lang="en-US" sz="1000">
                          <a:effectLst/>
                        </a:rPr>
                        <a:t>Harris</a:t>
                      </a:r>
                      <a:endParaRPr lang="en-US" sz="1000" dirty="0">
                        <a:effectLst/>
                        <a:latin typeface="Calibri"/>
                      </a:endParaRPr>
                    </a:p>
                  </a:txBody>
                  <a:tcPr marL="6452" marR="6452" marT="6452" marB="30970" anchor="b"/>
                </a:tc>
                <a:tc>
                  <a:txBody>
                    <a:bodyPr/>
                    <a:lstStyle/>
                    <a:p>
                      <a:pPr fontAlgn="b"/>
                      <a:endParaRPr lang="en-US" sz="1000" dirty="0">
                        <a:effectLst/>
                        <a:latin typeface="Calibri"/>
                      </a:endParaRPr>
                    </a:p>
                  </a:txBody>
                  <a:tcPr marL="6452" marR="6452" marT="6452" marB="30970" anchor="b"/>
                </a:tc>
                <a:tc>
                  <a:txBody>
                    <a:bodyPr/>
                    <a:lstStyle/>
                    <a:p>
                      <a:pPr fontAlgn="b"/>
                      <a:r>
                        <a:rPr lang="en-US" sz="1000">
                          <a:effectLst/>
                        </a:rPr>
                        <a:t>MA</a:t>
                      </a:r>
                      <a:endParaRPr lang="en-US" sz="1000" dirty="0">
                        <a:effectLst/>
                        <a:latin typeface="Calibri"/>
                      </a:endParaRPr>
                    </a:p>
                  </a:txBody>
                  <a:tcPr marL="6452" marR="6452" marT="6452" marB="30970" anchor="b"/>
                </a:tc>
                <a:tc>
                  <a:txBody>
                    <a:bodyPr/>
                    <a:lstStyle/>
                    <a:p>
                      <a:pPr fontAlgn="b"/>
                      <a:r>
                        <a:rPr lang="en-US" sz="1000">
                          <a:effectLst/>
                        </a:rPr>
                        <a:t>Rep.</a:t>
                      </a:r>
                      <a:endParaRPr lang="en-US" sz="1000" dirty="0">
                        <a:effectLst/>
                        <a:latin typeface="Calibri"/>
                      </a:endParaRPr>
                    </a:p>
                  </a:txBody>
                  <a:tcPr marL="6452" marR="6452" marT="6452" marB="30970" anchor="b"/>
                </a:tc>
                <a:tc>
                  <a:txBody>
                    <a:bodyPr/>
                    <a:lstStyle/>
                    <a:p>
                      <a:pPr fontAlgn="b"/>
                      <a:r>
                        <a:rPr lang="en-US" sz="1000">
                          <a:effectLst/>
                        </a:rPr>
                        <a:t>Keating </a:t>
                      </a:r>
                      <a:endParaRPr lang="en-US" sz="1000" dirty="0">
                        <a:effectLst/>
                        <a:latin typeface="Calibri"/>
                      </a:endParaRPr>
                    </a:p>
                  </a:txBody>
                  <a:tcPr marL="6452" marR="6452" marT="6452" marB="30970" anchor="b"/>
                </a:tc>
                <a:tc>
                  <a:txBody>
                    <a:bodyPr/>
                    <a:lstStyle/>
                    <a:p>
                      <a:pPr fontAlgn="b"/>
                      <a:endParaRPr lang="en-US" sz="1000" dirty="0">
                        <a:effectLst/>
                        <a:latin typeface="Calibri"/>
                      </a:endParaRPr>
                    </a:p>
                  </a:txBody>
                  <a:tcPr marL="6452" marR="6452" marT="6452" marB="30970" anchor="b"/>
                </a:tc>
                <a:tc>
                  <a:txBody>
                    <a:bodyPr/>
                    <a:lstStyle/>
                    <a:p>
                      <a:pPr fontAlgn="b"/>
                      <a:r>
                        <a:rPr lang="en-US" sz="1000">
                          <a:effectLst/>
                        </a:rPr>
                        <a:t>NY</a:t>
                      </a:r>
                      <a:endParaRPr lang="en-US" sz="1000" dirty="0">
                        <a:effectLst/>
                        <a:latin typeface="Calibri"/>
                      </a:endParaRPr>
                    </a:p>
                  </a:txBody>
                  <a:tcPr marL="6452" marR="6452" marT="6452" marB="30970" anchor="b"/>
                </a:tc>
                <a:tc>
                  <a:txBody>
                    <a:bodyPr/>
                    <a:lstStyle/>
                    <a:p>
                      <a:pPr fontAlgn="b"/>
                      <a:r>
                        <a:rPr lang="en-US" sz="1000">
                          <a:effectLst/>
                        </a:rPr>
                        <a:t>Sen.</a:t>
                      </a:r>
                      <a:endParaRPr lang="en-US" sz="1000" dirty="0">
                        <a:effectLst/>
                        <a:latin typeface="Calibri"/>
                      </a:endParaRPr>
                    </a:p>
                  </a:txBody>
                  <a:tcPr marL="6452" marR="6452" marT="6452" marB="30970" anchor="b"/>
                </a:tc>
                <a:tc>
                  <a:txBody>
                    <a:bodyPr/>
                    <a:lstStyle/>
                    <a:p>
                      <a:pPr fontAlgn="b"/>
                      <a:r>
                        <a:rPr lang="en-US" sz="1000">
                          <a:effectLst/>
                        </a:rPr>
                        <a:t>Gillibrand</a:t>
                      </a:r>
                      <a:endParaRPr lang="en-US" sz="1000" dirty="0">
                        <a:effectLst/>
                        <a:latin typeface="Calibri"/>
                      </a:endParaRPr>
                    </a:p>
                  </a:txBody>
                  <a:tcPr marL="6452" marR="6452" marT="6452" marB="30970" anchor="b"/>
                </a:tc>
                <a:extLst>
                  <a:ext uri="{0D108BD9-81ED-4DB2-BD59-A6C34878D82A}">
                    <a16:rowId xmlns:a16="http://schemas.microsoft.com/office/drawing/2014/main" val="3017418287"/>
                  </a:ext>
                </a:extLst>
              </a:tr>
              <a:tr h="229677">
                <a:tc>
                  <a:txBody>
                    <a:bodyPr/>
                    <a:lstStyle/>
                    <a:p>
                      <a:pPr fontAlgn="b"/>
                      <a:r>
                        <a:rPr lang="en-US" sz="1000">
                          <a:effectLst/>
                        </a:rPr>
                        <a:t>CA</a:t>
                      </a:r>
                      <a:endParaRPr lang="en-US" sz="1000" dirty="0">
                        <a:effectLst/>
                        <a:latin typeface="Calibri"/>
                      </a:endParaRPr>
                    </a:p>
                  </a:txBody>
                  <a:tcPr marL="6452" marR="6452" marT="6452" marB="30970" anchor="b"/>
                </a:tc>
                <a:tc>
                  <a:txBody>
                    <a:bodyPr/>
                    <a:lstStyle/>
                    <a:p>
                      <a:pPr fontAlgn="b"/>
                      <a:r>
                        <a:rPr lang="en-US" sz="1000">
                          <a:effectLst/>
                        </a:rPr>
                        <a:t>Rep.</a:t>
                      </a:r>
                      <a:endParaRPr lang="en-US" sz="1000" dirty="0">
                        <a:effectLst/>
                        <a:latin typeface="Calibri"/>
                      </a:endParaRPr>
                    </a:p>
                  </a:txBody>
                  <a:tcPr marL="6452" marR="6452" marT="6452" marB="30970" anchor="b"/>
                </a:tc>
                <a:tc>
                  <a:txBody>
                    <a:bodyPr/>
                    <a:lstStyle/>
                    <a:p>
                      <a:pPr fontAlgn="b"/>
                      <a:r>
                        <a:rPr lang="en-US" sz="1000">
                          <a:effectLst/>
                        </a:rPr>
                        <a:t>Cardenas</a:t>
                      </a:r>
                      <a:endParaRPr lang="en-US" sz="1000" dirty="0">
                        <a:effectLst/>
                        <a:latin typeface="Calibri"/>
                      </a:endParaRPr>
                    </a:p>
                  </a:txBody>
                  <a:tcPr marL="6452" marR="6452" marT="6452" marB="30970" anchor="b"/>
                </a:tc>
                <a:tc>
                  <a:txBody>
                    <a:bodyPr/>
                    <a:lstStyle/>
                    <a:p>
                      <a:pPr fontAlgn="b"/>
                      <a:endParaRPr lang="en-US" sz="1000" dirty="0">
                        <a:effectLst/>
                        <a:latin typeface="Calibri"/>
                      </a:endParaRPr>
                    </a:p>
                  </a:txBody>
                  <a:tcPr marL="6452" marR="6452" marT="6452" marB="30970" anchor="b"/>
                </a:tc>
                <a:tc>
                  <a:txBody>
                    <a:bodyPr/>
                    <a:lstStyle/>
                    <a:p>
                      <a:pPr fontAlgn="b"/>
                      <a:r>
                        <a:rPr lang="en-US" sz="1000">
                          <a:effectLst/>
                        </a:rPr>
                        <a:t>MA</a:t>
                      </a:r>
                      <a:endParaRPr lang="en-US" sz="1000" dirty="0">
                        <a:effectLst/>
                        <a:latin typeface="Calibri"/>
                      </a:endParaRPr>
                    </a:p>
                  </a:txBody>
                  <a:tcPr marL="6452" marR="6452" marT="6452" marB="30970" anchor="b"/>
                </a:tc>
                <a:tc>
                  <a:txBody>
                    <a:bodyPr/>
                    <a:lstStyle/>
                    <a:p>
                      <a:pPr fontAlgn="b"/>
                      <a:r>
                        <a:rPr lang="en-US" sz="1000">
                          <a:effectLst/>
                        </a:rPr>
                        <a:t>Rep.</a:t>
                      </a:r>
                      <a:endParaRPr lang="en-US" sz="1000" dirty="0">
                        <a:effectLst/>
                        <a:latin typeface="Calibri"/>
                      </a:endParaRPr>
                    </a:p>
                  </a:txBody>
                  <a:tcPr marL="6452" marR="6452" marT="6452" marB="30970" anchor="b"/>
                </a:tc>
                <a:tc>
                  <a:txBody>
                    <a:bodyPr/>
                    <a:lstStyle/>
                    <a:p>
                      <a:pPr fontAlgn="b"/>
                      <a:r>
                        <a:rPr lang="en-US" sz="1000">
                          <a:effectLst/>
                        </a:rPr>
                        <a:t>Lynch </a:t>
                      </a:r>
                      <a:endParaRPr lang="en-US" sz="1000" dirty="0">
                        <a:effectLst/>
                        <a:latin typeface="Calibri"/>
                      </a:endParaRPr>
                    </a:p>
                  </a:txBody>
                  <a:tcPr marL="6452" marR="6452" marT="6452" marB="30970" anchor="b"/>
                </a:tc>
                <a:tc>
                  <a:txBody>
                    <a:bodyPr/>
                    <a:lstStyle/>
                    <a:p>
                      <a:pPr fontAlgn="b"/>
                      <a:endParaRPr lang="en-US" sz="1000" dirty="0">
                        <a:effectLst/>
                        <a:latin typeface="Calibri"/>
                      </a:endParaRPr>
                    </a:p>
                  </a:txBody>
                  <a:tcPr marL="6452" marR="6452" marT="6452" marB="30970" anchor="b"/>
                </a:tc>
                <a:tc>
                  <a:txBody>
                    <a:bodyPr/>
                    <a:lstStyle/>
                    <a:p>
                      <a:pPr fontAlgn="b"/>
                      <a:r>
                        <a:rPr lang="en-US" sz="1000">
                          <a:effectLst/>
                        </a:rPr>
                        <a:t>NY</a:t>
                      </a:r>
                      <a:endParaRPr lang="en-US" sz="1000" dirty="0">
                        <a:effectLst/>
                        <a:latin typeface="Calibri"/>
                      </a:endParaRPr>
                    </a:p>
                  </a:txBody>
                  <a:tcPr marL="6452" marR="6452" marT="6452" marB="30970" anchor="b"/>
                </a:tc>
                <a:tc>
                  <a:txBody>
                    <a:bodyPr/>
                    <a:lstStyle/>
                    <a:p>
                      <a:pPr fontAlgn="b"/>
                      <a:r>
                        <a:rPr lang="en-US" sz="1000">
                          <a:effectLst/>
                        </a:rPr>
                        <a:t>Rep.</a:t>
                      </a:r>
                      <a:endParaRPr lang="en-US" sz="1000" dirty="0">
                        <a:effectLst/>
                        <a:latin typeface="Calibri"/>
                      </a:endParaRPr>
                    </a:p>
                  </a:txBody>
                  <a:tcPr marL="6452" marR="6452" marT="6452" marB="30970" anchor="b"/>
                </a:tc>
                <a:tc>
                  <a:txBody>
                    <a:bodyPr/>
                    <a:lstStyle/>
                    <a:p>
                      <a:pPr fontAlgn="b"/>
                      <a:r>
                        <a:rPr lang="en-US" sz="1000">
                          <a:effectLst/>
                        </a:rPr>
                        <a:t>Engel </a:t>
                      </a:r>
                      <a:endParaRPr lang="en-US" sz="1000" dirty="0">
                        <a:effectLst/>
                        <a:latin typeface="Calibri"/>
                      </a:endParaRPr>
                    </a:p>
                  </a:txBody>
                  <a:tcPr marL="6452" marR="6452" marT="6452" marB="30970" anchor="b"/>
                </a:tc>
                <a:extLst>
                  <a:ext uri="{0D108BD9-81ED-4DB2-BD59-A6C34878D82A}">
                    <a16:rowId xmlns:a16="http://schemas.microsoft.com/office/drawing/2014/main" val="2675542905"/>
                  </a:ext>
                </a:extLst>
              </a:tr>
              <a:tr h="365397">
                <a:tc>
                  <a:txBody>
                    <a:bodyPr/>
                    <a:lstStyle/>
                    <a:p>
                      <a:pPr fontAlgn="b"/>
                      <a:r>
                        <a:rPr lang="en-US" sz="1000">
                          <a:effectLst/>
                        </a:rPr>
                        <a:t>CA</a:t>
                      </a:r>
                      <a:endParaRPr lang="en-US" sz="1000" dirty="0">
                        <a:effectLst/>
                        <a:latin typeface="Calibri"/>
                      </a:endParaRPr>
                    </a:p>
                  </a:txBody>
                  <a:tcPr marL="6452" marR="6452" marT="6452" marB="30970" anchor="b"/>
                </a:tc>
                <a:tc>
                  <a:txBody>
                    <a:bodyPr/>
                    <a:lstStyle/>
                    <a:p>
                      <a:pPr fontAlgn="b"/>
                      <a:r>
                        <a:rPr lang="en-US" sz="1000">
                          <a:effectLst/>
                        </a:rPr>
                        <a:t>Rep.</a:t>
                      </a:r>
                      <a:endParaRPr lang="en-US" sz="1000" dirty="0">
                        <a:effectLst/>
                        <a:latin typeface="Calibri"/>
                      </a:endParaRPr>
                    </a:p>
                  </a:txBody>
                  <a:tcPr marL="6452" marR="6452" marT="6452" marB="30970" anchor="b"/>
                </a:tc>
                <a:tc>
                  <a:txBody>
                    <a:bodyPr/>
                    <a:lstStyle/>
                    <a:p>
                      <a:pPr fontAlgn="b"/>
                      <a:r>
                        <a:rPr lang="en-US" sz="1000">
                          <a:effectLst/>
                        </a:rPr>
                        <a:t>Cisneros </a:t>
                      </a:r>
                      <a:endParaRPr lang="en-US" sz="1000" dirty="0">
                        <a:effectLst/>
                        <a:latin typeface="Calibri"/>
                      </a:endParaRPr>
                    </a:p>
                  </a:txBody>
                  <a:tcPr marL="6452" marR="6452" marT="6452" marB="30970" anchor="b"/>
                </a:tc>
                <a:tc>
                  <a:txBody>
                    <a:bodyPr/>
                    <a:lstStyle/>
                    <a:p>
                      <a:pPr fontAlgn="b"/>
                      <a:endParaRPr lang="en-US" sz="1000" dirty="0">
                        <a:effectLst/>
                        <a:latin typeface="Calibri"/>
                      </a:endParaRPr>
                    </a:p>
                  </a:txBody>
                  <a:tcPr marL="6452" marR="6452" marT="6452" marB="30970" anchor="b"/>
                </a:tc>
                <a:tc>
                  <a:txBody>
                    <a:bodyPr/>
                    <a:lstStyle/>
                    <a:p>
                      <a:pPr fontAlgn="b"/>
                      <a:r>
                        <a:rPr lang="en-US" sz="1000">
                          <a:effectLst/>
                        </a:rPr>
                        <a:t>MA</a:t>
                      </a:r>
                      <a:endParaRPr lang="en-US" sz="1000" dirty="0">
                        <a:effectLst/>
                        <a:latin typeface="Calibri"/>
                      </a:endParaRPr>
                    </a:p>
                  </a:txBody>
                  <a:tcPr marL="6452" marR="6452" marT="6452" marB="30970" anchor="b"/>
                </a:tc>
                <a:tc>
                  <a:txBody>
                    <a:bodyPr/>
                    <a:lstStyle/>
                    <a:p>
                      <a:pPr fontAlgn="b"/>
                      <a:r>
                        <a:rPr lang="en-US" sz="1000">
                          <a:effectLst/>
                        </a:rPr>
                        <a:t>Rep.</a:t>
                      </a:r>
                      <a:endParaRPr lang="en-US" sz="1000" dirty="0">
                        <a:effectLst/>
                        <a:latin typeface="Calibri"/>
                      </a:endParaRPr>
                    </a:p>
                  </a:txBody>
                  <a:tcPr marL="6452" marR="6452" marT="6452" marB="30970" anchor="b"/>
                </a:tc>
                <a:tc>
                  <a:txBody>
                    <a:bodyPr/>
                    <a:lstStyle/>
                    <a:p>
                      <a:pPr fontAlgn="b"/>
                      <a:r>
                        <a:rPr lang="en-US" sz="1000">
                          <a:effectLst/>
                        </a:rPr>
                        <a:t>Moulton</a:t>
                      </a:r>
                      <a:endParaRPr lang="en-US" sz="1000" dirty="0">
                        <a:effectLst/>
                        <a:latin typeface="Calibri"/>
                      </a:endParaRPr>
                    </a:p>
                  </a:txBody>
                  <a:tcPr marL="6452" marR="6452" marT="6452" marB="30970" anchor="b"/>
                </a:tc>
                <a:tc>
                  <a:txBody>
                    <a:bodyPr/>
                    <a:lstStyle/>
                    <a:p>
                      <a:pPr fontAlgn="b"/>
                      <a:endParaRPr lang="en-US" sz="1000" dirty="0">
                        <a:effectLst/>
                        <a:latin typeface="Calibri"/>
                      </a:endParaRPr>
                    </a:p>
                  </a:txBody>
                  <a:tcPr marL="6452" marR="6452" marT="6452" marB="30970" anchor="b"/>
                </a:tc>
                <a:tc>
                  <a:txBody>
                    <a:bodyPr/>
                    <a:lstStyle/>
                    <a:p>
                      <a:pPr fontAlgn="b"/>
                      <a:r>
                        <a:rPr lang="en-US" sz="1000">
                          <a:effectLst/>
                        </a:rPr>
                        <a:t>NY</a:t>
                      </a:r>
                      <a:endParaRPr lang="en-US" sz="1000" dirty="0">
                        <a:effectLst/>
                        <a:latin typeface="Calibri"/>
                      </a:endParaRPr>
                    </a:p>
                  </a:txBody>
                  <a:tcPr marL="6452" marR="6452" marT="6452" marB="30970" anchor="b"/>
                </a:tc>
                <a:tc>
                  <a:txBody>
                    <a:bodyPr/>
                    <a:lstStyle/>
                    <a:p>
                      <a:pPr fontAlgn="b"/>
                      <a:r>
                        <a:rPr lang="en-US" sz="1000">
                          <a:effectLst/>
                        </a:rPr>
                        <a:t>Rep.</a:t>
                      </a:r>
                      <a:endParaRPr lang="en-US" sz="1000" dirty="0">
                        <a:effectLst/>
                        <a:latin typeface="Calibri"/>
                      </a:endParaRPr>
                    </a:p>
                  </a:txBody>
                  <a:tcPr marL="6452" marR="6452" marT="6452" marB="30970" anchor="b"/>
                </a:tc>
                <a:tc>
                  <a:txBody>
                    <a:bodyPr/>
                    <a:lstStyle/>
                    <a:p>
                      <a:pPr fontAlgn="b"/>
                      <a:r>
                        <a:rPr lang="en-US" sz="1000">
                          <a:effectLst/>
                        </a:rPr>
                        <a:t>Maloney, Sean Patrick</a:t>
                      </a:r>
                      <a:endParaRPr lang="en-US" sz="1000" dirty="0">
                        <a:effectLst/>
                        <a:latin typeface="Calibri"/>
                      </a:endParaRPr>
                    </a:p>
                  </a:txBody>
                  <a:tcPr marL="6452" marR="6452" marT="6452" marB="30970" anchor="b"/>
                </a:tc>
                <a:extLst>
                  <a:ext uri="{0D108BD9-81ED-4DB2-BD59-A6C34878D82A}">
                    <a16:rowId xmlns:a16="http://schemas.microsoft.com/office/drawing/2014/main" val="3515115344"/>
                  </a:ext>
                </a:extLst>
              </a:tr>
              <a:tr h="229677">
                <a:tc>
                  <a:txBody>
                    <a:bodyPr/>
                    <a:lstStyle/>
                    <a:p>
                      <a:pPr fontAlgn="b"/>
                      <a:r>
                        <a:rPr lang="en-US" sz="1000">
                          <a:effectLst/>
                        </a:rPr>
                        <a:t>CA</a:t>
                      </a:r>
                      <a:endParaRPr lang="en-US" sz="1000" dirty="0">
                        <a:effectLst/>
                        <a:latin typeface="Calibri"/>
                      </a:endParaRPr>
                    </a:p>
                  </a:txBody>
                  <a:tcPr marL="6452" marR="6452" marT="6452" marB="30970" anchor="b"/>
                </a:tc>
                <a:tc>
                  <a:txBody>
                    <a:bodyPr/>
                    <a:lstStyle/>
                    <a:p>
                      <a:pPr fontAlgn="b"/>
                      <a:r>
                        <a:rPr lang="en-US" sz="1000">
                          <a:effectLst/>
                        </a:rPr>
                        <a:t>Rep.</a:t>
                      </a:r>
                      <a:endParaRPr lang="en-US" sz="1000" dirty="0">
                        <a:effectLst/>
                        <a:latin typeface="Calibri"/>
                      </a:endParaRPr>
                    </a:p>
                  </a:txBody>
                  <a:tcPr marL="6452" marR="6452" marT="6452" marB="30970" anchor="b"/>
                </a:tc>
                <a:tc>
                  <a:txBody>
                    <a:bodyPr/>
                    <a:lstStyle/>
                    <a:p>
                      <a:pPr fontAlgn="b"/>
                      <a:r>
                        <a:rPr lang="en-US" sz="1000">
                          <a:effectLst/>
                        </a:rPr>
                        <a:t>DeSaulnier </a:t>
                      </a:r>
                      <a:endParaRPr lang="en-US" sz="1000" dirty="0">
                        <a:effectLst/>
                        <a:latin typeface="Calibri"/>
                      </a:endParaRPr>
                    </a:p>
                  </a:txBody>
                  <a:tcPr marL="6452" marR="6452" marT="6452" marB="30970" anchor="b"/>
                </a:tc>
                <a:tc>
                  <a:txBody>
                    <a:bodyPr/>
                    <a:lstStyle/>
                    <a:p>
                      <a:pPr fontAlgn="b"/>
                      <a:endParaRPr lang="en-US" sz="1000" dirty="0">
                        <a:effectLst/>
                        <a:latin typeface="Calibri"/>
                      </a:endParaRPr>
                    </a:p>
                  </a:txBody>
                  <a:tcPr marL="6452" marR="6452" marT="6452" marB="30970" anchor="b"/>
                </a:tc>
                <a:tc>
                  <a:txBody>
                    <a:bodyPr/>
                    <a:lstStyle/>
                    <a:p>
                      <a:pPr fontAlgn="b"/>
                      <a:r>
                        <a:rPr lang="en-US" sz="1000">
                          <a:effectLst/>
                        </a:rPr>
                        <a:t>MD</a:t>
                      </a:r>
                      <a:endParaRPr lang="en-US" sz="1000" dirty="0">
                        <a:effectLst/>
                        <a:latin typeface="Calibri"/>
                      </a:endParaRPr>
                    </a:p>
                  </a:txBody>
                  <a:tcPr marL="6452" marR="6452" marT="6452" marB="30970" anchor="b"/>
                </a:tc>
                <a:tc>
                  <a:txBody>
                    <a:bodyPr/>
                    <a:lstStyle/>
                    <a:p>
                      <a:pPr fontAlgn="b"/>
                      <a:r>
                        <a:rPr lang="en-US" sz="1000">
                          <a:effectLst/>
                        </a:rPr>
                        <a:t>Rep.</a:t>
                      </a:r>
                      <a:endParaRPr lang="en-US" sz="1000" dirty="0">
                        <a:effectLst/>
                        <a:latin typeface="Calibri"/>
                      </a:endParaRPr>
                    </a:p>
                  </a:txBody>
                  <a:tcPr marL="6452" marR="6452" marT="6452" marB="30970" anchor="b"/>
                </a:tc>
                <a:tc>
                  <a:txBody>
                    <a:bodyPr/>
                    <a:lstStyle/>
                    <a:p>
                      <a:pPr fontAlgn="b"/>
                      <a:r>
                        <a:rPr lang="en-US" sz="1000">
                          <a:effectLst/>
                        </a:rPr>
                        <a:t>Ruppersberger </a:t>
                      </a:r>
                      <a:endParaRPr lang="en-US" sz="1000" dirty="0">
                        <a:effectLst/>
                        <a:latin typeface="Calibri"/>
                      </a:endParaRPr>
                    </a:p>
                  </a:txBody>
                  <a:tcPr marL="6452" marR="6452" marT="6452" marB="30970" anchor="b"/>
                </a:tc>
                <a:tc>
                  <a:txBody>
                    <a:bodyPr/>
                    <a:lstStyle/>
                    <a:p>
                      <a:pPr fontAlgn="b"/>
                      <a:endParaRPr lang="en-US" sz="1000" dirty="0">
                        <a:effectLst/>
                        <a:latin typeface="Calibri"/>
                      </a:endParaRPr>
                    </a:p>
                  </a:txBody>
                  <a:tcPr marL="6452" marR="6452" marT="6452" marB="30970" anchor="b"/>
                </a:tc>
                <a:tc>
                  <a:txBody>
                    <a:bodyPr/>
                    <a:lstStyle/>
                    <a:p>
                      <a:pPr fontAlgn="b"/>
                      <a:r>
                        <a:rPr lang="en-US" sz="1000">
                          <a:effectLst/>
                        </a:rPr>
                        <a:t>NY</a:t>
                      </a:r>
                      <a:endParaRPr lang="en-US" sz="1000" dirty="0">
                        <a:effectLst/>
                        <a:latin typeface="Calibri"/>
                      </a:endParaRPr>
                    </a:p>
                  </a:txBody>
                  <a:tcPr marL="6452" marR="6452" marT="6452" marB="30970" anchor="b"/>
                </a:tc>
                <a:tc>
                  <a:txBody>
                    <a:bodyPr/>
                    <a:lstStyle/>
                    <a:p>
                      <a:pPr fontAlgn="b"/>
                      <a:r>
                        <a:rPr lang="en-US" sz="1000">
                          <a:effectLst/>
                        </a:rPr>
                        <a:t>Rep.</a:t>
                      </a:r>
                      <a:endParaRPr lang="en-US" sz="1000" dirty="0">
                        <a:effectLst/>
                        <a:latin typeface="Calibri"/>
                      </a:endParaRPr>
                    </a:p>
                  </a:txBody>
                  <a:tcPr marL="6452" marR="6452" marT="6452" marB="30970" anchor="b"/>
                </a:tc>
                <a:tc>
                  <a:txBody>
                    <a:bodyPr/>
                    <a:lstStyle/>
                    <a:p>
                      <a:pPr fontAlgn="b"/>
                      <a:r>
                        <a:rPr lang="en-US" sz="1000">
                          <a:effectLst/>
                        </a:rPr>
                        <a:t>Morelle</a:t>
                      </a:r>
                      <a:endParaRPr lang="en-US" sz="1000" dirty="0">
                        <a:effectLst/>
                        <a:latin typeface="Calibri"/>
                      </a:endParaRPr>
                    </a:p>
                  </a:txBody>
                  <a:tcPr marL="6452" marR="6452" marT="6452" marB="30970" anchor="b"/>
                </a:tc>
                <a:extLst>
                  <a:ext uri="{0D108BD9-81ED-4DB2-BD59-A6C34878D82A}">
                    <a16:rowId xmlns:a16="http://schemas.microsoft.com/office/drawing/2014/main" val="393294492"/>
                  </a:ext>
                </a:extLst>
              </a:tr>
              <a:tr h="229677">
                <a:tc>
                  <a:txBody>
                    <a:bodyPr/>
                    <a:lstStyle/>
                    <a:p>
                      <a:pPr fontAlgn="b"/>
                      <a:r>
                        <a:rPr lang="en-US" sz="1000">
                          <a:effectLst/>
                        </a:rPr>
                        <a:t>CA</a:t>
                      </a:r>
                      <a:endParaRPr lang="en-US" sz="1000" dirty="0">
                        <a:effectLst/>
                        <a:latin typeface="Calibri"/>
                      </a:endParaRPr>
                    </a:p>
                  </a:txBody>
                  <a:tcPr marL="6452" marR="6452" marT="6452" marB="30970" anchor="b"/>
                </a:tc>
                <a:tc>
                  <a:txBody>
                    <a:bodyPr/>
                    <a:lstStyle/>
                    <a:p>
                      <a:pPr fontAlgn="b"/>
                      <a:r>
                        <a:rPr lang="en-US" sz="1000">
                          <a:effectLst/>
                        </a:rPr>
                        <a:t>Rep.</a:t>
                      </a:r>
                      <a:endParaRPr lang="en-US" sz="1000" dirty="0">
                        <a:effectLst/>
                        <a:latin typeface="Calibri"/>
                      </a:endParaRPr>
                    </a:p>
                  </a:txBody>
                  <a:tcPr marL="6452" marR="6452" marT="6452" marB="30970" anchor="b"/>
                </a:tc>
                <a:tc>
                  <a:txBody>
                    <a:bodyPr/>
                    <a:lstStyle/>
                    <a:p>
                      <a:pPr fontAlgn="b"/>
                      <a:r>
                        <a:rPr lang="en-US" sz="1000">
                          <a:effectLst/>
                        </a:rPr>
                        <a:t>Lofgren </a:t>
                      </a:r>
                      <a:endParaRPr lang="en-US" sz="1000" dirty="0">
                        <a:effectLst/>
                        <a:latin typeface="Calibri"/>
                      </a:endParaRPr>
                    </a:p>
                  </a:txBody>
                  <a:tcPr marL="6452" marR="6452" marT="6452" marB="30970" anchor="b"/>
                </a:tc>
                <a:tc>
                  <a:txBody>
                    <a:bodyPr/>
                    <a:lstStyle/>
                    <a:p>
                      <a:pPr fontAlgn="b"/>
                      <a:endParaRPr lang="en-US" sz="1000" dirty="0">
                        <a:effectLst/>
                        <a:latin typeface="Calibri"/>
                      </a:endParaRPr>
                    </a:p>
                  </a:txBody>
                  <a:tcPr marL="6452" marR="6452" marT="6452" marB="30970" anchor="b"/>
                </a:tc>
                <a:tc>
                  <a:txBody>
                    <a:bodyPr/>
                    <a:lstStyle/>
                    <a:p>
                      <a:pPr fontAlgn="b"/>
                      <a:r>
                        <a:rPr lang="en-US" sz="1000">
                          <a:effectLst/>
                        </a:rPr>
                        <a:t>MD</a:t>
                      </a:r>
                      <a:endParaRPr lang="en-US" sz="1000" dirty="0">
                        <a:effectLst/>
                        <a:latin typeface="Calibri"/>
                      </a:endParaRPr>
                    </a:p>
                  </a:txBody>
                  <a:tcPr marL="6452" marR="6452" marT="6452" marB="30970" anchor="b"/>
                </a:tc>
                <a:tc>
                  <a:txBody>
                    <a:bodyPr/>
                    <a:lstStyle/>
                    <a:p>
                      <a:pPr fontAlgn="b"/>
                      <a:r>
                        <a:rPr lang="en-US" sz="1000">
                          <a:effectLst/>
                        </a:rPr>
                        <a:t>Sen.</a:t>
                      </a:r>
                      <a:endParaRPr lang="en-US" sz="1000" dirty="0">
                        <a:effectLst/>
                        <a:latin typeface="Calibri"/>
                      </a:endParaRPr>
                    </a:p>
                  </a:txBody>
                  <a:tcPr marL="6452" marR="6452" marT="6452" marB="30970" anchor="b"/>
                </a:tc>
                <a:tc>
                  <a:txBody>
                    <a:bodyPr/>
                    <a:lstStyle/>
                    <a:p>
                      <a:pPr fontAlgn="b"/>
                      <a:r>
                        <a:rPr lang="en-US" sz="1000">
                          <a:effectLst/>
                        </a:rPr>
                        <a:t>Cardin</a:t>
                      </a:r>
                      <a:endParaRPr lang="en-US" sz="1000" dirty="0">
                        <a:effectLst/>
                        <a:latin typeface="Calibri"/>
                      </a:endParaRPr>
                    </a:p>
                  </a:txBody>
                  <a:tcPr marL="6452" marR="6452" marT="6452" marB="30970" anchor="b"/>
                </a:tc>
                <a:tc>
                  <a:txBody>
                    <a:bodyPr/>
                    <a:lstStyle/>
                    <a:p>
                      <a:pPr fontAlgn="b"/>
                      <a:endParaRPr lang="en-US" sz="1000" dirty="0">
                        <a:effectLst/>
                        <a:latin typeface="Calibri"/>
                      </a:endParaRPr>
                    </a:p>
                  </a:txBody>
                  <a:tcPr marL="6452" marR="6452" marT="6452" marB="30970" anchor="b"/>
                </a:tc>
                <a:tc>
                  <a:txBody>
                    <a:bodyPr/>
                    <a:lstStyle/>
                    <a:p>
                      <a:pPr fontAlgn="b"/>
                      <a:r>
                        <a:rPr lang="en-US" sz="1000">
                          <a:effectLst/>
                        </a:rPr>
                        <a:t>NY</a:t>
                      </a:r>
                      <a:endParaRPr lang="en-US" sz="1000" dirty="0">
                        <a:effectLst/>
                        <a:latin typeface="Calibri"/>
                      </a:endParaRPr>
                    </a:p>
                  </a:txBody>
                  <a:tcPr marL="6452" marR="6452" marT="6452" marB="30970" anchor="b"/>
                </a:tc>
                <a:tc>
                  <a:txBody>
                    <a:bodyPr/>
                    <a:lstStyle/>
                    <a:p>
                      <a:pPr fontAlgn="b"/>
                      <a:r>
                        <a:rPr lang="en-US" sz="1000">
                          <a:effectLst/>
                        </a:rPr>
                        <a:t>Rep.</a:t>
                      </a:r>
                      <a:endParaRPr lang="en-US" sz="1000" dirty="0">
                        <a:effectLst/>
                        <a:latin typeface="Calibri"/>
                      </a:endParaRPr>
                    </a:p>
                  </a:txBody>
                  <a:tcPr marL="6452" marR="6452" marT="6452" marB="30970" anchor="b"/>
                </a:tc>
                <a:tc>
                  <a:txBody>
                    <a:bodyPr/>
                    <a:lstStyle/>
                    <a:p>
                      <a:pPr fontAlgn="b"/>
                      <a:r>
                        <a:rPr lang="en-US" sz="1000">
                          <a:effectLst/>
                        </a:rPr>
                        <a:t>Ocasio-Cortez </a:t>
                      </a:r>
                      <a:endParaRPr lang="en-US" sz="1000" dirty="0">
                        <a:effectLst/>
                        <a:latin typeface="Calibri"/>
                      </a:endParaRPr>
                    </a:p>
                  </a:txBody>
                  <a:tcPr marL="6452" marR="6452" marT="6452" marB="30970" anchor="b"/>
                </a:tc>
                <a:extLst>
                  <a:ext uri="{0D108BD9-81ED-4DB2-BD59-A6C34878D82A}">
                    <a16:rowId xmlns:a16="http://schemas.microsoft.com/office/drawing/2014/main" val="317176016"/>
                  </a:ext>
                </a:extLst>
              </a:tr>
              <a:tr h="229677">
                <a:tc>
                  <a:txBody>
                    <a:bodyPr/>
                    <a:lstStyle/>
                    <a:p>
                      <a:pPr fontAlgn="b"/>
                      <a:r>
                        <a:rPr lang="en-US" sz="1000">
                          <a:effectLst/>
                        </a:rPr>
                        <a:t>CA</a:t>
                      </a:r>
                      <a:endParaRPr lang="en-US" sz="1000" dirty="0">
                        <a:effectLst/>
                        <a:latin typeface="Calibri"/>
                      </a:endParaRPr>
                    </a:p>
                  </a:txBody>
                  <a:tcPr marL="6452" marR="6452" marT="6452" marB="30970" anchor="b"/>
                </a:tc>
                <a:tc>
                  <a:txBody>
                    <a:bodyPr/>
                    <a:lstStyle/>
                    <a:p>
                      <a:pPr fontAlgn="b"/>
                      <a:r>
                        <a:rPr lang="en-US" sz="1000">
                          <a:effectLst/>
                        </a:rPr>
                        <a:t>Rep.</a:t>
                      </a:r>
                      <a:endParaRPr lang="en-US" sz="1000" dirty="0">
                        <a:effectLst/>
                        <a:latin typeface="Calibri"/>
                      </a:endParaRPr>
                    </a:p>
                  </a:txBody>
                  <a:tcPr marL="6452" marR="6452" marT="6452" marB="30970" anchor="b"/>
                </a:tc>
                <a:tc>
                  <a:txBody>
                    <a:bodyPr/>
                    <a:lstStyle/>
                    <a:p>
                      <a:pPr fontAlgn="b"/>
                      <a:r>
                        <a:rPr lang="en-US" sz="1000">
                          <a:effectLst/>
                        </a:rPr>
                        <a:t>Rouda</a:t>
                      </a:r>
                      <a:endParaRPr lang="en-US" sz="1000" dirty="0">
                        <a:effectLst/>
                        <a:latin typeface="Calibri"/>
                      </a:endParaRPr>
                    </a:p>
                  </a:txBody>
                  <a:tcPr marL="6452" marR="6452" marT="6452" marB="30970" anchor="b"/>
                </a:tc>
                <a:tc>
                  <a:txBody>
                    <a:bodyPr/>
                    <a:lstStyle/>
                    <a:p>
                      <a:pPr fontAlgn="b"/>
                      <a:endParaRPr lang="en-US" sz="1000" dirty="0">
                        <a:effectLst/>
                        <a:latin typeface="Calibri"/>
                      </a:endParaRPr>
                    </a:p>
                  </a:txBody>
                  <a:tcPr marL="6452" marR="6452" marT="6452" marB="30970" anchor="b"/>
                </a:tc>
                <a:tc>
                  <a:txBody>
                    <a:bodyPr/>
                    <a:lstStyle/>
                    <a:p>
                      <a:pPr fontAlgn="b"/>
                      <a:r>
                        <a:rPr lang="en-US" sz="1000">
                          <a:effectLst/>
                        </a:rPr>
                        <a:t>MD</a:t>
                      </a:r>
                      <a:endParaRPr lang="en-US" sz="1000" dirty="0">
                        <a:effectLst/>
                        <a:latin typeface="Calibri"/>
                      </a:endParaRPr>
                    </a:p>
                  </a:txBody>
                  <a:tcPr marL="6452" marR="6452" marT="6452" marB="30970" anchor="b"/>
                </a:tc>
                <a:tc>
                  <a:txBody>
                    <a:bodyPr/>
                    <a:lstStyle/>
                    <a:p>
                      <a:pPr fontAlgn="b"/>
                      <a:r>
                        <a:rPr lang="en-US" sz="1000">
                          <a:effectLst/>
                        </a:rPr>
                        <a:t>Sen.</a:t>
                      </a:r>
                      <a:endParaRPr lang="en-US" sz="1000" dirty="0">
                        <a:effectLst/>
                        <a:latin typeface="Calibri"/>
                      </a:endParaRPr>
                    </a:p>
                  </a:txBody>
                  <a:tcPr marL="6452" marR="6452" marT="6452" marB="30970" anchor="b"/>
                </a:tc>
                <a:tc>
                  <a:txBody>
                    <a:bodyPr/>
                    <a:lstStyle/>
                    <a:p>
                      <a:pPr fontAlgn="b"/>
                      <a:r>
                        <a:rPr lang="en-US" sz="1000">
                          <a:effectLst/>
                        </a:rPr>
                        <a:t>Van Hollen</a:t>
                      </a:r>
                      <a:endParaRPr lang="en-US" sz="1000" dirty="0">
                        <a:effectLst/>
                        <a:latin typeface="Calibri"/>
                      </a:endParaRPr>
                    </a:p>
                  </a:txBody>
                  <a:tcPr marL="6452" marR="6452" marT="6452" marB="30970" anchor="b"/>
                </a:tc>
                <a:tc>
                  <a:txBody>
                    <a:bodyPr/>
                    <a:lstStyle/>
                    <a:p>
                      <a:pPr fontAlgn="b"/>
                      <a:endParaRPr lang="en-US" sz="1000" dirty="0">
                        <a:effectLst/>
                        <a:latin typeface="Calibri"/>
                      </a:endParaRPr>
                    </a:p>
                  </a:txBody>
                  <a:tcPr marL="6452" marR="6452" marT="6452" marB="30970" anchor="b"/>
                </a:tc>
                <a:tc>
                  <a:txBody>
                    <a:bodyPr/>
                    <a:lstStyle/>
                    <a:p>
                      <a:pPr fontAlgn="b"/>
                      <a:r>
                        <a:rPr lang="en-US" sz="1000">
                          <a:effectLst/>
                        </a:rPr>
                        <a:t>NY</a:t>
                      </a:r>
                      <a:endParaRPr lang="en-US" sz="1000" dirty="0">
                        <a:effectLst/>
                        <a:latin typeface="Calibri"/>
                      </a:endParaRPr>
                    </a:p>
                  </a:txBody>
                  <a:tcPr marL="6452" marR="6452" marT="6452" marB="30970" anchor="b"/>
                </a:tc>
                <a:tc>
                  <a:txBody>
                    <a:bodyPr/>
                    <a:lstStyle/>
                    <a:p>
                      <a:pPr fontAlgn="b"/>
                      <a:r>
                        <a:rPr lang="en-US" sz="1000">
                          <a:effectLst/>
                        </a:rPr>
                        <a:t>Rep.</a:t>
                      </a:r>
                      <a:endParaRPr lang="en-US" sz="1000" dirty="0">
                        <a:effectLst/>
                        <a:latin typeface="Calibri"/>
                      </a:endParaRPr>
                    </a:p>
                  </a:txBody>
                  <a:tcPr marL="6452" marR="6452" marT="6452" marB="30970" anchor="b"/>
                </a:tc>
                <a:tc>
                  <a:txBody>
                    <a:bodyPr/>
                    <a:lstStyle/>
                    <a:p>
                      <a:pPr fontAlgn="b"/>
                      <a:r>
                        <a:rPr lang="en-US" sz="1000">
                          <a:effectLst/>
                        </a:rPr>
                        <a:t>Velazquez</a:t>
                      </a:r>
                      <a:endParaRPr lang="en-US" sz="1000" dirty="0">
                        <a:effectLst/>
                        <a:latin typeface="Calibri"/>
                      </a:endParaRPr>
                    </a:p>
                  </a:txBody>
                  <a:tcPr marL="6452" marR="6452" marT="6452" marB="30970" anchor="b"/>
                </a:tc>
                <a:extLst>
                  <a:ext uri="{0D108BD9-81ED-4DB2-BD59-A6C34878D82A}">
                    <a16:rowId xmlns:a16="http://schemas.microsoft.com/office/drawing/2014/main" val="4285074515"/>
                  </a:ext>
                </a:extLst>
              </a:tr>
              <a:tr h="229677">
                <a:tc>
                  <a:txBody>
                    <a:bodyPr/>
                    <a:lstStyle/>
                    <a:p>
                      <a:pPr fontAlgn="b"/>
                      <a:r>
                        <a:rPr lang="en-US" sz="1000">
                          <a:effectLst/>
                        </a:rPr>
                        <a:t>CA</a:t>
                      </a:r>
                      <a:endParaRPr lang="en-US" sz="1000" dirty="0">
                        <a:effectLst/>
                        <a:latin typeface="Calibri"/>
                      </a:endParaRPr>
                    </a:p>
                  </a:txBody>
                  <a:tcPr marL="6452" marR="6452" marT="6452" marB="30970" anchor="b"/>
                </a:tc>
                <a:tc>
                  <a:txBody>
                    <a:bodyPr/>
                    <a:lstStyle/>
                    <a:p>
                      <a:pPr fontAlgn="b"/>
                      <a:r>
                        <a:rPr lang="en-US" sz="1000">
                          <a:effectLst/>
                        </a:rPr>
                        <a:t>Rep.</a:t>
                      </a:r>
                      <a:endParaRPr lang="en-US" sz="1000" dirty="0">
                        <a:effectLst/>
                        <a:latin typeface="Calibri"/>
                      </a:endParaRPr>
                    </a:p>
                  </a:txBody>
                  <a:tcPr marL="6452" marR="6452" marT="6452" marB="30970" anchor="b"/>
                </a:tc>
                <a:tc>
                  <a:txBody>
                    <a:bodyPr/>
                    <a:lstStyle/>
                    <a:p>
                      <a:pPr fontAlgn="b"/>
                      <a:r>
                        <a:rPr lang="en-US" sz="1000">
                          <a:effectLst/>
                        </a:rPr>
                        <a:t>Sherman </a:t>
                      </a:r>
                      <a:endParaRPr lang="en-US" sz="1000" dirty="0">
                        <a:effectLst/>
                        <a:latin typeface="Calibri"/>
                      </a:endParaRPr>
                    </a:p>
                  </a:txBody>
                  <a:tcPr marL="6452" marR="6452" marT="6452" marB="30970" anchor="b"/>
                </a:tc>
                <a:tc>
                  <a:txBody>
                    <a:bodyPr/>
                    <a:lstStyle/>
                    <a:p>
                      <a:pPr fontAlgn="b"/>
                      <a:endParaRPr lang="en-US" sz="1000" dirty="0">
                        <a:effectLst/>
                        <a:latin typeface="Calibri"/>
                      </a:endParaRPr>
                    </a:p>
                  </a:txBody>
                  <a:tcPr marL="6452" marR="6452" marT="6452" marB="30970" anchor="b"/>
                </a:tc>
                <a:tc>
                  <a:txBody>
                    <a:bodyPr/>
                    <a:lstStyle/>
                    <a:p>
                      <a:pPr fontAlgn="b"/>
                      <a:r>
                        <a:rPr lang="en-US" sz="1000">
                          <a:effectLst/>
                        </a:rPr>
                        <a:t>MD</a:t>
                      </a:r>
                      <a:endParaRPr lang="en-US" sz="1000" dirty="0">
                        <a:effectLst/>
                        <a:latin typeface="Calibri"/>
                      </a:endParaRPr>
                    </a:p>
                  </a:txBody>
                  <a:tcPr marL="6452" marR="6452" marT="6452" marB="30970" anchor="b"/>
                </a:tc>
                <a:tc>
                  <a:txBody>
                    <a:bodyPr/>
                    <a:lstStyle/>
                    <a:p>
                      <a:pPr fontAlgn="b"/>
                      <a:r>
                        <a:rPr lang="en-US" sz="1000">
                          <a:effectLst/>
                        </a:rPr>
                        <a:t>Rep.</a:t>
                      </a:r>
                      <a:endParaRPr lang="en-US" sz="1000" dirty="0">
                        <a:effectLst/>
                        <a:latin typeface="Calibri"/>
                      </a:endParaRPr>
                    </a:p>
                  </a:txBody>
                  <a:tcPr marL="6452" marR="6452" marT="6452" marB="30970" anchor="b"/>
                </a:tc>
                <a:tc>
                  <a:txBody>
                    <a:bodyPr/>
                    <a:lstStyle/>
                    <a:p>
                      <a:pPr fontAlgn="b"/>
                      <a:r>
                        <a:rPr lang="en-US" sz="1000">
                          <a:effectLst/>
                        </a:rPr>
                        <a:t>Raskin</a:t>
                      </a:r>
                      <a:endParaRPr lang="en-US" sz="1000" dirty="0">
                        <a:effectLst/>
                        <a:latin typeface="Calibri"/>
                      </a:endParaRPr>
                    </a:p>
                  </a:txBody>
                  <a:tcPr marL="6452" marR="6452" marT="6452" marB="30970" anchor="b"/>
                </a:tc>
                <a:tc>
                  <a:txBody>
                    <a:bodyPr/>
                    <a:lstStyle/>
                    <a:p>
                      <a:pPr fontAlgn="b"/>
                      <a:endParaRPr lang="en-US" sz="1000" dirty="0">
                        <a:effectLst/>
                        <a:latin typeface="Calibri"/>
                      </a:endParaRPr>
                    </a:p>
                  </a:txBody>
                  <a:tcPr marL="6452" marR="6452" marT="6452" marB="30970" anchor="b"/>
                </a:tc>
                <a:tc>
                  <a:txBody>
                    <a:bodyPr/>
                    <a:lstStyle/>
                    <a:p>
                      <a:pPr fontAlgn="b"/>
                      <a:r>
                        <a:rPr lang="en-US" sz="1000">
                          <a:effectLst/>
                        </a:rPr>
                        <a:t>OH</a:t>
                      </a:r>
                      <a:endParaRPr lang="en-US" sz="1000" dirty="0">
                        <a:effectLst/>
                        <a:latin typeface="Calibri"/>
                      </a:endParaRPr>
                    </a:p>
                  </a:txBody>
                  <a:tcPr marL="6452" marR="6452" marT="6452" marB="30970" anchor="b"/>
                </a:tc>
                <a:tc>
                  <a:txBody>
                    <a:bodyPr/>
                    <a:lstStyle/>
                    <a:p>
                      <a:pPr fontAlgn="b"/>
                      <a:r>
                        <a:rPr lang="en-US" sz="1000">
                          <a:effectLst/>
                        </a:rPr>
                        <a:t>Sen.</a:t>
                      </a:r>
                      <a:endParaRPr lang="en-US" sz="1000" dirty="0">
                        <a:effectLst/>
                        <a:latin typeface="Calibri"/>
                      </a:endParaRPr>
                    </a:p>
                  </a:txBody>
                  <a:tcPr marL="6452" marR="6452" marT="6452" marB="30970" anchor="b"/>
                </a:tc>
                <a:tc>
                  <a:txBody>
                    <a:bodyPr/>
                    <a:lstStyle/>
                    <a:p>
                      <a:pPr fontAlgn="b"/>
                      <a:r>
                        <a:rPr lang="en-US" sz="1000">
                          <a:effectLst/>
                        </a:rPr>
                        <a:t>Brown</a:t>
                      </a:r>
                      <a:endParaRPr lang="en-US" sz="1000" dirty="0">
                        <a:effectLst/>
                        <a:latin typeface="Calibri"/>
                      </a:endParaRPr>
                    </a:p>
                  </a:txBody>
                  <a:tcPr marL="6452" marR="6452" marT="6452" marB="30970" anchor="b"/>
                </a:tc>
                <a:extLst>
                  <a:ext uri="{0D108BD9-81ED-4DB2-BD59-A6C34878D82A}">
                    <a16:rowId xmlns:a16="http://schemas.microsoft.com/office/drawing/2014/main" val="1554399616"/>
                  </a:ext>
                </a:extLst>
              </a:tr>
              <a:tr h="229677">
                <a:tc>
                  <a:txBody>
                    <a:bodyPr/>
                    <a:lstStyle/>
                    <a:p>
                      <a:pPr fontAlgn="b"/>
                      <a:r>
                        <a:rPr lang="en-US" sz="1000">
                          <a:effectLst/>
                        </a:rPr>
                        <a:t>CA</a:t>
                      </a:r>
                      <a:endParaRPr lang="en-US" sz="1000" dirty="0">
                        <a:effectLst/>
                        <a:latin typeface="Calibri"/>
                      </a:endParaRPr>
                    </a:p>
                  </a:txBody>
                  <a:tcPr marL="6452" marR="6452" marT="6452" marB="30970" anchor="b"/>
                </a:tc>
                <a:tc>
                  <a:txBody>
                    <a:bodyPr/>
                    <a:lstStyle/>
                    <a:p>
                      <a:pPr fontAlgn="b"/>
                      <a:r>
                        <a:rPr lang="en-US" sz="1000">
                          <a:effectLst/>
                        </a:rPr>
                        <a:t>Rep.</a:t>
                      </a:r>
                      <a:endParaRPr lang="en-US" sz="1000" dirty="0">
                        <a:effectLst/>
                        <a:latin typeface="Calibri"/>
                      </a:endParaRPr>
                    </a:p>
                  </a:txBody>
                  <a:tcPr marL="6452" marR="6452" marT="6452" marB="30970" anchor="b"/>
                </a:tc>
                <a:tc>
                  <a:txBody>
                    <a:bodyPr/>
                    <a:lstStyle/>
                    <a:p>
                      <a:pPr fontAlgn="b"/>
                      <a:r>
                        <a:rPr lang="en-US" sz="1000">
                          <a:effectLst/>
                        </a:rPr>
                        <a:t>Speier</a:t>
                      </a:r>
                      <a:endParaRPr lang="en-US" sz="1000" dirty="0">
                        <a:effectLst/>
                        <a:latin typeface="Calibri"/>
                      </a:endParaRPr>
                    </a:p>
                  </a:txBody>
                  <a:tcPr marL="6452" marR="6452" marT="6452" marB="30970" anchor="b"/>
                </a:tc>
                <a:tc>
                  <a:txBody>
                    <a:bodyPr/>
                    <a:lstStyle/>
                    <a:p>
                      <a:pPr fontAlgn="b"/>
                      <a:endParaRPr lang="en-US" sz="1000" dirty="0">
                        <a:effectLst/>
                        <a:latin typeface="Calibri"/>
                      </a:endParaRPr>
                    </a:p>
                  </a:txBody>
                  <a:tcPr marL="6452" marR="6452" marT="6452" marB="30970" anchor="b"/>
                </a:tc>
                <a:tc>
                  <a:txBody>
                    <a:bodyPr/>
                    <a:lstStyle/>
                    <a:p>
                      <a:pPr fontAlgn="b"/>
                      <a:r>
                        <a:rPr lang="en-US" sz="1000">
                          <a:effectLst/>
                        </a:rPr>
                        <a:t>MD</a:t>
                      </a:r>
                      <a:endParaRPr lang="en-US" sz="1000" dirty="0">
                        <a:effectLst/>
                        <a:latin typeface="Calibri"/>
                      </a:endParaRPr>
                    </a:p>
                  </a:txBody>
                  <a:tcPr marL="6452" marR="6452" marT="6452" marB="30970" anchor="b"/>
                </a:tc>
                <a:tc>
                  <a:txBody>
                    <a:bodyPr/>
                    <a:lstStyle/>
                    <a:p>
                      <a:pPr fontAlgn="b"/>
                      <a:r>
                        <a:rPr lang="en-US" sz="1000">
                          <a:effectLst/>
                        </a:rPr>
                        <a:t>Rep.</a:t>
                      </a:r>
                      <a:endParaRPr lang="en-US" sz="1000" dirty="0">
                        <a:effectLst/>
                        <a:latin typeface="Calibri"/>
                      </a:endParaRPr>
                    </a:p>
                  </a:txBody>
                  <a:tcPr marL="6452" marR="6452" marT="6452" marB="30970" anchor="b"/>
                </a:tc>
                <a:tc>
                  <a:txBody>
                    <a:bodyPr/>
                    <a:lstStyle/>
                    <a:p>
                      <a:pPr fontAlgn="b"/>
                      <a:r>
                        <a:rPr lang="en-US" sz="1000">
                          <a:effectLst/>
                        </a:rPr>
                        <a:t>Sarbanes</a:t>
                      </a:r>
                      <a:endParaRPr lang="en-US" sz="1000" dirty="0">
                        <a:effectLst/>
                        <a:latin typeface="Calibri"/>
                      </a:endParaRPr>
                    </a:p>
                  </a:txBody>
                  <a:tcPr marL="6452" marR="6452" marT="6452" marB="30970" anchor="b"/>
                </a:tc>
                <a:tc>
                  <a:txBody>
                    <a:bodyPr/>
                    <a:lstStyle/>
                    <a:p>
                      <a:pPr fontAlgn="b"/>
                      <a:endParaRPr lang="en-US" sz="1000" dirty="0">
                        <a:effectLst/>
                        <a:latin typeface="Calibri"/>
                      </a:endParaRPr>
                    </a:p>
                  </a:txBody>
                  <a:tcPr marL="6452" marR="6452" marT="6452" marB="30970" anchor="b"/>
                </a:tc>
                <a:tc>
                  <a:txBody>
                    <a:bodyPr/>
                    <a:lstStyle/>
                    <a:p>
                      <a:pPr fontAlgn="b"/>
                      <a:r>
                        <a:rPr lang="en-US" sz="1000">
                          <a:effectLst/>
                        </a:rPr>
                        <a:t>OR</a:t>
                      </a:r>
                      <a:endParaRPr lang="en-US" sz="1000" dirty="0">
                        <a:effectLst/>
                        <a:latin typeface="Calibri"/>
                      </a:endParaRPr>
                    </a:p>
                  </a:txBody>
                  <a:tcPr marL="6452" marR="6452" marT="6452" marB="30970" anchor="b"/>
                </a:tc>
                <a:tc>
                  <a:txBody>
                    <a:bodyPr/>
                    <a:lstStyle/>
                    <a:p>
                      <a:pPr fontAlgn="b"/>
                      <a:r>
                        <a:rPr lang="en-US" sz="1000">
                          <a:effectLst/>
                        </a:rPr>
                        <a:t>Sen.</a:t>
                      </a:r>
                      <a:endParaRPr lang="en-US" sz="1000" dirty="0">
                        <a:effectLst/>
                        <a:latin typeface="Calibri"/>
                      </a:endParaRPr>
                    </a:p>
                  </a:txBody>
                  <a:tcPr marL="6452" marR="6452" marT="6452" marB="30970" anchor="b"/>
                </a:tc>
                <a:tc>
                  <a:txBody>
                    <a:bodyPr/>
                    <a:lstStyle/>
                    <a:p>
                      <a:pPr fontAlgn="b"/>
                      <a:r>
                        <a:rPr lang="en-US" sz="1000">
                          <a:effectLst/>
                        </a:rPr>
                        <a:t>Merkley</a:t>
                      </a:r>
                      <a:endParaRPr lang="en-US" sz="1000" dirty="0">
                        <a:effectLst/>
                        <a:latin typeface="Calibri"/>
                      </a:endParaRPr>
                    </a:p>
                  </a:txBody>
                  <a:tcPr marL="6452" marR="6452" marT="6452" marB="30970" anchor="b"/>
                </a:tc>
                <a:extLst>
                  <a:ext uri="{0D108BD9-81ED-4DB2-BD59-A6C34878D82A}">
                    <a16:rowId xmlns:a16="http://schemas.microsoft.com/office/drawing/2014/main" val="95550987"/>
                  </a:ext>
                </a:extLst>
              </a:tr>
              <a:tr h="229677">
                <a:tc>
                  <a:txBody>
                    <a:bodyPr/>
                    <a:lstStyle/>
                    <a:p>
                      <a:pPr fontAlgn="b"/>
                      <a:r>
                        <a:rPr lang="en-US" sz="1000">
                          <a:effectLst/>
                        </a:rPr>
                        <a:t>CT</a:t>
                      </a:r>
                      <a:endParaRPr lang="en-US" sz="1000" dirty="0">
                        <a:effectLst/>
                        <a:latin typeface="Calibri"/>
                      </a:endParaRPr>
                    </a:p>
                  </a:txBody>
                  <a:tcPr marL="6452" marR="6452" marT="6452" marB="30970" anchor="b"/>
                </a:tc>
                <a:tc>
                  <a:txBody>
                    <a:bodyPr/>
                    <a:lstStyle/>
                    <a:p>
                      <a:pPr fontAlgn="b"/>
                      <a:r>
                        <a:rPr lang="en-US" sz="1000">
                          <a:effectLst/>
                        </a:rPr>
                        <a:t>Sen.</a:t>
                      </a:r>
                      <a:endParaRPr lang="en-US" sz="1000" dirty="0">
                        <a:effectLst/>
                        <a:latin typeface="Calibri"/>
                      </a:endParaRPr>
                    </a:p>
                  </a:txBody>
                  <a:tcPr marL="6452" marR="6452" marT="6452" marB="30970" anchor="b"/>
                </a:tc>
                <a:tc>
                  <a:txBody>
                    <a:bodyPr/>
                    <a:lstStyle/>
                    <a:p>
                      <a:pPr fontAlgn="b"/>
                      <a:r>
                        <a:rPr lang="en-US" sz="1000">
                          <a:effectLst/>
                        </a:rPr>
                        <a:t>Blumenthal</a:t>
                      </a:r>
                      <a:endParaRPr lang="en-US" sz="1000" dirty="0">
                        <a:effectLst/>
                        <a:latin typeface="Calibri"/>
                      </a:endParaRPr>
                    </a:p>
                  </a:txBody>
                  <a:tcPr marL="6452" marR="6452" marT="6452" marB="30970" anchor="b"/>
                </a:tc>
                <a:tc>
                  <a:txBody>
                    <a:bodyPr/>
                    <a:lstStyle/>
                    <a:p>
                      <a:pPr fontAlgn="b"/>
                      <a:endParaRPr lang="en-US" sz="1000" dirty="0">
                        <a:effectLst/>
                        <a:latin typeface="Calibri"/>
                      </a:endParaRPr>
                    </a:p>
                  </a:txBody>
                  <a:tcPr marL="6452" marR="6452" marT="6452" marB="30970" anchor="b"/>
                </a:tc>
                <a:tc>
                  <a:txBody>
                    <a:bodyPr/>
                    <a:lstStyle/>
                    <a:p>
                      <a:pPr fontAlgn="b"/>
                      <a:r>
                        <a:rPr lang="en-US" sz="1000">
                          <a:effectLst/>
                        </a:rPr>
                        <a:t>ME</a:t>
                      </a:r>
                      <a:endParaRPr lang="en-US" sz="1000" dirty="0">
                        <a:effectLst/>
                        <a:latin typeface="Calibri"/>
                      </a:endParaRPr>
                    </a:p>
                  </a:txBody>
                  <a:tcPr marL="6452" marR="6452" marT="6452" marB="30970" anchor="b"/>
                </a:tc>
                <a:tc>
                  <a:txBody>
                    <a:bodyPr/>
                    <a:lstStyle/>
                    <a:p>
                      <a:pPr fontAlgn="b"/>
                      <a:r>
                        <a:rPr lang="en-US" sz="1000">
                          <a:effectLst/>
                        </a:rPr>
                        <a:t>Rep.</a:t>
                      </a:r>
                      <a:endParaRPr lang="en-US" sz="1000" dirty="0">
                        <a:effectLst/>
                        <a:latin typeface="Calibri"/>
                      </a:endParaRPr>
                    </a:p>
                  </a:txBody>
                  <a:tcPr marL="6452" marR="6452" marT="6452" marB="30970" anchor="b"/>
                </a:tc>
                <a:tc>
                  <a:txBody>
                    <a:bodyPr/>
                    <a:lstStyle/>
                    <a:p>
                      <a:pPr fontAlgn="b"/>
                      <a:r>
                        <a:rPr lang="en-US" sz="1000">
                          <a:effectLst/>
                        </a:rPr>
                        <a:t>Pingree </a:t>
                      </a:r>
                      <a:endParaRPr lang="en-US" sz="1000" dirty="0">
                        <a:effectLst/>
                        <a:latin typeface="Calibri"/>
                      </a:endParaRPr>
                    </a:p>
                  </a:txBody>
                  <a:tcPr marL="6452" marR="6452" marT="6452" marB="30970" anchor="b"/>
                </a:tc>
                <a:tc>
                  <a:txBody>
                    <a:bodyPr/>
                    <a:lstStyle/>
                    <a:p>
                      <a:pPr fontAlgn="b"/>
                      <a:endParaRPr lang="en-US" sz="1000" dirty="0">
                        <a:effectLst/>
                        <a:latin typeface="Calibri"/>
                      </a:endParaRPr>
                    </a:p>
                  </a:txBody>
                  <a:tcPr marL="6452" marR="6452" marT="6452" marB="30970" anchor="b"/>
                </a:tc>
                <a:tc>
                  <a:txBody>
                    <a:bodyPr/>
                    <a:lstStyle/>
                    <a:p>
                      <a:pPr fontAlgn="b"/>
                      <a:r>
                        <a:rPr lang="en-US" sz="1000">
                          <a:effectLst/>
                        </a:rPr>
                        <a:t>OR</a:t>
                      </a:r>
                      <a:endParaRPr lang="en-US" sz="1000" dirty="0">
                        <a:effectLst/>
                        <a:latin typeface="Calibri"/>
                      </a:endParaRPr>
                    </a:p>
                  </a:txBody>
                  <a:tcPr marL="6452" marR="6452" marT="6452" marB="30970" anchor="b"/>
                </a:tc>
                <a:tc>
                  <a:txBody>
                    <a:bodyPr/>
                    <a:lstStyle/>
                    <a:p>
                      <a:pPr fontAlgn="b"/>
                      <a:r>
                        <a:rPr lang="en-US" sz="1000">
                          <a:effectLst/>
                        </a:rPr>
                        <a:t>Sen.</a:t>
                      </a:r>
                      <a:endParaRPr lang="en-US" sz="1000" dirty="0">
                        <a:effectLst/>
                        <a:latin typeface="Calibri"/>
                      </a:endParaRPr>
                    </a:p>
                  </a:txBody>
                  <a:tcPr marL="6452" marR="6452" marT="6452" marB="30970" anchor="b"/>
                </a:tc>
                <a:tc>
                  <a:txBody>
                    <a:bodyPr/>
                    <a:lstStyle/>
                    <a:p>
                      <a:pPr fontAlgn="b"/>
                      <a:r>
                        <a:rPr lang="en-US" sz="1000">
                          <a:effectLst/>
                        </a:rPr>
                        <a:t>Wyden</a:t>
                      </a:r>
                      <a:endParaRPr lang="en-US" sz="1000" dirty="0">
                        <a:effectLst/>
                        <a:latin typeface="Calibri"/>
                      </a:endParaRPr>
                    </a:p>
                  </a:txBody>
                  <a:tcPr marL="6452" marR="6452" marT="6452" marB="30970" anchor="b"/>
                </a:tc>
                <a:extLst>
                  <a:ext uri="{0D108BD9-81ED-4DB2-BD59-A6C34878D82A}">
                    <a16:rowId xmlns:a16="http://schemas.microsoft.com/office/drawing/2014/main" val="2636409933"/>
                  </a:ext>
                </a:extLst>
              </a:tr>
              <a:tr h="229677">
                <a:tc>
                  <a:txBody>
                    <a:bodyPr/>
                    <a:lstStyle/>
                    <a:p>
                      <a:pPr fontAlgn="b"/>
                      <a:r>
                        <a:rPr lang="en-US" sz="1000">
                          <a:effectLst/>
                        </a:rPr>
                        <a:t>CT</a:t>
                      </a:r>
                      <a:endParaRPr lang="en-US" sz="1000" dirty="0">
                        <a:effectLst/>
                        <a:latin typeface="Calibri"/>
                      </a:endParaRPr>
                    </a:p>
                  </a:txBody>
                  <a:tcPr marL="6452" marR="6452" marT="6452" marB="30970" anchor="b"/>
                </a:tc>
                <a:tc>
                  <a:txBody>
                    <a:bodyPr/>
                    <a:lstStyle/>
                    <a:p>
                      <a:pPr fontAlgn="b"/>
                      <a:r>
                        <a:rPr lang="en-US" sz="1000">
                          <a:effectLst/>
                        </a:rPr>
                        <a:t>Sen.</a:t>
                      </a:r>
                      <a:endParaRPr lang="en-US" sz="1000" dirty="0">
                        <a:effectLst/>
                        <a:latin typeface="Calibri"/>
                      </a:endParaRPr>
                    </a:p>
                  </a:txBody>
                  <a:tcPr marL="6452" marR="6452" marT="6452" marB="30970" anchor="b"/>
                </a:tc>
                <a:tc>
                  <a:txBody>
                    <a:bodyPr/>
                    <a:lstStyle/>
                    <a:p>
                      <a:pPr fontAlgn="b"/>
                      <a:r>
                        <a:rPr lang="en-US" sz="1000">
                          <a:effectLst/>
                        </a:rPr>
                        <a:t>Murphy</a:t>
                      </a:r>
                      <a:endParaRPr lang="en-US" sz="1000" dirty="0">
                        <a:effectLst/>
                        <a:latin typeface="Calibri"/>
                      </a:endParaRPr>
                    </a:p>
                  </a:txBody>
                  <a:tcPr marL="6452" marR="6452" marT="6452" marB="30970" anchor="b"/>
                </a:tc>
                <a:tc>
                  <a:txBody>
                    <a:bodyPr/>
                    <a:lstStyle/>
                    <a:p>
                      <a:pPr fontAlgn="b"/>
                      <a:endParaRPr lang="en-US" sz="1000" dirty="0">
                        <a:effectLst/>
                        <a:latin typeface="Calibri"/>
                      </a:endParaRPr>
                    </a:p>
                  </a:txBody>
                  <a:tcPr marL="6452" marR="6452" marT="6452" marB="30970" anchor="b"/>
                </a:tc>
                <a:tc>
                  <a:txBody>
                    <a:bodyPr/>
                    <a:lstStyle/>
                    <a:p>
                      <a:pPr fontAlgn="b"/>
                      <a:r>
                        <a:rPr lang="en-US" sz="1000">
                          <a:effectLst/>
                        </a:rPr>
                        <a:t>MI</a:t>
                      </a:r>
                      <a:endParaRPr lang="en-US" sz="1000" dirty="0">
                        <a:effectLst/>
                        <a:latin typeface="Calibri"/>
                      </a:endParaRPr>
                    </a:p>
                  </a:txBody>
                  <a:tcPr marL="6452" marR="6452" marT="6452" marB="30970" anchor="b"/>
                </a:tc>
                <a:tc>
                  <a:txBody>
                    <a:bodyPr/>
                    <a:lstStyle/>
                    <a:p>
                      <a:pPr fontAlgn="b"/>
                      <a:r>
                        <a:rPr lang="en-US" sz="1000">
                          <a:effectLst/>
                        </a:rPr>
                        <a:t>Rep.</a:t>
                      </a:r>
                      <a:endParaRPr lang="en-US" sz="1000" dirty="0">
                        <a:effectLst/>
                        <a:latin typeface="Calibri"/>
                      </a:endParaRPr>
                    </a:p>
                  </a:txBody>
                  <a:tcPr marL="6452" marR="6452" marT="6452" marB="30970" anchor="b"/>
                </a:tc>
                <a:tc>
                  <a:txBody>
                    <a:bodyPr/>
                    <a:lstStyle/>
                    <a:p>
                      <a:pPr fontAlgn="b"/>
                      <a:r>
                        <a:rPr lang="en-US" sz="1000">
                          <a:effectLst/>
                        </a:rPr>
                        <a:t>Slotkin</a:t>
                      </a:r>
                      <a:endParaRPr lang="en-US" sz="1000" dirty="0">
                        <a:effectLst/>
                        <a:latin typeface="Calibri"/>
                      </a:endParaRPr>
                    </a:p>
                  </a:txBody>
                  <a:tcPr marL="6452" marR="6452" marT="6452" marB="30970" anchor="b"/>
                </a:tc>
                <a:tc>
                  <a:txBody>
                    <a:bodyPr/>
                    <a:lstStyle/>
                    <a:p>
                      <a:pPr fontAlgn="b"/>
                      <a:endParaRPr lang="en-US" sz="1000" dirty="0">
                        <a:effectLst/>
                        <a:latin typeface="Calibri"/>
                      </a:endParaRPr>
                    </a:p>
                  </a:txBody>
                  <a:tcPr marL="6452" marR="6452" marT="6452" marB="30970" anchor="b"/>
                </a:tc>
                <a:tc>
                  <a:txBody>
                    <a:bodyPr/>
                    <a:lstStyle/>
                    <a:p>
                      <a:pPr fontAlgn="b"/>
                      <a:r>
                        <a:rPr lang="en-US" sz="1000">
                          <a:effectLst/>
                        </a:rPr>
                        <a:t>PA</a:t>
                      </a:r>
                      <a:endParaRPr lang="en-US" sz="1000" dirty="0">
                        <a:effectLst/>
                        <a:latin typeface="Calibri"/>
                      </a:endParaRPr>
                    </a:p>
                  </a:txBody>
                  <a:tcPr marL="6452" marR="6452" marT="6452" marB="30970" anchor="b"/>
                </a:tc>
                <a:tc>
                  <a:txBody>
                    <a:bodyPr/>
                    <a:lstStyle/>
                    <a:p>
                      <a:pPr fontAlgn="b"/>
                      <a:r>
                        <a:rPr lang="en-US" sz="1000">
                          <a:effectLst/>
                        </a:rPr>
                        <a:t>Sen.</a:t>
                      </a:r>
                      <a:endParaRPr lang="en-US" sz="1000" dirty="0">
                        <a:effectLst/>
                        <a:latin typeface="Calibri"/>
                      </a:endParaRPr>
                    </a:p>
                  </a:txBody>
                  <a:tcPr marL="6452" marR="6452" marT="6452" marB="30970" anchor="b"/>
                </a:tc>
                <a:tc>
                  <a:txBody>
                    <a:bodyPr/>
                    <a:lstStyle/>
                    <a:p>
                      <a:pPr fontAlgn="b"/>
                      <a:r>
                        <a:rPr lang="en-US" sz="1000">
                          <a:effectLst/>
                        </a:rPr>
                        <a:t>Casey</a:t>
                      </a:r>
                      <a:endParaRPr lang="en-US" sz="1000" dirty="0">
                        <a:effectLst/>
                        <a:latin typeface="Calibri"/>
                      </a:endParaRPr>
                    </a:p>
                  </a:txBody>
                  <a:tcPr marL="6452" marR="6452" marT="6452" marB="30970" anchor="b"/>
                </a:tc>
                <a:extLst>
                  <a:ext uri="{0D108BD9-81ED-4DB2-BD59-A6C34878D82A}">
                    <a16:rowId xmlns:a16="http://schemas.microsoft.com/office/drawing/2014/main" val="3385535616"/>
                  </a:ext>
                </a:extLst>
              </a:tr>
              <a:tr h="365397">
                <a:tc>
                  <a:txBody>
                    <a:bodyPr/>
                    <a:lstStyle/>
                    <a:p>
                      <a:pPr fontAlgn="b"/>
                      <a:r>
                        <a:rPr lang="en-US" sz="1000">
                          <a:effectLst/>
                        </a:rPr>
                        <a:t>DC</a:t>
                      </a:r>
                      <a:endParaRPr lang="en-US" sz="1000" dirty="0">
                        <a:effectLst/>
                        <a:latin typeface="Calibri"/>
                      </a:endParaRPr>
                    </a:p>
                  </a:txBody>
                  <a:tcPr marL="6452" marR="6452" marT="6452" marB="30970" anchor="b"/>
                </a:tc>
                <a:tc>
                  <a:txBody>
                    <a:bodyPr/>
                    <a:lstStyle/>
                    <a:p>
                      <a:pPr fontAlgn="b"/>
                      <a:r>
                        <a:rPr lang="en-US" sz="1000">
                          <a:effectLst/>
                        </a:rPr>
                        <a:t>Rep.</a:t>
                      </a:r>
                      <a:endParaRPr lang="en-US" sz="1000" dirty="0">
                        <a:effectLst/>
                        <a:latin typeface="Calibri"/>
                      </a:endParaRPr>
                    </a:p>
                  </a:txBody>
                  <a:tcPr marL="6452" marR="6452" marT="6452" marB="30970" anchor="b"/>
                </a:tc>
                <a:tc>
                  <a:txBody>
                    <a:bodyPr/>
                    <a:lstStyle/>
                    <a:p>
                      <a:pPr fontAlgn="b"/>
                      <a:r>
                        <a:rPr lang="en-US" sz="1000">
                          <a:effectLst/>
                        </a:rPr>
                        <a:t>Holmes Norton </a:t>
                      </a:r>
                      <a:endParaRPr lang="en-US" sz="1000" dirty="0">
                        <a:effectLst/>
                        <a:latin typeface="Calibri"/>
                      </a:endParaRPr>
                    </a:p>
                  </a:txBody>
                  <a:tcPr marL="6452" marR="6452" marT="6452" marB="30970" anchor="b"/>
                </a:tc>
                <a:tc>
                  <a:txBody>
                    <a:bodyPr/>
                    <a:lstStyle/>
                    <a:p>
                      <a:pPr fontAlgn="b"/>
                      <a:endParaRPr lang="en-US" sz="1000" dirty="0">
                        <a:effectLst/>
                        <a:latin typeface="Calibri"/>
                      </a:endParaRPr>
                    </a:p>
                  </a:txBody>
                  <a:tcPr marL="6452" marR="6452" marT="6452" marB="30970" anchor="b"/>
                </a:tc>
                <a:tc>
                  <a:txBody>
                    <a:bodyPr/>
                    <a:lstStyle/>
                    <a:p>
                      <a:pPr fontAlgn="b"/>
                      <a:r>
                        <a:rPr lang="en-US" sz="1000">
                          <a:effectLst/>
                        </a:rPr>
                        <a:t>MN</a:t>
                      </a:r>
                      <a:endParaRPr lang="en-US" sz="1000" dirty="0">
                        <a:effectLst/>
                        <a:latin typeface="Calibri"/>
                      </a:endParaRPr>
                    </a:p>
                  </a:txBody>
                  <a:tcPr marL="6452" marR="6452" marT="6452" marB="30970" anchor="b"/>
                </a:tc>
                <a:tc>
                  <a:txBody>
                    <a:bodyPr/>
                    <a:lstStyle/>
                    <a:p>
                      <a:pPr fontAlgn="b"/>
                      <a:r>
                        <a:rPr lang="en-US" sz="1000">
                          <a:effectLst/>
                        </a:rPr>
                        <a:t>Sen.</a:t>
                      </a:r>
                      <a:endParaRPr lang="en-US" sz="1000" dirty="0">
                        <a:effectLst/>
                        <a:latin typeface="Calibri"/>
                      </a:endParaRPr>
                    </a:p>
                  </a:txBody>
                  <a:tcPr marL="6452" marR="6452" marT="6452" marB="30970" anchor="b"/>
                </a:tc>
                <a:tc>
                  <a:txBody>
                    <a:bodyPr/>
                    <a:lstStyle/>
                    <a:p>
                      <a:pPr fontAlgn="b"/>
                      <a:r>
                        <a:rPr lang="en-US" sz="1000">
                          <a:effectLst/>
                        </a:rPr>
                        <a:t>Smith</a:t>
                      </a:r>
                      <a:endParaRPr lang="en-US" sz="1000" dirty="0">
                        <a:effectLst/>
                        <a:latin typeface="Calibri"/>
                      </a:endParaRPr>
                    </a:p>
                  </a:txBody>
                  <a:tcPr marL="6452" marR="6452" marT="6452" marB="30970" anchor="b"/>
                </a:tc>
                <a:tc>
                  <a:txBody>
                    <a:bodyPr/>
                    <a:lstStyle/>
                    <a:p>
                      <a:pPr fontAlgn="b"/>
                      <a:endParaRPr lang="en-US" sz="1000" dirty="0">
                        <a:effectLst/>
                        <a:latin typeface="Calibri"/>
                      </a:endParaRPr>
                    </a:p>
                  </a:txBody>
                  <a:tcPr marL="6452" marR="6452" marT="6452" marB="30970" anchor="b"/>
                </a:tc>
                <a:tc>
                  <a:txBody>
                    <a:bodyPr/>
                    <a:lstStyle/>
                    <a:p>
                      <a:pPr fontAlgn="b"/>
                      <a:r>
                        <a:rPr lang="en-US" sz="1000">
                          <a:effectLst/>
                        </a:rPr>
                        <a:t>RI</a:t>
                      </a:r>
                      <a:endParaRPr lang="en-US" sz="1000" dirty="0">
                        <a:effectLst/>
                        <a:latin typeface="Calibri"/>
                      </a:endParaRPr>
                    </a:p>
                  </a:txBody>
                  <a:tcPr marL="6452" marR="6452" marT="6452" marB="30970" anchor="b"/>
                </a:tc>
                <a:tc>
                  <a:txBody>
                    <a:bodyPr/>
                    <a:lstStyle/>
                    <a:p>
                      <a:pPr fontAlgn="b"/>
                      <a:r>
                        <a:rPr lang="en-US" sz="1000">
                          <a:effectLst/>
                        </a:rPr>
                        <a:t>Sen.</a:t>
                      </a:r>
                      <a:endParaRPr lang="en-US" sz="1000" dirty="0">
                        <a:effectLst/>
                        <a:latin typeface="Calibri"/>
                      </a:endParaRPr>
                    </a:p>
                  </a:txBody>
                  <a:tcPr marL="6452" marR="6452" marT="6452" marB="30970" anchor="b"/>
                </a:tc>
                <a:tc>
                  <a:txBody>
                    <a:bodyPr/>
                    <a:lstStyle/>
                    <a:p>
                      <a:pPr fontAlgn="b"/>
                      <a:r>
                        <a:rPr lang="en-US" sz="1000">
                          <a:effectLst/>
                        </a:rPr>
                        <a:t>Reed</a:t>
                      </a:r>
                      <a:endParaRPr lang="en-US" sz="1000" dirty="0">
                        <a:effectLst/>
                        <a:latin typeface="Calibri"/>
                      </a:endParaRPr>
                    </a:p>
                  </a:txBody>
                  <a:tcPr marL="6452" marR="6452" marT="6452" marB="30970" anchor="b"/>
                </a:tc>
                <a:extLst>
                  <a:ext uri="{0D108BD9-81ED-4DB2-BD59-A6C34878D82A}">
                    <a16:rowId xmlns:a16="http://schemas.microsoft.com/office/drawing/2014/main" val="781915233"/>
                  </a:ext>
                </a:extLst>
              </a:tr>
              <a:tr h="229677">
                <a:tc>
                  <a:txBody>
                    <a:bodyPr/>
                    <a:lstStyle/>
                    <a:p>
                      <a:pPr fontAlgn="b"/>
                      <a:r>
                        <a:rPr lang="en-US" sz="1000">
                          <a:effectLst/>
                        </a:rPr>
                        <a:t>DE</a:t>
                      </a:r>
                      <a:endParaRPr lang="en-US" sz="1000" dirty="0">
                        <a:effectLst/>
                        <a:latin typeface="Calibri"/>
                      </a:endParaRPr>
                    </a:p>
                  </a:txBody>
                  <a:tcPr marL="6452" marR="6452" marT="6452" marB="30970" anchor="b"/>
                </a:tc>
                <a:tc>
                  <a:txBody>
                    <a:bodyPr/>
                    <a:lstStyle/>
                    <a:p>
                      <a:pPr fontAlgn="b"/>
                      <a:r>
                        <a:rPr lang="en-US" sz="1000">
                          <a:effectLst/>
                        </a:rPr>
                        <a:t>Sen.</a:t>
                      </a:r>
                      <a:endParaRPr lang="en-US" sz="1000" dirty="0">
                        <a:effectLst/>
                        <a:latin typeface="Calibri"/>
                      </a:endParaRPr>
                    </a:p>
                  </a:txBody>
                  <a:tcPr marL="6452" marR="6452" marT="6452" marB="30970" anchor="b"/>
                </a:tc>
                <a:tc>
                  <a:txBody>
                    <a:bodyPr/>
                    <a:lstStyle/>
                    <a:p>
                      <a:pPr fontAlgn="b"/>
                      <a:r>
                        <a:rPr lang="en-US" sz="1000">
                          <a:effectLst/>
                        </a:rPr>
                        <a:t>Coons</a:t>
                      </a:r>
                      <a:endParaRPr lang="en-US" sz="1000" dirty="0">
                        <a:effectLst/>
                        <a:latin typeface="Calibri"/>
                      </a:endParaRPr>
                    </a:p>
                  </a:txBody>
                  <a:tcPr marL="6452" marR="6452" marT="6452" marB="30970" anchor="b"/>
                </a:tc>
                <a:tc>
                  <a:txBody>
                    <a:bodyPr/>
                    <a:lstStyle/>
                    <a:p>
                      <a:pPr fontAlgn="b"/>
                      <a:endParaRPr lang="en-US" sz="1000" dirty="0">
                        <a:effectLst/>
                        <a:latin typeface="Calibri"/>
                      </a:endParaRPr>
                    </a:p>
                  </a:txBody>
                  <a:tcPr marL="6452" marR="6452" marT="6452" marB="30970" anchor="b"/>
                </a:tc>
                <a:tc>
                  <a:txBody>
                    <a:bodyPr/>
                    <a:lstStyle/>
                    <a:p>
                      <a:pPr fontAlgn="b"/>
                      <a:r>
                        <a:rPr lang="en-US" sz="1000">
                          <a:effectLst/>
                        </a:rPr>
                        <a:t>MN</a:t>
                      </a:r>
                      <a:endParaRPr lang="en-US" sz="1000" dirty="0">
                        <a:effectLst/>
                        <a:latin typeface="Calibri"/>
                      </a:endParaRPr>
                    </a:p>
                  </a:txBody>
                  <a:tcPr marL="6452" marR="6452" marT="6452" marB="30970" anchor="b"/>
                </a:tc>
                <a:tc>
                  <a:txBody>
                    <a:bodyPr/>
                    <a:lstStyle/>
                    <a:p>
                      <a:pPr fontAlgn="b"/>
                      <a:r>
                        <a:rPr lang="en-US" sz="1000">
                          <a:effectLst/>
                        </a:rPr>
                        <a:t>Sen.</a:t>
                      </a:r>
                      <a:endParaRPr lang="en-US" sz="1000" dirty="0">
                        <a:effectLst/>
                        <a:latin typeface="Calibri"/>
                      </a:endParaRPr>
                    </a:p>
                  </a:txBody>
                  <a:tcPr marL="6452" marR="6452" marT="6452" marB="30970" anchor="b"/>
                </a:tc>
                <a:tc>
                  <a:txBody>
                    <a:bodyPr/>
                    <a:lstStyle/>
                    <a:p>
                      <a:pPr fontAlgn="b"/>
                      <a:r>
                        <a:rPr lang="en-US" sz="1000">
                          <a:effectLst/>
                        </a:rPr>
                        <a:t>Klobuchar</a:t>
                      </a:r>
                      <a:endParaRPr lang="en-US" sz="1000" dirty="0">
                        <a:effectLst/>
                        <a:latin typeface="Calibri"/>
                      </a:endParaRPr>
                    </a:p>
                  </a:txBody>
                  <a:tcPr marL="6452" marR="6452" marT="6452" marB="30970" anchor="b"/>
                </a:tc>
                <a:tc>
                  <a:txBody>
                    <a:bodyPr/>
                    <a:lstStyle/>
                    <a:p>
                      <a:pPr fontAlgn="b"/>
                      <a:endParaRPr lang="en-US" sz="1000" dirty="0">
                        <a:effectLst/>
                        <a:latin typeface="Calibri"/>
                      </a:endParaRPr>
                    </a:p>
                  </a:txBody>
                  <a:tcPr marL="6452" marR="6452" marT="6452" marB="30970" anchor="b"/>
                </a:tc>
                <a:tc>
                  <a:txBody>
                    <a:bodyPr/>
                    <a:lstStyle/>
                    <a:p>
                      <a:pPr fontAlgn="b"/>
                      <a:r>
                        <a:rPr lang="en-US" sz="1000">
                          <a:effectLst/>
                        </a:rPr>
                        <a:t>RI</a:t>
                      </a:r>
                      <a:endParaRPr lang="en-US" sz="1000" dirty="0">
                        <a:effectLst/>
                        <a:latin typeface="Calibri"/>
                      </a:endParaRPr>
                    </a:p>
                  </a:txBody>
                  <a:tcPr marL="6452" marR="6452" marT="6452" marB="30970" anchor="b"/>
                </a:tc>
                <a:tc>
                  <a:txBody>
                    <a:bodyPr/>
                    <a:lstStyle/>
                    <a:p>
                      <a:pPr fontAlgn="b"/>
                      <a:r>
                        <a:rPr lang="en-US" sz="1000">
                          <a:effectLst/>
                        </a:rPr>
                        <a:t>Rep.</a:t>
                      </a:r>
                      <a:endParaRPr lang="en-US" sz="1000" dirty="0">
                        <a:effectLst/>
                        <a:latin typeface="Calibri"/>
                      </a:endParaRPr>
                    </a:p>
                  </a:txBody>
                  <a:tcPr marL="6452" marR="6452" marT="6452" marB="30970" anchor="b"/>
                </a:tc>
                <a:tc>
                  <a:txBody>
                    <a:bodyPr/>
                    <a:lstStyle/>
                    <a:p>
                      <a:pPr fontAlgn="b"/>
                      <a:r>
                        <a:rPr lang="en-US" sz="1000">
                          <a:effectLst/>
                        </a:rPr>
                        <a:t>Langevin </a:t>
                      </a:r>
                      <a:endParaRPr lang="en-US" sz="1000" dirty="0">
                        <a:effectLst/>
                        <a:latin typeface="Calibri"/>
                      </a:endParaRPr>
                    </a:p>
                  </a:txBody>
                  <a:tcPr marL="6452" marR="6452" marT="6452" marB="30970" anchor="b"/>
                </a:tc>
                <a:extLst>
                  <a:ext uri="{0D108BD9-81ED-4DB2-BD59-A6C34878D82A}">
                    <a16:rowId xmlns:a16="http://schemas.microsoft.com/office/drawing/2014/main" val="3484374071"/>
                  </a:ext>
                </a:extLst>
              </a:tr>
              <a:tr h="365397">
                <a:tc>
                  <a:txBody>
                    <a:bodyPr/>
                    <a:lstStyle/>
                    <a:p>
                      <a:pPr fontAlgn="b"/>
                      <a:r>
                        <a:rPr lang="en-US" sz="1000">
                          <a:effectLst/>
                        </a:rPr>
                        <a:t>FL</a:t>
                      </a:r>
                      <a:endParaRPr lang="en-US" sz="1000" dirty="0">
                        <a:effectLst/>
                        <a:latin typeface="Calibri"/>
                      </a:endParaRPr>
                    </a:p>
                  </a:txBody>
                  <a:tcPr marL="6452" marR="6452" marT="6452" marB="30970" anchor="b"/>
                </a:tc>
                <a:tc>
                  <a:txBody>
                    <a:bodyPr/>
                    <a:lstStyle/>
                    <a:p>
                      <a:pPr fontAlgn="b"/>
                      <a:r>
                        <a:rPr lang="en-US" sz="1000">
                          <a:effectLst/>
                        </a:rPr>
                        <a:t>Rep.</a:t>
                      </a:r>
                      <a:endParaRPr lang="en-US" sz="1000" dirty="0">
                        <a:effectLst/>
                        <a:latin typeface="Calibri"/>
                      </a:endParaRPr>
                    </a:p>
                  </a:txBody>
                  <a:tcPr marL="6452" marR="6452" marT="6452" marB="30970" anchor="b"/>
                </a:tc>
                <a:tc>
                  <a:txBody>
                    <a:bodyPr/>
                    <a:lstStyle/>
                    <a:p>
                      <a:pPr fontAlgn="b"/>
                      <a:r>
                        <a:rPr lang="en-US" sz="1000">
                          <a:effectLst/>
                        </a:rPr>
                        <a:t>Mucarsel-Powell </a:t>
                      </a:r>
                      <a:endParaRPr lang="en-US" sz="1000" dirty="0">
                        <a:effectLst/>
                        <a:latin typeface="Calibri"/>
                      </a:endParaRPr>
                    </a:p>
                  </a:txBody>
                  <a:tcPr marL="6452" marR="6452" marT="6452" marB="30970" anchor="b"/>
                </a:tc>
                <a:tc>
                  <a:txBody>
                    <a:bodyPr/>
                    <a:lstStyle/>
                    <a:p>
                      <a:pPr fontAlgn="b"/>
                      <a:endParaRPr lang="en-US" sz="1000" dirty="0">
                        <a:effectLst/>
                        <a:latin typeface="Calibri"/>
                      </a:endParaRPr>
                    </a:p>
                  </a:txBody>
                  <a:tcPr marL="6452" marR="6452" marT="6452" marB="30970" anchor="b"/>
                </a:tc>
                <a:tc>
                  <a:txBody>
                    <a:bodyPr/>
                    <a:lstStyle/>
                    <a:p>
                      <a:pPr fontAlgn="b"/>
                      <a:r>
                        <a:rPr lang="en-US" sz="1000">
                          <a:effectLst/>
                        </a:rPr>
                        <a:t>MN</a:t>
                      </a:r>
                      <a:endParaRPr lang="en-US" sz="1000" dirty="0">
                        <a:effectLst/>
                        <a:latin typeface="Calibri"/>
                      </a:endParaRPr>
                    </a:p>
                  </a:txBody>
                  <a:tcPr marL="6452" marR="6452" marT="6452" marB="30970" anchor="b"/>
                </a:tc>
                <a:tc>
                  <a:txBody>
                    <a:bodyPr/>
                    <a:lstStyle/>
                    <a:p>
                      <a:pPr fontAlgn="b"/>
                      <a:r>
                        <a:rPr lang="en-US" sz="1000">
                          <a:effectLst/>
                        </a:rPr>
                        <a:t>Rep.</a:t>
                      </a:r>
                      <a:endParaRPr lang="en-US" sz="1000" dirty="0">
                        <a:effectLst/>
                        <a:latin typeface="Calibri"/>
                      </a:endParaRPr>
                    </a:p>
                  </a:txBody>
                  <a:tcPr marL="6452" marR="6452" marT="6452" marB="30970" anchor="b"/>
                </a:tc>
                <a:tc>
                  <a:txBody>
                    <a:bodyPr/>
                    <a:lstStyle/>
                    <a:p>
                      <a:pPr fontAlgn="b"/>
                      <a:r>
                        <a:rPr lang="en-US" sz="1000">
                          <a:effectLst/>
                        </a:rPr>
                        <a:t>Omar </a:t>
                      </a:r>
                      <a:endParaRPr lang="en-US" sz="1000" dirty="0">
                        <a:effectLst/>
                        <a:latin typeface="Calibri"/>
                      </a:endParaRPr>
                    </a:p>
                  </a:txBody>
                  <a:tcPr marL="6452" marR="6452" marT="6452" marB="30970" anchor="b"/>
                </a:tc>
                <a:tc>
                  <a:txBody>
                    <a:bodyPr/>
                    <a:lstStyle/>
                    <a:p>
                      <a:pPr fontAlgn="b"/>
                      <a:endParaRPr lang="en-US" sz="1000" dirty="0">
                        <a:effectLst/>
                        <a:latin typeface="Calibri"/>
                      </a:endParaRPr>
                    </a:p>
                  </a:txBody>
                  <a:tcPr marL="6452" marR="6452" marT="6452" marB="30970" anchor="b"/>
                </a:tc>
                <a:tc>
                  <a:txBody>
                    <a:bodyPr/>
                    <a:lstStyle/>
                    <a:p>
                      <a:pPr fontAlgn="b"/>
                      <a:r>
                        <a:rPr lang="en-US" sz="1000">
                          <a:effectLst/>
                        </a:rPr>
                        <a:t>TX</a:t>
                      </a:r>
                      <a:endParaRPr lang="en-US" sz="1000" dirty="0">
                        <a:effectLst/>
                        <a:latin typeface="Calibri"/>
                      </a:endParaRPr>
                    </a:p>
                  </a:txBody>
                  <a:tcPr marL="6452" marR="6452" marT="6452" marB="30970" anchor="b"/>
                </a:tc>
                <a:tc>
                  <a:txBody>
                    <a:bodyPr/>
                    <a:lstStyle/>
                    <a:p>
                      <a:pPr fontAlgn="b"/>
                      <a:r>
                        <a:rPr lang="en-US" sz="1000">
                          <a:effectLst/>
                        </a:rPr>
                        <a:t>Rep.</a:t>
                      </a:r>
                      <a:endParaRPr lang="en-US" sz="1000" dirty="0">
                        <a:effectLst/>
                        <a:latin typeface="Calibri"/>
                      </a:endParaRPr>
                    </a:p>
                  </a:txBody>
                  <a:tcPr marL="6452" marR="6452" marT="6452" marB="30970" anchor="b"/>
                </a:tc>
                <a:tc>
                  <a:txBody>
                    <a:bodyPr/>
                    <a:lstStyle/>
                    <a:p>
                      <a:pPr fontAlgn="b"/>
                      <a:r>
                        <a:rPr lang="en-US" sz="1000">
                          <a:effectLst/>
                        </a:rPr>
                        <a:t>Jackson Lee </a:t>
                      </a:r>
                      <a:endParaRPr lang="en-US" sz="1000" dirty="0">
                        <a:effectLst/>
                        <a:latin typeface="Calibri"/>
                      </a:endParaRPr>
                    </a:p>
                  </a:txBody>
                  <a:tcPr marL="6452" marR="6452" marT="6452" marB="30970" anchor="b"/>
                </a:tc>
                <a:extLst>
                  <a:ext uri="{0D108BD9-81ED-4DB2-BD59-A6C34878D82A}">
                    <a16:rowId xmlns:a16="http://schemas.microsoft.com/office/drawing/2014/main" val="829252163"/>
                  </a:ext>
                </a:extLst>
              </a:tr>
              <a:tr h="229677">
                <a:tc>
                  <a:txBody>
                    <a:bodyPr/>
                    <a:lstStyle/>
                    <a:p>
                      <a:pPr fontAlgn="b"/>
                      <a:r>
                        <a:rPr lang="en-US" sz="1000">
                          <a:effectLst/>
                        </a:rPr>
                        <a:t>HI</a:t>
                      </a:r>
                      <a:endParaRPr lang="en-US" sz="1000" dirty="0">
                        <a:effectLst/>
                        <a:latin typeface="Calibri"/>
                      </a:endParaRPr>
                    </a:p>
                  </a:txBody>
                  <a:tcPr marL="6452" marR="6452" marT="6452" marB="30970" anchor="b"/>
                </a:tc>
                <a:tc>
                  <a:txBody>
                    <a:bodyPr/>
                    <a:lstStyle/>
                    <a:p>
                      <a:pPr fontAlgn="b"/>
                      <a:r>
                        <a:rPr lang="en-US" sz="1000">
                          <a:effectLst/>
                        </a:rPr>
                        <a:t>Sen.</a:t>
                      </a:r>
                      <a:endParaRPr lang="en-US" sz="1000" dirty="0">
                        <a:effectLst/>
                        <a:latin typeface="Calibri"/>
                      </a:endParaRPr>
                    </a:p>
                  </a:txBody>
                  <a:tcPr marL="6452" marR="6452" marT="6452" marB="30970" anchor="b"/>
                </a:tc>
                <a:tc>
                  <a:txBody>
                    <a:bodyPr/>
                    <a:lstStyle/>
                    <a:p>
                      <a:pPr fontAlgn="b"/>
                      <a:r>
                        <a:rPr lang="en-US" sz="1000">
                          <a:effectLst/>
                        </a:rPr>
                        <a:t>Hirono</a:t>
                      </a:r>
                      <a:endParaRPr lang="en-US" sz="1000" dirty="0">
                        <a:effectLst/>
                        <a:latin typeface="Calibri"/>
                      </a:endParaRPr>
                    </a:p>
                  </a:txBody>
                  <a:tcPr marL="6452" marR="6452" marT="6452" marB="30970" anchor="b"/>
                </a:tc>
                <a:tc>
                  <a:txBody>
                    <a:bodyPr/>
                    <a:lstStyle/>
                    <a:p>
                      <a:pPr fontAlgn="b"/>
                      <a:endParaRPr lang="en-US" sz="1000" dirty="0">
                        <a:effectLst/>
                        <a:latin typeface="Calibri"/>
                      </a:endParaRPr>
                    </a:p>
                  </a:txBody>
                  <a:tcPr marL="6452" marR="6452" marT="6452" marB="30970" anchor="b"/>
                </a:tc>
                <a:tc>
                  <a:txBody>
                    <a:bodyPr/>
                    <a:lstStyle/>
                    <a:p>
                      <a:pPr fontAlgn="b"/>
                      <a:r>
                        <a:rPr lang="en-US" sz="1000">
                          <a:effectLst/>
                        </a:rPr>
                        <a:t>MN</a:t>
                      </a:r>
                      <a:endParaRPr lang="en-US" sz="1000" dirty="0">
                        <a:effectLst/>
                        <a:latin typeface="Calibri"/>
                      </a:endParaRPr>
                    </a:p>
                  </a:txBody>
                  <a:tcPr marL="6452" marR="6452" marT="6452" marB="30970" anchor="b"/>
                </a:tc>
                <a:tc>
                  <a:txBody>
                    <a:bodyPr/>
                    <a:lstStyle/>
                    <a:p>
                      <a:pPr fontAlgn="b"/>
                      <a:r>
                        <a:rPr lang="en-US" sz="1000">
                          <a:effectLst/>
                        </a:rPr>
                        <a:t>Rep.</a:t>
                      </a:r>
                      <a:endParaRPr lang="en-US" sz="1000" dirty="0">
                        <a:effectLst/>
                        <a:latin typeface="Calibri"/>
                      </a:endParaRPr>
                    </a:p>
                  </a:txBody>
                  <a:tcPr marL="6452" marR="6452" marT="6452" marB="30970" anchor="b"/>
                </a:tc>
                <a:tc>
                  <a:txBody>
                    <a:bodyPr/>
                    <a:lstStyle/>
                    <a:p>
                      <a:pPr fontAlgn="b"/>
                      <a:r>
                        <a:rPr lang="en-US" sz="1000">
                          <a:effectLst/>
                        </a:rPr>
                        <a:t>Peterson </a:t>
                      </a:r>
                      <a:endParaRPr lang="en-US" sz="1000" dirty="0">
                        <a:effectLst/>
                        <a:latin typeface="Calibri"/>
                      </a:endParaRPr>
                    </a:p>
                  </a:txBody>
                  <a:tcPr marL="6452" marR="6452" marT="6452" marB="30970" anchor="b"/>
                </a:tc>
                <a:tc>
                  <a:txBody>
                    <a:bodyPr/>
                    <a:lstStyle/>
                    <a:p>
                      <a:pPr fontAlgn="b"/>
                      <a:endParaRPr lang="en-US" sz="1000" dirty="0">
                        <a:effectLst/>
                        <a:latin typeface="Calibri"/>
                      </a:endParaRPr>
                    </a:p>
                  </a:txBody>
                  <a:tcPr marL="6452" marR="6452" marT="6452" marB="30970" anchor="b"/>
                </a:tc>
                <a:tc>
                  <a:txBody>
                    <a:bodyPr/>
                    <a:lstStyle/>
                    <a:p>
                      <a:pPr fontAlgn="b"/>
                      <a:r>
                        <a:rPr lang="en-US" sz="1000">
                          <a:effectLst/>
                        </a:rPr>
                        <a:t>TX</a:t>
                      </a:r>
                      <a:endParaRPr lang="en-US" sz="1000" dirty="0">
                        <a:effectLst/>
                        <a:latin typeface="Calibri"/>
                      </a:endParaRPr>
                    </a:p>
                  </a:txBody>
                  <a:tcPr marL="6452" marR="6452" marT="6452" marB="30970" anchor="b"/>
                </a:tc>
                <a:tc>
                  <a:txBody>
                    <a:bodyPr/>
                    <a:lstStyle/>
                    <a:p>
                      <a:pPr fontAlgn="b"/>
                      <a:r>
                        <a:rPr lang="en-US" sz="1000">
                          <a:effectLst/>
                        </a:rPr>
                        <a:t>Rep.</a:t>
                      </a:r>
                      <a:endParaRPr lang="en-US" sz="1000" dirty="0">
                        <a:effectLst/>
                        <a:latin typeface="Calibri"/>
                      </a:endParaRPr>
                    </a:p>
                  </a:txBody>
                  <a:tcPr marL="6452" marR="6452" marT="6452" marB="30970" anchor="b"/>
                </a:tc>
                <a:tc>
                  <a:txBody>
                    <a:bodyPr/>
                    <a:lstStyle/>
                    <a:p>
                      <a:pPr fontAlgn="b"/>
                      <a:r>
                        <a:rPr lang="en-US" sz="1000">
                          <a:effectLst/>
                        </a:rPr>
                        <a:t>Johnson </a:t>
                      </a:r>
                      <a:endParaRPr lang="en-US" sz="1000" dirty="0">
                        <a:effectLst/>
                        <a:latin typeface="Calibri"/>
                      </a:endParaRPr>
                    </a:p>
                  </a:txBody>
                  <a:tcPr marL="6452" marR="6452" marT="6452" marB="30970" anchor="b"/>
                </a:tc>
                <a:extLst>
                  <a:ext uri="{0D108BD9-81ED-4DB2-BD59-A6C34878D82A}">
                    <a16:rowId xmlns:a16="http://schemas.microsoft.com/office/drawing/2014/main" val="3807503993"/>
                  </a:ext>
                </a:extLst>
              </a:tr>
              <a:tr h="229677">
                <a:tc>
                  <a:txBody>
                    <a:bodyPr/>
                    <a:lstStyle/>
                    <a:p>
                      <a:pPr fontAlgn="b"/>
                      <a:r>
                        <a:rPr lang="en-US" sz="1000">
                          <a:effectLst/>
                        </a:rPr>
                        <a:t>HI</a:t>
                      </a:r>
                      <a:endParaRPr lang="en-US" sz="1000" dirty="0">
                        <a:effectLst/>
                        <a:latin typeface="Calibri"/>
                      </a:endParaRPr>
                    </a:p>
                  </a:txBody>
                  <a:tcPr marL="6452" marR="6452" marT="6452" marB="30970" anchor="b"/>
                </a:tc>
                <a:tc>
                  <a:txBody>
                    <a:bodyPr/>
                    <a:lstStyle/>
                    <a:p>
                      <a:pPr fontAlgn="b"/>
                      <a:r>
                        <a:rPr lang="en-US" sz="1000">
                          <a:effectLst/>
                        </a:rPr>
                        <a:t>Sen.</a:t>
                      </a:r>
                      <a:endParaRPr lang="en-US" sz="1000" dirty="0">
                        <a:effectLst/>
                        <a:latin typeface="Calibri"/>
                      </a:endParaRPr>
                    </a:p>
                  </a:txBody>
                  <a:tcPr marL="6452" marR="6452" marT="6452" marB="30970" anchor="b"/>
                </a:tc>
                <a:tc>
                  <a:txBody>
                    <a:bodyPr/>
                    <a:lstStyle/>
                    <a:p>
                      <a:pPr fontAlgn="b"/>
                      <a:r>
                        <a:rPr lang="en-US" sz="1000">
                          <a:effectLst/>
                        </a:rPr>
                        <a:t>Schatz</a:t>
                      </a:r>
                      <a:endParaRPr lang="en-US" sz="1000" dirty="0">
                        <a:effectLst/>
                        <a:latin typeface="Calibri"/>
                      </a:endParaRPr>
                    </a:p>
                  </a:txBody>
                  <a:tcPr marL="6452" marR="6452" marT="6452" marB="30970" anchor="b"/>
                </a:tc>
                <a:tc>
                  <a:txBody>
                    <a:bodyPr/>
                    <a:lstStyle/>
                    <a:p>
                      <a:pPr fontAlgn="b"/>
                      <a:endParaRPr lang="en-US" sz="1000" dirty="0">
                        <a:effectLst/>
                        <a:latin typeface="Calibri"/>
                      </a:endParaRPr>
                    </a:p>
                  </a:txBody>
                  <a:tcPr marL="6452" marR="6452" marT="6452" marB="30970" anchor="b"/>
                </a:tc>
                <a:tc>
                  <a:txBody>
                    <a:bodyPr/>
                    <a:lstStyle/>
                    <a:p>
                      <a:pPr fontAlgn="b"/>
                      <a:r>
                        <a:rPr lang="en-US" sz="1000">
                          <a:effectLst/>
                        </a:rPr>
                        <a:t>MP</a:t>
                      </a:r>
                      <a:endParaRPr lang="en-US" sz="1000" dirty="0">
                        <a:effectLst/>
                        <a:latin typeface="Calibri"/>
                      </a:endParaRPr>
                    </a:p>
                  </a:txBody>
                  <a:tcPr marL="6452" marR="6452" marT="6452" marB="30970" anchor="b"/>
                </a:tc>
                <a:tc>
                  <a:txBody>
                    <a:bodyPr/>
                    <a:lstStyle/>
                    <a:p>
                      <a:pPr fontAlgn="b"/>
                      <a:r>
                        <a:rPr lang="en-US" sz="1000">
                          <a:effectLst/>
                        </a:rPr>
                        <a:t>Rep.</a:t>
                      </a:r>
                      <a:endParaRPr lang="en-US" sz="1000" dirty="0">
                        <a:effectLst/>
                        <a:latin typeface="Calibri"/>
                      </a:endParaRPr>
                    </a:p>
                  </a:txBody>
                  <a:tcPr marL="6452" marR="6452" marT="6452" marB="30970" anchor="b"/>
                </a:tc>
                <a:tc>
                  <a:txBody>
                    <a:bodyPr/>
                    <a:lstStyle/>
                    <a:p>
                      <a:pPr fontAlgn="b"/>
                      <a:r>
                        <a:rPr lang="en-US" sz="1000">
                          <a:effectLst/>
                        </a:rPr>
                        <a:t>Sablan</a:t>
                      </a:r>
                      <a:endParaRPr lang="en-US" sz="1000" dirty="0">
                        <a:effectLst/>
                        <a:latin typeface="Calibri"/>
                      </a:endParaRPr>
                    </a:p>
                  </a:txBody>
                  <a:tcPr marL="6452" marR="6452" marT="6452" marB="30970" anchor="b"/>
                </a:tc>
                <a:tc>
                  <a:txBody>
                    <a:bodyPr/>
                    <a:lstStyle/>
                    <a:p>
                      <a:pPr fontAlgn="b"/>
                      <a:endParaRPr lang="en-US" sz="1000" dirty="0">
                        <a:effectLst/>
                        <a:latin typeface="Calibri"/>
                      </a:endParaRPr>
                    </a:p>
                  </a:txBody>
                  <a:tcPr marL="6452" marR="6452" marT="6452" marB="30970" anchor="b"/>
                </a:tc>
                <a:tc>
                  <a:txBody>
                    <a:bodyPr/>
                    <a:lstStyle/>
                    <a:p>
                      <a:pPr fontAlgn="b"/>
                      <a:r>
                        <a:rPr lang="en-US" sz="1000">
                          <a:effectLst/>
                        </a:rPr>
                        <a:t>VA</a:t>
                      </a:r>
                      <a:endParaRPr lang="en-US" sz="1000" dirty="0">
                        <a:effectLst/>
                        <a:latin typeface="Calibri"/>
                      </a:endParaRPr>
                    </a:p>
                  </a:txBody>
                  <a:tcPr marL="6452" marR="6452" marT="6452" marB="30970" anchor="b"/>
                </a:tc>
                <a:tc>
                  <a:txBody>
                    <a:bodyPr/>
                    <a:lstStyle/>
                    <a:p>
                      <a:pPr fontAlgn="b"/>
                      <a:r>
                        <a:rPr lang="en-US" sz="1000">
                          <a:effectLst/>
                        </a:rPr>
                        <a:t>Sen.</a:t>
                      </a:r>
                      <a:endParaRPr lang="en-US" sz="1000" dirty="0">
                        <a:effectLst/>
                        <a:latin typeface="Calibri"/>
                      </a:endParaRPr>
                    </a:p>
                  </a:txBody>
                  <a:tcPr marL="6452" marR="6452" marT="6452" marB="30970" anchor="b"/>
                </a:tc>
                <a:tc>
                  <a:txBody>
                    <a:bodyPr/>
                    <a:lstStyle/>
                    <a:p>
                      <a:pPr fontAlgn="b"/>
                      <a:r>
                        <a:rPr lang="en-US" sz="1000">
                          <a:effectLst/>
                        </a:rPr>
                        <a:t>Kaine</a:t>
                      </a:r>
                      <a:endParaRPr lang="en-US" sz="1000" dirty="0">
                        <a:effectLst/>
                        <a:latin typeface="Calibri"/>
                      </a:endParaRPr>
                    </a:p>
                  </a:txBody>
                  <a:tcPr marL="6452" marR="6452" marT="6452" marB="30970" anchor="b"/>
                </a:tc>
                <a:extLst>
                  <a:ext uri="{0D108BD9-81ED-4DB2-BD59-A6C34878D82A}">
                    <a16:rowId xmlns:a16="http://schemas.microsoft.com/office/drawing/2014/main" val="2276122150"/>
                  </a:ext>
                </a:extLst>
              </a:tr>
              <a:tr h="229677">
                <a:tc>
                  <a:txBody>
                    <a:bodyPr/>
                    <a:lstStyle/>
                    <a:p>
                      <a:pPr fontAlgn="b"/>
                      <a:r>
                        <a:rPr lang="en-US" sz="1000">
                          <a:effectLst/>
                        </a:rPr>
                        <a:t>HI</a:t>
                      </a:r>
                      <a:endParaRPr lang="en-US" sz="1000" dirty="0">
                        <a:effectLst/>
                        <a:latin typeface="Calibri"/>
                      </a:endParaRPr>
                    </a:p>
                  </a:txBody>
                  <a:tcPr marL="6452" marR="6452" marT="6452" marB="30970" anchor="b"/>
                </a:tc>
                <a:tc>
                  <a:txBody>
                    <a:bodyPr/>
                    <a:lstStyle/>
                    <a:p>
                      <a:pPr fontAlgn="b"/>
                      <a:r>
                        <a:rPr lang="en-US" sz="1000">
                          <a:effectLst/>
                        </a:rPr>
                        <a:t>Rep.</a:t>
                      </a:r>
                      <a:endParaRPr lang="en-US" sz="1000" dirty="0">
                        <a:effectLst/>
                        <a:latin typeface="Calibri"/>
                      </a:endParaRPr>
                    </a:p>
                  </a:txBody>
                  <a:tcPr marL="6452" marR="6452" marT="6452" marB="30970" anchor="b"/>
                </a:tc>
                <a:tc>
                  <a:txBody>
                    <a:bodyPr/>
                    <a:lstStyle/>
                    <a:p>
                      <a:pPr fontAlgn="b"/>
                      <a:r>
                        <a:rPr lang="en-US" sz="1000">
                          <a:effectLst/>
                        </a:rPr>
                        <a:t>Gabbard </a:t>
                      </a:r>
                      <a:endParaRPr lang="en-US" sz="1000" dirty="0">
                        <a:effectLst/>
                        <a:latin typeface="Calibri"/>
                      </a:endParaRPr>
                    </a:p>
                  </a:txBody>
                  <a:tcPr marL="6452" marR="6452" marT="6452" marB="30970" anchor="b"/>
                </a:tc>
                <a:tc>
                  <a:txBody>
                    <a:bodyPr/>
                    <a:lstStyle/>
                    <a:p>
                      <a:pPr fontAlgn="b"/>
                      <a:endParaRPr lang="en-US" sz="1000" dirty="0">
                        <a:effectLst/>
                        <a:latin typeface="Calibri"/>
                      </a:endParaRPr>
                    </a:p>
                  </a:txBody>
                  <a:tcPr marL="6452" marR="6452" marT="6452" marB="30970" anchor="b"/>
                </a:tc>
                <a:tc>
                  <a:txBody>
                    <a:bodyPr/>
                    <a:lstStyle/>
                    <a:p>
                      <a:pPr fontAlgn="b"/>
                      <a:r>
                        <a:rPr lang="en-US" sz="1000">
                          <a:effectLst/>
                        </a:rPr>
                        <a:t>MT</a:t>
                      </a:r>
                      <a:endParaRPr lang="en-US" sz="1000" dirty="0">
                        <a:effectLst/>
                        <a:latin typeface="Calibri"/>
                      </a:endParaRPr>
                    </a:p>
                  </a:txBody>
                  <a:tcPr marL="6452" marR="6452" marT="6452" marB="30970" anchor="b"/>
                </a:tc>
                <a:tc>
                  <a:txBody>
                    <a:bodyPr/>
                    <a:lstStyle/>
                    <a:p>
                      <a:pPr fontAlgn="b"/>
                      <a:r>
                        <a:rPr lang="en-US" sz="1000">
                          <a:effectLst/>
                        </a:rPr>
                        <a:t>Sen.</a:t>
                      </a:r>
                      <a:endParaRPr lang="en-US" sz="1000" dirty="0">
                        <a:effectLst/>
                        <a:latin typeface="Calibri"/>
                      </a:endParaRPr>
                    </a:p>
                  </a:txBody>
                  <a:tcPr marL="6452" marR="6452" marT="6452" marB="30970" anchor="b"/>
                </a:tc>
                <a:tc>
                  <a:txBody>
                    <a:bodyPr/>
                    <a:lstStyle/>
                    <a:p>
                      <a:pPr fontAlgn="b"/>
                      <a:r>
                        <a:rPr lang="en-US" sz="1000">
                          <a:effectLst/>
                        </a:rPr>
                        <a:t>Tester</a:t>
                      </a:r>
                      <a:endParaRPr lang="en-US" sz="1000" dirty="0">
                        <a:effectLst/>
                        <a:latin typeface="Calibri"/>
                      </a:endParaRPr>
                    </a:p>
                  </a:txBody>
                  <a:tcPr marL="6452" marR="6452" marT="6452" marB="30970" anchor="b"/>
                </a:tc>
                <a:tc>
                  <a:txBody>
                    <a:bodyPr/>
                    <a:lstStyle/>
                    <a:p>
                      <a:pPr fontAlgn="b"/>
                      <a:endParaRPr lang="en-US" sz="1000" dirty="0">
                        <a:effectLst/>
                        <a:latin typeface="Calibri"/>
                      </a:endParaRPr>
                    </a:p>
                  </a:txBody>
                  <a:tcPr marL="6452" marR="6452" marT="6452" marB="30970" anchor="b"/>
                </a:tc>
                <a:tc>
                  <a:txBody>
                    <a:bodyPr/>
                    <a:lstStyle/>
                    <a:p>
                      <a:pPr fontAlgn="b"/>
                      <a:r>
                        <a:rPr lang="en-US" sz="1000">
                          <a:effectLst/>
                        </a:rPr>
                        <a:t>VA</a:t>
                      </a:r>
                      <a:endParaRPr lang="en-US" sz="1000" dirty="0">
                        <a:effectLst/>
                        <a:latin typeface="Calibri"/>
                      </a:endParaRPr>
                    </a:p>
                  </a:txBody>
                  <a:tcPr marL="6452" marR="6452" marT="6452" marB="30970" anchor="b"/>
                </a:tc>
                <a:tc>
                  <a:txBody>
                    <a:bodyPr/>
                    <a:lstStyle/>
                    <a:p>
                      <a:pPr fontAlgn="b"/>
                      <a:r>
                        <a:rPr lang="en-US" sz="1000">
                          <a:effectLst/>
                        </a:rPr>
                        <a:t>Rep.</a:t>
                      </a:r>
                      <a:endParaRPr lang="en-US" sz="1000" dirty="0">
                        <a:effectLst/>
                        <a:latin typeface="Calibri"/>
                      </a:endParaRPr>
                    </a:p>
                  </a:txBody>
                  <a:tcPr marL="6452" marR="6452" marT="6452" marB="30970" anchor="b"/>
                </a:tc>
                <a:tc>
                  <a:txBody>
                    <a:bodyPr/>
                    <a:lstStyle/>
                    <a:p>
                      <a:pPr fontAlgn="b"/>
                      <a:r>
                        <a:rPr lang="en-US" sz="1000">
                          <a:effectLst/>
                        </a:rPr>
                        <a:t>Byer</a:t>
                      </a:r>
                      <a:endParaRPr lang="en-US" sz="1000" dirty="0">
                        <a:effectLst/>
                        <a:latin typeface="Calibri"/>
                      </a:endParaRPr>
                    </a:p>
                  </a:txBody>
                  <a:tcPr marL="6452" marR="6452" marT="6452" marB="30970" anchor="b"/>
                </a:tc>
                <a:extLst>
                  <a:ext uri="{0D108BD9-81ED-4DB2-BD59-A6C34878D82A}">
                    <a16:rowId xmlns:a16="http://schemas.microsoft.com/office/drawing/2014/main" val="3409480658"/>
                  </a:ext>
                </a:extLst>
              </a:tr>
              <a:tr h="229677">
                <a:tc>
                  <a:txBody>
                    <a:bodyPr/>
                    <a:lstStyle/>
                    <a:p>
                      <a:pPr fontAlgn="b"/>
                      <a:r>
                        <a:rPr lang="en-US" sz="1000">
                          <a:effectLst/>
                        </a:rPr>
                        <a:t>IA</a:t>
                      </a:r>
                      <a:endParaRPr lang="en-US" sz="1000" dirty="0">
                        <a:effectLst/>
                        <a:latin typeface="Calibri"/>
                      </a:endParaRPr>
                    </a:p>
                  </a:txBody>
                  <a:tcPr marL="6452" marR="6452" marT="6452" marB="30970" anchor="b"/>
                </a:tc>
                <a:tc>
                  <a:txBody>
                    <a:bodyPr/>
                    <a:lstStyle/>
                    <a:p>
                      <a:pPr fontAlgn="b"/>
                      <a:r>
                        <a:rPr lang="en-US" sz="1000">
                          <a:effectLst/>
                        </a:rPr>
                        <a:t>Rep.</a:t>
                      </a:r>
                      <a:endParaRPr lang="en-US" sz="1000" dirty="0">
                        <a:effectLst/>
                        <a:latin typeface="Calibri"/>
                      </a:endParaRPr>
                    </a:p>
                  </a:txBody>
                  <a:tcPr marL="6452" marR="6452" marT="6452" marB="30970" anchor="b"/>
                </a:tc>
                <a:tc>
                  <a:txBody>
                    <a:bodyPr/>
                    <a:lstStyle/>
                    <a:p>
                      <a:pPr fontAlgn="b"/>
                      <a:r>
                        <a:rPr lang="en-US" sz="1000">
                          <a:effectLst/>
                        </a:rPr>
                        <a:t>Loebsack </a:t>
                      </a:r>
                      <a:endParaRPr lang="en-US" sz="1000" dirty="0">
                        <a:effectLst/>
                        <a:latin typeface="Calibri"/>
                      </a:endParaRPr>
                    </a:p>
                  </a:txBody>
                  <a:tcPr marL="6452" marR="6452" marT="6452" marB="30970" anchor="b"/>
                </a:tc>
                <a:tc>
                  <a:txBody>
                    <a:bodyPr/>
                    <a:lstStyle/>
                    <a:p>
                      <a:pPr fontAlgn="b"/>
                      <a:endParaRPr lang="en-US" sz="1000" dirty="0">
                        <a:effectLst/>
                        <a:latin typeface="Calibri"/>
                      </a:endParaRPr>
                    </a:p>
                  </a:txBody>
                  <a:tcPr marL="6452" marR="6452" marT="6452" marB="30970" anchor="b"/>
                </a:tc>
                <a:tc>
                  <a:txBody>
                    <a:bodyPr/>
                    <a:lstStyle/>
                    <a:p>
                      <a:pPr fontAlgn="b"/>
                      <a:r>
                        <a:rPr lang="en-US" sz="1000">
                          <a:effectLst/>
                        </a:rPr>
                        <a:t>NH</a:t>
                      </a:r>
                      <a:endParaRPr lang="en-US" sz="1000" dirty="0">
                        <a:effectLst/>
                        <a:latin typeface="Calibri"/>
                      </a:endParaRPr>
                    </a:p>
                  </a:txBody>
                  <a:tcPr marL="6452" marR="6452" marT="6452" marB="30970" anchor="b"/>
                </a:tc>
                <a:tc>
                  <a:txBody>
                    <a:bodyPr/>
                    <a:lstStyle/>
                    <a:p>
                      <a:pPr fontAlgn="b"/>
                      <a:r>
                        <a:rPr lang="en-US" sz="1000">
                          <a:effectLst/>
                        </a:rPr>
                        <a:t>Sen.</a:t>
                      </a:r>
                      <a:endParaRPr lang="en-US" sz="1000" dirty="0">
                        <a:effectLst/>
                        <a:latin typeface="Calibri"/>
                      </a:endParaRPr>
                    </a:p>
                  </a:txBody>
                  <a:tcPr marL="6452" marR="6452" marT="6452" marB="30970" anchor="b"/>
                </a:tc>
                <a:tc>
                  <a:txBody>
                    <a:bodyPr/>
                    <a:lstStyle/>
                    <a:p>
                      <a:pPr fontAlgn="b"/>
                      <a:r>
                        <a:rPr lang="en-US" sz="1000">
                          <a:effectLst/>
                        </a:rPr>
                        <a:t>Hassan</a:t>
                      </a:r>
                      <a:endParaRPr lang="en-US" sz="1000" dirty="0">
                        <a:effectLst/>
                        <a:latin typeface="Calibri"/>
                      </a:endParaRPr>
                    </a:p>
                  </a:txBody>
                  <a:tcPr marL="6452" marR="6452" marT="6452" marB="30970" anchor="b"/>
                </a:tc>
                <a:tc>
                  <a:txBody>
                    <a:bodyPr/>
                    <a:lstStyle/>
                    <a:p>
                      <a:pPr fontAlgn="b"/>
                      <a:endParaRPr lang="en-US" sz="1000" dirty="0">
                        <a:effectLst/>
                        <a:latin typeface="Calibri"/>
                      </a:endParaRPr>
                    </a:p>
                  </a:txBody>
                  <a:tcPr marL="6452" marR="6452" marT="6452" marB="30970" anchor="b"/>
                </a:tc>
                <a:tc>
                  <a:txBody>
                    <a:bodyPr/>
                    <a:lstStyle/>
                    <a:p>
                      <a:pPr fontAlgn="b"/>
                      <a:r>
                        <a:rPr lang="en-US" sz="1000">
                          <a:effectLst/>
                        </a:rPr>
                        <a:t>WA</a:t>
                      </a:r>
                      <a:endParaRPr lang="en-US" sz="1000" dirty="0">
                        <a:effectLst/>
                        <a:latin typeface="Calibri"/>
                      </a:endParaRPr>
                    </a:p>
                  </a:txBody>
                  <a:tcPr marL="6452" marR="6452" marT="6452" marB="30970" anchor="b"/>
                </a:tc>
                <a:tc>
                  <a:txBody>
                    <a:bodyPr/>
                    <a:lstStyle/>
                    <a:p>
                      <a:pPr fontAlgn="b"/>
                      <a:r>
                        <a:rPr lang="en-US" sz="1000">
                          <a:effectLst/>
                        </a:rPr>
                        <a:t>Sen.</a:t>
                      </a:r>
                      <a:endParaRPr lang="en-US" sz="1000" dirty="0">
                        <a:effectLst/>
                        <a:latin typeface="Calibri"/>
                      </a:endParaRPr>
                    </a:p>
                  </a:txBody>
                  <a:tcPr marL="6452" marR="6452" marT="6452" marB="30970" anchor="b"/>
                </a:tc>
                <a:tc>
                  <a:txBody>
                    <a:bodyPr/>
                    <a:lstStyle/>
                    <a:p>
                      <a:pPr fontAlgn="b"/>
                      <a:r>
                        <a:rPr lang="en-US" sz="1000">
                          <a:effectLst/>
                        </a:rPr>
                        <a:t>Cantwell</a:t>
                      </a:r>
                      <a:endParaRPr lang="en-US" sz="1000" dirty="0">
                        <a:effectLst/>
                        <a:latin typeface="Calibri"/>
                      </a:endParaRPr>
                    </a:p>
                  </a:txBody>
                  <a:tcPr marL="6452" marR="6452" marT="6452" marB="30970" anchor="b"/>
                </a:tc>
                <a:extLst>
                  <a:ext uri="{0D108BD9-81ED-4DB2-BD59-A6C34878D82A}">
                    <a16:rowId xmlns:a16="http://schemas.microsoft.com/office/drawing/2014/main" val="3568459310"/>
                  </a:ext>
                </a:extLst>
              </a:tr>
              <a:tr h="229677">
                <a:tc>
                  <a:txBody>
                    <a:bodyPr/>
                    <a:lstStyle/>
                    <a:p>
                      <a:pPr fontAlgn="b"/>
                      <a:r>
                        <a:rPr lang="en-US" sz="1000">
                          <a:effectLst/>
                        </a:rPr>
                        <a:t>IL</a:t>
                      </a:r>
                      <a:endParaRPr lang="en-US" sz="1000" dirty="0">
                        <a:effectLst/>
                        <a:latin typeface="Calibri"/>
                      </a:endParaRPr>
                    </a:p>
                  </a:txBody>
                  <a:tcPr marL="6452" marR="6452" marT="6452" marB="30970" anchor="b"/>
                </a:tc>
                <a:tc>
                  <a:txBody>
                    <a:bodyPr/>
                    <a:lstStyle/>
                    <a:p>
                      <a:pPr fontAlgn="b"/>
                      <a:r>
                        <a:rPr lang="en-US" sz="1000">
                          <a:effectLst/>
                        </a:rPr>
                        <a:t>Rep.</a:t>
                      </a:r>
                      <a:endParaRPr lang="en-US" sz="1000" dirty="0">
                        <a:effectLst/>
                        <a:latin typeface="Calibri"/>
                      </a:endParaRPr>
                    </a:p>
                  </a:txBody>
                  <a:tcPr marL="6452" marR="6452" marT="6452" marB="30970" anchor="b"/>
                </a:tc>
                <a:tc>
                  <a:txBody>
                    <a:bodyPr/>
                    <a:lstStyle/>
                    <a:p>
                      <a:pPr fontAlgn="b"/>
                      <a:r>
                        <a:rPr lang="en-US" sz="1000">
                          <a:effectLst/>
                        </a:rPr>
                        <a:t>Schakowsky</a:t>
                      </a:r>
                      <a:endParaRPr lang="en-US" sz="1000" dirty="0">
                        <a:effectLst/>
                        <a:latin typeface="Calibri"/>
                      </a:endParaRPr>
                    </a:p>
                  </a:txBody>
                  <a:tcPr marL="6452" marR="6452" marT="6452" marB="30970" anchor="b"/>
                </a:tc>
                <a:tc>
                  <a:txBody>
                    <a:bodyPr/>
                    <a:lstStyle/>
                    <a:p>
                      <a:pPr fontAlgn="b"/>
                      <a:endParaRPr lang="en-US" sz="1000" dirty="0">
                        <a:effectLst/>
                        <a:latin typeface="Calibri"/>
                      </a:endParaRPr>
                    </a:p>
                  </a:txBody>
                  <a:tcPr marL="6452" marR="6452" marT="6452" marB="30970" anchor="b"/>
                </a:tc>
                <a:tc>
                  <a:txBody>
                    <a:bodyPr/>
                    <a:lstStyle/>
                    <a:p>
                      <a:pPr fontAlgn="b"/>
                      <a:r>
                        <a:rPr lang="en-US" sz="1000">
                          <a:effectLst/>
                        </a:rPr>
                        <a:t>NH</a:t>
                      </a:r>
                      <a:endParaRPr lang="en-US" sz="1000" dirty="0">
                        <a:effectLst/>
                        <a:latin typeface="Calibri"/>
                      </a:endParaRPr>
                    </a:p>
                  </a:txBody>
                  <a:tcPr marL="6452" marR="6452" marT="6452" marB="30970" anchor="b"/>
                </a:tc>
                <a:tc>
                  <a:txBody>
                    <a:bodyPr/>
                    <a:lstStyle/>
                    <a:p>
                      <a:pPr fontAlgn="b"/>
                      <a:r>
                        <a:rPr lang="en-US" sz="1000">
                          <a:effectLst/>
                        </a:rPr>
                        <a:t>Sen.</a:t>
                      </a:r>
                      <a:endParaRPr lang="en-US" sz="1000" dirty="0">
                        <a:effectLst/>
                        <a:latin typeface="Calibri"/>
                      </a:endParaRPr>
                    </a:p>
                  </a:txBody>
                  <a:tcPr marL="6452" marR="6452" marT="6452" marB="30970" anchor="b"/>
                </a:tc>
                <a:tc>
                  <a:txBody>
                    <a:bodyPr/>
                    <a:lstStyle/>
                    <a:p>
                      <a:pPr fontAlgn="b"/>
                      <a:r>
                        <a:rPr lang="en-US" sz="1000">
                          <a:effectLst/>
                        </a:rPr>
                        <a:t>Shaheen</a:t>
                      </a:r>
                      <a:endParaRPr lang="en-US" sz="1000" dirty="0">
                        <a:effectLst/>
                        <a:latin typeface="Calibri"/>
                      </a:endParaRPr>
                    </a:p>
                  </a:txBody>
                  <a:tcPr marL="6452" marR="6452" marT="6452" marB="30970" anchor="b"/>
                </a:tc>
                <a:tc>
                  <a:txBody>
                    <a:bodyPr/>
                    <a:lstStyle/>
                    <a:p>
                      <a:pPr fontAlgn="b"/>
                      <a:endParaRPr lang="en-US" sz="1000" dirty="0">
                        <a:effectLst/>
                        <a:latin typeface="Calibri"/>
                      </a:endParaRPr>
                    </a:p>
                  </a:txBody>
                  <a:tcPr marL="6452" marR="6452" marT="6452" marB="30970" anchor="b"/>
                </a:tc>
                <a:tc>
                  <a:txBody>
                    <a:bodyPr/>
                    <a:lstStyle/>
                    <a:p>
                      <a:pPr fontAlgn="b"/>
                      <a:r>
                        <a:rPr lang="en-US" sz="1000">
                          <a:effectLst/>
                        </a:rPr>
                        <a:t>WI</a:t>
                      </a:r>
                      <a:endParaRPr lang="en-US" sz="1000" dirty="0">
                        <a:effectLst/>
                        <a:latin typeface="Calibri"/>
                      </a:endParaRPr>
                    </a:p>
                  </a:txBody>
                  <a:tcPr marL="6452" marR="6452" marT="6452" marB="30970" anchor="b"/>
                </a:tc>
                <a:tc>
                  <a:txBody>
                    <a:bodyPr/>
                    <a:lstStyle/>
                    <a:p>
                      <a:pPr fontAlgn="b"/>
                      <a:r>
                        <a:rPr lang="en-US" sz="1000">
                          <a:effectLst/>
                        </a:rPr>
                        <a:t>Sen.</a:t>
                      </a:r>
                      <a:endParaRPr lang="en-US" sz="1000" dirty="0">
                        <a:effectLst/>
                        <a:latin typeface="Calibri"/>
                      </a:endParaRPr>
                    </a:p>
                  </a:txBody>
                  <a:tcPr marL="6452" marR="6452" marT="6452" marB="30970" anchor="b"/>
                </a:tc>
                <a:tc>
                  <a:txBody>
                    <a:bodyPr/>
                    <a:lstStyle/>
                    <a:p>
                      <a:pPr fontAlgn="b"/>
                      <a:r>
                        <a:rPr lang="en-US" sz="1000">
                          <a:effectLst/>
                        </a:rPr>
                        <a:t>Baldwin</a:t>
                      </a:r>
                      <a:endParaRPr lang="en-US" sz="1000" dirty="0">
                        <a:effectLst/>
                        <a:latin typeface="Calibri"/>
                      </a:endParaRPr>
                    </a:p>
                  </a:txBody>
                  <a:tcPr marL="6452" marR="6452" marT="6452" marB="30970" anchor="b"/>
                </a:tc>
                <a:extLst>
                  <a:ext uri="{0D108BD9-81ED-4DB2-BD59-A6C34878D82A}">
                    <a16:rowId xmlns:a16="http://schemas.microsoft.com/office/drawing/2014/main" val="3634398319"/>
                  </a:ext>
                </a:extLst>
              </a:tr>
              <a:tr h="229677">
                <a:tc>
                  <a:txBody>
                    <a:bodyPr/>
                    <a:lstStyle/>
                    <a:p>
                      <a:pPr fontAlgn="b"/>
                      <a:r>
                        <a:rPr lang="en-US" sz="1000">
                          <a:effectLst/>
                        </a:rPr>
                        <a:t>IL</a:t>
                      </a:r>
                      <a:endParaRPr lang="en-US" sz="1000" dirty="0">
                        <a:effectLst/>
                        <a:latin typeface="Calibri"/>
                      </a:endParaRPr>
                    </a:p>
                  </a:txBody>
                  <a:tcPr marL="6452" marR="6452" marT="6452" marB="30970" anchor="b"/>
                </a:tc>
                <a:tc>
                  <a:txBody>
                    <a:bodyPr/>
                    <a:lstStyle/>
                    <a:p>
                      <a:pPr fontAlgn="b"/>
                      <a:r>
                        <a:rPr lang="en-US" sz="1000">
                          <a:effectLst/>
                        </a:rPr>
                        <a:t>Sen.</a:t>
                      </a:r>
                      <a:endParaRPr lang="en-US" sz="1000" dirty="0">
                        <a:effectLst/>
                        <a:latin typeface="Calibri"/>
                      </a:endParaRPr>
                    </a:p>
                  </a:txBody>
                  <a:tcPr marL="6452" marR="6452" marT="6452" marB="30970" anchor="b"/>
                </a:tc>
                <a:tc>
                  <a:txBody>
                    <a:bodyPr/>
                    <a:lstStyle/>
                    <a:p>
                      <a:pPr fontAlgn="b"/>
                      <a:r>
                        <a:rPr lang="en-US" sz="1000">
                          <a:effectLst/>
                        </a:rPr>
                        <a:t>Duckworth</a:t>
                      </a:r>
                      <a:endParaRPr lang="en-US" sz="1000" dirty="0">
                        <a:effectLst/>
                        <a:latin typeface="Calibri"/>
                      </a:endParaRPr>
                    </a:p>
                  </a:txBody>
                  <a:tcPr marL="6452" marR="6452" marT="6452" marB="30970" anchor="b"/>
                </a:tc>
                <a:tc>
                  <a:txBody>
                    <a:bodyPr/>
                    <a:lstStyle/>
                    <a:p>
                      <a:pPr fontAlgn="b"/>
                      <a:endParaRPr lang="en-US" sz="1000" dirty="0">
                        <a:effectLst/>
                        <a:latin typeface="Calibri"/>
                      </a:endParaRPr>
                    </a:p>
                  </a:txBody>
                  <a:tcPr marL="6452" marR="6452" marT="6452" marB="30970" anchor="b"/>
                </a:tc>
                <a:tc>
                  <a:txBody>
                    <a:bodyPr/>
                    <a:lstStyle/>
                    <a:p>
                      <a:pPr fontAlgn="b"/>
                      <a:r>
                        <a:rPr lang="en-US" sz="1000">
                          <a:effectLst/>
                        </a:rPr>
                        <a:t>NH</a:t>
                      </a:r>
                      <a:endParaRPr lang="en-US" sz="1000" dirty="0">
                        <a:effectLst/>
                        <a:latin typeface="Calibri"/>
                      </a:endParaRPr>
                    </a:p>
                  </a:txBody>
                  <a:tcPr marL="6452" marR="6452" marT="6452" marB="30970" anchor="b"/>
                </a:tc>
                <a:tc>
                  <a:txBody>
                    <a:bodyPr/>
                    <a:lstStyle/>
                    <a:p>
                      <a:pPr fontAlgn="b"/>
                      <a:r>
                        <a:rPr lang="en-US" sz="1000">
                          <a:effectLst/>
                        </a:rPr>
                        <a:t>Rep.</a:t>
                      </a:r>
                      <a:endParaRPr lang="en-US" sz="1000" dirty="0">
                        <a:effectLst/>
                        <a:latin typeface="Calibri"/>
                      </a:endParaRPr>
                    </a:p>
                  </a:txBody>
                  <a:tcPr marL="6452" marR="6452" marT="6452" marB="30970" anchor="b"/>
                </a:tc>
                <a:tc>
                  <a:txBody>
                    <a:bodyPr/>
                    <a:lstStyle/>
                    <a:p>
                      <a:pPr fontAlgn="b"/>
                      <a:r>
                        <a:rPr lang="en-US" sz="1000">
                          <a:effectLst/>
                        </a:rPr>
                        <a:t>McLane Kuster</a:t>
                      </a:r>
                      <a:endParaRPr lang="en-US" sz="1000" dirty="0">
                        <a:effectLst/>
                        <a:latin typeface="Calibri"/>
                      </a:endParaRPr>
                    </a:p>
                  </a:txBody>
                  <a:tcPr marL="6452" marR="6452" marT="6452" marB="30970" anchor="b"/>
                </a:tc>
                <a:tc>
                  <a:txBody>
                    <a:bodyPr/>
                    <a:lstStyle/>
                    <a:p>
                      <a:pPr fontAlgn="b"/>
                      <a:endParaRPr lang="en-US" sz="1000" dirty="0">
                        <a:effectLst/>
                        <a:latin typeface="Calibri"/>
                      </a:endParaRPr>
                    </a:p>
                  </a:txBody>
                  <a:tcPr marL="6452" marR="6452" marT="6452" marB="30970" anchor="b"/>
                </a:tc>
                <a:tc>
                  <a:txBody>
                    <a:bodyPr/>
                    <a:lstStyle/>
                    <a:p>
                      <a:pPr fontAlgn="b"/>
                      <a:r>
                        <a:rPr lang="en-US" sz="1000">
                          <a:effectLst/>
                        </a:rPr>
                        <a:t>WI</a:t>
                      </a:r>
                      <a:endParaRPr lang="en-US" sz="1000" dirty="0">
                        <a:effectLst/>
                        <a:latin typeface="Calibri"/>
                      </a:endParaRPr>
                    </a:p>
                  </a:txBody>
                  <a:tcPr marL="6452" marR="6452" marT="6452" marB="30970" anchor="b"/>
                </a:tc>
                <a:tc>
                  <a:txBody>
                    <a:bodyPr/>
                    <a:lstStyle/>
                    <a:p>
                      <a:pPr fontAlgn="b"/>
                      <a:r>
                        <a:rPr lang="en-US" sz="1000">
                          <a:effectLst/>
                        </a:rPr>
                        <a:t>Rep.</a:t>
                      </a:r>
                      <a:endParaRPr lang="en-US" sz="1000" dirty="0">
                        <a:effectLst/>
                        <a:latin typeface="Calibri"/>
                      </a:endParaRPr>
                    </a:p>
                  </a:txBody>
                  <a:tcPr marL="6452" marR="6452" marT="6452" marB="30970" anchor="b"/>
                </a:tc>
                <a:tc>
                  <a:txBody>
                    <a:bodyPr/>
                    <a:lstStyle/>
                    <a:p>
                      <a:pPr fontAlgn="b"/>
                      <a:r>
                        <a:rPr lang="en-US" sz="1000">
                          <a:effectLst/>
                        </a:rPr>
                        <a:t>Moore </a:t>
                      </a:r>
                      <a:endParaRPr lang="en-US" sz="1000" dirty="0">
                        <a:effectLst/>
                        <a:latin typeface="Calibri"/>
                      </a:endParaRPr>
                    </a:p>
                  </a:txBody>
                  <a:tcPr marL="6452" marR="6452" marT="6452" marB="30970" anchor="b"/>
                </a:tc>
                <a:extLst>
                  <a:ext uri="{0D108BD9-81ED-4DB2-BD59-A6C34878D82A}">
                    <a16:rowId xmlns:a16="http://schemas.microsoft.com/office/drawing/2014/main" val="4232238396"/>
                  </a:ext>
                </a:extLst>
              </a:tr>
              <a:tr h="229677">
                <a:tc>
                  <a:txBody>
                    <a:bodyPr/>
                    <a:lstStyle/>
                    <a:p>
                      <a:pPr fontAlgn="b"/>
                      <a:r>
                        <a:rPr lang="en-US" sz="1000">
                          <a:effectLst/>
                        </a:rPr>
                        <a:t>IL</a:t>
                      </a:r>
                      <a:endParaRPr lang="en-US" sz="1000" dirty="0">
                        <a:effectLst/>
                        <a:latin typeface="Calibri"/>
                      </a:endParaRPr>
                    </a:p>
                  </a:txBody>
                  <a:tcPr marL="6452" marR="6452" marT="6452" marB="30970" anchor="b"/>
                </a:tc>
                <a:tc>
                  <a:txBody>
                    <a:bodyPr/>
                    <a:lstStyle/>
                    <a:p>
                      <a:pPr fontAlgn="b"/>
                      <a:r>
                        <a:rPr lang="en-US" sz="1000">
                          <a:effectLst/>
                        </a:rPr>
                        <a:t>Rep.</a:t>
                      </a:r>
                      <a:endParaRPr lang="en-US" sz="1000" dirty="0">
                        <a:effectLst/>
                        <a:latin typeface="Calibri"/>
                      </a:endParaRPr>
                    </a:p>
                  </a:txBody>
                  <a:tcPr marL="6452" marR="6452" marT="6452" marB="30970" anchor="b"/>
                </a:tc>
                <a:tc>
                  <a:txBody>
                    <a:bodyPr/>
                    <a:lstStyle/>
                    <a:p>
                      <a:pPr fontAlgn="b"/>
                      <a:r>
                        <a:rPr lang="en-US" sz="1000">
                          <a:effectLst/>
                        </a:rPr>
                        <a:t>Davis, Danny</a:t>
                      </a:r>
                      <a:endParaRPr lang="en-US" sz="1000" dirty="0">
                        <a:effectLst/>
                        <a:latin typeface="Calibri"/>
                      </a:endParaRPr>
                    </a:p>
                  </a:txBody>
                  <a:tcPr marL="6452" marR="6452" marT="6452" marB="30970" anchor="b"/>
                </a:tc>
                <a:tc>
                  <a:txBody>
                    <a:bodyPr/>
                    <a:lstStyle/>
                    <a:p>
                      <a:pPr fontAlgn="b"/>
                      <a:endParaRPr lang="en-US" sz="1000" dirty="0">
                        <a:effectLst/>
                        <a:latin typeface="Calibri"/>
                      </a:endParaRPr>
                    </a:p>
                  </a:txBody>
                  <a:tcPr marL="6452" marR="6452" marT="6452" marB="30970" anchor="b"/>
                </a:tc>
                <a:tc>
                  <a:txBody>
                    <a:bodyPr/>
                    <a:lstStyle/>
                    <a:p>
                      <a:pPr fontAlgn="b"/>
                      <a:r>
                        <a:rPr lang="en-US" sz="1000">
                          <a:effectLst/>
                        </a:rPr>
                        <a:t>NJ</a:t>
                      </a:r>
                      <a:endParaRPr lang="en-US" sz="1000" dirty="0">
                        <a:effectLst/>
                        <a:latin typeface="Calibri"/>
                      </a:endParaRPr>
                    </a:p>
                  </a:txBody>
                  <a:tcPr marL="6452" marR="6452" marT="6452" marB="30970" anchor="b"/>
                </a:tc>
                <a:tc>
                  <a:txBody>
                    <a:bodyPr/>
                    <a:lstStyle/>
                    <a:p>
                      <a:pPr fontAlgn="b"/>
                      <a:r>
                        <a:rPr lang="en-US" sz="1000">
                          <a:effectLst/>
                        </a:rPr>
                        <a:t>Sen.</a:t>
                      </a:r>
                      <a:endParaRPr lang="en-US" sz="1000" dirty="0">
                        <a:effectLst/>
                        <a:latin typeface="Calibri"/>
                      </a:endParaRPr>
                    </a:p>
                  </a:txBody>
                  <a:tcPr marL="6452" marR="6452" marT="6452" marB="30970" anchor="b"/>
                </a:tc>
                <a:tc>
                  <a:txBody>
                    <a:bodyPr/>
                    <a:lstStyle/>
                    <a:p>
                      <a:pPr fontAlgn="b"/>
                      <a:r>
                        <a:rPr lang="en-US" sz="1000">
                          <a:effectLst/>
                        </a:rPr>
                        <a:t>Booker</a:t>
                      </a:r>
                      <a:endParaRPr lang="en-US" sz="1000" dirty="0">
                        <a:effectLst/>
                        <a:latin typeface="Calibri"/>
                      </a:endParaRPr>
                    </a:p>
                  </a:txBody>
                  <a:tcPr marL="6452" marR="6452" marT="6452" marB="30970" anchor="b"/>
                </a:tc>
                <a:tc gridSpan="2">
                  <a:txBody>
                    <a:bodyPr/>
                    <a:lstStyle/>
                    <a:p>
                      <a:pPr fontAlgn="b"/>
                      <a:endParaRPr lang="en-US" sz="1000" dirty="0">
                        <a:effectLst/>
                        <a:latin typeface="Calibri"/>
                      </a:endParaRPr>
                    </a:p>
                  </a:txBody>
                  <a:tcPr marL="6452" marR="6452" marT="6452" marB="30970" anchor="b"/>
                </a:tc>
                <a:tc hMerge="1">
                  <a:txBody>
                    <a:bodyPr/>
                    <a:lstStyle/>
                    <a:p>
                      <a:endParaRPr lang="en-US"/>
                    </a:p>
                  </a:txBody>
                  <a:tcPr/>
                </a:tc>
                <a:tc gridSpan="2">
                  <a:txBody>
                    <a:bodyPr/>
                    <a:lstStyle/>
                    <a:p>
                      <a:pPr fontAlgn="b"/>
                      <a:endParaRPr lang="en-US" sz="1000" dirty="0">
                        <a:effectLst/>
                        <a:latin typeface="Calibri"/>
                      </a:endParaRPr>
                    </a:p>
                  </a:txBody>
                  <a:tcPr marL="6452" marR="6452" marT="6452" marB="30970" anchor="b"/>
                </a:tc>
                <a:tc hMerge="1">
                  <a:txBody>
                    <a:bodyPr/>
                    <a:lstStyle/>
                    <a:p>
                      <a:endParaRPr lang="en-US"/>
                    </a:p>
                  </a:txBody>
                  <a:tcPr/>
                </a:tc>
                <a:extLst>
                  <a:ext uri="{0D108BD9-81ED-4DB2-BD59-A6C34878D82A}">
                    <a16:rowId xmlns:a16="http://schemas.microsoft.com/office/drawing/2014/main" val="3347065161"/>
                  </a:ext>
                </a:extLst>
              </a:tr>
              <a:tr h="229677">
                <a:tc>
                  <a:txBody>
                    <a:bodyPr/>
                    <a:lstStyle/>
                    <a:p>
                      <a:pPr fontAlgn="b"/>
                      <a:r>
                        <a:rPr lang="en-US" sz="1000">
                          <a:effectLst/>
                        </a:rPr>
                        <a:t>IL</a:t>
                      </a:r>
                      <a:endParaRPr lang="en-US" sz="1000" dirty="0">
                        <a:effectLst/>
                        <a:latin typeface="Calibri"/>
                      </a:endParaRPr>
                    </a:p>
                  </a:txBody>
                  <a:tcPr marL="6452" marR="6452" marT="6452" marB="30970" anchor="b"/>
                </a:tc>
                <a:tc>
                  <a:txBody>
                    <a:bodyPr/>
                    <a:lstStyle/>
                    <a:p>
                      <a:pPr fontAlgn="b"/>
                      <a:r>
                        <a:rPr lang="en-US" sz="1000">
                          <a:effectLst/>
                        </a:rPr>
                        <a:t>Sen. </a:t>
                      </a:r>
                      <a:endParaRPr lang="en-US" sz="1000" dirty="0">
                        <a:effectLst/>
                        <a:latin typeface="Calibri"/>
                      </a:endParaRPr>
                    </a:p>
                  </a:txBody>
                  <a:tcPr marL="6452" marR="6452" marT="6452" marB="30970" anchor="b"/>
                </a:tc>
                <a:tc>
                  <a:txBody>
                    <a:bodyPr/>
                    <a:lstStyle/>
                    <a:p>
                      <a:pPr fontAlgn="b"/>
                      <a:r>
                        <a:rPr lang="en-US" sz="1000">
                          <a:effectLst/>
                        </a:rPr>
                        <a:t>Durbin</a:t>
                      </a:r>
                      <a:endParaRPr lang="en-US" sz="1000" dirty="0">
                        <a:effectLst/>
                        <a:latin typeface="Calibri"/>
                      </a:endParaRPr>
                    </a:p>
                  </a:txBody>
                  <a:tcPr marL="6452" marR="6452" marT="6452" marB="30970" anchor="b"/>
                </a:tc>
                <a:tc>
                  <a:txBody>
                    <a:bodyPr/>
                    <a:lstStyle/>
                    <a:p>
                      <a:pPr fontAlgn="b"/>
                      <a:endParaRPr lang="en-US" sz="1000" dirty="0">
                        <a:effectLst/>
                        <a:latin typeface="Calibri"/>
                      </a:endParaRPr>
                    </a:p>
                  </a:txBody>
                  <a:tcPr marL="6452" marR="6452" marT="6452" marB="30970" anchor="b"/>
                </a:tc>
                <a:tc>
                  <a:txBody>
                    <a:bodyPr/>
                    <a:lstStyle/>
                    <a:p>
                      <a:pPr fontAlgn="b"/>
                      <a:r>
                        <a:rPr lang="en-US" sz="1000">
                          <a:effectLst/>
                        </a:rPr>
                        <a:t>NJ</a:t>
                      </a:r>
                      <a:endParaRPr lang="en-US" sz="1000" dirty="0">
                        <a:effectLst/>
                        <a:latin typeface="Calibri"/>
                      </a:endParaRPr>
                    </a:p>
                  </a:txBody>
                  <a:tcPr marL="6452" marR="6452" marT="6452" marB="30970" anchor="b"/>
                </a:tc>
                <a:tc>
                  <a:txBody>
                    <a:bodyPr/>
                    <a:lstStyle/>
                    <a:p>
                      <a:pPr fontAlgn="b"/>
                      <a:r>
                        <a:rPr lang="en-US" sz="1000">
                          <a:effectLst/>
                        </a:rPr>
                        <a:t>Rep.</a:t>
                      </a:r>
                      <a:endParaRPr lang="en-US" sz="1000" dirty="0">
                        <a:effectLst/>
                        <a:latin typeface="Calibri"/>
                      </a:endParaRPr>
                    </a:p>
                  </a:txBody>
                  <a:tcPr marL="6452" marR="6452" marT="6452" marB="30970" anchor="b"/>
                </a:tc>
                <a:tc>
                  <a:txBody>
                    <a:bodyPr/>
                    <a:lstStyle/>
                    <a:p>
                      <a:pPr fontAlgn="b"/>
                      <a:r>
                        <a:rPr lang="en-US" sz="1000">
                          <a:effectLst/>
                        </a:rPr>
                        <a:t>Gottheimer </a:t>
                      </a:r>
                      <a:endParaRPr lang="en-US" sz="1000" dirty="0">
                        <a:effectLst/>
                        <a:latin typeface="Calibri"/>
                      </a:endParaRPr>
                    </a:p>
                  </a:txBody>
                  <a:tcPr marL="6452" marR="6452" marT="6452" marB="30970" anchor="b"/>
                </a:tc>
                <a:tc gridSpan="2">
                  <a:txBody>
                    <a:bodyPr/>
                    <a:lstStyle/>
                    <a:p>
                      <a:pPr fontAlgn="b"/>
                      <a:endParaRPr lang="en-US" sz="1000" dirty="0">
                        <a:effectLst/>
                        <a:latin typeface="Calibri"/>
                      </a:endParaRPr>
                    </a:p>
                  </a:txBody>
                  <a:tcPr marL="6452" marR="6452" marT="6452" marB="30970" anchor="b"/>
                </a:tc>
                <a:tc hMerge="1">
                  <a:txBody>
                    <a:bodyPr/>
                    <a:lstStyle/>
                    <a:p>
                      <a:endParaRPr lang="en-US"/>
                    </a:p>
                  </a:txBody>
                  <a:tcPr/>
                </a:tc>
                <a:tc gridSpan="2">
                  <a:txBody>
                    <a:bodyPr/>
                    <a:lstStyle/>
                    <a:p>
                      <a:pPr fontAlgn="b"/>
                      <a:endParaRPr lang="en-US" sz="1000" dirty="0">
                        <a:effectLst/>
                        <a:latin typeface="Calibri"/>
                      </a:endParaRPr>
                    </a:p>
                  </a:txBody>
                  <a:tcPr marL="6452" marR="6452" marT="6452" marB="30970" anchor="b"/>
                </a:tc>
                <a:tc hMerge="1">
                  <a:txBody>
                    <a:bodyPr/>
                    <a:lstStyle/>
                    <a:p>
                      <a:endParaRPr lang="en-US"/>
                    </a:p>
                  </a:txBody>
                  <a:tcPr/>
                </a:tc>
                <a:extLst>
                  <a:ext uri="{0D108BD9-81ED-4DB2-BD59-A6C34878D82A}">
                    <a16:rowId xmlns:a16="http://schemas.microsoft.com/office/drawing/2014/main" val="4075751827"/>
                  </a:ext>
                </a:extLst>
              </a:tr>
            </a:tbl>
          </a:graphicData>
        </a:graphic>
      </p:graphicFrame>
    </p:spTree>
    <p:extLst>
      <p:ext uri="{BB962C8B-B14F-4D97-AF65-F5344CB8AC3E}">
        <p14:creationId xmlns:p14="http://schemas.microsoft.com/office/powerpoint/2010/main" val="4231748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B7C1F0-C3F3-4DA8-B506-D63E2555187F}"/>
              </a:ext>
            </a:extLst>
          </p:cNvPr>
          <p:cNvSpPr>
            <a:spLocks noGrp="1"/>
          </p:cNvSpPr>
          <p:nvPr>
            <p:ph type="title"/>
          </p:nvPr>
        </p:nvSpPr>
        <p:spPr>
          <a:xfrm>
            <a:off x="645065" y="1463040"/>
            <a:ext cx="3796306" cy="2690949"/>
          </a:xfrm>
        </p:spPr>
        <p:txBody>
          <a:bodyPr anchor="t">
            <a:normAutofit/>
          </a:bodyPr>
          <a:lstStyle/>
          <a:p>
            <a:r>
              <a:rPr lang="en-US" dirty="0">
                <a:cs typeface="Calibri Light"/>
              </a:rPr>
              <a:t>DPS "Packet" to </a:t>
            </a:r>
            <a:r>
              <a:rPr lang="en-US">
                <a:cs typeface="Calibri Light"/>
              </a:rPr>
              <a:t>share with your Member of </a:t>
            </a:r>
            <a:r>
              <a:rPr lang="en-US" dirty="0">
                <a:cs typeface="Calibri Light"/>
              </a:rPr>
              <a:t>Congress</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918CE89-3E61-4885-80B5-FBB9CE674940}"/>
              </a:ext>
            </a:extLst>
          </p:cNvPr>
          <p:cNvSpPr>
            <a:spLocks noGrp="1"/>
          </p:cNvSpPr>
          <p:nvPr>
            <p:ph idx="1"/>
          </p:nvPr>
        </p:nvSpPr>
        <p:spPr>
          <a:xfrm>
            <a:off x="5656218" y="1463039"/>
            <a:ext cx="5542387" cy="4300447"/>
          </a:xfrm>
        </p:spPr>
        <p:txBody>
          <a:bodyPr vert="horz" lIns="91440" tIns="45720" rIns="91440" bIns="45720" rtlCol="0" anchor="t">
            <a:normAutofit/>
          </a:bodyPr>
          <a:lstStyle/>
          <a:p>
            <a:pPr>
              <a:buFont typeface="Wingdings" panose="020B0604020202020204" pitchFamily="34" charset="0"/>
              <a:buChar char="Ø"/>
            </a:pPr>
            <a:r>
              <a:rPr lang="en-US" sz="2200">
                <a:cs typeface="Calibri" panose="020F0502020204030204"/>
              </a:rPr>
              <a:t>DPS "Fact Sheets" on </a:t>
            </a:r>
            <a:r>
              <a:rPr lang="en-US" sz="2200">
                <a:ea typeface="+mn-lt"/>
                <a:cs typeface="+mn-lt"/>
              </a:rPr>
              <a:t>ABLE, Community Living, Education, Criminal Justice and Social Security at </a:t>
            </a:r>
            <a:r>
              <a:rPr lang="en-US" sz="2200" dirty="0">
                <a:ea typeface="+mn-lt"/>
                <a:cs typeface="+mn-lt"/>
                <a:hlinkClick r:id="rId2"/>
              </a:rPr>
              <a:t>https://disabilitypolicyseminar.org/fact-sheets/</a:t>
            </a:r>
            <a:r>
              <a:rPr lang="en-US" sz="2200" dirty="0">
                <a:cs typeface="Calibri"/>
              </a:rPr>
              <a:t>  </a:t>
            </a:r>
          </a:p>
          <a:p>
            <a:pPr>
              <a:buFont typeface="Wingdings" panose="020B0604020202020204" pitchFamily="34" charset="0"/>
              <a:buChar char="Ø"/>
            </a:pPr>
            <a:r>
              <a:rPr lang="en-US" sz="2200">
                <a:cs typeface="Calibri"/>
              </a:rPr>
              <a:t>NACDD "One Pager" on appropriations</a:t>
            </a:r>
          </a:p>
          <a:p>
            <a:pPr>
              <a:buFont typeface="Wingdings" panose="020B0604020202020204" pitchFamily="34" charset="0"/>
              <a:buChar char="Ø"/>
            </a:pPr>
            <a:r>
              <a:rPr lang="en-US" sz="2200">
                <a:cs typeface="Calibri"/>
              </a:rPr>
              <a:t>Rep. James Langevin's "Dear Colleague" in support of DD Act Programs</a:t>
            </a:r>
          </a:p>
          <a:p>
            <a:pPr>
              <a:buFont typeface="Wingdings" panose="020B0604020202020204" pitchFamily="34" charset="0"/>
              <a:buChar char="Ø"/>
            </a:pPr>
            <a:r>
              <a:rPr lang="en-US" sz="2200">
                <a:cs typeface="Calibri"/>
              </a:rPr>
              <a:t>Remember to advocate, not lobby. Refer any questions about appropriations to Erin Prangley at eprangley@nacdd.org.</a:t>
            </a:r>
          </a:p>
        </p:txBody>
      </p:sp>
    </p:spTree>
    <p:extLst>
      <p:ext uri="{BB962C8B-B14F-4D97-AF65-F5344CB8AC3E}">
        <p14:creationId xmlns:p14="http://schemas.microsoft.com/office/powerpoint/2010/main" val="3237921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AD24A28-D511-42F3-8CAF-8C120B929E2F}"/>
              </a:ext>
            </a:extLst>
          </p:cNvPr>
          <p:cNvSpPr>
            <a:spLocks noGrp="1"/>
          </p:cNvSpPr>
          <p:nvPr>
            <p:ph type="title"/>
          </p:nvPr>
        </p:nvSpPr>
        <p:spPr>
          <a:xfrm>
            <a:off x="643467" y="640080"/>
            <a:ext cx="3096427" cy="5613236"/>
          </a:xfrm>
        </p:spPr>
        <p:txBody>
          <a:bodyPr anchor="ctr">
            <a:normAutofit/>
          </a:bodyPr>
          <a:lstStyle/>
          <a:p>
            <a:r>
              <a:rPr lang="en-US">
                <a:solidFill>
                  <a:srgbClr val="FFFFFF"/>
                </a:solidFill>
                <a:cs typeface="Calibri Light"/>
              </a:rPr>
              <a:t>Sample "thank you" ideas</a:t>
            </a:r>
            <a:endParaRPr lang="en-US">
              <a:solidFill>
                <a:srgbClr val="FFFFFF"/>
              </a:solidFill>
            </a:endParaRPr>
          </a:p>
        </p:txBody>
      </p:sp>
      <p:sp>
        <p:nvSpPr>
          <p:cNvPr id="3" name="Content Placeholder 2">
            <a:extLst>
              <a:ext uri="{FF2B5EF4-FFF2-40B4-BE49-F238E27FC236}">
                <a16:creationId xmlns:a16="http://schemas.microsoft.com/office/drawing/2014/main" id="{54E03A6D-1134-48A9-AE3F-A6F1507C09D0}"/>
              </a:ext>
            </a:extLst>
          </p:cNvPr>
          <p:cNvSpPr>
            <a:spLocks noGrp="1"/>
          </p:cNvSpPr>
          <p:nvPr>
            <p:ph idx="1"/>
          </p:nvPr>
        </p:nvSpPr>
        <p:spPr>
          <a:xfrm>
            <a:off x="4207307" y="965326"/>
            <a:ext cx="7638592" cy="2466299"/>
          </a:xfrm>
        </p:spPr>
        <p:txBody>
          <a:bodyPr vert="horz" lIns="91440" tIns="45720" rIns="91440" bIns="45720" rtlCol="0" anchor="ctr">
            <a:noAutofit/>
          </a:bodyPr>
          <a:lstStyle/>
          <a:p>
            <a:pPr marL="0" indent="0">
              <a:buNone/>
            </a:pPr>
            <a:r>
              <a:rPr lang="en-US" sz="1400">
                <a:cs typeface="Calibri" panose="020F0502020204030204"/>
              </a:rPr>
              <a:t>Via email:</a:t>
            </a:r>
            <a:br>
              <a:rPr lang="en-US" sz="1400" dirty="0">
                <a:cs typeface="Calibri" panose="020F0502020204030204"/>
              </a:rPr>
            </a:br>
            <a:br>
              <a:rPr lang="en-US" sz="1400" dirty="0">
                <a:cs typeface="Calibri" panose="020F0502020204030204"/>
              </a:rPr>
            </a:br>
            <a:r>
              <a:rPr lang="en-US" sz="1400">
                <a:cs typeface="Calibri" panose="020F0502020204030204"/>
              </a:rPr>
              <a:t>Dear [Staff Name]:</a:t>
            </a:r>
          </a:p>
          <a:p>
            <a:pPr marL="0" indent="0">
              <a:buNone/>
            </a:pPr>
            <a:r>
              <a:rPr lang="en-US" sz="1400">
                <a:ea typeface="+mn-lt"/>
                <a:cs typeface="+mn-lt"/>
              </a:rPr>
              <a:t>Thank you for taking the time to meet with me to discuss issues that are important to people with intellectual and developmental disabilities. It was a pleasure to give an update on the activities from our state, especially the work of our state developmental disablity council. I have attached a few fact sheets covering the issues we discussed. Please let me know if you have any questions or would like to schedule an additional follow up to discuss these issues.   </a:t>
            </a:r>
          </a:p>
          <a:p>
            <a:pPr marL="0" indent="0">
              <a:buNone/>
            </a:pPr>
            <a:r>
              <a:rPr lang="en-US" sz="1400">
                <a:ea typeface="+mn-lt"/>
                <a:cs typeface="+mn-lt"/>
              </a:rPr>
              <a:t>I also attached additional information about DD Councils and the "Dear Colleague" being circulated by Rep. James Langevin. Please feel free to contact Erin Prangley at </a:t>
            </a:r>
            <a:r>
              <a:rPr lang="en-US" sz="1400" dirty="0">
                <a:ea typeface="+mn-lt"/>
                <a:cs typeface="+mn-lt"/>
                <a:hlinkClick r:id="rId2"/>
              </a:rPr>
              <a:t>eprangley@nacdd.org</a:t>
            </a:r>
            <a:r>
              <a:rPr lang="en-US" sz="1400">
                <a:ea typeface="+mn-lt"/>
                <a:cs typeface="+mn-lt"/>
              </a:rPr>
              <a:t>  if you have any questions or need information about the DD Council appropriations request.</a:t>
            </a:r>
            <a:endParaRPr lang="en-US" sz="1400">
              <a:cs typeface="Calibri"/>
            </a:endParaRPr>
          </a:p>
          <a:p>
            <a:pPr marL="0" indent="0">
              <a:buNone/>
            </a:pPr>
            <a:r>
              <a:rPr lang="en-US" sz="1400">
                <a:cs typeface="Calibri"/>
              </a:rPr>
              <a:t>Again, thank you for your attention to these important matters. </a:t>
            </a:r>
            <a:endParaRPr lang="en-US" sz="1400" dirty="0">
              <a:cs typeface="Calibri"/>
            </a:endParaRPr>
          </a:p>
          <a:p>
            <a:pPr marL="0" indent="0">
              <a:buNone/>
            </a:pPr>
            <a:r>
              <a:rPr lang="en-US" sz="1400">
                <a:cs typeface="Calibri"/>
              </a:rPr>
              <a:t>Sincerely,</a:t>
            </a:r>
            <a:endParaRPr lang="en-US" sz="1400" dirty="0">
              <a:cs typeface="Calibri"/>
            </a:endParaRPr>
          </a:p>
          <a:p>
            <a:pPr marL="0" indent="0">
              <a:buNone/>
            </a:pPr>
            <a:r>
              <a:rPr lang="en-US" sz="1400">
                <a:cs typeface="Calibri"/>
              </a:rPr>
              <a:t>[Your name]</a:t>
            </a:r>
            <a:br>
              <a:rPr lang="en-US" sz="1400" dirty="0">
                <a:cs typeface="Calibri"/>
              </a:rPr>
            </a:br>
            <a:r>
              <a:rPr lang="en-US" sz="1400">
                <a:cs typeface="Calibri"/>
              </a:rPr>
              <a:t>[Your address]</a:t>
            </a:r>
            <a:endParaRPr lang="en-US" sz="1400" dirty="0">
              <a:cs typeface="Calibri"/>
            </a:endParaRPr>
          </a:p>
          <a:p>
            <a:pPr marL="0" indent="0">
              <a:buNone/>
            </a:pPr>
            <a:r>
              <a:rPr lang="en-US" sz="1400">
                <a:cs typeface="Calibri"/>
              </a:rPr>
              <a:t>Via tweet:</a:t>
            </a:r>
            <a:endParaRPr lang="en-US" sz="1400" dirty="0">
              <a:cs typeface="Calibri"/>
            </a:endParaRPr>
          </a:p>
          <a:p>
            <a:endParaRPr lang="en-US" sz="1400" dirty="0">
              <a:cs typeface="Calibri"/>
            </a:endParaRPr>
          </a:p>
        </p:txBody>
      </p:sp>
      <p:pic>
        <p:nvPicPr>
          <p:cNvPr id="5" name="Picture 5" descr="Graphical user interface, text, application, chat or text message&#10;&#10;Description automatically generated">
            <a:extLst>
              <a:ext uri="{FF2B5EF4-FFF2-40B4-BE49-F238E27FC236}">
                <a16:creationId xmlns:a16="http://schemas.microsoft.com/office/drawing/2014/main" id="{96CC1AA4-8ADA-4E72-A35B-8E8D5A207A1B}"/>
              </a:ext>
            </a:extLst>
          </p:cNvPr>
          <p:cNvPicPr>
            <a:picLocks noChangeAspect="1"/>
          </p:cNvPicPr>
          <p:nvPr/>
        </p:nvPicPr>
        <p:blipFill>
          <a:blip r:embed="rId3"/>
          <a:stretch>
            <a:fillRect/>
          </a:stretch>
        </p:blipFill>
        <p:spPr>
          <a:xfrm>
            <a:off x="4459151" y="4238430"/>
            <a:ext cx="6894236" cy="2447454"/>
          </a:xfrm>
          <a:prstGeom prst="rect">
            <a:avLst/>
          </a:prstGeom>
        </p:spPr>
      </p:pic>
    </p:spTree>
    <p:extLst>
      <p:ext uri="{BB962C8B-B14F-4D97-AF65-F5344CB8AC3E}">
        <p14:creationId xmlns:p14="http://schemas.microsoft.com/office/powerpoint/2010/main" val="425701692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7244ee07-bebb-4256-851d-8920eeb3e1b7">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0A0C90C0BAAFC42B9CBFEC0708F4935" ma:contentTypeVersion="12" ma:contentTypeDescription="Create a new document." ma:contentTypeScope="" ma:versionID="569c95cd2ebacd01c34f0b02fe1a4544">
  <xsd:schema xmlns:xsd="http://www.w3.org/2001/XMLSchema" xmlns:xs="http://www.w3.org/2001/XMLSchema" xmlns:p="http://schemas.microsoft.com/office/2006/metadata/properties" xmlns:ns2="560c9c75-9737-4a47-90d7-3192440b0b55" xmlns:ns3="7244ee07-bebb-4256-851d-8920eeb3e1b7" targetNamespace="http://schemas.microsoft.com/office/2006/metadata/properties" ma:root="true" ma:fieldsID="dc80f5ee546cd110d0324f911a607fe7" ns2:_="" ns3:_="">
    <xsd:import namespace="560c9c75-9737-4a47-90d7-3192440b0b55"/>
    <xsd:import namespace="7244ee07-bebb-4256-851d-8920eeb3e1b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DateTaken"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0c9c75-9737-4a47-90d7-3192440b0b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244ee07-bebb-4256-851d-8920eeb3e1b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D09B077-0848-447B-B74A-E56048556DDE}">
  <ds:schemaRefs>
    <ds:schemaRef ds:uri="7244ee07-bebb-4256-851d-8920eeb3e1b7"/>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8FDD5FA-B84C-488B-865E-B5F2CFFBBC2C}">
  <ds:schemaRefs>
    <ds:schemaRef ds:uri="560c9c75-9737-4a47-90d7-3192440b0b55"/>
    <ds:schemaRef ds:uri="7244ee07-bebb-4256-851d-8920eeb3e1b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0D543FF-B70E-472D-8525-0629AC6D3F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7</Slides>
  <Notes>0</Notes>
  <HiddenSlides>0</HiddenSlide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NACDD  Policy Update April 14, 2021</vt:lpstr>
      <vt:lpstr>Legislative Update</vt:lpstr>
      <vt:lpstr>Administrative Update</vt:lpstr>
      <vt:lpstr>FY2022 Appropriations: It's GO time! </vt:lpstr>
      <vt:lpstr>House Support for 2021 Appropriations</vt:lpstr>
      <vt:lpstr>DPS "Packet" to share with your Member of Congress</vt:lpstr>
      <vt:lpstr>Sample "thank you" ideas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871</cp:revision>
  <dcterms:created xsi:type="dcterms:W3CDTF">2020-12-23T19:57:03Z</dcterms:created>
  <dcterms:modified xsi:type="dcterms:W3CDTF">2021-04-14T19:13:30Z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0x01010010A0C90C0BAAFC42B9CBFEC0708F4935</vt:lpwstr>
  </property>
  <property fmtid="{D5CDD505-2E9C-101B-9397-08002B2CF9AE}" pid="3" name="Order">
    <vt:r8>7685300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ies>
</file>