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0"/>
  </p:notesMasterIdLst>
  <p:sldIdLst>
    <p:sldId id="256" r:id="rId5"/>
    <p:sldId id="265" r:id="rId6"/>
    <p:sldId id="269" r:id="rId7"/>
    <p:sldId id="268" r:id="rId8"/>
    <p:sldId id="27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330A31-F4A6-A361-7270-DD0FE488172D}" v="302" dt="2021-02-10T20:32:08.831"/>
    <p1510:client id="{26FBB29F-D089-B000-FCBE-82AE361F85B1}" v="108" dt="2021-03-10T19:21:41.435"/>
    <p1510:client id="{2A71E585-E1A7-FD85-40CF-23365D66E95B}" v="449" dt="2020-12-23T20:59:31.751"/>
    <p1510:client id="{2F750414-35E8-B9CF-4C2A-D5DA82D1369E}" v="739" dt="2021-02-24T21:00:22.559"/>
    <p1510:client id="{3B3F9FAD-C6F8-0C11-4BC6-8BE1FBE21D46}" v="310" dt="2021-02-17T21:02:12.733"/>
    <p1510:client id="{4290B271-4F83-DB76-D365-94474CE682A0}" v="2" dt="2021-02-24T21:44:52.294"/>
    <p1510:client id="{4317EDC1-A310-425B-B24D-B1C1CAAE01DE}" v="568" dt="2021-02-10T21:00:27.917"/>
    <p1510:client id="{4F0559E9-48E3-F66E-69D0-5692150E5ADB}" v="17" dt="2021-03-10T21:04:22.487"/>
    <p1510:client id="{4FEA5EDD-EFCF-7228-75F6-B75E096AF122}" v="239" dt="2021-03-10T20:37:47.001"/>
    <p1510:client id="{9C9FAF9E-79EB-A0B9-90B8-2BFE3F39F493}" v="2687" dt="2021-01-06T20:42:43.634"/>
    <p1510:client id="{A307CE04-7A59-517D-F1BC-9A98A7142AB8}" v="86" dt="2021-03-03T19:15:59.816"/>
    <p1510:client id="{A66E644E-6243-AFAF-C717-8D4A9ED503AE}" v="135" dt="2020-12-23T20:17:09.900"/>
    <p1510:client id="{B8ECF6A8-499E-3BDF-A74C-0FE1DC950E7E}" v="4" dt="2020-12-23T20:37:55.402"/>
    <p1510:client id="{BA61B18A-8A66-3ACF-EBD5-45C2F4BAE7C1}" v="793" dt="2021-03-17T20:23:52.617"/>
    <p1510:client id="{D6A1D892-25D3-26F6-6D27-2EC3A11CF1F3}" v="129" dt="2021-03-10T20:19:25.826"/>
    <p1510:client id="{D76F2DEB-17A3-19D1-7D11-C189AC4C82AF}" v="543" dt="2021-02-03T21:04:04.926"/>
    <p1510:client id="{DDDF31AB-04D3-2AA2-A558-E238D14679DA}" v="461" dt="2021-03-03T20:11:34.907"/>
    <p1510:client id="{EF00B39F-4042-B000-D95D-B66CB1916764}" v="102" dt="2021-03-10T20:51:21.30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108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B1BACB-5205-46D5-BB5B-935E3E9604E8}" type="datetimeFigureOut">
              <a:rPr lang="en-US"/>
              <a:t>3/17/2021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29396C-6704-4805-B01C-B1E51C0A9950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292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As you know, we expect full Biden-Harris budget in early May and the </a:t>
            </a:r>
            <a:r>
              <a:rPr lang="en-US" err="1"/>
              <a:t>Approps</a:t>
            </a:r>
            <a:r>
              <a:rPr lang="en-US"/>
              <a:t> process is underway.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29396C-6704-4805-B01C-B1E51C0A9950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2611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mocrats.senate.gov/final-state-and-local-allocation-output-030821" TargetMode="External"/><Relationship Id="rId7" Type="http://schemas.openxmlformats.org/officeDocument/2006/relationships/hyperlink" Target="https://www.kff.org/medicaid/issue-brief/the-coverage-gap-uninsured-poor-adults-in-states-that-do-not-expand-medicaid/#:~:text=Nationally%2C%20more%20than%20two%20million,for%20Marketplace%20premium%20tax%20credits" TargetMode="External"/><Relationship Id="rId2" Type="http://schemas.openxmlformats.org/officeDocument/2006/relationships/hyperlink" Target="https://www.kff.org/report-section/potential-impact-of-additional-federal-funds-for-medicaid-hcbs-for-seniors-and-people-with-disabilities-table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kff.org/report-section/impact-of-key-provisions-of-the-house-covid-19-relief-proposal-on-marketplace-premiums-appendix/" TargetMode="External"/><Relationship Id="rId5" Type="http://schemas.openxmlformats.org/officeDocument/2006/relationships/hyperlink" Target="https://www.cbpp.org/research/health/health-provisions-in-house-relief-bill-would-improve-access-to-health-coverage" TargetMode="External"/><Relationship Id="rId4" Type="http://schemas.openxmlformats.org/officeDocument/2006/relationships/hyperlink" Target="https://www.democrats.senate.gov/american-rescue-plan-act-5310-amounts-tentative-3821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mailto:HCBSComments@aging.senate.gov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ea typeface="+mj-lt"/>
                <a:cs typeface="+mj-lt"/>
              </a:rPr>
              <a:t>NACDD </a:t>
            </a:r>
            <a:br>
              <a:rPr lang="en-US">
                <a:ea typeface="+mj-lt"/>
                <a:cs typeface="+mj-lt"/>
              </a:rPr>
            </a:br>
            <a:r>
              <a:rPr lang="en-US">
                <a:ea typeface="+mj-lt"/>
                <a:cs typeface="+mj-lt"/>
              </a:rPr>
              <a:t>Policy Update</a:t>
            </a:r>
            <a:br>
              <a:rPr lang="en-US">
                <a:ea typeface="+mj-lt"/>
                <a:cs typeface="+mj-lt"/>
              </a:rPr>
            </a:br>
            <a:r>
              <a:rPr lang="en-US">
                <a:ea typeface="+mj-lt"/>
                <a:cs typeface="+mj-lt"/>
              </a:rPr>
              <a:t>March 10, 2021</a:t>
            </a:r>
            <a:endParaRPr lang="en-US">
              <a:cs typeface="Calibri Light" panose="020F0302020204030204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ea typeface="+mn-lt"/>
                <a:cs typeface="+mn-lt"/>
              </a:rPr>
              <a:t>Erin Prangley, Director, Public Policy</a:t>
            </a:r>
            <a:br>
              <a:rPr lang="en-US">
                <a:ea typeface="+mn-lt"/>
                <a:cs typeface="+mn-lt"/>
              </a:rPr>
            </a:br>
            <a:r>
              <a:rPr lang="en-US">
                <a:ea typeface="+mn-lt"/>
                <a:cs typeface="+mn-lt"/>
              </a:rPr>
              <a:t>National Association of Councils on Developmental Disabilities</a:t>
            </a:r>
            <a:endParaRPr lang="en-US"/>
          </a:p>
        </p:txBody>
      </p:sp>
      <p:pic>
        <p:nvPicPr>
          <p:cNvPr id="4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57DEDAD0-4F2C-4498-968B-E4C826F49D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0700" y="4429677"/>
            <a:ext cx="6057900" cy="2240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7469AE-280B-4889-9100-2EB8E5442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>
                <a:cs typeface="Calibri Light"/>
              </a:rPr>
              <a:t>Legislative Update</a:t>
            </a:r>
            <a:endParaRPr lang="en-US" sz="5400"/>
          </a:p>
        </p:txBody>
      </p:sp>
      <p:sp>
        <p:nvSpPr>
          <p:cNvPr id="4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94C029-3DA6-4D29-BC29-2A6DE0BC83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endParaRPr lang="en-US" sz="1200">
              <a:cs typeface="Calibri"/>
            </a:endParaRPr>
          </a:p>
          <a:p>
            <a:r>
              <a:rPr lang="en-US" sz="1200">
                <a:cs typeface="Calibri"/>
              </a:rPr>
              <a:t>American Rescue Plan Act</a:t>
            </a:r>
          </a:p>
          <a:p>
            <a:r>
              <a:rPr lang="en-US" sz="1200">
                <a:cs typeface="Calibri"/>
              </a:rPr>
              <a:t>FY2022 Appropriations </a:t>
            </a:r>
          </a:p>
          <a:p>
            <a:pPr lvl="1"/>
            <a:r>
              <a:rPr lang="en-US" sz="1200">
                <a:cs typeface="Calibri"/>
              </a:rPr>
              <a:t>DD Act programs</a:t>
            </a:r>
          </a:p>
          <a:p>
            <a:pPr lvl="1"/>
            <a:r>
              <a:rPr lang="en-US" sz="1200">
                <a:ea typeface="+mn-lt"/>
                <a:cs typeface="+mn-lt"/>
              </a:rPr>
              <a:t>Title V Maternal and Child Health (MCH) Services Block Grant </a:t>
            </a:r>
          </a:p>
          <a:p>
            <a:pPr lvl="1"/>
            <a:r>
              <a:rPr lang="en-US" sz="1200">
                <a:ea typeface="+mn-lt"/>
                <a:cs typeface="+mn-lt"/>
              </a:rPr>
              <a:t>U.S. Department of Education’s Office for Civil Rights </a:t>
            </a:r>
          </a:p>
          <a:p>
            <a:pPr lvl="1"/>
            <a:r>
              <a:rPr lang="en-US" sz="1200">
                <a:cs typeface="Calibri"/>
              </a:rPr>
              <a:t>HCBS Bill Proposal out for comment</a:t>
            </a:r>
          </a:p>
          <a:p>
            <a:r>
              <a:rPr lang="en-US" sz="1200">
                <a:cs typeface="Calibri"/>
              </a:rPr>
              <a:t>HR51 DC Statehood hearing on Monday</a:t>
            </a:r>
          </a:p>
          <a:p>
            <a:r>
              <a:rPr lang="en-US" sz="1200">
                <a:cs typeface="Calibri"/>
              </a:rPr>
              <a:t>Request for comment on HCBS Infrastructure Bill</a:t>
            </a:r>
          </a:p>
          <a:p>
            <a:r>
              <a:rPr lang="en-US" sz="1200">
                <a:cs typeface="Calibri"/>
              </a:rPr>
              <a:t>Bills reintroduced: </a:t>
            </a:r>
            <a:br>
              <a:rPr lang="en-US" sz="1200">
                <a:cs typeface="Calibri"/>
              </a:rPr>
            </a:br>
            <a:r>
              <a:rPr lang="en-US" sz="1200">
                <a:ea typeface="+mn-lt"/>
                <a:cs typeface="+mn-lt"/>
              </a:rPr>
              <a:t>S. 727, the Civilian Health and Medical Program of the Department of Veterans Affairs (CHAMPVA) Children’s Care Protection Act. </a:t>
            </a:r>
            <a:endParaRPr lang="en-US" sz="1200">
              <a:cs typeface="Calibri"/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376BAE18-4299-4136-94B5-D2246F481D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622" r="9425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832399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B6F646-A927-4185-917F-4CDEA8B62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363" y="365760"/>
            <a:ext cx="9367203" cy="1188720"/>
          </a:xfrm>
        </p:spPr>
        <p:txBody>
          <a:bodyPr>
            <a:normAutofit/>
          </a:bodyPr>
          <a:lstStyle/>
          <a:p>
            <a:r>
              <a:rPr lang="en-US" sz="3700">
                <a:cs typeface="Calibri Light"/>
              </a:rPr>
              <a:t>American Rescue Plan State by State Numbers</a:t>
            </a:r>
            <a:endParaRPr lang="en-US" sz="370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51E849-2DFB-46CA-BBD1-D8E03B7615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3363" y="2176272"/>
            <a:ext cx="9367204" cy="404164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500">
                <a:ea typeface="+mn-lt"/>
                <a:cs typeface="+mn-lt"/>
              </a:rPr>
              <a:t>HCBS money that states will receive. </a:t>
            </a:r>
            <a:r>
              <a:rPr lang="en-US" sz="1500">
                <a:ea typeface="+mn-lt"/>
                <a:cs typeface="+mn-lt"/>
                <a:hlinkClick r:id="rId2"/>
              </a:rPr>
              <a:t>https://www.kff.org/report-section/potential-impact-of-additional-federal-funds-for-medicaid-hcbs-for-seniors-and-people-with-disabilities-table/</a:t>
            </a:r>
            <a:r>
              <a:rPr lang="en-US" sz="1500">
                <a:ea typeface="+mn-lt"/>
                <a:cs typeface="+mn-lt"/>
              </a:rPr>
              <a:t>  </a:t>
            </a:r>
          </a:p>
          <a:p>
            <a:r>
              <a:rPr lang="en-US" sz="1500">
                <a:ea typeface="+mn-lt"/>
                <a:cs typeface="+mn-lt"/>
              </a:rPr>
              <a:t>State and Local Fiscal Relief   </a:t>
            </a:r>
            <a:r>
              <a:rPr lang="en-US" sz="1500">
                <a:ea typeface="+mn-lt"/>
                <a:cs typeface="+mn-lt"/>
                <a:hlinkClick r:id="rId3"/>
              </a:rPr>
              <a:t>https://www.democrats.senate.gov/final-state-and-local-allocation-output-030821</a:t>
            </a:r>
            <a:endParaRPr lang="en-US" sz="1500">
              <a:cs typeface="Calibri"/>
            </a:endParaRPr>
          </a:p>
          <a:p>
            <a:r>
              <a:rPr lang="en-US" sz="1500">
                <a:ea typeface="+mn-lt"/>
                <a:cs typeface="+mn-lt"/>
              </a:rPr>
              <a:t>Paratransit </a:t>
            </a:r>
            <a:r>
              <a:rPr lang="en-US" sz="1500">
                <a:ea typeface="+mn-lt"/>
                <a:cs typeface="+mn-lt"/>
                <a:hlinkClick r:id="rId4"/>
              </a:rPr>
              <a:t>https://www.democrats.senate.gov/american-rescue-plan-act-5310-amounts-tentative-3821</a:t>
            </a:r>
            <a:endParaRPr lang="en-US" sz="1500">
              <a:ea typeface="+mn-lt"/>
              <a:cs typeface="+mn-lt"/>
            </a:endParaRPr>
          </a:p>
          <a:p>
            <a:r>
              <a:rPr lang="en-US" sz="1500" dirty="0">
                <a:ea typeface="+mn-lt"/>
                <a:cs typeface="+mn-lt"/>
              </a:rPr>
              <a:t>Enhanced and Expanded ACA subsidies </a:t>
            </a:r>
            <a:r>
              <a:rPr lang="en-US" sz="1500" dirty="0">
                <a:ea typeface="+mn-lt"/>
                <a:cs typeface="+mn-lt"/>
                <a:hlinkClick r:id="rId5"/>
              </a:rPr>
              <a:t>https://www.cbpp.org/research/health/health-provisions-in-house-relief-bill-would-improve-access-to-health-coverage</a:t>
            </a:r>
            <a:r>
              <a:rPr lang="en-US" sz="1500">
                <a:ea typeface="+mn-lt"/>
                <a:cs typeface="+mn-lt"/>
              </a:rPr>
              <a:t>  and </a:t>
            </a:r>
            <a:r>
              <a:rPr lang="en-US" sz="1500">
                <a:ea typeface="+mn-lt"/>
                <a:cs typeface="+mn-lt"/>
                <a:hlinkClick r:id="rId6"/>
              </a:rPr>
              <a:t>https://www.kff.org/report-section/impact-of-key-provisions-of-the-house-covid-19-relief-proposal-on-marketplace-premiums-appendix/</a:t>
            </a:r>
            <a:r>
              <a:rPr lang="en-US" sz="1500">
                <a:ea typeface="+mn-lt"/>
                <a:cs typeface="+mn-lt"/>
              </a:rPr>
              <a:t> </a:t>
            </a:r>
          </a:p>
          <a:p>
            <a:r>
              <a:rPr lang="en-US" sz="1500">
                <a:ea typeface="+mn-lt"/>
                <a:cs typeface="+mn-lt"/>
              </a:rPr>
              <a:t>Incentives for Non-Expansion States to </a:t>
            </a:r>
            <a:r>
              <a:rPr lang="en-US" sz="1500" dirty="0">
                <a:ea typeface="+mn-lt"/>
                <a:cs typeface="+mn-lt"/>
              </a:rPr>
              <a:t>Expand Medicaid </a:t>
            </a:r>
            <a:r>
              <a:rPr lang="en-US" sz="1500" dirty="0">
                <a:ea typeface="+mn-lt"/>
                <a:cs typeface="+mn-lt"/>
                <a:hlinkClick r:id="rId5"/>
              </a:rPr>
              <a:t>https://www.cbpp.org/research/health/health-provisions-in-house-relief-bill-would-improve-access-to-health-coverage</a:t>
            </a:r>
            <a:r>
              <a:rPr lang="en-US" sz="1500" dirty="0">
                <a:ea typeface="+mn-lt"/>
                <a:cs typeface="+mn-lt"/>
              </a:rPr>
              <a:t> (to Increased FMAP) and  </a:t>
            </a:r>
            <a:r>
              <a:rPr lang="en-US" sz="1500" dirty="0">
                <a:ea typeface="+mn-lt"/>
                <a:cs typeface="+mn-lt"/>
                <a:hlinkClick r:id="rId7"/>
              </a:rPr>
              <a:t>https://www.kff.org/medicaid/issue-brief/the-coverage-gap-uninsured-poor-adults-in-states-that-do-not-expand-medicaid/#:~:text=Nationally%2C%20more%20than%20two%20million,for%20Marketplace%20premium%20tax%20credits</a:t>
            </a:r>
            <a:r>
              <a:rPr lang="en-US" sz="1500" dirty="0">
                <a:ea typeface="+mn-lt"/>
                <a:cs typeface="+mn-lt"/>
              </a:rPr>
              <a:t> (to Increase Coverage) </a:t>
            </a:r>
            <a:endParaRPr lang="en-US"/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082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214BE7-229F-49F7-AD3D-1DABCB0366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18054"/>
            <a:ext cx="10515600" cy="5058909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1800" dirty="0">
                <a:ea typeface="+mn-lt"/>
                <a:cs typeface="+mn-lt"/>
              </a:rPr>
              <a:t>Introduced by Rep. Debbie Dingell (D-MI) and Sens. Maggie Hassan (D-NH), Bob Casey (D-PA), and Sherrod Brown (D-OH).  See memo here https://debbiedingell.house.gov/uploadedfiles/home_and_community-based_services_access_act_-_memo_ad.pdf</a:t>
            </a:r>
          </a:p>
          <a:p>
            <a:r>
              <a:rPr lang="en-US" sz="1800" dirty="0">
                <a:ea typeface="+mn-lt"/>
                <a:cs typeface="+mn-lt"/>
              </a:rPr>
              <a:t>Proposal would mandate HCBS in Medicaid to provide critical services, creating national, minimum requirements for home and community-based services, and make it possible to enhance those services and the long-term care workforce. </a:t>
            </a:r>
            <a:endParaRPr lang="en-US" sz="1800">
              <a:ea typeface="+mn-lt"/>
              <a:cs typeface="+mn-lt"/>
            </a:endParaRPr>
          </a:p>
          <a:p>
            <a:r>
              <a:rPr lang="en-US" sz="1800" dirty="0">
                <a:ea typeface="+mn-lt"/>
                <a:cs typeface="+mn-lt"/>
              </a:rPr>
              <a:t>Seeking feedback on:</a:t>
            </a:r>
          </a:p>
          <a:p>
            <a:pPr lvl="1"/>
            <a:r>
              <a:rPr lang="en-US" sz="1400" dirty="0">
                <a:ea typeface="+mn-lt"/>
                <a:cs typeface="+mn-lt"/>
              </a:rPr>
              <a:t>Provider pay and rate structures of States for HCBS;</a:t>
            </a:r>
            <a:endParaRPr lang="en-US" sz="1800" dirty="0">
              <a:ea typeface="+mn-lt"/>
              <a:cs typeface="+mn-lt"/>
            </a:endParaRPr>
          </a:p>
          <a:p>
            <a:pPr lvl="1"/>
            <a:r>
              <a:rPr lang="en-US" sz="1800" dirty="0">
                <a:ea typeface="+mn-lt"/>
                <a:cs typeface="+mn-lt"/>
              </a:rPr>
              <a:t>Workforce development, including but not limited to, wages and benefits for direct service workers and personal care attendants as well as training and recruitment;</a:t>
            </a:r>
          </a:p>
          <a:p>
            <a:pPr lvl="1"/>
            <a:r>
              <a:rPr lang="en-US" sz="1800" dirty="0">
                <a:ea typeface="+mn-lt"/>
                <a:cs typeface="+mn-lt"/>
              </a:rPr>
              <a:t>HCBS infrastructure in States that support family caregivers, provider agencies, and independent providers, including but not limited to, housing, transportation, employment and enrollment systems and processes;</a:t>
            </a:r>
          </a:p>
          <a:p>
            <a:pPr lvl="1"/>
            <a:r>
              <a:rPr lang="en-US" sz="1800" dirty="0">
                <a:ea typeface="+mn-lt"/>
                <a:cs typeface="+mn-lt"/>
              </a:rPr>
              <a:t>Other related policies and programs, such as Money Follows the Person and spousal impoverishment protections.</a:t>
            </a:r>
          </a:p>
          <a:p>
            <a:pPr lvl="1"/>
            <a:r>
              <a:rPr lang="en-US" sz="1800" dirty="0">
                <a:ea typeface="+mn-lt"/>
                <a:cs typeface="+mn-lt"/>
              </a:rPr>
              <a:t>Many other critical items to further expansion and improve access to HCBS for those who desire the supports.</a:t>
            </a:r>
            <a:endParaRPr lang="en-US" sz="1800">
              <a:cs typeface="Calibri"/>
            </a:endParaRPr>
          </a:p>
          <a:p>
            <a:pPr marL="0" indent="0">
              <a:buNone/>
            </a:pPr>
            <a:r>
              <a:rPr lang="en-US" sz="1800" dirty="0">
                <a:ea typeface="+mn-lt"/>
                <a:cs typeface="+mn-lt"/>
              </a:rPr>
              <a:t>The offices ask that any feedback be provided, in writing, by Monday, April 26 by sending your comments to </a:t>
            </a:r>
            <a:r>
              <a:rPr lang="en-US" sz="1800" dirty="0">
                <a:ea typeface="+mn-lt"/>
                <a:cs typeface="+mn-lt"/>
                <a:hlinkClick r:id="rId2"/>
              </a:rPr>
              <a:t>HCBSComments@aging.senate.gov</a:t>
            </a:r>
            <a:r>
              <a:rPr lang="en-US" sz="1800" dirty="0">
                <a:ea typeface="+mn-lt"/>
                <a:cs typeface="+mn-lt"/>
              </a:rPr>
              <a:t>.</a:t>
            </a:r>
          </a:p>
          <a:p>
            <a:endParaRPr lang="en-US" sz="1800" dirty="0">
              <a:cs typeface="Calibri"/>
            </a:endParaRPr>
          </a:p>
          <a:p>
            <a:endParaRPr lang="en-US" sz="1800" dirty="0"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5DA321-18E6-43E8-AB15-9E97C07AB959}"/>
              </a:ext>
            </a:extLst>
          </p:cNvPr>
          <p:cNvSpPr txBox="1"/>
          <p:nvPr/>
        </p:nvSpPr>
        <p:spPr>
          <a:xfrm>
            <a:off x="839174" y="383389"/>
            <a:ext cx="7575394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HCBS Access Act</a:t>
            </a:r>
          </a:p>
        </p:txBody>
      </p:sp>
    </p:spTree>
    <p:extLst>
      <p:ext uri="{BB962C8B-B14F-4D97-AF65-F5344CB8AC3E}">
        <p14:creationId xmlns:p14="http://schemas.microsoft.com/office/powerpoint/2010/main" val="26669157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C230EE-9C6D-4DC8-94A6-5FFF10B65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101" y="648486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FEMA and DD Council Roundtables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7" descr="Table&#10;&#10;Description automatically generated">
            <a:extLst>
              <a:ext uri="{FF2B5EF4-FFF2-40B4-BE49-F238E27FC236}">
                <a16:creationId xmlns:a16="http://schemas.microsoft.com/office/drawing/2014/main" id="{7BABBDFC-CF6D-4881-AAD4-F1F7CEEED4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30429" y="561820"/>
            <a:ext cx="8169020" cy="5726655"/>
          </a:xfrm>
        </p:spPr>
      </p:pic>
    </p:spTree>
    <p:extLst>
      <p:ext uri="{BB962C8B-B14F-4D97-AF65-F5344CB8AC3E}">
        <p14:creationId xmlns:p14="http://schemas.microsoft.com/office/powerpoint/2010/main" val="39229309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0A0C90C0BAAFC42B9CBFEC0708F4935" ma:contentTypeVersion="12" ma:contentTypeDescription="Create a new document." ma:contentTypeScope="" ma:versionID="569c95cd2ebacd01c34f0b02fe1a4544">
  <xsd:schema xmlns:xsd="http://www.w3.org/2001/XMLSchema" xmlns:xs="http://www.w3.org/2001/XMLSchema" xmlns:p="http://schemas.microsoft.com/office/2006/metadata/properties" xmlns:ns2="560c9c75-9737-4a47-90d7-3192440b0b55" xmlns:ns3="7244ee07-bebb-4256-851d-8920eeb3e1b7" targetNamespace="http://schemas.microsoft.com/office/2006/metadata/properties" ma:root="true" ma:fieldsID="dc80f5ee546cd110d0324f911a607fe7" ns2:_="" ns3:_="">
    <xsd:import namespace="560c9c75-9737-4a47-90d7-3192440b0b55"/>
    <xsd:import namespace="7244ee07-bebb-4256-851d-8920eeb3e1b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DateTaken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0c9c75-9737-4a47-90d7-3192440b0b5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44ee07-bebb-4256-851d-8920eeb3e1b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7244ee07-bebb-4256-851d-8920eeb3e1b7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B8FDD5FA-B84C-488B-865E-B5F2CFFBBC2C}">
  <ds:schemaRefs>
    <ds:schemaRef ds:uri="560c9c75-9737-4a47-90d7-3192440b0b55"/>
    <ds:schemaRef ds:uri="7244ee07-bebb-4256-851d-8920eeb3e1b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20D543FF-B70E-472D-8525-0629AC6D3FA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D09B077-0848-447B-B74A-E56048556DDE}">
  <ds:schemaRefs>
    <ds:schemaRef ds:uri="7244ee07-bebb-4256-851d-8920eeb3e1b7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520</Words>
  <Application>Microsoft Office PowerPoint</Application>
  <PresentationFormat>Widescreen</PresentationFormat>
  <Paragraphs>32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NACDD  Policy Update March 10, 2021</vt:lpstr>
      <vt:lpstr>Legislative Update</vt:lpstr>
      <vt:lpstr>American Rescue Plan State by State Numbers</vt:lpstr>
      <vt:lpstr>PowerPoint Presentation</vt:lpstr>
      <vt:lpstr>FEMA and DD Council Roundtables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Angela Castillo-Epps</dc:creator>
  <cp:lastModifiedBy>Angela Castillo-Epps</cp:lastModifiedBy>
  <cp:revision>138</cp:revision>
  <dcterms:created xsi:type="dcterms:W3CDTF">2020-12-23T19:57:03Z</dcterms:created>
  <dcterms:modified xsi:type="dcterms:W3CDTF">2021-03-17T20:27:24Z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0x01010010A0C90C0BAAFC42B9CBFEC0708F4935</vt:lpwstr>
  </property>
  <property fmtid="{D5CDD505-2E9C-101B-9397-08002B2CF9AE}" pid="3" name="Order">
    <vt:r8>7685300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ComplianceAssetId">
    <vt:lpwstr/>
  </property>
  <property fmtid="{D5CDD505-2E9C-101B-9397-08002B2CF9AE}" pid="9" name="TemplateUrl">
    <vt:lpwstr/>
  </property>
</Properties>
</file>