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30A31-F4A6-A361-7270-DD0FE488172D}" v="302" dt="2021-02-10T20:32:08.831"/>
    <p1510:client id="{2A71E585-E1A7-FD85-40CF-23365D66E95B}" v="449" dt="2020-12-23T20:59:31.751"/>
    <p1510:client id="{4317EDC1-A310-425B-B24D-B1C1CAAE01DE}" v="568" dt="2021-02-10T21:00:27.917"/>
    <p1510:client id="{9C9FAF9E-79EB-A0B9-90B8-2BFE3F39F493}" v="2687" dt="2021-01-06T20:42:43.634"/>
    <p1510:client id="{A66E644E-6243-AFAF-C717-8D4A9ED503AE}" v="135" dt="2020-12-23T20:17:09.900"/>
    <p1510:client id="{B8ECF6A8-499E-3BDF-A74C-0FE1DC950E7E}" v="4" dt="2020-12-23T20:37:55.402"/>
    <p1510:client id="{D76F2DEB-17A3-19D1-7D11-C189AC4C82AF}" v="543" dt="2021-02-03T21:04:04.9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4317EDC1-A310-425B-B24D-B1C1CAAE01DE}"/>
    <pc:docChg chg="delSld modSld">
      <pc:chgData name="Erin Prangley" userId="S::eprangley@nacdd.org::7f058b9a-f90a-4281-a8c6-5ba31926f190" providerId="AD" clId="Web-{4317EDC1-A310-425B-B24D-B1C1CAAE01DE}" dt="2021-02-10T21:00:25.902" v="304" actId="20577"/>
      <pc:docMkLst>
        <pc:docMk/>
      </pc:docMkLst>
      <pc:sldChg chg="del">
        <pc:chgData name="Erin Prangley" userId="S::eprangley@nacdd.org::7f058b9a-f90a-4281-a8c6-5ba31926f190" providerId="AD" clId="Web-{4317EDC1-A310-425B-B24D-B1C1CAAE01DE}" dt="2021-02-10T20:42:00.987" v="0"/>
        <pc:sldMkLst>
          <pc:docMk/>
          <pc:sldMk cId="1007650984" sldId="259"/>
        </pc:sldMkLst>
      </pc:sldChg>
      <pc:sldChg chg="modSp">
        <pc:chgData name="Erin Prangley" userId="S::eprangley@nacdd.org::7f058b9a-f90a-4281-a8c6-5ba31926f190" providerId="AD" clId="Web-{4317EDC1-A310-425B-B24D-B1C1CAAE01DE}" dt="2021-02-10T20:42:19.347" v="3" actId="1076"/>
        <pc:sldMkLst>
          <pc:docMk/>
          <pc:sldMk cId="2790045041" sldId="260"/>
        </pc:sldMkLst>
        <pc:picChg chg="mod">
          <ac:chgData name="Erin Prangley" userId="S::eprangley@nacdd.org::7f058b9a-f90a-4281-a8c6-5ba31926f190" providerId="AD" clId="Web-{4317EDC1-A310-425B-B24D-B1C1CAAE01DE}" dt="2021-02-10T20:42:19.347" v="3" actId="1076"/>
          <ac:picMkLst>
            <pc:docMk/>
            <pc:sldMk cId="2790045041" sldId="260"/>
            <ac:picMk id="4" creationId="{819F0C36-26CE-439A-8FA2-09FE2411EF1C}"/>
          </ac:picMkLst>
        </pc:picChg>
      </pc:sldChg>
      <pc:sldChg chg="modSp">
        <pc:chgData name="Erin Prangley" userId="S::eprangley@nacdd.org::7f058b9a-f90a-4281-a8c6-5ba31926f190" providerId="AD" clId="Web-{4317EDC1-A310-425B-B24D-B1C1CAAE01DE}" dt="2021-02-10T21:00:02.260" v="302" actId="20577"/>
        <pc:sldMkLst>
          <pc:docMk/>
          <pc:sldMk cId="2864681648" sldId="261"/>
        </pc:sldMkLst>
        <pc:spChg chg="mod">
          <ac:chgData name="Erin Prangley" userId="S::eprangley@nacdd.org::7f058b9a-f90a-4281-a8c6-5ba31926f190" providerId="AD" clId="Web-{4317EDC1-A310-425B-B24D-B1C1CAAE01DE}" dt="2021-02-10T20:49:16.434" v="107" actId="14100"/>
          <ac:spMkLst>
            <pc:docMk/>
            <pc:sldMk cId="2864681648" sldId="261"/>
            <ac:spMk id="2" creationId="{5805AFCC-936C-486C-AD7F-DAE92BFFCC4A}"/>
          </ac:spMkLst>
        </pc:spChg>
        <pc:spChg chg="mod">
          <ac:chgData name="Erin Prangley" userId="S::eprangley@nacdd.org::7f058b9a-f90a-4281-a8c6-5ba31926f190" providerId="AD" clId="Web-{4317EDC1-A310-425B-B24D-B1C1CAAE01DE}" dt="2021-02-10T21:00:02.260" v="302" actId="20577"/>
          <ac:spMkLst>
            <pc:docMk/>
            <pc:sldMk cId="2864681648" sldId="261"/>
            <ac:spMk id="3" creationId="{3E1BB256-3563-453E-8118-DB58B0385E97}"/>
          </ac:spMkLst>
        </pc:spChg>
      </pc:sldChg>
      <pc:sldChg chg="delSp modSp">
        <pc:chgData name="Erin Prangley" userId="S::eprangley@nacdd.org::7f058b9a-f90a-4281-a8c6-5ba31926f190" providerId="AD" clId="Web-{4317EDC1-A310-425B-B24D-B1C1CAAE01DE}" dt="2021-02-10T21:00:25.902" v="304" actId="20577"/>
        <pc:sldMkLst>
          <pc:docMk/>
          <pc:sldMk cId="2458838662" sldId="262"/>
        </pc:sldMkLst>
        <pc:spChg chg="mod">
          <ac:chgData name="Erin Prangley" userId="S::eprangley@nacdd.org::7f058b9a-f90a-4281-a8c6-5ba31926f190" providerId="AD" clId="Web-{4317EDC1-A310-425B-B24D-B1C1CAAE01DE}" dt="2021-02-10T20:52:52.782" v="164" actId="20577"/>
          <ac:spMkLst>
            <pc:docMk/>
            <pc:sldMk cId="2458838662" sldId="262"/>
            <ac:spMk id="2" creationId="{5805AFCC-936C-486C-AD7F-DAE92BFFCC4A}"/>
          </ac:spMkLst>
        </pc:spChg>
        <pc:spChg chg="mod">
          <ac:chgData name="Erin Prangley" userId="S::eprangley@nacdd.org::7f058b9a-f90a-4281-a8c6-5ba31926f190" providerId="AD" clId="Web-{4317EDC1-A310-425B-B24D-B1C1CAAE01DE}" dt="2021-02-10T21:00:25.902" v="304" actId="20577"/>
          <ac:spMkLst>
            <pc:docMk/>
            <pc:sldMk cId="2458838662" sldId="262"/>
            <ac:spMk id="3" creationId="{3E1BB256-3563-453E-8118-DB58B0385E97}"/>
          </ac:spMkLst>
        </pc:spChg>
        <pc:spChg chg="del mod">
          <ac:chgData name="Erin Prangley" userId="S::eprangley@nacdd.org::7f058b9a-f90a-4281-a8c6-5ba31926f190" providerId="AD" clId="Web-{4317EDC1-A310-425B-B24D-B1C1CAAE01DE}" dt="2021-02-10T20:52:53.454" v="177"/>
          <ac:spMkLst>
            <pc:docMk/>
            <pc:sldMk cId="2458838662" sldId="262"/>
            <ac:spMk id="4" creationId="{E8B21B3F-7E68-4C1F-8A20-F99F674145EF}"/>
          </ac:spMkLst>
        </pc:spChg>
        <pc:spChg chg="del mod">
          <ac:chgData name="Erin Prangley" userId="S::eprangley@nacdd.org::7f058b9a-f90a-4281-a8c6-5ba31926f190" providerId="AD" clId="Web-{4317EDC1-A310-425B-B24D-B1C1CAAE01DE}" dt="2021-02-10T20:52:53.423" v="176"/>
          <ac:spMkLst>
            <pc:docMk/>
            <pc:sldMk cId="2458838662" sldId="262"/>
            <ac:spMk id="5" creationId="{D864196A-B6FD-489E-A121-C49CFD069BB3}"/>
          </ac:spMkLst>
        </pc:spChg>
      </pc:sldChg>
    </pc:docChg>
  </pc:docChgLst>
  <pc:docChgLst>
    <pc:chgData name="Erin Prangley" userId="S::eprangley@nacdd.org::7f058b9a-f90a-4281-a8c6-5ba31926f190" providerId="AD" clId="Web-{16330A31-F4A6-A361-7270-DD0FE488172D}"/>
    <pc:docChg chg="addSld delSld modSld">
      <pc:chgData name="Erin Prangley" userId="S::eprangley@nacdd.org::7f058b9a-f90a-4281-a8c6-5ba31926f190" providerId="AD" clId="Web-{16330A31-F4A6-A361-7270-DD0FE488172D}" dt="2021-02-10T20:32:08.831" v="168" actId="14100"/>
      <pc:docMkLst>
        <pc:docMk/>
      </pc:docMkLst>
      <pc:sldChg chg="modSp">
        <pc:chgData name="Erin Prangley" userId="S::eprangley@nacdd.org::7f058b9a-f90a-4281-a8c6-5ba31926f190" providerId="AD" clId="Web-{16330A31-F4A6-A361-7270-DD0FE488172D}" dt="2021-02-09T21:44:21.798" v="1" actId="20577"/>
        <pc:sldMkLst>
          <pc:docMk/>
          <pc:sldMk cId="109857222" sldId="256"/>
        </pc:sldMkLst>
        <pc:spChg chg="mod">
          <ac:chgData name="Erin Prangley" userId="S::eprangley@nacdd.org::7f058b9a-f90a-4281-a8c6-5ba31926f190" providerId="AD" clId="Web-{16330A31-F4A6-A361-7270-DD0FE488172D}" dt="2021-02-09T21:44:21.798" v="1" actId="20577"/>
          <ac:spMkLst>
            <pc:docMk/>
            <pc:sldMk cId="109857222" sldId="256"/>
            <ac:spMk id="2" creationId="{00000000-0000-0000-0000-000000000000}"/>
          </ac:spMkLst>
        </pc:spChg>
      </pc:sldChg>
      <pc:sldChg chg="del">
        <pc:chgData name="Erin Prangley" userId="S::eprangley@nacdd.org::7f058b9a-f90a-4281-a8c6-5ba31926f190" providerId="AD" clId="Web-{16330A31-F4A6-A361-7270-DD0FE488172D}" dt="2021-02-09T21:44:27.532" v="3"/>
        <pc:sldMkLst>
          <pc:docMk/>
          <pc:sldMk cId="962258098" sldId="257"/>
        </pc:sldMkLst>
      </pc:sldChg>
      <pc:sldChg chg="del">
        <pc:chgData name="Erin Prangley" userId="S::eprangley@nacdd.org::7f058b9a-f90a-4281-a8c6-5ba31926f190" providerId="AD" clId="Web-{16330A31-F4A6-A361-7270-DD0FE488172D}" dt="2021-02-09T21:44:25.266" v="2"/>
        <pc:sldMkLst>
          <pc:docMk/>
          <pc:sldMk cId="615732368" sldId="258"/>
        </pc:sldMkLst>
      </pc:sldChg>
      <pc:sldChg chg="addSp delSp modSp new">
        <pc:chgData name="Erin Prangley" userId="S::eprangley@nacdd.org::7f058b9a-f90a-4281-a8c6-5ba31926f190" providerId="AD" clId="Web-{16330A31-F4A6-A361-7270-DD0FE488172D}" dt="2021-02-10T19:26:36.787" v="6"/>
        <pc:sldMkLst>
          <pc:docMk/>
          <pc:sldMk cId="2790045041" sldId="260"/>
        </pc:sldMkLst>
        <pc:spChg chg="del">
          <ac:chgData name="Erin Prangley" userId="S::eprangley@nacdd.org::7f058b9a-f90a-4281-a8c6-5ba31926f190" providerId="AD" clId="Web-{16330A31-F4A6-A361-7270-DD0FE488172D}" dt="2021-02-10T19:26:36.787" v="6"/>
          <ac:spMkLst>
            <pc:docMk/>
            <pc:sldMk cId="2790045041" sldId="260"/>
            <ac:spMk id="2" creationId="{F2B4B499-12AA-4E00-B7C7-C016F268B876}"/>
          </ac:spMkLst>
        </pc:spChg>
        <pc:spChg chg="del">
          <ac:chgData name="Erin Prangley" userId="S::eprangley@nacdd.org::7f058b9a-f90a-4281-a8c6-5ba31926f190" providerId="AD" clId="Web-{16330A31-F4A6-A361-7270-DD0FE488172D}" dt="2021-02-09T21:44:39.876" v="5"/>
          <ac:spMkLst>
            <pc:docMk/>
            <pc:sldMk cId="2790045041" sldId="260"/>
            <ac:spMk id="3" creationId="{B907A247-877D-4E2C-A69A-77EE06D6F6B8}"/>
          </ac:spMkLst>
        </pc:spChg>
        <pc:picChg chg="add mod ord">
          <ac:chgData name="Erin Prangley" userId="S::eprangley@nacdd.org::7f058b9a-f90a-4281-a8c6-5ba31926f190" providerId="AD" clId="Web-{16330A31-F4A6-A361-7270-DD0FE488172D}" dt="2021-02-09T21:44:39.876" v="5"/>
          <ac:picMkLst>
            <pc:docMk/>
            <pc:sldMk cId="2790045041" sldId="260"/>
            <ac:picMk id="4" creationId="{819F0C36-26CE-439A-8FA2-09FE2411EF1C}"/>
          </ac:picMkLst>
        </pc:picChg>
      </pc:sldChg>
      <pc:sldChg chg="modSp add del replId">
        <pc:chgData name="Erin Prangley" userId="S::eprangley@nacdd.org::7f058b9a-f90a-4281-a8c6-5ba31926f190" providerId="AD" clId="Web-{16330A31-F4A6-A361-7270-DD0FE488172D}" dt="2021-02-10T20:09:26.254" v="9"/>
        <pc:sldMkLst>
          <pc:docMk/>
          <pc:sldMk cId="1927948811" sldId="261"/>
        </pc:sldMkLst>
        <pc:spChg chg="mod">
          <ac:chgData name="Erin Prangley" userId="S::eprangley@nacdd.org::7f058b9a-f90a-4281-a8c6-5ba31926f190" providerId="AD" clId="Web-{16330A31-F4A6-A361-7270-DD0FE488172D}" dt="2021-02-10T20:09:22.332" v="8" actId="20577"/>
          <ac:spMkLst>
            <pc:docMk/>
            <pc:sldMk cId="1927948811" sldId="261"/>
            <ac:spMk id="2" creationId="{00000000-0000-0000-0000-000000000000}"/>
          </ac:spMkLst>
        </pc:spChg>
      </pc:sldChg>
      <pc:sldChg chg="modSp new">
        <pc:chgData name="Erin Prangley" userId="S::eprangley@nacdd.org::7f058b9a-f90a-4281-a8c6-5ba31926f190" providerId="AD" clId="Web-{16330A31-F4A6-A361-7270-DD0FE488172D}" dt="2021-02-10T20:11:47.023" v="29" actId="20577"/>
        <pc:sldMkLst>
          <pc:docMk/>
          <pc:sldMk cId="2864681648" sldId="261"/>
        </pc:sldMkLst>
        <pc:spChg chg="mod">
          <ac:chgData name="Erin Prangley" userId="S::eprangley@nacdd.org::7f058b9a-f90a-4281-a8c6-5ba31926f190" providerId="AD" clId="Web-{16330A31-F4A6-A361-7270-DD0FE488172D}" dt="2021-02-10T20:11:47.023" v="29" actId="20577"/>
          <ac:spMkLst>
            <pc:docMk/>
            <pc:sldMk cId="2864681648" sldId="261"/>
            <ac:spMk id="2" creationId="{5805AFCC-936C-486C-AD7F-DAE92BFFCC4A}"/>
          </ac:spMkLst>
        </pc:spChg>
        <pc:spChg chg="mod">
          <ac:chgData name="Erin Prangley" userId="S::eprangley@nacdd.org::7f058b9a-f90a-4281-a8c6-5ba31926f190" providerId="AD" clId="Web-{16330A31-F4A6-A361-7270-DD0FE488172D}" dt="2021-02-10T20:11:40.038" v="23" actId="20577"/>
          <ac:spMkLst>
            <pc:docMk/>
            <pc:sldMk cId="2864681648" sldId="261"/>
            <ac:spMk id="3" creationId="{3E1BB256-3563-453E-8118-DB58B0385E97}"/>
          </ac:spMkLst>
        </pc:spChg>
      </pc:sldChg>
      <pc:sldChg chg="addSp modSp add replId">
        <pc:chgData name="Erin Prangley" userId="S::eprangley@nacdd.org::7f058b9a-f90a-4281-a8c6-5ba31926f190" providerId="AD" clId="Web-{16330A31-F4A6-A361-7270-DD0FE488172D}" dt="2021-02-10T20:32:08.831" v="168" actId="14100"/>
        <pc:sldMkLst>
          <pc:docMk/>
          <pc:sldMk cId="2458838662" sldId="262"/>
        </pc:sldMkLst>
        <pc:spChg chg="mod">
          <ac:chgData name="Erin Prangley" userId="S::eprangley@nacdd.org::7f058b9a-f90a-4281-a8c6-5ba31926f190" providerId="AD" clId="Web-{16330A31-F4A6-A361-7270-DD0FE488172D}" dt="2021-02-10T20:32:08.690" v="165" actId="14100"/>
          <ac:spMkLst>
            <pc:docMk/>
            <pc:sldMk cId="2458838662" sldId="262"/>
            <ac:spMk id="2" creationId="{5805AFCC-936C-486C-AD7F-DAE92BFFCC4A}"/>
          </ac:spMkLst>
        </pc:spChg>
        <pc:spChg chg="mod">
          <ac:chgData name="Erin Prangley" userId="S::eprangley@nacdd.org::7f058b9a-f90a-4281-a8c6-5ba31926f190" providerId="AD" clId="Web-{16330A31-F4A6-A361-7270-DD0FE488172D}" dt="2021-02-10T20:32:08.831" v="168" actId="14100"/>
          <ac:spMkLst>
            <pc:docMk/>
            <pc:sldMk cId="2458838662" sldId="262"/>
            <ac:spMk id="3" creationId="{3E1BB256-3563-453E-8118-DB58B0385E97}"/>
          </ac:spMkLst>
        </pc:spChg>
        <pc:spChg chg="add mod">
          <ac:chgData name="Erin Prangley" userId="S::eprangley@nacdd.org::7f058b9a-f90a-4281-a8c6-5ba31926f190" providerId="AD" clId="Web-{16330A31-F4A6-A361-7270-DD0FE488172D}" dt="2021-02-10T20:32:08.721" v="166" actId="20577"/>
          <ac:spMkLst>
            <pc:docMk/>
            <pc:sldMk cId="2458838662" sldId="262"/>
            <ac:spMk id="4" creationId="{E8B21B3F-7E68-4C1F-8A20-F99F674145EF}"/>
          </ac:spMkLst>
        </pc:spChg>
        <pc:spChg chg="add mod">
          <ac:chgData name="Erin Prangley" userId="S::eprangley@nacdd.org::7f058b9a-f90a-4281-a8c6-5ba31926f190" providerId="AD" clId="Web-{16330A31-F4A6-A361-7270-DD0FE488172D}" dt="2021-02-10T20:30:55.673" v="162" actId="14100"/>
          <ac:spMkLst>
            <pc:docMk/>
            <pc:sldMk cId="2458838662" sldId="262"/>
            <ac:spMk id="5" creationId="{D864196A-B6FD-489E-A121-C49CFD069BB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ergycommerce.house.gov/newsroom/press-releases/ec-announces-full-committee-markup-of-covid-19-relief-budget-reconciliation#7s8d6f87" TargetMode="External"/><Relationship Id="rId2" Type="http://schemas.openxmlformats.org/officeDocument/2006/relationships/hyperlink" Target="https://energycommerce.house.gov/newsroom/press-releases/ec-announces-full-committee-markup-of-covid-19-relief-budget-reconcili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ging.senate.gov/imo/media/doc/COVID%20HCBS%20Relief%20Act%20of%202021%20one-pager%2001-25-2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February 10, 2021</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mn-lt"/>
                <a:cs typeface="+mn-lt"/>
              </a:rPr>
              <a:t>Erin Prangley, Director, Public Policy</a:t>
            </a:r>
            <a:br>
              <a:rPr lang="en-US" dirty="0">
                <a:ea typeface="+mn-lt"/>
                <a:cs typeface="+mn-lt"/>
              </a:rPr>
            </a:br>
            <a:r>
              <a:rPr lang="en-US" dirty="0">
                <a:ea typeface="+mn-lt"/>
                <a:cs typeface="+mn-lt"/>
              </a:rPr>
              <a:t>National Association of Councils on Developmental Disabilities</a:t>
            </a:r>
            <a:endParaRPr lang="en-US" dirty="0"/>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text&#10;&#10;Description automatically generated">
            <a:extLst>
              <a:ext uri="{FF2B5EF4-FFF2-40B4-BE49-F238E27FC236}">
                <a16:creationId xmlns:a16="http://schemas.microsoft.com/office/drawing/2014/main" id="{819F0C36-26CE-439A-8FA2-09FE2411EF1C}"/>
              </a:ext>
            </a:extLst>
          </p:cNvPr>
          <p:cNvPicPr>
            <a:picLocks noGrp="1" noChangeAspect="1"/>
          </p:cNvPicPr>
          <p:nvPr>
            <p:ph idx="1"/>
          </p:nvPr>
        </p:nvPicPr>
        <p:blipFill>
          <a:blip r:embed="rId2"/>
          <a:stretch>
            <a:fillRect/>
          </a:stretch>
        </p:blipFill>
        <p:spPr>
          <a:xfrm>
            <a:off x="1788988" y="220345"/>
            <a:ext cx="8603864" cy="6413818"/>
          </a:xfrm>
        </p:spPr>
      </p:pic>
    </p:spTree>
    <p:extLst>
      <p:ext uri="{BB962C8B-B14F-4D97-AF65-F5344CB8AC3E}">
        <p14:creationId xmlns:p14="http://schemas.microsoft.com/office/powerpoint/2010/main" val="2790045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AFCC-936C-486C-AD7F-DAE92BFFCC4A}"/>
              </a:ext>
            </a:extLst>
          </p:cNvPr>
          <p:cNvSpPr>
            <a:spLocks noGrp="1"/>
          </p:cNvSpPr>
          <p:nvPr>
            <p:ph type="title"/>
          </p:nvPr>
        </p:nvSpPr>
        <p:spPr>
          <a:xfrm>
            <a:off x="838200" y="365125"/>
            <a:ext cx="10515600" cy="756603"/>
          </a:xfrm>
        </p:spPr>
        <p:txBody>
          <a:bodyPr/>
          <a:lstStyle/>
          <a:p>
            <a:pPr algn="ctr"/>
            <a:r>
              <a:rPr lang="en-US" dirty="0">
                <a:cs typeface="Calibri Light"/>
              </a:rPr>
              <a:t>House Reconciliation Bill</a:t>
            </a:r>
          </a:p>
        </p:txBody>
      </p:sp>
      <p:sp>
        <p:nvSpPr>
          <p:cNvPr id="3" name="Content Placeholder 2">
            <a:extLst>
              <a:ext uri="{FF2B5EF4-FFF2-40B4-BE49-F238E27FC236}">
                <a16:creationId xmlns:a16="http://schemas.microsoft.com/office/drawing/2014/main" id="{3E1BB256-3563-453E-8118-DB58B0385E97}"/>
              </a:ext>
            </a:extLst>
          </p:cNvPr>
          <p:cNvSpPr>
            <a:spLocks noGrp="1"/>
          </p:cNvSpPr>
          <p:nvPr>
            <p:ph idx="1"/>
          </p:nvPr>
        </p:nvSpPr>
        <p:spPr>
          <a:xfrm>
            <a:off x="838200" y="1205865"/>
            <a:ext cx="10515600" cy="4971098"/>
          </a:xfrm>
        </p:spPr>
        <p:txBody>
          <a:bodyPr vert="horz" lIns="91440" tIns="45720" rIns="91440" bIns="45720" rtlCol="0" anchor="t">
            <a:normAutofit fontScale="85000" lnSpcReduction="20000"/>
          </a:bodyPr>
          <a:lstStyle/>
          <a:p>
            <a:r>
              <a:rPr lang="en-US" dirty="0">
                <a:ea typeface="+mn-lt"/>
                <a:cs typeface="+mn-lt"/>
              </a:rPr>
              <a:t>$1.9 T Relief Package Mark Up. See Chairs Memo at   </a:t>
            </a:r>
            <a:r>
              <a:rPr lang="en-US" dirty="0">
                <a:ea typeface="+mn-lt"/>
                <a:cs typeface="+mn-lt"/>
                <a:hlinkClick r:id="rId2"/>
              </a:rPr>
              <a:t>https://energycommerce.house.gov/newsroom/press-releases/ec-announces-full-committee-markup-of-covid-19-relief-budget-reconciliation</a:t>
            </a:r>
            <a:r>
              <a:rPr lang="en-US" dirty="0">
                <a:ea typeface="+mn-lt"/>
                <a:cs typeface="+mn-lt"/>
              </a:rPr>
              <a:t> </a:t>
            </a:r>
          </a:p>
          <a:p>
            <a:r>
              <a:rPr lang="en-US" dirty="0">
                <a:ea typeface="+mn-lt"/>
                <a:cs typeface="+mn-lt"/>
              </a:rPr>
              <a:t>Mandatory Coverage of COVID-19 Vaccines and Administration</a:t>
            </a:r>
            <a:endParaRPr lang="en-US">
              <a:cs typeface="Calibri"/>
            </a:endParaRPr>
          </a:p>
          <a:p>
            <a:r>
              <a:rPr lang="en-US" dirty="0">
                <a:ea typeface="+mn-lt"/>
                <a:cs typeface="+mn-lt"/>
              </a:rPr>
              <a:t>Support for Medicaid Home and Community Based Services During the COVID-19 Emergency Period (Sec. 3108) This provision provides a temporary FMAP increase of 7.35 percentage points for states to make improvements to Medicaid home- and community-based services (HCBS) for one year. </a:t>
            </a:r>
            <a:r>
              <a:rPr lang="en-US" i="1" dirty="0">
                <a:ea typeface="+mn-lt"/>
                <a:cs typeface="+mn-lt"/>
              </a:rPr>
              <a:t>See</a:t>
            </a:r>
            <a:r>
              <a:rPr lang="en-US" dirty="0">
                <a:ea typeface="+mn-lt"/>
                <a:cs typeface="+mn-lt"/>
              </a:rPr>
              <a:t> </a:t>
            </a:r>
            <a:r>
              <a:rPr lang="en-US" dirty="0">
                <a:ea typeface="+mn-lt"/>
                <a:cs typeface="+mn-lt"/>
                <a:hlinkClick r:id="rId3"/>
              </a:rPr>
              <a:t>https://energycommerce.house.gov/newsroom/press-releases/ec-announces-full-committee-markup-of-covid-19-relief-budget-reconciliation#7s8d6f87</a:t>
            </a:r>
            <a:endParaRPr lang="en-US" dirty="0">
              <a:ea typeface="+mn-lt"/>
              <a:cs typeface="+mn-lt"/>
            </a:endParaRPr>
          </a:p>
          <a:p>
            <a:r>
              <a:rPr lang="en-US" dirty="0">
                <a:ea typeface="+mn-lt"/>
                <a:cs typeface="+mn-lt"/>
              </a:rPr>
              <a:t>House Committee includes Raise the Wage Act - including phase out of 14(c) as part of the COVID package. Senate process unclear but is priority.</a:t>
            </a:r>
          </a:p>
          <a:p>
            <a:r>
              <a:rPr lang="en-US" dirty="0">
                <a:ea typeface="+mn-lt"/>
                <a:cs typeface="+mn-lt"/>
              </a:rPr>
              <a:t>Tom Ridge: </a:t>
            </a:r>
            <a:r>
              <a:rPr lang="en-US" dirty="0"/>
              <a:t>It's time to end subminimum wage for workers with disabilities</a:t>
            </a:r>
            <a:r>
              <a:rPr lang="en-US" dirty="0">
                <a:ea typeface="+mn-lt"/>
                <a:cs typeface="+mn-lt"/>
              </a:rPr>
              <a:t> (USA Today op ed) at  https://www.usatoday.com/story/opinion/2021/02/09/why-subminimum-wage-people-disabilities-should-end-tom-ridge-column/4447692001/</a:t>
            </a:r>
            <a:endParaRPr lang="en-US" dirty="0">
              <a:cs typeface="Calibri"/>
            </a:endParaRPr>
          </a:p>
        </p:txBody>
      </p:sp>
    </p:spTree>
    <p:extLst>
      <p:ext uri="{BB962C8B-B14F-4D97-AF65-F5344CB8AC3E}">
        <p14:creationId xmlns:p14="http://schemas.microsoft.com/office/powerpoint/2010/main" val="286468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5AFCC-936C-486C-AD7F-DAE92BFFCC4A}"/>
              </a:ext>
            </a:extLst>
          </p:cNvPr>
          <p:cNvSpPr>
            <a:spLocks noGrp="1"/>
          </p:cNvSpPr>
          <p:nvPr>
            <p:ph type="title"/>
          </p:nvPr>
        </p:nvSpPr>
        <p:spPr>
          <a:xfrm>
            <a:off x="838200" y="365125"/>
            <a:ext cx="10515600" cy="849314"/>
          </a:xfrm>
        </p:spPr>
        <p:txBody>
          <a:bodyPr/>
          <a:lstStyle/>
          <a:p>
            <a:pPr algn="ctr"/>
            <a:r>
              <a:rPr lang="en-US" dirty="0">
                <a:cs typeface="Calibri Light"/>
              </a:rPr>
              <a:t>Other COVID Relief Bills / Proposals</a:t>
            </a:r>
            <a:endParaRPr lang="en-US">
              <a:cs typeface="Calibri Light"/>
            </a:endParaRPr>
          </a:p>
        </p:txBody>
      </p:sp>
      <p:sp>
        <p:nvSpPr>
          <p:cNvPr id="3" name="Content Placeholder 2">
            <a:extLst>
              <a:ext uri="{FF2B5EF4-FFF2-40B4-BE49-F238E27FC236}">
                <a16:creationId xmlns:a16="http://schemas.microsoft.com/office/drawing/2014/main" id="{3E1BB256-3563-453E-8118-DB58B0385E97}"/>
              </a:ext>
            </a:extLst>
          </p:cNvPr>
          <p:cNvSpPr>
            <a:spLocks noGrp="1"/>
          </p:cNvSpPr>
          <p:nvPr>
            <p:ph idx="1"/>
          </p:nvPr>
        </p:nvSpPr>
        <p:spPr>
          <a:xfrm>
            <a:off x="850424" y="1313656"/>
            <a:ext cx="10515600" cy="5012692"/>
          </a:xfrm>
        </p:spPr>
        <p:txBody>
          <a:bodyPr vert="horz" lIns="91440" tIns="45720" rIns="91440" bIns="45720" rtlCol="0" anchor="t">
            <a:normAutofit lnSpcReduction="10000"/>
          </a:bodyPr>
          <a:lstStyle/>
          <a:p>
            <a:r>
              <a:rPr lang="en-US" sz="1800" b="1" dirty="0">
                <a:ea typeface="+mn-lt"/>
                <a:cs typeface="+mn-lt"/>
              </a:rPr>
              <a:t>COVID HCBS Relief Act (H.R.525, S.151)</a:t>
            </a:r>
            <a:r>
              <a:rPr lang="en-US" sz="1800" dirty="0">
                <a:ea typeface="+mn-lt"/>
                <a:cs typeface="+mn-lt"/>
              </a:rPr>
              <a:t>: Sen. Casey and Rep. Dingle's bill would provide states 10% FMAP "bump" for dedicated Medicaid funds during the pandemic to address the needs of people eligible for HCBS.</a:t>
            </a:r>
          </a:p>
          <a:p>
            <a:pPr lvl="1"/>
            <a:r>
              <a:rPr lang="en-US" sz="1800" dirty="0">
                <a:ea typeface="+mn-lt"/>
                <a:cs typeface="+mn-lt"/>
              </a:rPr>
              <a:t>Funds can be used to increase DSP wages and hazard pay, paid family leave or sick leave, transportation expenses, PPE for workers and those they are supporting; support family care givers; pay for recruitment and training of additional direct care workers and pay for technology to facilitate services. </a:t>
            </a:r>
          </a:p>
          <a:p>
            <a:pPr lvl="1"/>
            <a:r>
              <a:rPr lang="en-US" sz="1800" dirty="0">
                <a:ea typeface="+mn-lt"/>
                <a:cs typeface="+mn-lt"/>
              </a:rPr>
              <a:t>Funds can help provide services for the over 800,000 people on state HCBS waiting lists.    </a:t>
            </a:r>
            <a:endParaRPr lang="en-US" sz="1800">
              <a:cs typeface="Calibri"/>
            </a:endParaRPr>
          </a:p>
          <a:p>
            <a:pPr lvl="1"/>
            <a:r>
              <a:rPr lang="en-US" sz="1800" dirty="0">
                <a:ea typeface="+mn-lt"/>
                <a:cs typeface="+mn-lt"/>
              </a:rPr>
              <a:t>Press release at </a:t>
            </a:r>
            <a:r>
              <a:rPr lang="en-US" sz="1800" dirty="0">
                <a:ea typeface="+mn-lt"/>
                <a:cs typeface="+mn-lt"/>
                <a:hlinkClick r:id="rId2"/>
              </a:rPr>
              <a:t>https://www.aging.senate.gov/imo/media/doc/COVID%20HCBS%20Relief%20Act%20of%202021%20one-pager%2001-25-21.pdf</a:t>
            </a:r>
            <a:r>
              <a:rPr lang="en-US" sz="1800" dirty="0">
                <a:ea typeface="+mn-lt"/>
                <a:cs typeface="+mn-lt"/>
              </a:rPr>
              <a:t> </a:t>
            </a:r>
            <a:endParaRPr lang="en-US" sz="1800">
              <a:cs typeface="Calibri" panose="020F0502020204030204"/>
            </a:endParaRPr>
          </a:p>
          <a:p>
            <a:r>
              <a:rPr lang="en-US" sz="1800" b="1" dirty="0">
                <a:ea typeface="+mn-lt"/>
                <a:cs typeface="+mn-lt"/>
              </a:rPr>
              <a:t>All Dependents Count Act</a:t>
            </a:r>
            <a:r>
              <a:rPr lang="en-US" sz="1800" dirty="0">
                <a:ea typeface="+mn-lt"/>
                <a:cs typeface="+mn-lt"/>
              </a:rPr>
              <a:t>: Senator Tina Smith and Representative Angie Craig propose to expand the definition of dependents to include children younger than 19, college students below the age of 24, disabled adults and qualified relatives, ensuring these people are included in economic stimulus payments. </a:t>
            </a:r>
            <a:endParaRPr lang="en-US" sz="1800">
              <a:cs typeface="Calibri" panose="020F0502020204030204"/>
            </a:endParaRPr>
          </a:p>
          <a:p>
            <a:r>
              <a:rPr lang="en-US" sz="1800" b="1" dirty="0">
                <a:ea typeface="+mn-lt"/>
                <a:cs typeface="+mn-lt"/>
              </a:rPr>
              <a:t>Supporting Children with Disabilities During COVID-19 Act (S.240)</a:t>
            </a:r>
            <a:r>
              <a:rPr lang="en-US" sz="1800" dirty="0">
                <a:ea typeface="+mn-lt"/>
                <a:cs typeface="+mn-lt"/>
              </a:rPr>
              <a:t>: Sens. Hassen and Murphy's bill would provide $11 billion for state grants under the Individuals with Disabilities Education Act (IDEA), $900 million for early childhood education programs, $300 million for personnel development, $55 million under the Assistive Technology Act of 1998, and requires recipients of funds to report to Congress how this money is spent. See https://www.hassan.senate.gov/news/press-releases/senators-hassan-murphy-van-hollen-reintroduce-legislation-to-support-students-with-disabilities </a:t>
            </a:r>
            <a:br>
              <a:rPr lang="en-US" sz="1800" dirty="0"/>
            </a:br>
            <a:endParaRPr lang="en-US" sz="1800">
              <a:cs typeface="Calibri" panose="020F0502020204030204"/>
            </a:endParaRPr>
          </a:p>
        </p:txBody>
      </p:sp>
    </p:spTree>
    <p:extLst>
      <p:ext uri="{BB962C8B-B14F-4D97-AF65-F5344CB8AC3E}">
        <p14:creationId xmlns:p14="http://schemas.microsoft.com/office/powerpoint/2010/main" val="2458838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D543FF-B70E-472D-8525-0629AC6D3FA2}">
  <ds:schemaRefs>
    <ds:schemaRef ds:uri="http://schemas.microsoft.com/sharepoint/v3/contenttype/forms"/>
  </ds:schemaRefs>
</ds:datastoreItem>
</file>

<file path=customXml/itemProps2.xml><?xml version="1.0" encoding="utf-8"?>
<ds:datastoreItem xmlns:ds="http://schemas.openxmlformats.org/officeDocument/2006/customXml" ds:itemID="{FD09B077-0848-447B-B74A-E56048556DD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FDD5FA-B84C-488B-865E-B5F2CFFBB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NACDD  Policy Update February 10, 2021</vt:lpstr>
      <vt:lpstr>PowerPoint Presentation</vt:lpstr>
      <vt:lpstr>House Reconciliation Bill</vt:lpstr>
      <vt:lpstr>Other COVID Relief Bills / Proposals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604</cp:revision>
  <dcterms:created xsi:type="dcterms:W3CDTF">2020-12-23T19:57:03Z</dcterms:created>
  <dcterms:modified xsi:type="dcterms:W3CDTF">2021-02-10T21:00:28Z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