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2.xml" ContentType="application/vnd.openxmlformats-officedocument.drawingml.chart+xml"/>
  <Override PartName="/ppt/charts/style2.xml" ContentType="application/vnd.ms-office.chart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4"/>
  </p:notesMasterIdLst>
  <p:sldIdLst>
    <p:sldId id="798" r:id="rId3"/>
    <p:sldId id="802" r:id="rId4"/>
    <p:sldId id="812" r:id="rId5"/>
    <p:sldId id="813" r:id="rId6"/>
    <p:sldId id="801" r:id="rId7"/>
    <p:sldId id="819" r:id="rId8"/>
    <p:sldId id="823" r:id="rId9"/>
    <p:sldId id="824" r:id="rId10"/>
    <p:sldId id="825" r:id="rId11"/>
    <p:sldId id="827" r:id="rId12"/>
    <p:sldId id="826" r:id="rId13"/>
    <p:sldId id="814" r:id="rId14"/>
    <p:sldId id="815" r:id="rId15"/>
    <p:sldId id="816" r:id="rId16"/>
    <p:sldId id="1535" r:id="rId17"/>
    <p:sldId id="1531" r:id="rId18"/>
    <p:sldId id="789" r:id="rId19"/>
    <p:sldId id="790" r:id="rId20"/>
    <p:sldId id="791" r:id="rId21"/>
    <p:sldId id="792" r:id="rId22"/>
    <p:sldId id="153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cmAuthor id="2" name="Rachel Shader" initials="RS" lastIdx="4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4490" autoAdjust="0"/>
  </p:normalViewPr>
  <p:slideViewPr>
    <p:cSldViewPr snapToGrid="0">
      <p:cViewPr varScale="1">
        <p:scale>
          <a:sx n="103" d="100"/>
          <a:sy n="103" d="100"/>
        </p:scale>
        <p:origin x="114" y="12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hili\Desktop\RA%20ADA30%20Charts%2007-09-20%20PKP%20Draft%20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phili\Desktop\RA%20ADA30%20Charts%2007-09-20%20PKP%20Draft%203.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phili\Desktop\RA%20ADA30%20Charts%2007-09-20%20PKP%20Draft%203.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hili\Desktop\RA%20ADA30%20Charts%2007-09-20%20PKP%20Draft%20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rgia" panose="02040502050405020303" pitchFamily="18" charset="0"/>
                <a:ea typeface="+mn-ea"/>
                <a:cs typeface="+mn-cs"/>
              </a:defRPr>
            </a:pPr>
            <a:r>
              <a:rPr lang="en-US" dirty="0">
                <a:solidFill>
                  <a:schemeClr val="tx1">
                    <a:lumMod val="95000"/>
                    <a:lumOff val="5000"/>
                  </a:schemeClr>
                </a:solidFill>
              </a:rPr>
              <a:t>Employment by Disability Status and Race/Ethnicity: 2017</a:t>
            </a:r>
          </a:p>
          <a:p>
            <a:pPr>
              <a:defRPr/>
            </a:pPr>
            <a:r>
              <a:rPr lang="en-US" dirty="0">
                <a:solidFill>
                  <a:schemeClr val="tx1">
                    <a:lumMod val="95000"/>
                    <a:lumOff val="5000"/>
                  </a:schemeClr>
                </a:solidFill>
              </a:rPr>
              <a:t>Source: US Census Bureau - American Community Survey</a:t>
            </a:r>
          </a:p>
        </c:rich>
      </c:tx>
      <c:layout>
        <c:manualLayout>
          <c:xMode val="edge"/>
          <c:yMode val="edge"/>
          <c:x val="0.25287774494565618"/>
          <c:y val="9.054896916771949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0.16558447661291248"/>
          <c:y val="8.5856481481481478E-2"/>
          <c:w val="0.80588201583972308"/>
          <c:h val="0.82832549577136194"/>
        </c:manualLayout>
      </c:layout>
      <c:barChart>
        <c:barDir val="bar"/>
        <c:grouping val="clustered"/>
        <c:varyColors val="0"/>
        <c:ser>
          <c:idx val="0"/>
          <c:order val="0"/>
          <c:tx>
            <c:strRef>
              <c:f>Sheet1!$C$2</c:f>
              <c:strCache>
                <c:ptCount val="1"/>
                <c:pt idx="0">
                  <c:v>With Disability</c:v>
                </c:pt>
              </c:strCache>
            </c:strRef>
          </c:tx>
          <c:spPr>
            <a:solidFill>
              <a:schemeClr val="tx2">
                <a:lumMod val="20000"/>
                <a:lumOff val="8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85000"/>
                        <a:lumOff val="15000"/>
                      </a:schemeClr>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White</c:v>
                </c:pt>
                <c:pt idx="1">
                  <c:v>Other</c:v>
                </c:pt>
                <c:pt idx="2">
                  <c:v>Hispanic</c:v>
                </c:pt>
                <c:pt idx="3">
                  <c:v>Asian</c:v>
                </c:pt>
                <c:pt idx="4">
                  <c:v>African American/Black</c:v>
                </c:pt>
              </c:strCache>
            </c:strRef>
          </c:cat>
          <c:val>
            <c:numRef>
              <c:f>Sheet1!$C$3:$C$7</c:f>
              <c:numCache>
                <c:formatCode>0.00%</c:formatCode>
                <c:ptCount val="5"/>
                <c:pt idx="0">
                  <c:v>0.38500000000000001</c:v>
                </c:pt>
                <c:pt idx="1">
                  <c:v>0.36099999999999999</c:v>
                </c:pt>
                <c:pt idx="2">
                  <c:v>0.38600000000000001</c:v>
                </c:pt>
                <c:pt idx="3">
                  <c:v>0.41199999999999998</c:v>
                </c:pt>
                <c:pt idx="4">
                  <c:v>0.28599999999999998</c:v>
                </c:pt>
              </c:numCache>
            </c:numRef>
          </c:val>
          <c:extLst>
            <c:ext xmlns:c16="http://schemas.microsoft.com/office/drawing/2014/chart" uri="{C3380CC4-5D6E-409C-BE32-E72D297353CC}">
              <c16:uniqueId val="{00000000-E880-47D1-9B8C-120E8EA28E7A}"/>
            </c:ext>
          </c:extLst>
        </c:ser>
        <c:ser>
          <c:idx val="1"/>
          <c:order val="1"/>
          <c:tx>
            <c:strRef>
              <c:f>Sheet1!$D$2</c:f>
              <c:strCache>
                <c:ptCount val="1"/>
                <c:pt idx="0">
                  <c:v>Without Disability</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95000"/>
                        <a:lumOff val="5000"/>
                      </a:schemeClr>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White</c:v>
                </c:pt>
                <c:pt idx="1">
                  <c:v>Other</c:v>
                </c:pt>
                <c:pt idx="2">
                  <c:v>Hispanic</c:v>
                </c:pt>
                <c:pt idx="3">
                  <c:v>Asian</c:v>
                </c:pt>
                <c:pt idx="4">
                  <c:v>African American/Black</c:v>
                </c:pt>
              </c:strCache>
            </c:strRef>
          </c:cat>
          <c:val>
            <c:numRef>
              <c:f>Sheet1!$D$3:$D$7</c:f>
              <c:numCache>
                <c:formatCode>0.00%</c:formatCode>
                <c:ptCount val="5"/>
                <c:pt idx="0">
                  <c:v>0.79100000000000004</c:v>
                </c:pt>
                <c:pt idx="1">
                  <c:v>0.73399999999999999</c:v>
                </c:pt>
                <c:pt idx="2">
                  <c:v>0.753</c:v>
                </c:pt>
                <c:pt idx="3">
                  <c:v>0.73399999999999999</c:v>
                </c:pt>
                <c:pt idx="4">
                  <c:v>0.73699999999999999</c:v>
                </c:pt>
              </c:numCache>
            </c:numRef>
          </c:val>
          <c:extLst>
            <c:ext xmlns:c16="http://schemas.microsoft.com/office/drawing/2014/chart" uri="{C3380CC4-5D6E-409C-BE32-E72D297353CC}">
              <c16:uniqueId val="{00000001-E880-47D1-9B8C-120E8EA28E7A}"/>
            </c:ext>
          </c:extLst>
        </c:ser>
        <c:dLbls>
          <c:dLblPos val="outEnd"/>
          <c:showLegendKey val="0"/>
          <c:showVal val="1"/>
          <c:showCatName val="0"/>
          <c:showSerName val="0"/>
          <c:showPercent val="0"/>
          <c:showBubbleSize val="0"/>
        </c:dLbls>
        <c:gapWidth val="182"/>
        <c:axId val="440252144"/>
        <c:axId val="440254112"/>
        <c:extLst>
          <c:ext xmlns:c15="http://schemas.microsoft.com/office/drawing/2012/chart" uri="{02D57815-91ED-43cb-92C2-25804820EDAC}">
            <c15:filteredBarSeries>
              <c15:ser>
                <c:idx val="2"/>
                <c:order val="2"/>
                <c:tx>
                  <c:strRef>
                    <c:extLst>
                      <c:ext uri="{02D57815-91ED-43cb-92C2-25804820EDAC}">
                        <c15:formulaRef>
                          <c15:sqref>Sheet1!$E$2</c15:sqref>
                        </c15:formulaRef>
                      </c:ext>
                    </c:extLst>
                    <c:strCache>
                      <c:ptCount val="1"/>
                      <c:pt idx="0">
                        <c:v>Gap</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Sheet1!$B$3:$B$7</c15:sqref>
                        </c15:formulaRef>
                      </c:ext>
                    </c:extLst>
                    <c:strCache>
                      <c:ptCount val="5"/>
                      <c:pt idx="0">
                        <c:v>White</c:v>
                      </c:pt>
                      <c:pt idx="1">
                        <c:v>Other</c:v>
                      </c:pt>
                      <c:pt idx="2">
                        <c:v>Hispanic</c:v>
                      </c:pt>
                      <c:pt idx="3">
                        <c:v>Asian</c:v>
                      </c:pt>
                      <c:pt idx="4">
                        <c:v>African American/Black</c:v>
                      </c:pt>
                    </c:strCache>
                  </c:strRef>
                </c:cat>
                <c:val>
                  <c:numRef>
                    <c:extLst>
                      <c:ext uri="{02D57815-91ED-43cb-92C2-25804820EDAC}">
                        <c15:formulaRef>
                          <c15:sqref>Sheet1!$E$3:$E$7</c15:sqref>
                        </c15:formulaRef>
                      </c:ext>
                    </c:extLst>
                    <c:numCache>
                      <c:formatCode>0.00%</c:formatCode>
                      <c:ptCount val="5"/>
                      <c:pt idx="0">
                        <c:v>0.40600000000000003</c:v>
                      </c:pt>
                      <c:pt idx="1">
                        <c:v>0.372</c:v>
                      </c:pt>
                      <c:pt idx="2">
                        <c:v>0.36699999999999999</c:v>
                      </c:pt>
                      <c:pt idx="3">
                        <c:v>0.32100000000000001</c:v>
                      </c:pt>
                      <c:pt idx="4">
                        <c:v>0.45</c:v>
                      </c:pt>
                    </c:numCache>
                  </c:numRef>
                </c:val>
                <c:extLst>
                  <c:ext xmlns:c16="http://schemas.microsoft.com/office/drawing/2014/chart" uri="{C3380CC4-5D6E-409C-BE32-E72D297353CC}">
                    <c16:uniqueId val="{00000002-E880-47D1-9B8C-120E8EA28E7A}"/>
                  </c:ext>
                </c:extLst>
              </c15:ser>
            </c15:filteredBarSeries>
          </c:ext>
        </c:extLst>
      </c:barChart>
      <c:catAx>
        <c:axId val="440252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40254112"/>
        <c:crosses val="autoZero"/>
        <c:auto val="1"/>
        <c:lblAlgn val="ctr"/>
        <c:lblOffset val="100"/>
        <c:noMultiLvlLbl val="0"/>
      </c:catAx>
      <c:valAx>
        <c:axId val="440254112"/>
        <c:scaling>
          <c:orientation val="minMax"/>
          <c:max val="0.8"/>
        </c:scaling>
        <c:delete val="0"/>
        <c:axPos val="b"/>
        <c:majorGridlines>
          <c:spPr>
            <a:ln w="9525" cap="flat" cmpd="sng" algn="ctr">
              <a:solidFill>
                <a:schemeClr val="bg1">
                  <a:lumMod val="85000"/>
                  <a:alpha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40252144"/>
        <c:crosses val="autoZero"/>
        <c:crossBetween val="between"/>
        <c:majorUnit val="0.2"/>
      </c:valAx>
      <c:spPr>
        <a:noFill/>
        <a:ln>
          <a:noFill/>
        </a:ln>
        <a:effectLst/>
      </c:spPr>
    </c:plotArea>
    <c:legend>
      <c:legendPos val="b"/>
      <c:layout>
        <c:manualLayout>
          <c:xMode val="edge"/>
          <c:yMode val="edge"/>
          <c:x val="0.38620809407557682"/>
          <c:y val="0.95814140419947502"/>
          <c:w val="0.2770743504223544"/>
          <c:h val="4.185859580052493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latin typeface="Georgia" panose="020405020504050203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Disability Community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Sheet1!$B$2:$B$11</c:f>
              <c:numCache>
                <c:formatCode>###0%</c:formatCode>
                <c:ptCount val="10"/>
                <c:pt idx="0">
                  <c:v>0.25838881027646349</c:v>
                </c:pt>
                <c:pt idx="1">
                  <c:v>0.25679853559896215</c:v>
                </c:pt>
                <c:pt idx="2">
                  <c:v>0.18770202694124222</c:v>
                </c:pt>
                <c:pt idx="3">
                  <c:v>0.16790705720044077</c:v>
                </c:pt>
                <c:pt idx="4">
                  <c:v>0.14000000000000001</c:v>
                </c:pt>
                <c:pt idx="5">
                  <c:v>0.12868772400899894</c:v>
                </c:pt>
                <c:pt idx="6">
                  <c:v>9.2554651968488527E-2</c:v>
                </c:pt>
                <c:pt idx="7">
                  <c:v>8.3513933929932407E-2</c:v>
                </c:pt>
                <c:pt idx="8">
                  <c:v>9.0374176864525979E-2</c:v>
                </c:pt>
                <c:pt idx="9">
                  <c:v>9.7949832118513921E-2</c:v>
                </c:pt>
              </c:numCache>
            </c:numRef>
          </c:val>
          <c:extLst>
            <c:ext xmlns:c16="http://schemas.microsoft.com/office/drawing/2014/chart" uri="{C3380CC4-5D6E-409C-BE32-E72D297353CC}">
              <c16:uniqueId val="{00000000-9BDD-45B6-B270-7B443C8B5959}"/>
            </c:ext>
          </c:extLst>
        </c:ser>
        <c:ser>
          <c:idx val="1"/>
          <c:order val="1"/>
          <c:tx>
            <c:strRef>
              <c:f>Sheet1!$C$1</c:f>
              <c:strCache>
                <c:ptCount val="1"/>
                <c:pt idx="0">
                  <c:v>Voters with Disabilities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Sheet1!$C$2:$C$11</c:f>
              <c:numCache>
                <c:formatCode>###0%</c:formatCode>
                <c:ptCount val="10"/>
                <c:pt idx="0">
                  <c:v>0.22277764272787828</c:v>
                </c:pt>
                <c:pt idx="1">
                  <c:v>0.24176102992577594</c:v>
                </c:pt>
                <c:pt idx="2">
                  <c:v>0.14665999359142953</c:v>
                </c:pt>
                <c:pt idx="3">
                  <c:v>0.14835905217185125</c:v>
                </c:pt>
                <c:pt idx="4">
                  <c:v>0.14000000000000001</c:v>
                </c:pt>
                <c:pt idx="5">
                  <c:v>0.17037073315059298</c:v>
                </c:pt>
                <c:pt idx="6">
                  <c:v>8.9028730797125769E-2</c:v>
                </c:pt>
                <c:pt idx="7">
                  <c:v>7.3757603159241208E-2</c:v>
                </c:pt>
                <c:pt idx="8">
                  <c:v>0.1</c:v>
                </c:pt>
                <c:pt idx="9">
                  <c:v>0.12174261697120907</c:v>
                </c:pt>
              </c:numCache>
            </c:numRef>
          </c:val>
          <c:extLst>
            <c:ext xmlns:c16="http://schemas.microsoft.com/office/drawing/2014/chart" uri="{C3380CC4-5D6E-409C-BE32-E72D297353CC}">
              <c16:uniqueId val="{00000001-9BDD-45B6-B270-7B443C8B5959}"/>
            </c:ext>
          </c:extLst>
        </c:ser>
        <c:ser>
          <c:idx val="2"/>
          <c:order val="2"/>
          <c:tx>
            <c:strRef>
              <c:f>Sheet1!$D$1</c:f>
              <c:strCache>
                <c:ptCount val="1"/>
                <c:pt idx="0">
                  <c:v>Family Member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Sheet1!$D$2:$D$11</c:f>
              <c:numCache>
                <c:formatCode>###0%</c:formatCode>
                <c:ptCount val="10"/>
                <c:pt idx="0">
                  <c:v>0.27981662414094255</c:v>
                </c:pt>
                <c:pt idx="1">
                  <c:v>0.25028497251470622</c:v>
                </c:pt>
                <c:pt idx="2">
                  <c:v>0.20508287806523617</c:v>
                </c:pt>
                <c:pt idx="3">
                  <c:v>0.18498987722244628</c:v>
                </c:pt>
                <c:pt idx="4">
                  <c:v>0.12403331834805778</c:v>
                </c:pt>
                <c:pt idx="5">
                  <c:v>9.9641533496515569E-2</c:v>
                </c:pt>
                <c:pt idx="6">
                  <c:v>0.1</c:v>
                </c:pt>
                <c:pt idx="7">
                  <c:v>8.714853391852774E-2</c:v>
                </c:pt>
                <c:pt idx="8">
                  <c:v>0.1</c:v>
                </c:pt>
                <c:pt idx="9">
                  <c:v>9.2630333772726961E-2</c:v>
                </c:pt>
              </c:numCache>
            </c:numRef>
          </c:val>
          <c:extLst>
            <c:ext xmlns:c16="http://schemas.microsoft.com/office/drawing/2014/chart" uri="{C3380CC4-5D6E-409C-BE32-E72D297353CC}">
              <c16:uniqueId val="{00000002-9BDD-45B6-B270-7B443C8B5959}"/>
            </c:ext>
          </c:extLst>
        </c:ser>
        <c:ser>
          <c:idx val="3"/>
          <c:order val="3"/>
          <c:tx>
            <c:strRef>
              <c:f>Sheet1!$E$1</c:f>
              <c:strCache>
                <c:ptCount val="1"/>
                <c:pt idx="0">
                  <c:v>Close Friend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economy and jobs</c:v>
                </c:pt>
                <c:pt idx="1">
                  <c:v>COVID-19</c:v>
                </c:pt>
                <c:pt idx="2">
                  <c:v>Health care</c:v>
                </c:pt>
                <c:pt idx="3">
                  <c:v>Dysfunction in government</c:v>
                </c:pt>
                <c:pt idx="4">
                  <c:v>Racial justice</c:v>
                </c:pt>
                <c:pt idx="5">
                  <c:v>Social Security and Medicare</c:v>
                </c:pt>
                <c:pt idx="6">
                  <c:v>The environment and climate change</c:v>
                </c:pt>
                <c:pt idx="7">
                  <c:v>Taxes</c:v>
                </c:pt>
                <c:pt idx="8">
                  <c:v>Terrorism/National Security</c:v>
                </c:pt>
                <c:pt idx="9">
                  <c:v>Immigration</c:v>
                </c:pt>
              </c:strCache>
            </c:strRef>
          </c:cat>
          <c:val>
            <c:numRef>
              <c:f>Sheet1!$E$2:$E$11</c:f>
              <c:numCache>
                <c:formatCode>###0%</c:formatCode>
                <c:ptCount val="10"/>
                <c:pt idx="0">
                  <c:v>0.26103087449495294</c:v>
                </c:pt>
                <c:pt idx="1">
                  <c:v>0.30490046727914988</c:v>
                </c:pt>
                <c:pt idx="2">
                  <c:v>0.24239409898630959</c:v>
                </c:pt>
                <c:pt idx="3">
                  <c:v>0.13303784176638911</c:v>
                </c:pt>
                <c:pt idx="4">
                  <c:v>0.20142074078495348</c:v>
                </c:pt>
                <c:pt idx="5">
                  <c:v>0.13050491889794333</c:v>
                </c:pt>
                <c:pt idx="6">
                  <c:v>0.1</c:v>
                </c:pt>
                <c:pt idx="7">
                  <c:v>8.5197818917823992E-2</c:v>
                </c:pt>
                <c:pt idx="8">
                  <c:v>5.7626398957187464E-2</c:v>
                </c:pt>
                <c:pt idx="9">
                  <c:v>2.5543086966949288E-2</c:v>
                </c:pt>
              </c:numCache>
            </c:numRef>
          </c:val>
          <c:extLst>
            <c:ext xmlns:c16="http://schemas.microsoft.com/office/drawing/2014/chart" uri="{C3380CC4-5D6E-409C-BE32-E72D297353CC}">
              <c16:uniqueId val="{00000000-CE47-401C-A79C-B8CFD4C09E90}"/>
            </c:ext>
          </c:extLst>
        </c:ser>
        <c:dLbls>
          <c:showLegendKey val="0"/>
          <c:showVal val="0"/>
          <c:showCatName val="0"/>
          <c:showSerName val="0"/>
          <c:showPercent val="0"/>
          <c:showBubbleSize val="0"/>
        </c:dLbls>
        <c:gapWidth val="182"/>
        <c:axId val="1285554160"/>
        <c:axId val="698072752"/>
      </c:barChart>
      <c:catAx>
        <c:axId val="1285554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98072752"/>
        <c:crosses val="autoZero"/>
        <c:auto val="1"/>
        <c:lblAlgn val="ctr"/>
        <c:lblOffset val="100"/>
        <c:noMultiLvlLbl val="0"/>
      </c:catAx>
      <c:valAx>
        <c:axId val="698072752"/>
        <c:scaling>
          <c:orientation val="minMax"/>
        </c:scaling>
        <c:delete val="1"/>
        <c:axPos val="t"/>
        <c:numFmt formatCode="###0%" sourceLinked="1"/>
        <c:majorTickMark val="none"/>
        <c:minorTickMark val="none"/>
        <c:tickLblPos val="nextTo"/>
        <c:crossAx val="1285554160"/>
        <c:crosses val="autoZero"/>
        <c:crossBetween val="between"/>
      </c:valAx>
      <c:spPr>
        <a:noFill/>
        <a:ln>
          <a:noFill/>
        </a:ln>
        <a:effectLst/>
      </c:spPr>
    </c:plotArea>
    <c:legend>
      <c:legendPos val="b"/>
      <c:layout>
        <c:manualLayout>
          <c:xMode val="edge"/>
          <c:yMode val="edge"/>
          <c:x val="0.76371417474717007"/>
          <c:y val="0.50708429240543307"/>
          <c:w val="0.22980504813586095"/>
          <c:h val="0.2265031176008832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2DAE-4B52-B237-2D25614436B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Sheet1!$B$2:$B$6</c:f>
              <c:numCache>
                <c:formatCode>General</c:formatCode>
                <c:ptCount val="5"/>
                <c:pt idx="0">
                  <c:v>80</c:v>
                </c:pt>
                <c:pt idx="1">
                  <c:v>76</c:v>
                </c:pt>
                <c:pt idx="2">
                  <c:v>73</c:v>
                </c:pt>
                <c:pt idx="3">
                  <c:v>70</c:v>
                </c:pt>
                <c:pt idx="4">
                  <c:v>70</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Not so </c:v>
                </c:pt>
              </c:strCache>
            </c:strRef>
          </c:tx>
          <c:spPr>
            <a:solidFill>
              <a:srgbClr val="7FB7DF"/>
            </a:solidFill>
            <a:ln>
              <a:noFill/>
            </a:ln>
            <a:effectLst/>
          </c:spPr>
          <c:invertIfNegative val="0"/>
          <c:dPt>
            <c:idx val="0"/>
            <c:invertIfNegative val="0"/>
            <c:bubble3D val="0"/>
            <c:spPr>
              <a:solidFill>
                <a:srgbClr val="7FB7DF"/>
              </a:solidFill>
              <a:ln>
                <a:noFill/>
              </a:ln>
              <a:effectLst/>
            </c:spPr>
            <c:extLst>
              <c:ext xmlns:c16="http://schemas.microsoft.com/office/drawing/2014/chart" uri="{C3380CC4-5D6E-409C-BE32-E72D297353CC}">
                <c16:uniqueId val="{00000004-2DAE-4B52-B237-2D25614436BC}"/>
              </c:ext>
            </c:extLst>
          </c:dPt>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Sheet1!$C$2:$C$6</c:f>
              <c:numCache>
                <c:formatCode>General</c:formatCode>
                <c:ptCount val="5"/>
                <c:pt idx="0">
                  <c:v>11</c:v>
                </c:pt>
                <c:pt idx="1">
                  <c:v>14</c:v>
                </c:pt>
                <c:pt idx="2">
                  <c:v>15</c:v>
                </c:pt>
                <c:pt idx="3">
                  <c:v>17</c:v>
                </c:pt>
                <c:pt idx="4">
                  <c:v>17</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Sheet1!$D$2:$D$6</c:f>
              <c:numCache>
                <c:formatCode>General</c:formatCode>
                <c:ptCount val="5"/>
                <c:pt idx="0">
                  <c:v>92</c:v>
                </c:pt>
                <c:pt idx="1">
                  <c:v>90</c:v>
                </c:pt>
                <c:pt idx="2">
                  <c:v>88</c:v>
                </c:pt>
                <c:pt idx="3">
                  <c:v>87</c:v>
                </c:pt>
                <c:pt idx="4">
                  <c:v>86</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45039680"/>
        <c:crosses val="autoZero"/>
        <c:auto val="1"/>
        <c:lblAlgn val="ctr"/>
        <c:lblOffset val="1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sz="2400" b="1" dirty="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112975700770315"/>
          <c:y val="6.45871051524662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575724098706695E-2"/>
          <c:y val="0.20074576478989881"/>
          <c:w val="0.91897692919624285"/>
          <c:h val="0.5441249896517043"/>
        </c:manualLayout>
      </c:layout>
      <c:lineChart>
        <c:grouping val="standard"/>
        <c:varyColors val="0"/>
        <c:ser>
          <c:idx val="0"/>
          <c:order val="0"/>
          <c:tx>
            <c:strRef>
              <c:f>'SWDs HS Graduate Rate Data'!$D$2</c:f>
              <c:strCache>
                <c:ptCount val="1"/>
                <c:pt idx="0">
                  <c:v>HS Graduation Rate for Students with Disabilities 1990 to 2020</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2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FB1-4931-8C98-C52A52F25A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'SWDs HS Graduate Rate Data'!$A$3:$A$30</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'SWDs HS Graduate Rate Data'!$D$3:$D$30</c:f>
              <c:numCache>
                <c:formatCode>General</c:formatCode>
                <c:ptCount val="28"/>
                <c:pt idx="0">
                  <c:v>45.7</c:v>
                </c:pt>
                <c:pt idx="1">
                  <c:v>43.9</c:v>
                </c:pt>
                <c:pt idx="2" formatCode="#,##0">
                  <c:v>0</c:v>
                </c:pt>
                <c:pt idx="3">
                  <c:v>28.1</c:v>
                </c:pt>
                <c:pt idx="4">
                  <c:v>26.8</c:v>
                </c:pt>
                <c:pt idx="5">
                  <c:v>27.2</c:v>
                </c:pt>
                <c:pt idx="6">
                  <c:v>27.6</c:v>
                </c:pt>
                <c:pt idx="7">
                  <c:v>28.4</c:v>
                </c:pt>
                <c:pt idx="8">
                  <c:v>57.39</c:v>
                </c:pt>
                <c:pt idx="9">
                  <c:v>56.16</c:v>
                </c:pt>
                <c:pt idx="10">
                  <c:v>29.7</c:v>
                </c:pt>
                <c:pt idx="11">
                  <c:v>32</c:v>
                </c:pt>
                <c:pt idx="12">
                  <c:v>31.6</c:v>
                </c:pt>
                <c:pt idx="13">
                  <c:v>54.2</c:v>
                </c:pt>
                <c:pt idx="14">
                  <c:v>54.4</c:v>
                </c:pt>
                <c:pt idx="15">
                  <c:v>56.5</c:v>
                </c:pt>
                <c:pt idx="16">
                  <c:v>56</c:v>
                </c:pt>
                <c:pt idx="17">
                  <c:v>59</c:v>
                </c:pt>
                <c:pt idx="18">
                  <c:v>60.6</c:v>
                </c:pt>
                <c:pt idx="19">
                  <c:v>62.6</c:v>
                </c:pt>
                <c:pt idx="20">
                  <c:v>63.6</c:v>
                </c:pt>
                <c:pt idx="21">
                  <c:v>63.9</c:v>
                </c:pt>
                <c:pt idx="22">
                  <c:v>62</c:v>
                </c:pt>
                <c:pt idx="23">
                  <c:v>63</c:v>
                </c:pt>
                <c:pt idx="24">
                  <c:v>65</c:v>
                </c:pt>
                <c:pt idx="25">
                  <c:v>66</c:v>
                </c:pt>
                <c:pt idx="26">
                  <c:v>67</c:v>
                </c:pt>
                <c:pt idx="27">
                  <c:v>67</c:v>
                </c:pt>
              </c:numCache>
            </c:numRef>
          </c:val>
          <c:smooth val="0"/>
          <c:extLst>
            <c:ext xmlns:c16="http://schemas.microsoft.com/office/drawing/2014/chart" uri="{C3380CC4-5D6E-409C-BE32-E72D297353CC}">
              <c16:uniqueId val="{00000001-6FB1-4931-8C98-C52A52F25AC5}"/>
            </c:ext>
          </c:extLst>
        </c:ser>
        <c:ser>
          <c:idx val="2"/>
          <c:order val="1"/>
          <c:tx>
            <c:strRef>
              <c:f>'SWDs HS Graduate Rate Data'!$E$2</c:f>
              <c:strCache>
                <c:ptCount val="1"/>
                <c:pt idx="0">
                  <c:v>HS Graduation Rate for Students without Disabilities 1990 to 2020</c:v>
                </c:pt>
              </c:strCache>
            </c:strRef>
          </c:tx>
          <c:spPr>
            <a:ln w="28575" cap="rnd">
              <a:solidFill>
                <a:srgbClr val="FF0000"/>
              </a:solidFill>
              <a:round/>
            </a:ln>
            <a:effectLst/>
          </c:spPr>
          <c:marker>
            <c:symbol val="square"/>
            <c:size val="5"/>
            <c:spPr>
              <a:solidFill>
                <a:schemeClr val="accent3"/>
              </a:solidFill>
              <a:ln w="9525">
                <a:solidFill>
                  <a:schemeClr val="accent3"/>
                </a:solidFill>
              </a:ln>
              <a:effectLst/>
            </c:spPr>
          </c:marker>
          <c:dLbls>
            <c:dLbl>
              <c:idx val="2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6FB1-4931-8C98-C52A52F25A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'SWDs HS Graduate Rate Data'!$E$3:$E$30</c:f>
              <c:numCache>
                <c:formatCode>#,##0.0</c:formatCode>
                <c:ptCount val="28"/>
                <c:pt idx="0">
                  <c:v>73.72723206338847</c:v>
                </c:pt>
                <c:pt idx="1">
                  <c:v>74.24316356001782</c:v>
                </c:pt>
                <c:pt idx="2">
                  <c:v>73.842545852424465</c:v>
                </c:pt>
                <c:pt idx="3">
                  <c:v>73.062002732479812</c:v>
                </c:pt>
                <c:pt idx="4">
                  <c:v>71.761277401133199</c:v>
                </c:pt>
                <c:pt idx="5">
                  <c:v>71.024608194300029</c:v>
                </c:pt>
                <c:pt idx="6">
                  <c:v>71.302246835475529</c:v>
                </c:pt>
                <c:pt idx="7">
                  <c:v>71.283358879921408</c:v>
                </c:pt>
                <c:pt idx="8">
                  <c:v>71.061880076511784</c:v>
                </c:pt>
                <c:pt idx="9">
                  <c:v>71.664995252810442</c:v>
                </c:pt>
                <c:pt idx="10">
                  <c:v>71.676636220642038</c:v>
                </c:pt>
                <c:pt idx="11">
                  <c:v>72.567248137474252</c:v>
                </c:pt>
                <c:pt idx="12">
                  <c:v>73.861249159104503</c:v>
                </c:pt>
                <c:pt idx="13">
                  <c:v>74.329957568555187</c:v>
                </c:pt>
                <c:pt idx="14">
                  <c:v>74.670320777296823</c:v>
                </c:pt>
                <c:pt idx="15">
                  <c:v>73.444303758195062</c:v>
                </c:pt>
                <c:pt idx="16">
                  <c:v>73.872207619128304</c:v>
                </c:pt>
                <c:pt idx="17">
                  <c:v>74.70940933830137</c:v>
                </c:pt>
                <c:pt idx="18">
                  <c:v>74.669142838965158</c:v>
                </c:pt>
                <c:pt idx="19">
                  <c:v>75.559028085543844</c:v>
                </c:pt>
                <c:pt idx="20">
                  <c:v>79</c:v>
                </c:pt>
                <c:pt idx="21">
                  <c:v>80</c:v>
                </c:pt>
                <c:pt idx="22">
                  <c:v>81.400000000000006</c:v>
                </c:pt>
                <c:pt idx="23">
                  <c:v>82.3</c:v>
                </c:pt>
                <c:pt idx="24">
                  <c:v>83</c:v>
                </c:pt>
                <c:pt idx="25">
                  <c:v>84.1</c:v>
                </c:pt>
                <c:pt idx="26">
                  <c:v>85</c:v>
                </c:pt>
                <c:pt idx="27">
                  <c:v>85</c:v>
                </c:pt>
              </c:numCache>
            </c:numRef>
          </c:val>
          <c:smooth val="0"/>
          <c:extLst>
            <c:ext xmlns:c16="http://schemas.microsoft.com/office/drawing/2014/chart" uri="{C3380CC4-5D6E-409C-BE32-E72D297353CC}">
              <c16:uniqueId val="{00000003-6FB1-4931-8C98-C52A52F25AC5}"/>
            </c:ext>
          </c:extLst>
        </c:ser>
        <c:dLbls>
          <c:showLegendKey val="0"/>
          <c:showVal val="0"/>
          <c:showCatName val="0"/>
          <c:showSerName val="0"/>
          <c:showPercent val="0"/>
          <c:showBubbleSize val="0"/>
        </c:dLbls>
        <c:marker val="1"/>
        <c:smooth val="0"/>
        <c:axId val="426978160"/>
        <c:axId val="426978480"/>
      </c:lineChart>
      <c:catAx>
        <c:axId val="4269781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26978480"/>
        <c:crosses val="autoZero"/>
        <c:auto val="0"/>
        <c:lblAlgn val="ctr"/>
        <c:lblOffset val="100"/>
        <c:noMultiLvlLbl val="0"/>
      </c:catAx>
      <c:valAx>
        <c:axId val="426978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26978160"/>
        <c:crosses val="autoZero"/>
        <c:crossBetween val="between"/>
      </c:valAx>
      <c:spPr>
        <a:noFill/>
        <a:ln>
          <a:noFill/>
        </a:ln>
        <a:effectLst/>
      </c:spPr>
    </c:plotArea>
    <c:legend>
      <c:legendPos val="b"/>
      <c:layout>
        <c:manualLayout>
          <c:xMode val="edge"/>
          <c:yMode val="edge"/>
          <c:x val="4.4991184583369787E-2"/>
          <c:y val="0.87699450840260784"/>
          <c:w val="0.89999995171347158"/>
          <c:h val="0.123005491597392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Students with Disabilities</c:v>
          </c:tx>
          <c:spPr>
            <a:solidFill>
              <a:srgbClr val="FFC000"/>
            </a:solidFill>
            <a:ln>
              <a:noFill/>
            </a:ln>
            <a:effectLst/>
          </c:spPr>
          <c:invertIfNegative val="0"/>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'[1]Digest 2019 Table 219.90'!$A$17:$A$22</c:f>
              <c:strCache>
                <c:ptCount val="6"/>
                <c:pt idx="0">
                  <c:v>White</c:v>
                </c:pt>
                <c:pt idx="1">
                  <c:v>African-American</c:v>
                </c:pt>
                <c:pt idx="2">
                  <c:v>Hispanic-American</c:v>
                </c:pt>
                <c:pt idx="3">
                  <c:v>Asian-American</c:v>
                </c:pt>
                <c:pt idx="4">
                  <c:v>Pacific Islander</c:v>
                </c:pt>
                <c:pt idx="5">
                  <c:v>American Indian/Alaska Native</c:v>
                </c:pt>
              </c:strCache>
            </c:strRef>
          </c:cat>
          <c:val>
            <c:numRef>
              <c:f>'[1]Digest 2019 Table 219.90'!$B$8:$B$13</c:f>
              <c:numCache>
                <c:formatCode>General</c:formatCode>
                <c:ptCount val="6"/>
                <c:pt idx="0">
                  <c:v>77</c:v>
                </c:pt>
                <c:pt idx="1">
                  <c:v>66</c:v>
                </c:pt>
                <c:pt idx="2">
                  <c:v>71</c:v>
                </c:pt>
                <c:pt idx="3">
                  <c:v>79</c:v>
                </c:pt>
                <c:pt idx="4">
                  <c:v>68</c:v>
                </c:pt>
                <c:pt idx="5">
                  <c:v>71</c:v>
                </c:pt>
              </c:numCache>
            </c:numRef>
          </c:val>
          <c:extLst>
            <c:ext xmlns:c16="http://schemas.microsoft.com/office/drawing/2014/chart" uri="{C3380CC4-5D6E-409C-BE32-E72D297353CC}">
              <c16:uniqueId val="{00000000-C43C-48E6-8D67-9AE4FF7921F3}"/>
            </c:ext>
          </c:extLst>
        </c:ser>
        <c:ser>
          <c:idx val="1"/>
          <c:order val="1"/>
          <c:tx>
            <c:v>Students without Disabilities</c:v>
          </c:tx>
          <c:spPr>
            <a:solidFill>
              <a:schemeClr val="tx1"/>
            </a:solidFill>
            <a:ln>
              <a:noFill/>
            </a:ln>
            <a:effectLst/>
          </c:spPr>
          <c:invertIfNegative val="0"/>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'[1]Digest 2019 Table 219.90'!$A$17:$A$22</c:f>
              <c:strCache>
                <c:ptCount val="6"/>
                <c:pt idx="0">
                  <c:v>White</c:v>
                </c:pt>
                <c:pt idx="1">
                  <c:v>African-American</c:v>
                </c:pt>
                <c:pt idx="2">
                  <c:v>Hispanic-American</c:v>
                </c:pt>
                <c:pt idx="3">
                  <c:v>Asian-American</c:v>
                </c:pt>
                <c:pt idx="4">
                  <c:v>Pacific Islander</c:v>
                </c:pt>
                <c:pt idx="5">
                  <c:v>American Indian/Alaska Native</c:v>
                </c:pt>
              </c:strCache>
            </c:strRef>
          </c:cat>
          <c:val>
            <c:numRef>
              <c:f>'[1]Digest 2019 Table 219.90'!$D$8:$D$13</c:f>
              <c:numCache>
                <c:formatCode>General</c:formatCode>
                <c:ptCount val="6"/>
                <c:pt idx="0">
                  <c:v>89</c:v>
                </c:pt>
                <c:pt idx="1">
                  <c:v>79</c:v>
                </c:pt>
                <c:pt idx="2">
                  <c:v>81</c:v>
                </c:pt>
                <c:pt idx="3">
                  <c:v>92</c:v>
                </c:pt>
                <c:pt idx="4">
                  <c:v>92</c:v>
                </c:pt>
                <c:pt idx="5">
                  <c:v>74</c:v>
                </c:pt>
              </c:numCache>
            </c:numRef>
          </c:val>
          <c:extLst>
            <c:ext xmlns:c16="http://schemas.microsoft.com/office/drawing/2014/chart" uri="{C3380CC4-5D6E-409C-BE32-E72D297353CC}">
              <c16:uniqueId val="{00000001-C43C-48E6-8D67-9AE4FF7921F3}"/>
            </c:ext>
          </c:extLst>
        </c:ser>
        <c:dLbls>
          <c:showLegendKey val="0"/>
          <c:showVal val="0"/>
          <c:showCatName val="0"/>
          <c:showSerName val="0"/>
          <c:showPercent val="0"/>
          <c:showBubbleSize val="0"/>
        </c:dLbls>
        <c:gapWidth val="219"/>
        <c:overlap val="-27"/>
        <c:axId val="490057400"/>
        <c:axId val="1"/>
      </c:barChart>
      <c:catAx>
        <c:axId val="49005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b="1"/>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2000"/>
            </a:pPr>
            <a:endParaRPr lang="en-US"/>
          </a:p>
        </c:txPr>
        <c:crossAx val="490057400"/>
        <c:crosses val="autoZero"/>
        <c:crossBetween val="between"/>
      </c:valAx>
      <c:spPr>
        <a:noFill/>
        <a:ln w="25400">
          <a:noFill/>
        </a:ln>
      </c:spPr>
    </c:plotArea>
    <c:legend>
      <c:legendPos val="b"/>
      <c:overlay val="0"/>
      <c:spPr>
        <a:noFill/>
        <a:ln>
          <a:noFill/>
        </a:ln>
        <a:effectLst/>
      </c:spPr>
      <c:txPr>
        <a:bodyPr rot="0" vert="horz"/>
        <a:lstStyle/>
        <a:p>
          <a:pPr>
            <a:defRPr sz="2000" b="1"/>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[Book1]Sheet1!$A$2</c:f>
              <c:strCache>
                <c:ptCount val="1"/>
                <c:pt idx="0">
                  <c:v>Disability</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[1]Sheet1!$B$2:$L$2</c:f>
              <c:numCache>
                <c:formatCode>General</c:formatCode>
                <c:ptCount val="11"/>
                <c:pt idx="0">
                  <c:v>37.1</c:v>
                </c:pt>
                <c:pt idx="1">
                  <c:v>35.200000000000003</c:v>
                </c:pt>
                <c:pt idx="2">
                  <c:v>33.4</c:v>
                </c:pt>
                <c:pt idx="3">
                  <c:v>32.6</c:v>
                </c:pt>
                <c:pt idx="4">
                  <c:v>32.700000000000003</c:v>
                </c:pt>
                <c:pt idx="5">
                  <c:v>33.9</c:v>
                </c:pt>
                <c:pt idx="6">
                  <c:v>34.4</c:v>
                </c:pt>
                <c:pt idx="7">
                  <c:v>34.9</c:v>
                </c:pt>
                <c:pt idx="8">
                  <c:v>35.9</c:v>
                </c:pt>
                <c:pt idx="9">
                  <c:v>36.9</c:v>
                </c:pt>
                <c:pt idx="10">
                  <c:v>37.6</c:v>
                </c:pt>
              </c:numCache>
            </c:numRef>
          </c:val>
          <c:smooth val="0"/>
          <c:extLst>
            <c:ext xmlns:c16="http://schemas.microsoft.com/office/drawing/2014/chart" uri="{C3380CC4-5D6E-409C-BE32-E72D297353CC}">
              <c16:uniqueId val="{00000000-437C-4098-B1B1-B02C37F29982}"/>
            </c:ext>
          </c:extLst>
        </c:ser>
        <c:ser>
          <c:idx val="1"/>
          <c:order val="1"/>
          <c:tx>
            <c:strRef>
              <c:f>[Book1]Sheet1!$A$3</c:f>
              <c:strCache>
                <c:ptCount val="1"/>
                <c:pt idx="0">
                  <c:v>Black/African-American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[1]Sheet1!$B$3:$L$3</c:f>
              <c:numCache>
                <c:formatCode>General</c:formatCode>
                <c:ptCount val="11"/>
                <c:pt idx="0">
                  <c:v>57.3</c:v>
                </c:pt>
                <c:pt idx="1">
                  <c:v>53.2</c:v>
                </c:pt>
                <c:pt idx="2">
                  <c:v>52.3</c:v>
                </c:pt>
                <c:pt idx="3">
                  <c:v>51.7</c:v>
                </c:pt>
                <c:pt idx="4">
                  <c:v>53</c:v>
                </c:pt>
                <c:pt idx="5">
                  <c:v>53.2</c:v>
                </c:pt>
                <c:pt idx="6">
                  <c:v>54.3</c:v>
                </c:pt>
                <c:pt idx="7">
                  <c:v>55.7</c:v>
                </c:pt>
                <c:pt idx="8">
                  <c:v>56.4</c:v>
                </c:pt>
                <c:pt idx="9">
                  <c:v>57.6</c:v>
                </c:pt>
                <c:pt idx="10">
                  <c:v>57.9</c:v>
                </c:pt>
              </c:numCache>
            </c:numRef>
          </c:val>
          <c:smooth val="0"/>
          <c:extLst>
            <c:ext xmlns:c16="http://schemas.microsoft.com/office/drawing/2014/chart" uri="{C3380CC4-5D6E-409C-BE32-E72D297353CC}">
              <c16:uniqueId val="{00000001-437C-4098-B1B1-B02C37F29982}"/>
            </c:ext>
          </c:extLst>
        </c:ser>
        <c:ser>
          <c:idx val="2"/>
          <c:order val="2"/>
          <c:tx>
            <c:strRef>
              <c:f>[Book1]Sheet1!$A$4</c:f>
              <c:strCache>
                <c:ptCount val="1"/>
                <c:pt idx="0">
                  <c:v>Women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[1]Sheet1!$B$4:$L$4</c:f>
              <c:numCache>
                <c:formatCode>General</c:formatCode>
                <c:ptCount val="11"/>
                <c:pt idx="0">
                  <c:v>56.2</c:v>
                </c:pt>
                <c:pt idx="1">
                  <c:v>54.4</c:v>
                </c:pt>
                <c:pt idx="2">
                  <c:v>53.6</c:v>
                </c:pt>
                <c:pt idx="3">
                  <c:v>53.2</c:v>
                </c:pt>
                <c:pt idx="4">
                  <c:v>53.1</c:v>
                </c:pt>
                <c:pt idx="5">
                  <c:v>53.2</c:v>
                </c:pt>
                <c:pt idx="6">
                  <c:v>53.5</c:v>
                </c:pt>
                <c:pt idx="7">
                  <c:v>53.7</c:v>
                </c:pt>
                <c:pt idx="8">
                  <c:v>54.1</c:v>
                </c:pt>
                <c:pt idx="9">
                  <c:v>54.6</c:v>
                </c:pt>
                <c:pt idx="10">
                  <c:v>55.4</c:v>
                </c:pt>
              </c:numCache>
            </c:numRef>
          </c:val>
          <c:smooth val="0"/>
          <c:extLst>
            <c:ext xmlns:c16="http://schemas.microsoft.com/office/drawing/2014/chart" uri="{C3380CC4-5D6E-409C-BE32-E72D297353CC}">
              <c16:uniqueId val="{00000002-437C-4098-B1B1-B02C37F29982}"/>
            </c:ext>
          </c:extLst>
        </c:ser>
        <c:ser>
          <c:idx val="3"/>
          <c:order val="3"/>
          <c:tx>
            <c:strRef>
              <c:f>[Book1]Sheet1!$A$5</c:f>
              <c:strCache>
                <c:ptCount val="1"/>
                <c:pt idx="0">
                  <c:v>Hispanic/Latino</c:v>
                </c:pt>
              </c:strCache>
            </c:strRef>
          </c:tx>
          <c:spPr>
            <a:ln w="28575" cap="rnd">
              <a:solidFill>
                <a:srgbClr val="00B050"/>
              </a:solidFill>
              <a:round/>
            </a:ln>
            <a:effectLst/>
          </c:spPr>
          <c:marker>
            <c:symbol val="none"/>
          </c:marker>
          <c:dLbls>
            <c:spPr>
              <a:noFill/>
              <a:ln>
                <a:noFill/>
              </a:ln>
              <a:effectLst/>
            </c:spPr>
            <c:txPr>
              <a:bodyPr rot="0" spcFirstLastPara="1" vertOverflow="ellipsis" horzOverflow="clip" vert="horz" wrap="square" lIns="38100" tIns="19050" rIns="38100" bIns="4572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[1]Sheet1!$B$5:$L$5</c:f>
              <c:numCache>
                <c:formatCode>General</c:formatCode>
                <c:ptCount val="11"/>
                <c:pt idx="0">
                  <c:v>63.3</c:v>
                </c:pt>
                <c:pt idx="1">
                  <c:v>59.7</c:v>
                </c:pt>
                <c:pt idx="2">
                  <c:v>59</c:v>
                </c:pt>
                <c:pt idx="3">
                  <c:v>58.9</c:v>
                </c:pt>
                <c:pt idx="4">
                  <c:v>59.5</c:v>
                </c:pt>
                <c:pt idx="5">
                  <c:v>60</c:v>
                </c:pt>
                <c:pt idx="6">
                  <c:v>61.2</c:v>
                </c:pt>
                <c:pt idx="7">
                  <c:v>61.6</c:v>
                </c:pt>
                <c:pt idx="8">
                  <c:v>62</c:v>
                </c:pt>
                <c:pt idx="9">
                  <c:v>60.6</c:v>
                </c:pt>
                <c:pt idx="10">
                  <c:v>61</c:v>
                </c:pt>
              </c:numCache>
            </c:numRef>
          </c:val>
          <c:smooth val="0"/>
          <c:extLst>
            <c:ext xmlns:c16="http://schemas.microsoft.com/office/drawing/2014/chart" uri="{C3380CC4-5D6E-409C-BE32-E72D297353CC}">
              <c16:uniqueId val="{00000003-437C-4098-B1B1-B02C37F29982}"/>
            </c:ext>
          </c:extLst>
        </c:ser>
        <c:dLbls>
          <c:showLegendKey val="0"/>
          <c:showVal val="0"/>
          <c:showCatName val="0"/>
          <c:showSerName val="0"/>
          <c:showPercent val="0"/>
          <c:showBubbleSize val="0"/>
        </c:dLbls>
        <c:smooth val="0"/>
        <c:axId val="566075024"/>
        <c:axId val="566074384"/>
      </c:lineChart>
      <c:catAx>
        <c:axId val="56607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66074384"/>
        <c:crosses val="autoZero"/>
        <c:auto val="1"/>
        <c:lblAlgn val="ctr"/>
        <c:lblOffset val="100"/>
        <c:noMultiLvlLbl val="0"/>
      </c:catAx>
      <c:valAx>
        <c:axId val="56607438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6607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Working-Age Americans with Disabilities</c:v>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 Outcomes by Race'!$A$17:$A$20</c:f>
              <c:strCache>
                <c:ptCount val="4"/>
                <c:pt idx="0">
                  <c:v>White</c:v>
                </c:pt>
                <c:pt idx="1">
                  <c:v>African-American</c:v>
                </c:pt>
                <c:pt idx="2">
                  <c:v>Hispanic-American</c:v>
                </c:pt>
                <c:pt idx="3">
                  <c:v>Asian-American</c:v>
                </c:pt>
              </c:strCache>
            </c:strRef>
          </c:cat>
          <c:val>
            <c:numRef>
              <c:f>'Employ Outcomes by Race'!$B$8:$B$11</c:f>
              <c:numCache>
                <c:formatCode>0.0</c:formatCode>
                <c:ptCount val="4"/>
                <c:pt idx="0">
                  <c:v>38.9</c:v>
                </c:pt>
                <c:pt idx="1">
                  <c:v>29.7</c:v>
                </c:pt>
                <c:pt idx="2">
                  <c:v>39.4</c:v>
                </c:pt>
                <c:pt idx="3">
                  <c:v>43.2</c:v>
                </c:pt>
              </c:numCache>
            </c:numRef>
          </c:val>
          <c:extLst>
            <c:ext xmlns:c16="http://schemas.microsoft.com/office/drawing/2014/chart" uri="{C3380CC4-5D6E-409C-BE32-E72D297353CC}">
              <c16:uniqueId val="{00000000-EA09-4BB0-B4D1-11C85E88897D}"/>
            </c:ext>
          </c:extLst>
        </c:ser>
        <c:ser>
          <c:idx val="1"/>
          <c:order val="1"/>
          <c:tx>
            <c:v>Working-Age Americans without Disabilities</c:v>
          </c:tx>
          <c:spPr>
            <a:solidFill>
              <a:schemeClr val="tx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 Outcomes by Race'!$A$17:$A$20</c:f>
              <c:strCache>
                <c:ptCount val="4"/>
                <c:pt idx="0">
                  <c:v>White</c:v>
                </c:pt>
                <c:pt idx="1">
                  <c:v>African-American</c:v>
                </c:pt>
                <c:pt idx="2">
                  <c:v>Hispanic-American</c:v>
                </c:pt>
                <c:pt idx="3">
                  <c:v>Asian-American</c:v>
                </c:pt>
              </c:strCache>
            </c:strRef>
          </c:cat>
          <c:val>
            <c:numRef>
              <c:f>'Employ Outcomes by Race'!$D$8:$D$11</c:f>
              <c:numCache>
                <c:formatCode>0.0</c:formatCode>
                <c:ptCount val="4"/>
                <c:pt idx="0">
                  <c:v>86</c:v>
                </c:pt>
                <c:pt idx="1">
                  <c:v>74.400000000000006</c:v>
                </c:pt>
                <c:pt idx="2">
                  <c:v>76</c:v>
                </c:pt>
                <c:pt idx="3">
                  <c:v>74.599999999999994</c:v>
                </c:pt>
              </c:numCache>
            </c:numRef>
          </c:val>
          <c:extLst>
            <c:ext xmlns:c16="http://schemas.microsoft.com/office/drawing/2014/chart" uri="{C3380CC4-5D6E-409C-BE32-E72D297353CC}">
              <c16:uniqueId val="{00000001-EA09-4BB0-B4D1-11C85E88897D}"/>
            </c:ext>
          </c:extLst>
        </c:ser>
        <c:dLbls>
          <c:showLegendKey val="0"/>
          <c:showVal val="0"/>
          <c:showCatName val="0"/>
          <c:showSerName val="0"/>
          <c:showPercent val="0"/>
          <c:showBubbleSize val="0"/>
        </c:dLbls>
        <c:gapWidth val="219"/>
        <c:overlap val="-27"/>
        <c:axId val="540099408"/>
        <c:axId val="540098448"/>
        <c:extLst>
          <c:ext xmlns:c15="http://schemas.microsoft.com/office/drawing/2012/chart" uri="{02D57815-91ED-43cb-92C2-25804820EDAC}">
            <c15:filteredBarSeries>
              <c15:ser>
                <c:idx val="2"/>
                <c:order val="2"/>
                <c:spPr>
                  <a:solidFill>
                    <a:schemeClr val="accent3"/>
                  </a:solidFill>
                  <a:ln>
                    <a:noFill/>
                  </a:ln>
                  <a:effectLst/>
                </c:spPr>
                <c:invertIfNegative val="0"/>
                <c:cat>
                  <c:strRef>
                    <c:extLst>
                      <c:ext uri="{02D57815-91ED-43cb-92C2-25804820EDAC}">
                        <c15:formulaRef>
                          <c15:sqref>'Employ Outcomes by Race'!$A$17:$A$20</c15:sqref>
                        </c15:formulaRef>
                      </c:ext>
                    </c:extLst>
                    <c:strCache>
                      <c:ptCount val="4"/>
                      <c:pt idx="0">
                        <c:v>White</c:v>
                      </c:pt>
                      <c:pt idx="1">
                        <c:v>African-American</c:v>
                      </c:pt>
                      <c:pt idx="2">
                        <c:v>Hispanic-American</c:v>
                      </c:pt>
                      <c:pt idx="3">
                        <c:v>Asian-American</c:v>
                      </c:pt>
                    </c:strCache>
                  </c:strRef>
                </c:cat>
                <c:val>
                  <c:numRef>
                    <c:extLst>
                      <c:ext uri="{02D57815-91ED-43cb-92C2-25804820EDAC}">
                        <c15:formulaRef>
                          <c15:sqref>'Employ Outcomes by Race'!$A$17:$A$20</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EA09-4BB0-B4D1-11C85E88897D}"/>
                  </c:ext>
                </c:extLst>
              </c15:ser>
            </c15:filteredBarSeries>
          </c:ext>
        </c:extLst>
      </c:barChart>
      <c:catAx>
        <c:axId val="54009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098448"/>
        <c:crosses val="autoZero"/>
        <c:auto val="1"/>
        <c:lblAlgn val="ctr"/>
        <c:lblOffset val="100"/>
        <c:noMultiLvlLbl val="0"/>
      </c:catAx>
      <c:valAx>
        <c:axId val="540098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009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0.21169</cdr:x>
      <cdr:y>0.84999</cdr:y>
    </cdr:from>
    <cdr:to>
      <cdr:x>0.3</cdr:x>
      <cdr:y>1</cdr:y>
    </cdr:to>
    <cdr:sp macro="" textlink="">
      <cdr:nvSpPr>
        <cdr:cNvPr id="2" name="TextBox 1">
          <a:extLst xmlns:a="http://schemas.openxmlformats.org/drawingml/2006/main">
            <a:ext uri="{FF2B5EF4-FFF2-40B4-BE49-F238E27FC236}">
              <a16:creationId xmlns:a16="http://schemas.microsoft.com/office/drawing/2014/main" id="{4E7242E4-F195-438B-A76D-5C2047F4F86C}"/>
            </a:ext>
          </a:extLst>
        </cdr:cNvPr>
        <cdr:cNvSpPr txBox="1"/>
      </cdr:nvSpPr>
      <cdr:spPr>
        <a:xfrm xmlns:a="http://schemas.openxmlformats.org/drawingml/2006/main">
          <a:off x="2192033" y="57679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0.06972</cdr:x>
      <cdr:y>0.80694</cdr:y>
    </cdr:from>
    <cdr:to>
      <cdr:x>0.35736</cdr:x>
      <cdr:y>0.89102</cdr:y>
    </cdr:to>
    <cdr:sp macro="" textlink="">
      <cdr:nvSpPr>
        <cdr:cNvPr id="3" name="TextBox 2">
          <a:extLst xmlns:a="http://schemas.openxmlformats.org/drawingml/2006/main">
            <a:ext uri="{FF2B5EF4-FFF2-40B4-BE49-F238E27FC236}">
              <a16:creationId xmlns:a16="http://schemas.microsoft.com/office/drawing/2014/main" id="{41708608-BF5F-4665-B781-F39CD140CBF6}"/>
            </a:ext>
          </a:extLst>
        </cdr:cNvPr>
        <cdr:cNvSpPr txBox="1"/>
      </cdr:nvSpPr>
      <cdr:spPr>
        <a:xfrm xmlns:a="http://schemas.openxmlformats.org/drawingml/2006/main">
          <a:off x="804030" y="4053960"/>
          <a:ext cx="3317254" cy="422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highlight>
                <a:srgbClr val="FFFF00"/>
              </a:highlight>
              <a:latin typeface="Times New Roman" panose="02020603050405020304" pitchFamily="18" charset="0"/>
              <a:cs typeface="Times New Roman" panose="02020603050405020304" pitchFamily="18" charset="0"/>
            </a:rPr>
            <a:t>NOTE:</a:t>
          </a:r>
          <a:r>
            <a:rPr lang="en-US" sz="1100" b="1" baseline="0" dirty="0">
              <a:highlight>
                <a:srgbClr val="FFFF00"/>
              </a:highlight>
              <a:latin typeface="Times New Roman" panose="02020603050405020304" pitchFamily="18" charset="0"/>
              <a:cs typeface="Times New Roman" panose="02020603050405020304" pitchFamily="18" charset="0"/>
            </a:rPr>
            <a:t>  PWD Data Unavailable for class of 1993. </a:t>
          </a:r>
          <a:endParaRPr lang="en-US" sz="1100" b="1" dirty="0">
            <a:highlight>
              <a:srgbClr val="FFFF00"/>
            </a:highlight>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8</a:t>
            </a:fld>
            <a:endParaRPr lang="en-US" dirty="0"/>
          </a:p>
        </p:txBody>
      </p:sp>
    </p:spTree>
    <p:extLst>
      <p:ext uri="{BB962C8B-B14F-4D97-AF65-F5344CB8AC3E}">
        <p14:creationId xmlns:p14="http://schemas.microsoft.com/office/powerpoint/2010/main" val="289303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www.lakeresearch.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12/16/2020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12/16/2020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12/16/2020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800" b="1" dirty="0">
                <a:solidFill>
                  <a:srgbClr val="0070C0"/>
                </a:solidFill>
                <a:latin typeface="+mn-lt"/>
              </a:rPr>
              <a:t>Title</a:t>
            </a:r>
          </a:p>
        </p:txBody>
      </p:sp>
    </p:spTree>
    <p:extLst>
      <p:ext uri="{BB962C8B-B14F-4D97-AF65-F5344CB8AC3E}">
        <p14:creationId xmlns:p14="http://schemas.microsoft.com/office/powerpoint/2010/main" val="60616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716-F1C0-483E-BDC9-831EDD95E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B18F5-8382-48C3-9DD8-830440399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164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C30-7805-40EC-8027-00B7D4A30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A325D-7479-46DB-8983-530DF0DA1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7" descr="big-puzzle3">
            <a:extLst>
              <a:ext uri="{FF2B5EF4-FFF2-40B4-BE49-F238E27FC236}">
                <a16:creationId xmlns:a16="http://schemas.microsoft.com/office/drawing/2014/main" id="{150DAAED-C8CE-4332-B1E1-746FD3D2E5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5F9C71-5D47-4335-B24B-7B69E8706A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832" y="5833726"/>
            <a:ext cx="2114868" cy="901402"/>
          </a:xfrm>
          <a:prstGeom prst="rect">
            <a:avLst/>
          </a:prstGeom>
          <a:noFill/>
          <a:ln>
            <a:noFill/>
          </a:ln>
        </p:spPr>
      </p:pic>
      <p:sp>
        <p:nvSpPr>
          <p:cNvPr id="9" name="Rectangle 2">
            <a:extLst>
              <a:ext uri="{FF2B5EF4-FFF2-40B4-BE49-F238E27FC236}">
                <a16:creationId xmlns:a16="http://schemas.microsoft.com/office/drawing/2014/main" id="{3D1E5D82-42DA-4973-8089-1DB8E57836B9}"/>
              </a:ext>
            </a:extLst>
          </p:cNvPr>
          <p:cNvSpPr txBox="1">
            <a:spLocks noChangeArrowheads="1"/>
          </p:cNvSpPr>
          <p:nvPr userDrawn="1"/>
        </p:nvSpPr>
        <p:spPr>
          <a:xfrm>
            <a:off x="2637012" y="5833726"/>
            <a:ext cx="4002087" cy="101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en-US" sz="2000" b="1" dirty="0"/>
              <a:t>Lake Research Partners</a:t>
            </a:r>
          </a:p>
          <a:p>
            <a:pPr marL="0" indent="0">
              <a:spcBef>
                <a:spcPct val="0"/>
              </a:spcBef>
              <a:buNone/>
            </a:pPr>
            <a:r>
              <a:rPr lang="en-US" altLang="en-US" sz="1200" dirty="0"/>
              <a:t>Washington, DC | Berkeley, CA</a:t>
            </a:r>
          </a:p>
          <a:p>
            <a:pPr marL="0" indent="0">
              <a:spcBef>
                <a:spcPct val="0"/>
              </a:spcBef>
              <a:buNone/>
            </a:pPr>
            <a:r>
              <a:rPr lang="en-US" altLang="en-US" sz="1200" dirty="0">
                <a:hlinkClick r:id="rId4"/>
              </a:rPr>
              <a:t>LakeResearch.com</a:t>
            </a:r>
            <a:br>
              <a:rPr lang="en-US" altLang="en-US" sz="1200" dirty="0"/>
            </a:br>
            <a:r>
              <a:rPr lang="en-US" altLang="en-US" sz="1200" dirty="0"/>
              <a:t>202.776.9066</a:t>
            </a:r>
          </a:p>
          <a:p>
            <a:pPr marL="0" indent="0">
              <a:spcBef>
                <a:spcPct val="0"/>
              </a:spcBef>
              <a:buNone/>
            </a:pPr>
            <a:endParaRPr lang="en-US" altLang="en-US" sz="1200" dirty="0"/>
          </a:p>
        </p:txBody>
      </p:sp>
    </p:spTree>
    <p:extLst>
      <p:ext uri="{BB962C8B-B14F-4D97-AF65-F5344CB8AC3E}">
        <p14:creationId xmlns:p14="http://schemas.microsoft.com/office/powerpoint/2010/main" val="38216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12/16/2020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12/16/2020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7" r:id="rId3"/>
    <p:sldLayoutId id="2147483669" r:id="rId4"/>
    <p:sldLayoutId id="2147483664" r:id="rId5"/>
    <p:sldLayoutId id="2147483651" r:id="rId6"/>
    <p:sldLayoutId id="2147483652" r:id="rId7"/>
    <p:sldLayoutId id="2147483686"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8151-455B-4F13-A148-FEAC8DC4292E}"/>
              </a:ext>
            </a:extLst>
          </p:cNvPr>
          <p:cNvSpPr>
            <a:spLocks noGrp="1"/>
          </p:cNvSpPr>
          <p:nvPr>
            <p:ph type="title"/>
          </p:nvPr>
        </p:nvSpPr>
        <p:spPr>
          <a:xfrm>
            <a:off x="335280" y="318575"/>
            <a:ext cx="1152144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B1F08F-E363-4918-A2E2-D2B90AF956EB}"/>
              </a:ext>
            </a:extLst>
          </p:cNvPr>
          <p:cNvSpPr>
            <a:spLocks noGrp="1"/>
          </p:cNvSpPr>
          <p:nvPr>
            <p:ph type="body" idx="1"/>
          </p:nvPr>
        </p:nvSpPr>
        <p:spPr>
          <a:xfrm>
            <a:off x="335280" y="1779075"/>
            <a:ext cx="1152144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A95954E5-0778-447A-8CF7-3EF0984AEA15}"/>
              </a:ext>
            </a:extLst>
          </p:cNvPr>
          <p:cNvSpPr txBox="1">
            <a:spLocks noChangeArrowheads="1"/>
          </p:cNvSpPr>
          <p:nvPr userDrawn="1"/>
        </p:nvSpPr>
        <p:spPr bwMode="auto">
          <a:xfrm>
            <a:off x="11457047"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971045-2E82-4F6F-9182-ECD21162A80D}" type="slidenum">
              <a:rPr lang="en-US" smtClean="0"/>
              <a:pPr>
                <a:defRPr/>
              </a:pPr>
              <a:t>‹#›</a:t>
            </a:fld>
            <a:endParaRPr lang="en-US"/>
          </a:p>
        </p:txBody>
      </p:sp>
      <p:pic>
        <p:nvPicPr>
          <p:cNvPr id="8" name="Picture 5">
            <a:extLst>
              <a:ext uri="{FF2B5EF4-FFF2-40B4-BE49-F238E27FC236}">
                <a16:creationId xmlns:a16="http://schemas.microsoft.com/office/drawing/2014/main" id="{FA860827-9B35-4ED0-94C9-80B7B7E6794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80747"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698017"/>
      </p:ext>
    </p:extLst>
  </p:cSld>
  <p:clrMap bg1="lt1" tx1="dk1" bg2="lt2" tx2="dk2" accent1="accent1" accent2="accent2" accent3="accent3" accent4="accent4" accent5="accent5" accent6="accent6" hlink="hlink" folHlink="folHlink"/>
  <p:sldLayoutIdLst>
    <p:sldLayoutId id="2147483689" r:id="rId1"/>
    <p:sldLayoutId id="2147483679" r:id="rId2"/>
    <p:sldLayoutId id="2147483677" r:id="rId3"/>
  </p:sldLayoutIdLst>
  <p:txStyles>
    <p:title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oebiden.com/disabilitie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ao.gov/assets/710/707504.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nces.ed.gov/programs/digest" TargetMode="Externa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hyperlink" Target="https://nces.ed.gov/pubsearch/getpubcats.asp?sid=091#06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nces.ed.gov/programs/coe/indicator_cgg.asp"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atista.com/statistics/793961/employment-among-disabled-us-adults/" TargetMode="Externa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hyperlink" Target="https://www.bls.gov/charts/employment-situation/employment-population-ratio.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isabilitycompendium.org/sites/default/files/iod/reports/2019-annual-disability-statistics-supplement-pdfs/2019_Annual_Disability_Statistics_Supplement_ALL.pdf?ts=1580831674" TargetMode="Externa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herespectabilityreport.org/2020/09/09/joe-biden-questionnaire/" TargetMode="External"/><Relationship Id="rId2" Type="http://schemas.openxmlformats.org/officeDocument/2006/relationships/hyperlink" Target="https://www.aapd.com/wp-content/uploads/2020/03/Vice-President-Biden_AAPD-and-NCIL-Presidential-Questionnair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joebiden.com/build-back-better/" TargetMode="External"/><Relationship Id="rId7" Type="http://schemas.openxmlformats.org/officeDocument/2006/relationships/image" Target="../media/image9.jpeg"/><Relationship Id="rId2" Type="http://schemas.openxmlformats.org/officeDocument/2006/relationships/hyperlink" Target="https://qz.com/1939708/who-are-joe-bidens-economic-advisors-and-officials/"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hyperlink" Target="https://qz.com/1939708/who-are-joe-bidens-economic-advisors-and-officia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dol.gov/agencies/ofccp/jurisdictional-thresholds" TargetMode="External"/><Relationship Id="rId3" Type="http://schemas.openxmlformats.org/officeDocument/2006/relationships/hyperlink" Target="https://www.dol.gov/agencies/ofccp/faqs/section-503" TargetMode="External"/><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dol.gov/agencies/ofccp/section-503/focused-reviews" TargetMode="External"/><Relationship Id="rId4" Type="http://schemas.openxmlformats.org/officeDocument/2006/relationships/hyperlink" Target="https://www.dol.gov/agencies/ofccp/section-50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BC73-F995-45E6-8ABD-DE12406F5477}"/>
              </a:ext>
            </a:extLst>
          </p:cNvPr>
          <p:cNvSpPr>
            <a:spLocks noGrp="1"/>
          </p:cNvSpPr>
          <p:nvPr>
            <p:ph type="title"/>
          </p:nvPr>
        </p:nvSpPr>
        <p:spPr/>
        <p:txBody>
          <a:bodyPr>
            <a:normAutofit fontScale="90000"/>
          </a:bodyPr>
          <a:lstStyle/>
          <a:p>
            <a:r>
              <a:rPr lang="en-US" dirty="0"/>
              <a:t>The Biden Plan for Full Participation and Equality for People with Disabilities</a:t>
            </a:r>
          </a:p>
        </p:txBody>
      </p:sp>
      <p:sp>
        <p:nvSpPr>
          <p:cNvPr id="3" name="Content Placeholder 2">
            <a:extLst>
              <a:ext uri="{FF2B5EF4-FFF2-40B4-BE49-F238E27FC236}">
                <a16:creationId xmlns:a16="http://schemas.microsoft.com/office/drawing/2014/main" id="{7F3A6C36-2D28-405B-87D9-5D001004AA63}"/>
              </a:ext>
            </a:extLst>
          </p:cNvPr>
          <p:cNvSpPr>
            <a:spLocks noGrp="1"/>
          </p:cNvSpPr>
          <p:nvPr>
            <p:ph idx="1"/>
          </p:nvPr>
        </p:nvSpPr>
        <p:spPr>
          <a:xfrm>
            <a:off x="5934626" y="1504950"/>
            <a:ext cx="5869339" cy="4672013"/>
          </a:xfrm>
        </p:spPr>
        <p:txBody>
          <a:bodyPr>
            <a:noAutofit/>
          </a:bodyPr>
          <a:lstStyle/>
          <a:p>
            <a:pPr>
              <a:lnSpc>
                <a:spcPct val="100000"/>
              </a:lnSpc>
              <a:spcBef>
                <a:spcPts val="0"/>
              </a:spcBef>
            </a:pPr>
            <a:r>
              <a:rPr lang="en-US" sz="1800" i="0" dirty="0">
                <a:solidFill>
                  <a:srgbClr val="27292B"/>
                </a:solidFill>
                <a:effectLst/>
              </a:rPr>
              <a:t>So what is the Biden-Harris plan for the disability community?</a:t>
            </a:r>
          </a:p>
          <a:p>
            <a:pPr>
              <a:lnSpc>
                <a:spcPct val="100000"/>
              </a:lnSpc>
              <a:spcBef>
                <a:spcPts val="0"/>
              </a:spcBef>
            </a:pPr>
            <a:r>
              <a:rPr lang="en-US" sz="1800" i="0" dirty="0">
                <a:solidFill>
                  <a:srgbClr val="27292B"/>
                </a:solidFill>
                <a:effectLst/>
              </a:rPr>
              <a:t>Ensure </a:t>
            </a:r>
            <a:r>
              <a:rPr lang="en-US" sz="1800" b="1" i="0" dirty="0">
                <a:solidFill>
                  <a:srgbClr val="27292B"/>
                </a:solidFill>
                <a:effectLst/>
              </a:rPr>
              <a:t>full inclusion </a:t>
            </a:r>
            <a:r>
              <a:rPr lang="en-US" sz="1800" i="0" dirty="0">
                <a:solidFill>
                  <a:srgbClr val="27292B"/>
                </a:solidFill>
                <a:effectLst/>
              </a:rPr>
              <a:t>of people with disabilities in policy development. </a:t>
            </a:r>
          </a:p>
          <a:p>
            <a:pPr>
              <a:lnSpc>
                <a:spcPct val="100000"/>
              </a:lnSpc>
              <a:spcBef>
                <a:spcPts val="0"/>
              </a:spcBef>
            </a:pPr>
            <a:r>
              <a:rPr lang="en-US" sz="1800" i="0" dirty="0">
                <a:solidFill>
                  <a:srgbClr val="27292B"/>
                </a:solidFill>
                <a:effectLst/>
              </a:rPr>
              <a:t>Guarantee access to high-quality, affordable </a:t>
            </a:r>
            <a:r>
              <a:rPr lang="en-US" sz="1800" b="1" i="0" dirty="0">
                <a:solidFill>
                  <a:srgbClr val="27292B"/>
                </a:solidFill>
                <a:effectLst/>
              </a:rPr>
              <a:t>health care</a:t>
            </a:r>
            <a:r>
              <a:rPr lang="en-US" sz="1800" i="0" dirty="0">
                <a:solidFill>
                  <a:srgbClr val="27292B"/>
                </a:solidFill>
                <a:effectLst/>
              </a:rPr>
              <a:t>, including mental health care.</a:t>
            </a:r>
          </a:p>
          <a:p>
            <a:pPr>
              <a:lnSpc>
                <a:spcPct val="100000"/>
              </a:lnSpc>
              <a:spcBef>
                <a:spcPts val="0"/>
              </a:spcBef>
            </a:pPr>
            <a:r>
              <a:rPr lang="en-US" sz="1800" i="0" dirty="0">
                <a:solidFill>
                  <a:srgbClr val="27292B"/>
                </a:solidFill>
                <a:effectLst/>
              </a:rPr>
              <a:t>Expand access to </a:t>
            </a:r>
            <a:r>
              <a:rPr lang="en-US" sz="1800" b="1" i="0" dirty="0">
                <a:solidFill>
                  <a:srgbClr val="27292B"/>
                </a:solidFill>
                <a:effectLst/>
              </a:rPr>
              <a:t>home and community-based services </a:t>
            </a:r>
            <a:r>
              <a:rPr lang="en-US" sz="1800" i="0" dirty="0">
                <a:solidFill>
                  <a:srgbClr val="27292B"/>
                </a:solidFill>
                <a:effectLst/>
              </a:rPr>
              <a:t>and </a:t>
            </a:r>
            <a:r>
              <a:rPr lang="en-US" sz="1800" b="1" i="0" dirty="0">
                <a:solidFill>
                  <a:srgbClr val="27292B"/>
                </a:solidFill>
                <a:effectLst/>
              </a:rPr>
              <a:t>long-term services and supports</a:t>
            </a:r>
            <a:r>
              <a:rPr lang="en-US" sz="1800" i="0" dirty="0">
                <a:solidFill>
                  <a:srgbClr val="27292B"/>
                </a:solidFill>
                <a:effectLst/>
              </a:rPr>
              <a:t>.</a:t>
            </a:r>
          </a:p>
          <a:p>
            <a:pPr>
              <a:lnSpc>
                <a:spcPct val="100000"/>
              </a:lnSpc>
              <a:spcBef>
                <a:spcPts val="0"/>
              </a:spcBef>
            </a:pPr>
            <a:r>
              <a:rPr lang="en-US" sz="1800" i="0" dirty="0">
                <a:solidFill>
                  <a:srgbClr val="27292B"/>
                </a:solidFill>
                <a:effectLst/>
              </a:rPr>
              <a:t>Expand </a:t>
            </a:r>
            <a:r>
              <a:rPr lang="en-US" sz="1800" b="1" i="0" dirty="0">
                <a:solidFill>
                  <a:srgbClr val="27292B"/>
                </a:solidFill>
                <a:effectLst/>
              </a:rPr>
              <a:t>competitive, integrated employment</a:t>
            </a:r>
            <a:r>
              <a:rPr lang="en-US" sz="1800" i="0" dirty="0">
                <a:solidFill>
                  <a:srgbClr val="27292B"/>
                </a:solidFill>
                <a:effectLst/>
              </a:rPr>
              <a:t> opportunities for people with disabilities.</a:t>
            </a:r>
          </a:p>
          <a:p>
            <a:pPr>
              <a:lnSpc>
                <a:spcPct val="100000"/>
              </a:lnSpc>
              <a:spcBef>
                <a:spcPts val="0"/>
              </a:spcBef>
            </a:pPr>
            <a:r>
              <a:rPr lang="en-US" sz="1800" i="0" dirty="0">
                <a:solidFill>
                  <a:srgbClr val="27292B"/>
                </a:solidFill>
                <a:effectLst/>
              </a:rPr>
              <a:t>Protect and strengthen </a:t>
            </a:r>
            <a:r>
              <a:rPr lang="en-US" sz="1800" b="1" i="0" dirty="0">
                <a:solidFill>
                  <a:srgbClr val="27292B"/>
                </a:solidFill>
                <a:effectLst/>
              </a:rPr>
              <a:t>economic security </a:t>
            </a:r>
            <a:r>
              <a:rPr lang="en-US" sz="1800" i="0" dirty="0">
                <a:solidFill>
                  <a:srgbClr val="27292B"/>
                </a:solidFill>
                <a:effectLst/>
              </a:rPr>
              <a:t>for people with disabilities. </a:t>
            </a:r>
          </a:p>
          <a:p>
            <a:pPr>
              <a:lnSpc>
                <a:spcPct val="100000"/>
              </a:lnSpc>
              <a:spcBef>
                <a:spcPts val="0"/>
              </a:spcBef>
            </a:pPr>
            <a:r>
              <a:rPr lang="en-US" sz="1800" i="0" dirty="0">
                <a:solidFill>
                  <a:srgbClr val="27292B"/>
                </a:solidFill>
                <a:effectLst/>
              </a:rPr>
              <a:t>Ensure that </a:t>
            </a:r>
            <a:r>
              <a:rPr lang="en-US" sz="1800" b="1" i="0" dirty="0">
                <a:solidFill>
                  <a:srgbClr val="27292B"/>
                </a:solidFill>
                <a:effectLst/>
              </a:rPr>
              <a:t>students with disabilities </a:t>
            </a:r>
            <a:r>
              <a:rPr lang="en-US" sz="1800" i="0" dirty="0">
                <a:solidFill>
                  <a:srgbClr val="27292B"/>
                </a:solidFill>
                <a:effectLst/>
              </a:rPr>
              <a:t>have access to educational programs. </a:t>
            </a:r>
          </a:p>
          <a:p>
            <a:pPr>
              <a:lnSpc>
                <a:spcPct val="100000"/>
              </a:lnSpc>
              <a:spcBef>
                <a:spcPts val="0"/>
              </a:spcBef>
            </a:pPr>
            <a:r>
              <a:rPr lang="en-US" sz="1800" dirty="0">
                <a:solidFill>
                  <a:srgbClr val="27292B"/>
                </a:solidFill>
              </a:rPr>
              <a:t>E</a:t>
            </a:r>
            <a:r>
              <a:rPr lang="en-US" sz="1800" i="0" dirty="0">
                <a:solidFill>
                  <a:srgbClr val="27292B"/>
                </a:solidFill>
                <a:effectLst/>
              </a:rPr>
              <a:t>xpand access to accessible, integrated, and affordable </a:t>
            </a:r>
            <a:r>
              <a:rPr lang="en-US" sz="1800" b="1" i="0" dirty="0">
                <a:solidFill>
                  <a:srgbClr val="27292B"/>
                </a:solidFill>
                <a:effectLst/>
              </a:rPr>
              <a:t>housing, transportation, and assistive technologies </a:t>
            </a:r>
            <a:r>
              <a:rPr lang="en-US" sz="1800" i="0" dirty="0">
                <a:solidFill>
                  <a:srgbClr val="27292B"/>
                </a:solidFill>
                <a:effectLst/>
              </a:rPr>
              <a:t>and protect people with disabilities in emergencies. </a:t>
            </a:r>
          </a:p>
          <a:p>
            <a:pPr>
              <a:lnSpc>
                <a:spcPct val="100000"/>
              </a:lnSpc>
              <a:spcBef>
                <a:spcPts val="0"/>
              </a:spcBef>
            </a:pPr>
            <a:r>
              <a:rPr lang="en-US" sz="1800" i="0" dirty="0">
                <a:solidFill>
                  <a:srgbClr val="27292B"/>
                </a:solidFill>
                <a:effectLst/>
              </a:rPr>
              <a:t>Advance </a:t>
            </a:r>
            <a:r>
              <a:rPr lang="en-US" sz="1800" b="1" i="0" dirty="0">
                <a:solidFill>
                  <a:srgbClr val="27292B"/>
                </a:solidFill>
                <a:effectLst/>
              </a:rPr>
              <a:t>global disability rights</a:t>
            </a:r>
            <a:r>
              <a:rPr lang="en-US" sz="1800" i="0" dirty="0">
                <a:solidFill>
                  <a:srgbClr val="27292B"/>
                </a:solidFill>
                <a:effectLst/>
              </a:rPr>
              <a:t>.</a:t>
            </a:r>
          </a:p>
        </p:txBody>
      </p:sp>
      <p:pic>
        <p:nvPicPr>
          <p:cNvPr id="1026" name="Picture 2" descr="Plan for Full Participation and Equality for People with Disabilities | Joe  Biden">
            <a:extLst>
              <a:ext uri="{FF2B5EF4-FFF2-40B4-BE49-F238E27FC236}">
                <a16:creationId xmlns:a16="http://schemas.microsoft.com/office/drawing/2014/main" id="{0CE423BC-9FE9-4ECE-BEAF-DED8B8BA0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35" y="1825625"/>
            <a:ext cx="5546591" cy="28982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37DECC0-2894-48BF-A70E-7C6BE96D9A56}"/>
              </a:ext>
            </a:extLst>
          </p:cNvPr>
          <p:cNvSpPr txBox="1"/>
          <p:nvPr/>
        </p:nvSpPr>
        <p:spPr>
          <a:xfrm>
            <a:off x="879433" y="5253633"/>
            <a:ext cx="4563793" cy="923330"/>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You can read the full Biden-Harris plan on disability issues here:</a:t>
            </a:r>
          </a:p>
          <a:p>
            <a:pPr algn="ctr"/>
            <a:r>
              <a:rPr lang="en-US" b="1" dirty="0">
                <a:latin typeface="Times New Roman" panose="02020603050405020304" pitchFamily="18" charset="0"/>
                <a:cs typeface="Times New Roman" panose="02020603050405020304" pitchFamily="18" charset="0"/>
                <a:hlinkClick r:id="rId3"/>
              </a:rPr>
              <a:t>https://joebiden.com/disabilities/</a:t>
            </a:r>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9939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AC8552-CB0A-4DD3-8AB1-4774CB7F45C4}"/>
              </a:ext>
            </a:extLst>
          </p:cNvPr>
          <p:cNvSpPr>
            <a:spLocks noGrp="1"/>
          </p:cNvSpPr>
          <p:nvPr>
            <p:ph idx="1"/>
          </p:nvPr>
        </p:nvSpPr>
        <p:spPr>
          <a:xfrm>
            <a:off x="523240" y="1825625"/>
            <a:ext cx="2531245" cy="4351338"/>
          </a:xfrm>
        </p:spPr>
        <p:txBody>
          <a:bodyPr>
            <a:normAutofit/>
          </a:bodyPr>
          <a:lstStyle/>
          <a:p>
            <a:r>
              <a:rPr lang="en-US" b="1" i="0" dirty="0">
                <a:solidFill>
                  <a:srgbClr val="222222"/>
                </a:solidFill>
                <a:effectLst/>
              </a:rPr>
              <a:t>The federal government generally increased hiring of persons with disabilities, fiscal years 2011 through 2017</a:t>
            </a:r>
            <a:endParaRPr lang="en-US" dirty="0"/>
          </a:p>
        </p:txBody>
      </p:sp>
      <p:sp>
        <p:nvSpPr>
          <p:cNvPr id="3" name="Title 2">
            <a:extLst>
              <a:ext uri="{FF2B5EF4-FFF2-40B4-BE49-F238E27FC236}">
                <a16:creationId xmlns:a16="http://schemas.microsoft.com/office/drawing/2014/main" id="{B4E617D2-F4BF-4CE0-AA08-9EEFD0205902}"/>
              </a:ext>
            </a:extLst>
          </p:cNvPr>
          <p:cNvSpPr>
            <a:spLocks noGrp="1"/>
          </p:cNvSpPr>
          <p:nvPr>
            <p:ph type="title"/>
          </p:nvPr>
        </p:nvSpPr>
        <p:spPr/>
        <p:txBody>
          <a:bodyPr/>
          <a:lstStyle/>
          <a:p>
            <a:r>
              <a:rPr lang="en-US" dirty="0"/>
              <a:t>FY 2011-2017</a:t>
            </a:r>
          </a:p>
        </p:txBody>
      </p:sp>
      <p:pic>
        <p:nvPicPr>
          <p:cNvPr id="1026" name="Picture 2" descr="Bar chart showing number of persons with disabilities employed in full-time permanent positions and part-time or temporary positions">
            <a:extLst>
              <a:ext uri="{FF2B5EF4-FFF2-40B4-BE49-F238E27FC236}">
                <a16:creationId xmlns:a16="http://schemas.microsoft.com/office/drawing/2014/main" id="{E8E54A2B-A4B8-4836-AF91-7D5934841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254" y="1673157"/>
            <a:ext cx="7328349" cy="514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8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0587-9DEA-4D30-8346-01AF68A9D45B}"/>
              </a:ext>
            </a:extLst>
          </p:cNvPr>
          <p:cNvSpPr>
            <a:spLocks noGrp="1"/>
          </p:cNvSpPr>
          <p:nvPr>
            <p:ph idx="1"/>
          </p:nvPr>
        </p:nvSpPr>
        <p:spPr/>
        <p:txBody>
          <a:bodyPr>
            <a:normAutofit lnSpcReduction="10000"/>
          </a:bodyPr>
          <a:lstStyle/>
          <a:p>
            <a:pPr algn="l"/>
            <a:r>
              <a:rPr lang="en-US" b="1" i="0" dirty="0">
                <a:solidFill>
                  <a:schemeClr val="tx1"/>
                </a:solidFill>
                <a:effectLst/>
              </a:rPr>
              <a:t>According to the Government Accountability Office: </a:t>
            </a:r>
          </a:p>
          <a:p>
            <a:pPr lvl="1"/>
            <a:r>
              <a:rPr lang="en-US" b="1" i="0" dirty="0">
                <a:solidFill>
                  <a:schemeClr val="tx1"/>
                </a:solidFill>
                <a:effectLst/>
                <a:highlight>
                  <a:srgbClr val="FFFF00"/>
                </a:highlight>
              </a:rPr>
              <a:t>About 39% of those with disabilities hired in 2011-2017 stayed less than a year, compared to about 43% of those without disabilities.</a:t>
            </a:r>
          </a:p>
          <a:p>
            <a:pPr lvl="1"/>
            <a:r>
              <a:rPr lang="en-US" b="1" i="0" dirty="0">
                <a:solidFill>
                  <a:schemeClr val="tx1"/>
                </a:solidFill>
                <a:effectLst/>
                <a:highlight>
                  <a:srgbClr val="FFFF00"/>
                </a:highlight>
              </a:rPr>
              <a:t>About 60% of hires—both those with and without disabilities—stayed less than 2 years.</a:t>
            </a:r>
          </a:p>
          <a:p>
            <a:pPr algn="l"/>
            <a:r>
              <a:rPr lang="en-US" i="0" dirty="0">
                <a:solidFill>
                  <a:schemeClr val="tx1"/>
                </a:solidFill>
                <a:effectLst/>
              </a:rPr>
              <a:t>Source: </a:t>
            </a:r>
            <a:r>
              <a:rPr lang="en-US" i="0" dirty="0">
                <a:solidFill>
                  <a:schemeClr val="tx1"/>
                </a:solidFill>
                <a:effectLst/>
                <a:hlinkClick r:id="rId2"/>
              </a:rPr>
              <a:t>https://www.gao.gov/assets/710/707504.pdf</a:t>
            </a:r>
            <a:r>
              <a:rPr lang="en-US" i="0" dirty="0">
                <a:solidFill>
                  <a:schemeClr val="tx1"/>
                </a:solidFill>
                <a:effectLst/>
              </a:rPr>
              <a:t> </a:t>
            </a:r>
          </a:p>
          <a:p>
            <a:pPr algn="l"/>
            <a:endParaRPr lang="en-US" i="0" dirty="0">
              <a:solidFill>
                <a:schemeClr val="tx1"/>
              </a:solidFill>
              <a:effectLst/>
            </a:endParaRPr>
          </a:p>
          <a:p>
            <a:r>
              <a:rPr lang="en-US" i="1" dirty="0">
                <a:solidFill>
                  <a:schemeClr val="tx1"/>
                </a:solidFill>
              </a:rPr>
              <a:t>Employment focused disability advocates and organizations will be pushing the new Administration to make the federal workforce a better place for workers with disabilities. </a:t>
            </a:r>
            <a:br>
              <a:rPr lang="en-US" b="1" i="1" dirty="0">
                <a:solidFill>
                  <a:schemeClr val="tx1"/>
                </a:solidFill>
              </a:rPr>
            </a:br>
            <a:endParaRPr lang="en-US" b="1" i="1" dirty="0">
              <a:solidFill>
                <a:schemeClr val="tx1"/>
              </a:solidFill>
            </a:endParaRPr>
          </a:p>
        </p:txBody>
      </p:sp>
      <p:sp>
        <p:nvSpPr>
          <p:cNvPr id="3" name="Title 2">
            <a:extLst>
              <a:ext uri="{FF2B5EF4-FFF2-40B4-BE49-F238E27FC236}">
                <a16:creationId xmlns:a16="http://schemas.microsoft.com/office/drawing/2014/main" id="{D4E4F160-5C90-41BC-9CF4-25556D933ADF}"/>
              </a:ext>
            </a:extLst>
          </p:cNvPr>
          <p:cNvSpPr>
            <a:spLocks noGrp="1"/>
          </p:cNvSpPr>
          <p:nvPr>
            <p:ph type="title"/>
          </p:nvPr>
        </p:nvSpPr>
        <p:spPr/>
        <p:txBody>
          <a:bodyPr>
            <a:normAutofit/>
          </a:bodyPr>
          <a:lstStyle/>
          <a:p>
            <a:r>
              <a:rPr lang="en-US" dirty="0"/>
              <a:t>Now for the bad news…</a:t>
            </a:r>
          </a:p>
        </p:txBody>
      </p:sp>
    </p:spTree>
    <p:extLst>
      <p:ext uri="{BB962C8B-B14F-4D97-AF65-F5344CB8AC3E}">
        <p14:creationId xmlns:p14="http://schemas.microsoft.com/office/powerpoint/2010/main" val="111949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D48E-58DE-4623-84F2-4B64F0F600A7}"/>
              </a:ext>
            </a:extLst>
          </p:cNvPr>
          <p:cNvSpPr>
            <a:spLocks noGrp="1"/>
          </p:cNvSpPr>
          <p:nvPr>
            <p:ph type="ctrTitle"/>
          </p:nvPr>
        </p:nvSpPr>
        <p:spPr>
          <a:xfrm>
            <a:off x="520148" y="4057650"/>
            <a:ext cx="11151704" cy="1557958"/>
          </a:xfrm>
        </p:spPr>
        <p:txBody>
          <a:bodyPr anchor="t">
            <a:noAutofit/>
          </a:bodyPr>
          <a:lstStyle/>
          <a:p>
            <a:br>
              <a:rPr lang="en-US" sz="2800" dirty="0"/>
            </a:br>
            <a:r>
              <a:rPr lang="en-US" sz="2800" dirty="0"/>
              <a:t>Election Omnibus Findings</a:t>
            </a:r>
            <a:br>
              <a:rPr lang="en-US" sz="2800" dirty="0"/>
            </a:br>
            <a:r>
              <a:rPr lang="en-US" sz="2800" dirty="0">
                <a:solidFill>
                  <a:schemeClr val="tx1"/>
                </a:solidFill>
              </a:rPr>
              <a:t>November 2020</a:t>
            </a:r>
          </a:p>
        </p:txBody>
      </p:sp>
      <p:pic>
        <p:nvPicPr>
          <p:cNvPr id="6" name="Picture 5" descr="NDRN logo">
            <a:extLst>
              <a:ext uri="{FF2B5EF4-FFF2-40B4-BE49-F238E27FC236}">
                <a16:creationId xmlns:a16="http://schemas.microsoft.com/office/drawing/2014/main" id="{DAA4715D-2714-405E-B5F4-90A5BA08B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6" y="406669"/>
            <a:ext cx="4467358" cy="1202751"/>
          </a:xfrm>
          <a:prstGeom prst="rect">
            <a:avLst/>
          </a:prstGeom>
        </p:spPr>
      </p:pic>
      <p:pic>
        <p:nvPicPr>
          <p:cNvPr id="5" name="Picture 4" descr="RespectAbility logo">
            <a:extLst>
              <a:ext uri="{FF2B5EF4-FFF2-40B4-BE49-F238E27FC236}">
                <a16:creationId xmlns:a16="http://schemas.microsoft.com/office/drawing/2014/main" id="{59187646-663D-6B4C-8D98-70B23791B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00" y="2082404"/>
            <a:ext cx="3644152" cy="1557958"/>
          </a:xfrm>
          <a:prstGeom prst="rect">
            <a:avLst/>
          </a:prstGeom>
        </p:spPr>
      </p:pic>
      <p:pic>
        <p:nvPicPr>
          <p:cNvPr id="4" name="Picture 3" descr="A ballot box">
            <a:extLst>
              <a:ext uri="{FF2B5EF4-FFF2-40B4-BE49-F238E27FC236}">
                <a16:creationId xmlns:a16="http://schemas.microsoft.com/office/drawing/2014/main" id="{88623B8E-2EA9-4966-A3D3-3436F819CBC5}"/>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8814352" y="571500"/>
            <a:ext cx="2857500" cy="2857500"/>
          </a:xfrm>
          <a:prstGeom prst="rect">
            <a:avLst/>
          </a:prstGeom>
        </p:spPr>
      </p:pic>
      <p:pic>
        <p:nvPicPr>
          <p:cNvPr id="7" name="image3.png" descr="The Tarrance Group logo">
            <a:extLst>
              <a:ext uri="{FF2B5EF4-FFF2-40B4-BE49-F238E27FC236}">
                <a16:creationId xmlns:a16="http://schemas.microsoft.com/office/drawing/2014/main" id="{33FC1EE2-CED1-4A5C-8335-A423C92F5731}"/>
              </a:ext>
            </a:extLst>
          </p:cNvPr>
          <p:cNvPicPr/>
          <p:nvPr/>
        </p:nvPicPr>
        <p:blipFill>
          <a:blip r:embed="rId5"/>
          <a:srcRect/>
          <a:stretch>
            <a:fillRect/>
          </a:stretch>
        </p:blipFill>
        <p:spPr>
          <a:xfrm>
            <a:off x="8460975" y="6032896"/>
            <a:ext cx="3210877" cy="422724"/>
          </a:xfrm>
          <a:prstGeom prst="rect">
            <a:avLst/>
          </a:prstGeom>
          <a:ln/>
        </p:spPr>
      </p:pic>
    </p:spTree>
    <p:extLst>
      <p:ext uri="{BB962C8B-B14F-4D97-AF65-F5344CB8AC3E}">
        <p14:creationId xmlns:p14="http://schemas.microsoft.com/office/powerpoint/2010/main" val="97755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067-5EB7-45C3-9501-D8F766F60F64}"/>
              </a:ext>
            </a:extLst>
          </p:cNvPr>
          <p:cNvSpPr>
            <a:spLocks noGrp="1"/>
          </p:cNvSpPr>
          <p:nvPr>
            <p:ph type="title"/>
          </p:nvPr>
        </p:nvSpPr>
        <p:spPr>
          <a:xfrm>
            <a:off x="335280" y="198783"/>
            <a:ext cx="11521440" cy="1445355"/>
          </a:xfrm>
        </p:spPr>
        <p:txBody>
          <a:bodyPr>
            <a:noAutofit/>
          </a:bodyPr>
          <a:lstStyle/>
          <a:p>
            <a:r>
              <a:rPr lang="en-US" sz="2400" dirty="0"/>
              <a:t>Among voters with disabilities and the broader disability community, COVID-19 and the economy and jobs were the most important issues in deciding for whom to vote. Voters with a family member or close friend were likely to list health care as an important issue and voters with disabilities were more likely than voters overall to list Social Security and Medicare as an important issue, too. </a:t>
            </a:r>
          </a:p>
        </p:txBody>
      </p:sp>
      <p:sp>
        <p:nvSpPr>
          <p:cNvPr id="7" name="TextBox 6">
            <a:extLst>
              <a:ext uri="{FF2B5EF4-FFF2-40B4-BE49-F238E27FC236}">
                <a16:creationId xmlns:a16="http://schemas.microsoft.com/office/drawing/2014/main" id="{3B619304-6CAC-4289-9CB6-EE8B336466E3}"/>
              </a:ext>
            </a:extLst>
          </p:cNvPr>
          <p:cNvSpPr txBox="1"/>
          <p:nvPr/>
        </p:nvSpPr>
        <p:spPr>
          <a:xfrm>
            <a:off x="334962" y="1828800"/>
            <a:ext cx="11521439" cy="492369"/>
          </a:xfrm>
          <a:prstGeom prst="rect">
            <a:avLst/>
          </a:prstGeom>
          <a:solidFill>
            <a:srgbClr val="FFFFFF">
              <a:lumMod val="85000"/>
            </a:srgbClr>
          </a:solidFill>
        </p:spPr>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I am going to read you a list of issues that may have come up during the election. Please tell me which one or two of these was most important to you in deciding from whom to vote. [TOP TIER]</a:t>
            </a: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endParaRPr>
          </a:p>
        </p:txBody>
      </p:sp>
      <p:graphicFrame>
        <p:nvGraphicFramePr>
          <p:cNvPr id="10" name="Content Placeholder 5" descr="Bar chart&#10;&#10;The economy and jobs&#10;26% total disability community&#10;22% voters with disabilities&#10;28% family member&#10;26% close friend&#10;&#10;COVID-19&#10;26% total disability community&#10;24% voters with disabilities&#10;25% family member&#10;30% close friend&#10;&#10;Health Care&#10;19% total disability community&#10;15% voters with disabilities&#10;21% family member&#10;24% close friend&#10;&#10;Dysfunction in Government&#10;17% total disability community&#10;15% voters with disabilities&#10;18% family member&#10;13% close friend&#10;&#10;Racial Justice&#10;14% total disability community&#10;14% voters with disabilities&#10;12% family member&#10;20% close friend&#10;&#10;Social Security and Medicare&#10;13% total disability community&#10;17% voters with disabilities&#10;10% family member&#10;13% close friend&#10;&#10;The environment and climate change&#10;9% total disability community&#10;9% voters with disabilities&#10;10% family member&#10;10% close friend&#10;&#10;Taxes&#10;8% total disability community&#10;7% voters with disabilities&#10;9% family member&#10;9% close friend&#10;&#10;Terrorism/National Security&#10;9% total disability community&#10;10% voters with disabilities&#10;10% family member&#10;6% close friend&#10;&#10;Immigration&#10;10% total disability community&#10;12% voters with disabilities&#10;9% family member&#10;3% close friend">
            <a:extLst>
              <a:ext uri="{FF2B5EF4-FFF2-40B4-BE49-F238E27FC236}">
                <a16:creationId xmlns:a16="http://schemas.microsoft.com/office/drawing/2014/main" id="{7683ED39-6F45-4F89-AD32-5A48160352DD}"/>
              </a:ext>
            </a:extLst>
          </p:cNvPr>
          <p:cNvGraphicFramePr>
            <a:graphicFrameLocks noGrp="1"/>
          </p:cNvGraphicFramePr>
          <p:nvPr>
            <p:ph idx="1"/>
          </p:nvPr>
        </p:nvGraphicFramePr>
        <p:xfrm>
          <a:off x="334962" y="2311121"/>
          <a:ext cx="11522075" cy="4544039"/>
        </p:xfrm>
        <a:graphic>
          <a:graphicData uri="http://schemas.openxmlformats.org/drawingml/2006/chart">
            <c:chart xmlns:c="http://schemas.openxmlformats.org/drawingml/2006/chart" xmlns:r="http://schemas.openxmlformats.org/officeDocument/2006/relationships" r:id="rId2"/>
          </a:graphicData>
        </a:graphic>
      </p:graphicFrame>
      <p:sp>
        <p:nvSpPr>
          <p:cNvPr id="4" name="Circle: Hollow 3">
            <a:extLst>
              <a:ext uri="{FF2B5EF4-FFF2-40B4-BE49-F238E27FC236}">
                <a16:creationId xmlns:a16="http://schemas.microsoft.com/office/drawing/2014/main" id="{D8B71464-FA6D-41A0-8FB1-1EF9B5C508A2}"/>
              </a:ext>
              <a:ext uri="{C183D7F6-B498-43B3-948B-1728B52AA6E4}">
                <adec:decorative xmlns:adec="http://schemas.microsoft.com/office/drawing/2017/decorative" val="1"/>
              </a:ext>
            </a:extLst>
          </p:cNvPr>
          <p:cNvSpPr/>
          <p:nvPr/>
        </p:nvSpPr>
        <p:spPr>
          <a:xfrm>
            <a:off x="8153400" y="3311553"/>
            <a:ext cx="1422679" cy="406337"/>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mage3.png" descr="The Tarrance Group logo">
            <a:extLst>
              <a:ext uri="{FF2B5EF4-FFF2-40B4-BE49-F238E27FC236}">
                <a16:creationId xmlns:a16="http://schemas.microsoft.com/office/drawing/2014/main" id="{9EE33FC9-6B29-4026-B048-857DCE2A5E2C}"/>
              </a:ext>
            </a:extLst>
          </p:cNvPr>
          <p:cNvPicPr/>
          <p:nvPr/>
        </p:nvPicPr>
        <p:blipFill>
          <a:blip r:embed="rId3"/>
          <a:srcRect/>
          <a:stretch>
            <a:fillRect/>
          </a:stretch>
        </p:blipFill>
        <p:spPr>
          <a:xfrm>
            <a:off x="8153400" y="6355080"/>
            <a:ext cx="2207812" cy="367160"/>
          </a:xfrm>
          <a:prstGeom prst="rect">
            <a:avLst/>
          </a:prstGeom>
          <a:ln/>
        </p:spPr>
      </p:pic>
      <p:sp>
        <p:nvSpPr>
          <p:cNvPr id="6" name="Rectangle: Rounded Corners 5">
            <a:extLst>
              <a:ext uri="{FF2B5EF4-FFF2-40B4-BE49-F238E27FC236}">
                <a16:creationId xmlns:a16="http://schemas.microsoft.com/office/drawing/2014/main" id="{4B86345A-B34D-48A1-8E3F-2B603012A953}"/>
              </a:ext>
              <a:ext uri="{C183D7F6-B498-43B3-948B-1728B52AA6E4}">
                <adec:decorative xmlns:adec="http://schemas.microsoft.com/office/drawing/2017/decorative" val="1"/>
              </a:ext>
            </a:extLst>
          </p:cNvPr>
          <p:cNvSpPr/>
          <p:nvPr/>
        </p:nvSpPr>
        <p:spPr>
          <a:xfrm>
            <a:off x="1127424" y="2401556"/>
            <a:ext cx="10066439" cy="83401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4008EE80-D45F-43F0-A180-8DEDD1A23D76}"/>
              </a:ext>
              <a:ext uri="{C183D7F6-B498-43B3-948B-1728B52AA6E4}">
                <adec:decorative xmlns:adec="http://schemas.microsoft.com/office/drawing/2017/decorative" val="1"/>
              </a:ext>
            </a:extLst>
          </p:cNvPr>
          <p:cNvSpPr/>
          <p:nvPr/>
        </p:nvSpPr>
        <p:spPr>
          <a:xfrm>
            <a:off x="7180386" y="4357313"/>
            <a:ext cx="727668" cy="385510"/>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66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000" dirty="0"/>
              <a:t>At least 9 in 10 voters agree that our communities are at their best when all people, including people with disabilities, have opportunities, and that people with disabilities should be at decision making tables just like everyone else. Voters also strongly agree with statements that call for disability issues to be included in national policies and for candidates and their campaigns to include this constituency in their efforts and fight against stigmas and bias.  </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64749"/>
            <a:ext cx="11521440" cy="380086"/>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Now let me read you some statements and please tell me if you agree or disagree with each statement. [TIER ONE]</a:t>
            </a:r>
          </a:p>
        </p:txBody>
      </p:sp>
      <p:graphicFrame>
        <p:nvGraphicFramePr>
          <p:cNvPr id="7" name="Content Placeholder 8" descr="Bar charts&#10;&#10;Our communities are at their best when all people, including people with disabilities, have the opportunity to get skills, jobs and succeed.&#10;Total agree - 92&#10;Strongly agree - 80&#10;&#10;People with disabilities should be at decision making tables, just like anyone else.&#10;Total agree - 90&#10;Strongly agree - 76&#10;&#10;Disability issues should be included in national policies on health care.&#10;Total agree - 88&#10;Strongly agree - 73&#10;&#10;Candidates and their campaigns should reach out to and include people with disabilities in their efforts&#10;Total agree - 87&#10;Strongly agree - 70&#10;&#10;America’s leaders should fight stigmas and bias that limit opportunities for people with disabilities.&#10;Total agree - 86&#10;Strongly agree - 70">
            <a:extLst>
              <a:ext uri="{FF2B5EF4-FFF2-40B4-BE49-F238E27FC236}">
                <a16:creationId xmlns:a16="http://schemas.microsoft.com/office/drawing/2014/main" id="{DE2984CD-AF66-4D36-9CB8-59C30ED1EC2B}"/>
              </a:ext>
            </a:extLst>
          </p:cNvPr>
          <p:cNvGraphicFramePr>
            <a:graphicFrameLocks/>
          </p:cNvGraphicFramePr>
          <p:nvPr/>
        </p:nvGraphicFramePr>
        <p:xfrm>
          <a:off x="335280" y="2488069"/>
          <a:ext cx="11243130" cy="36271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DBD9F2D0-3030-4C06-855E-E098FA7F0DAB}"/>
              </a:ext>
            </a:extLst>
          </p:cNvPr>
          <p:cNvGraphicFramePr>
            <a:graphicFrameLocks noGrp="1"/>
          </p:cNvGraphicFramePr>
          <p:nvPr/>
        </p:nvGraphicFramePr>
        <p:xfrm>
          <a:off x="55537" y="6255685"/>
          <a:ext cx="1968724" cy="548640"/>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gridCol w="1694404">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8E766FA0-4497-4D3F-ACDE-B4D5C3F5A8F9}"/>
              </a:ext>
            </a:extLst>
          </p:cNvPr>
          <p:cNvSpPr txBox="1"/>
          <p:nvPr/>
        </p:nvSpPr>
        <p:spPr>
          <a:xfrm>
            <a:off x="5193827" y="2118737"/>
            <a:ext cx="12692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Voters</a:t>
            </a:r>
          </a:p>
        </p:txBody>
      </p:sp>
      <p:pic>
        <p:nvPicPr>
          <p:cNvPr id="4" name="image3.png" descr="The Tarrance Group logo">
            <a:extLst>
              <a:ext uri="{FF2B5EF4-FFF2-40B4-BE49-F238E27FC236}">
                <a16:creationId xmlns:a16="http://schemas.microsoft.com/office/drawing/2014/main" id="{81E4172C-4A8C-483F-B0DE-4D1AA14F7D1F}"/>
              </a:ext>
            </a:extLst>
          </p:cNvPr>
          <p:cNvPicPr/>
          <p:nvPr/>
        </p:nvPicPr>
        <p:blipFill>
          <a:blip r:embed="rId3"/>
          <a:srcRect/>
          <a:stretch>
            <a:fillRect/>
          </a:stretch>
        </p:blipFill>
        <p:spPr>
          <a:xfrm>
            <a:off x="8153400" y="6355080"/>
            <a:ext cx="2207812" cy="367160"/>
          </a:xfrm>
          <a:prstGeom prst="rect">
            <a:avLst/>
          </a:prstGeom>
          <a:ln/>
        </p:spPr>
      </p:pic>
      <p:sp>
        <p:nvSpPr>
          <p:cNvPr id="6" name="Circle: Hollow 5">
            <a:extLst>
              <a:ext uri="{FF2B5EF4-FFF2-40B4-BE49-F238E27FC236}">
                <a16:creationId xmlns:a16="http://schemas.microsoft.com/office/drawing/2014/main" id="{E6BB6BEE-F466-42A7-AF44-CA6F88D90481}"/>
              </a:ext>
              <a:ext uri="{C183D7F6-B498-43B3-948B-1728B52AA6E4}">
                <adec:decorative xmlns:adec="http://schemas.microsoft.com/office/drawing/2017/decorative" val="1"/>
              </a:ext>
            </a:extLst>
          </p:cNvPr>
          <p:cNvSpPr/>
          <p:nvPr/>
        </p:nvSpPr>
        <p:spPr>
          <a:xfrm>
            <a:off x="7872542" y="2740090"/>
            <a:ext cx="561715" cy="4571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05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800" dirty="0"/>
              <a:t>A majority of older, African American, Latinx, Democratic, and Biden voters say issues around disability and health care influence how motivated they are to vote. Democrats and Biden voters say candidates’ stances on issues around disability influence how motivated they are to vote, too.</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Tell me if you agree or disagree with each statement. [SECOND TIER] </a:t>
            </a:r>
          </a:p>
        </p:txBody>
      </p:sp>
      <p:graphicFrame>
        <p:nvGraphicFramePr>
          <p:cNvPr id="5" name="Table 4">
            <a:extLst>
              <a:ext uri="{FF2B5EF4-FFF2-40B4-BE49-F238E27FC236}">
                <a16:creationId xmlns:a16="http://schemas.microsoft.com/office/drawing/2014/main" id="{D89A0F63-DD07-4562-8323-2ACF75B60BFB}"/>
              </a:ext>
            </a:extLst>
          </p:cNvPr>
          <p:cNvGraphicFramePr>
            <a:graphicFrameLocks noGrp="1"/>
          </p:cNvGraphicFramePr>
          <p:nvPr/>
        </p:nvGraphicFramePr>
        <p:xfrm>
          <a:off x="200440" y="2236017"/>
          <a:ext cx="11791120" cy="3357463"/>
        </p:xfrm>
        <a:graphic>
          <a:graphicData uri="http://schemas.openxmlformats.org/drawingml/2006/table">
            <a:tbl>
              <a:tblPr firstRow="1">
                <a:tableStyleId>{5C22544A-7EE6-4342-B048-85BDC9FD1C3A}</a:tableStyleId>
              </a:tblPr>
              <a:tblGrid>
                <a:gridCol w="2529933">
                  <a:extLst>
                    <a:ext uri="{9D8B030D-6E8A-4147-A177-3AD203B41FA5}">
                      <a16:colId xmlns:a16="http://schemas.microsoft.com/office/drawing/2014/main" val="285450607"/>
                    </a:ext>
                  </a:extLst>
                </a:gridCol>
                <a:gridCol w="486524">
                  <a:extLst>
                    <a:ext uri="{9D8B030D-6E8A-4147-A177-3AD203B41FA5}">
                      <a16:colId xmlns:a16="http://schemas.microsoft.com/office/drawing/2014/main" val="2215904522"/>
                    </a:ext>
                  </a:extLst>
                </a:gridCol>
                <a:gridCol w="486524">
                  <a:extLst>
                    <a:ext uri="{9D8B030D-6E8A-4147-A177-3AD203B41FA5}">
                      <a16:colId xmlns:a16="http://schemas.microsoft.com/office/drawing/2014/main" val="2688014687"/>
                    </a:ext>
                  </a:extLst>
                </a:gridCol>
                <a:gridCol w="635500">
                  <a:extLst>
                    <a:ext uri="{9D8B030D-6E8A-4147-A177-3AD203B41FA5}">
                      <a16:colId xmlns:a16="http://schemas.microsoft.com/office/drawing/2014/main" val="1038927457"/>
                    </a:ext>
                  </a:extLst>
                </a:gridCol>
                <a:gridCol w="486524">
                  <a:extLst>
                    <a:ext uri="{9D8B030D-6E8A-4147-A177-3AD203B41FA5}">
                      <a16:colId xmlns:a16="http://schemas.microsoft.com/office/drawing/2014/main" val="572181034"/>
                    </a:ext>
                  </a:extLst>
                </a:gridCol>
                <a:gridCol w="531803">
                  <a:extLst>
                    <a:ext uri="{9D8B030D-6E8A-4147-A177-3AD203B41FA5}">
                      <a16:colId xmlns:a16="http://schemas.microsoft.com/office/drawing/2014/main" val="2180297061"/>
                    </a:ext>
                  </a:extLst>
                </a:gridCol>
                <a:gridCol w="531803">
                  <a:extLst>
                    <a:ext uri="{9D8B030D-6E8A-4147-A177-3AD203B41FA5}">
                      <a16:colId xmlns:a16="http://schemas.microsoft.com/office/drawing/2014/main" val="1297631613"/>
                    </a:ext>
                  </a:extLst>
                </a:gridCol>
                <a:gridCol w="531803">
                  <a:extLst>
                    <a:ext uri="{9D8B030D-6E8A-4147-A177-3AD203B41FA5}">
                      <a16:colId xmlns:a16="http://schemas.microsoft.com/office/drawing/2014/main" val="116130899"/>
                    </a:ext>
                  </a:extLst>
                </a:gridCol>
                <a:gridCol w="486524">
                  <a:extLst>
                    <a:ext uri="{9D8B030D-6E8A-4147-A177-3AD203B41FA5}">
                      <a16:colId xmlns:a16="http://schemas.microsoft.com/office/drawing/2014/main" val="2800533926"/>
                    </a:ext>
                  </a:extLst>
                </a:gridCol>
                <a:gridCol w="486524">
                  <a:extLst>
                    <a:ext uri="{9D8B030D-6E8A-4147-A177-3AD203B41FA5}">
                      <a16:colId xmlns:a16="http://schemas.microsoft.com/office/drawing/2014/main" val="341477233"/>
                    </a:ext>
                  </a:extLst>
                </a:gridCol>
                <a:gridCol w="486524">
                  <a:extLst>
                    <a:ext uri="{9D8B030D-6E8A-4147-A177-3AD203B41FA5}">
                      <a16:colId xmlns:a16="http://schemas.microsoft.com/office/drawing/2014/main" val="3566453128"/>
                    </a:ext>
                  </a:extLst>
                </a:gridCol>
                <a:gridCol w="486524">
                  <a:extLst>
                    <a:ext uri="{9D8B030D-6E8A-4147-A177-3AD203B41FA5}">
                      <a16:colId xmlns:a16="http://schemas.microsoft.com/office/drawing/2014/main" val="366167565"/>
                    </a:ext>
                  </a:extLst>
                </a:gridCol>
                <a:gridCol w="486524">
                  <a:extLst>
                    <a:ext uri="{9D8B030D-6E8A-4147-A177-3AD203B41FA5}">
                      <a16:colId xmlns:a16="http://schemas.microsoft.com/office/drawing/2014/main" val="758140424"/>
                    </a:ext>
                  </a:extLst>
                </a:gridCol>
                <a:gridCol w="486524">
                  <a:extLst>
                    <a:ext uri="{9D8B030D-6E8A-4147-A177-3AD203B41FA5}">
                      <a16:colId xmlns:a16="http://schemas.microsoft.com/office/drawing/2014/main" val="4163904376"/>
                    </a:ext>
                  </a:extLst>
                </a:gridCol>
                <a:gridCol w="486524">
                  <a:extLst>
                    <a:ext uri="{9D8B030D-6E8A-4147-A177-3AD203B41FA5}">
                      <a16:colId xmlns:a16="http://schemas.microsoft.com/office/drawing/2014/main" val="3649290903"/>
                    </a:ext>
                  </a:extLst>
                </a:gridCol>
                <a:gridCol w="486524">
                  <a:extLst>
                    <a:ext uri="{9D8B030D-6E8A-4147-A177-3AD203B41FA5}">
                      <a16:colId xmlns:a16="http://schemas.microsoft.com/office/drawing/2014/main" val="1931793227"/>
                    </a:ext>
                  </a:extLst>
                </a:gridCol>
                <a:gridCol w="373684">
                  <a:extLst>
                    <a:ext uri="{9D8B030D-6E8A-4147-A177-3AD203B41FA5}">
                      <a16:colId xmlns:a16="http://schemas.microsoft.com/office/drawing/2014/main" val="1029505941"/>
                    </a:ext>
                  </a:extLst>
                </a:gridCol>
                <a:gridCol w="377371">
                  <a:extLst>
                    <a:ext uri="{9D8B030D-6E8A-4147-A177-3AD203B41FA5}">
                      <a16:colId xmlns:a16="http://schemas.microsoft.com/office/drawing/2014/main" val="279204488"/>
                    </a:ext>
                  </a:extLst>
                </a:gridCol>
                <a:gridCol w="530129">
                  <a:extLst>
                    <a:ext uri="{9D8B030D-6E8A-4147-A177-3AD203B41FA5}">
                      <a16:colId xmlns:a16="http://schemas.microsoft.com/office/drawing/2014/main" val="3944146824"/>
                    </a:ext>
                  </a:extLst>
                </a:gridCol>
                <a:gridCol w="397330">
                  <a:extLst>
                    <a:ext uri="{9D8B030D-6E8A-4147-A177-3AD203B41FA5}">
                      <a16:colId xmlns:a16="http://schemas.microsoft.com/office/drawing/2014/main" val="3584834613"/>
                    </a:ext>
                  </a:extLst>
                </a:gridCol>
              </a:tblGrid>
              <a:tr h="239862">
                <a:tc>
                  <a:txBody>
                    <a:bodyPr/>
                    <a:lstStyle/>
                    <a:p>
                      <a:pPr algn="ctr" fontAlgn="b"/>
                      <a:r>
                        <a:rPr lang="en-US" sz="1600" b="1" i="0" u="none" strike="noStrike" dirty="0">
                          <a:solidFill>
                            <a:schemeClr val="bg1"/>
                          </a:solidFill>
                          <a:effectLst/>
                          <a:latin typeface="+mn-lt"/>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400" b="1" i="0" u="none" strike="noStrike" dirty="0">
                          <a:solidFill>
                            <a:schemeClr val="bg1"/>
                          </a:solidFill>
                          <a:effectLst/>
                          <a:latin typeface="+mn-lt"/>
                        </a:rPr>
                        <a:t>All</a:t>
                      </a:r>
                      <a:r>
                        <a:rPr lang="en-US" sz="1200" b="1" i="0" u="none" strike="noStrike" dirty="0">
                          <a:solidFill>
                            <a:schemeClr val="bg1"/>
                          </a:solidFill>
                          <a:effectLst/>
                          <a:latin typeface="+mn-lt"/>
                        </a:rPr>
                        <a:t> </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&lt;30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30-39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40-49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50-64</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65+</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200" b="1" i="0" u="none" strike="noStrike" dirty="0">
                          <a:solidFill>
                            <a:schemeClr val="tx1"/>
                          </a:solidFill>
                          <a:effectLst/>
                          <a:latin typeface="+mn-lt"/>
                        </a:rPr>
                        <a:t>Non-College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tx1"/>
                          </a:solidFill>
                          <a:effectLst/>
                          <a:latin typeface="+mn-lt"/>
                        </a:rPr>
                        <a:t>College</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Latinx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API</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200" b="1" i="0" u="none" strike="noStrike" dirty="0">
                          <a:solidFill>
                            <a:schemeClr val="tx1"/>
                          </a:solidFill>
                          <a:effectLst/>
                          <a:latin typeface="+mn-lt"/>
                        </a:rPr>
                        <a:t>Voted Trump</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tc>
                  <a:txBody>
                    <a:bodyPr/>
                    <a:lstStyle/>
                    <a:p>
                      <a:pPr algn="ctr" fontAlgn="b"/>
                      <a:r>
                        <a:rPr lang="en-US" sz="1200" b="1" i="0" u="none" strike="noStrike" dirty="0">
                          <a:solidFill>
                            <a:schemeClr val="tx1"/>
                          </a:solidFill>
                          <a:effectLst/>
                          <a:latin typeface="+mn-lt"/>
                        </a:rPr>
                        <a:t>Voted Biden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bring unique talents to the workplace that benefit employers and organizations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People with disabilities have faced deep inequality, ableism and oppression. They need to be heard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Voting on the issues that matter to the disability community can bring about change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Issues around disability and health care influence how motivated I am to vote*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2000" b="0" i="0" u="none" strike="noStrike" dirty="0">
                          <a:solidFill>
                            <a:srgbClr val="000000"/>
                          </a:solidFill>
                          <a:effectLst/>
                          <a:latin typeface="+mn-lt"/>
                        </a:rPr>
                        <a:t>44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1"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mn-lt"/>
                        </a:rPr>
                        <a:t>53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Candidates' stances on issues around disability influenced who I voted for in the election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2000" b="0"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mn-lt"/>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mn-lt"/>
                        </a:rPr>
                        <a:t>29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mn-lt"/>
                        </a:rPr>
                        <a:t>48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350008071"/>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Issues around disability influence how motivated I am to vote*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2000" b="0" i="0" u="none" strike="noStrike" dirty="0">
                          <a:solidFill>
                            <a:srgbClr val="000000"/>
                          </a:solidFill>
                          <a:effectLst/>
                          <a:latin typeface="+mn-lt"/>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28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25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mn-lt"/>
                        </a:rPr>
                        <a:t>44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4229282504"/>
                  </a:ext>
                </a:extLst>
              </a:tr>
            </a:tbl>
          </a:graphicData>
        </a:graphic>
      </p:graphicFrame>
      <p:sp>
        <p:nvSpPr>
          <p:cNvPr id="6" name="Rectangle: Rounded Corners 5">
            <a:extLst>
              <a:ext uri="{FF2B5EF4-FFF2-40B4-BE49-F238E27FC236}">
                <a16:creationId xmlns:a16="http://schemas.microsoft.com/office/drawing/2014/main" id="{C93D0074-24D0-4995-BC7C-B40E744D871C}"/>
              </a:ext>
              <a:ext uri="{C183D7F6-B498-43B3-948B-1728B52AA6E4}">
                <adec:decorative xmlns:adec="http://schemas.microsoft.com/office/drawing/2017/decorative" val="1"/>
              </a:ext>
            </a:extLst>
          </p:cNvPr>
          <p:cNvSpPr/>
          <p:nvPr/>
        </p:nvSpPr>
        <p:spPr>
          <a:xfrm>
            <a:off x="9839478" y="4328160"/>
            <a:ext cx="470262" cy="9013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BEBA9CF4-39CB-4390-8DE8-063DDE0CD664}"/>
              </a:ext>
              <a:ext uri="{C183D7F6-B498-43B3-948B-1728B52AA6E4}">
                <adec:decorative xmlns:adec="http://schemas.microsoft.com/office/drawing/2017/decorative" val="1"/>
              </a:ext>
            </a:extLst>
          </p:cNvPr>
          <p:cNvSpPr/>
          <p:nvPr/>
        </p:nvSpPr>
        <p:spPr>
          <a:xfrm>
            <a:off x="11628947" y="4328160"/>
            <a:ext cx="362613" cy="9013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63A8E057-EDCD-4044-BAFB-39C68E41A611}"/>
              </a:ext>
              <a:ext uri="{C183D7F6-B498-43B3-948B-1728B52AA6E4}">
                <adec:decorative xmlns:adec="http://schemas.microsoft.com/office/drawing/2017/decorative" val="1"/>
              </a:ext>
            </a:extLst>
          </p:cNvPr>
          <p:cNvSpPr/>
          <p:nvPr/>
        </p:nvSpPr>
        <p:spPr>
          <a:xfrm>
            <a:off x="8341456" y="4328160"/>
            <a:ext cx="1020258" cy="39188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FA860109-C303-44B6-B73B-9F06FFA0FAC8}"/>
              </a:ext>
              <a:ext uri="{C183D7F6-B498-43B3-948B-1728B52AA6E4}">
                <adec:decorative xmlns:adec="http://schemas.microsoft.com/office/drawing/2017/decorative" val="1"/>
              </a:ext>
            </a:extLst>
          </p:cNvPr>
          <p:cNvSpPr/>
          <p:nvPr/>
        </p:nvSpPr>
        <p:spPr>
          <a:xfrm>
            <a:off x="6453052" y="4328160"/>
            <a:ext cx="470262" cy="39188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2DE4B85-E38B-4DC4-94EC-E6E554DF2155}"/>
              </a:ext>
              <a:ext uri="{C183D7F6-B498-43B3-948B-1728B52AA6E4}">
                <adec:decorative xmlns:adec="http://schemas.microsoft.com/office/drawing/2017/decorative" val="1"/>
              </a:ext>
            </a:extLst>
          </p:cNvPr>
          <p:cNvSpPr txBox="1"/>
          <p:nvPr/>
        </p:nvSpPr>
        <p:spPr>
          <a:xfrm>
            <a:off x="4775277" y="6310918"/>
            <a:ext cx="3108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*split sampled question</a:t>
            </a:r>
          </a:p>
        </p:txBody>
      </p:sp>
      <p:pic>
        <p:nvPicPr>
          <p:cNvPr id="8" name="image3.png" descr="The Tarrance Group logo">
            <a:extLst>
              <a:ext uri="{FF2B5EF4-FFF2-40B4-BE49-F238E27FC236}">
                <a16:creationId xmlns:a16="http://schemas.microsoft.com/office/drawing/2014/main" id="{EAC7B5E9-48FE-4C4F-9210-C0EC95C62540}"/>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837150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ctrTitle"/>
          </p:nvPr>
        </p:nvSpPr>
        <p:spPr/>
        <p:txBody>
          <a:bodyPr>
            <a:noAutofit/>
          </a:bodyPr>
          <a:lstStyle/>
          <a:p>
            <a:r>
              <a:rPr lang="en-US" sz="2400" dirty="0"/>
              <a:t>Voters across demographic subgroups believe it is very important that candidates treat people with disabilities with dignity and respect. We see the greatest intensity of support among the disability community, older voters, whites, African Americans, and Democrats. There is a 13-point gap in intensity between Biden and Trump voters.</a:t>
            </a:r>
          </a:p>
        </p:txBody>
      </p:sp>
      <p:sp>
        <p:nvSpPr>
          <p:cNvPr id="5" name="Content Placeholder 4">
            <a:extLst>
              <a:ext uri="{FF2B5EF4-FFF2-40B4-BE49-F238E27FC236}">
                <a16:creationId xmlns:a16="http://schemas.microsoft.com/office/drawing/2014/main" id="{6E832251-F4AE-4C10-A153-114DC17457B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important is it to you personally that candidates treat people with disabilities with dignity and respect?</a:t>
            </a:r>
          </a:p>
        </p:txBody>
      </p:sp>
      <p:graphicFrame>
        <p:nvGraphicFramePr>
          <p:cNvPr id="4" name="Table 3">
            <a:extLst>
              <a:ext uri="{FF2B5EF4-FFF2-40B4-BE49-F238E27FC236}">
                <a16:creationId xmlns:a16="http://schemas.microsoft.com/office/drawing/2014/main" id="{91E93155-E029-4EEC-B08C-9F753A7EA427}"/>
              </a:ext>
            </a:extLst>
          </p:cNvPr>
          <p:cNvGraphicFramePr>
            <a:graphicFrameLocks noGrp="1"/>
          </p:cNvGraphicFramePr>
          <p:nvPr/>
        </p:nvGraphicFramePr>
        <p:xfrm>
          <a:off x="195166" y="2343827"/>
          <a:ext cx="11801667" cy="2821630"/>
        </p:xfrm>
        <a:graphic>
          <a:graphicData uri="http://schemas.openxmlformats.org/drawingml/2006/table">
            <a:tbl>
              <a:tblPr firstRow="1">
                <a:tableStyleId>{5C22544A-7EE6-4342-B048-85BDC9FD1C3A}</a:tableStyleId>
              </a:tblPr>
              <a:tblGrid>
                <a:gridCol w="2248091">
                  <a:extLst>
                    <a:ext uri="{9D8B030D-6E8A-4147-A177-3AD203B41FA5}">
                      <a16:colId xmlns:a16="http://schemas.microsoft.com/office/drawing/2014/main" val="285450607"/>
                    </a:ext>
                  </a:extLst>
                </a:gridCol>
                <a:gridCol w="432324">
                  <a:extLst>
                    <a:ext uri="{9D8B030D-6E8A-4147-A177-3AD203B41FA5}">
                      <a16:colId xmlns:a16="http://schemas.microsoft.com/office/drawing/2014/main" val="2215904522"/>
                    </a:ext>
                  </a:extLst>
                </a:gridCol>
                <a:gridCol w="432324">
                  <a:extLst>
                    <a:ext uri="{9D8B030D-6E8A-4147-A177-3AD203B41FA5}">
                      <a16:colId xmlns:a16="http://schemas.microsoft.com/office/drawing/2014/main" val="751506583"/>
                    </a:ext>
                  </a:extLst>
                </a:gridCol>
                <a:gridCol w="432324">
                  <a:extLst>
                    <a:ext uri="{9D8B030D-6E8A-4147-A177-3AD203B41FA5}">
                      <a16:colId xmlns:a16="http://schemas.microsoft.com/office/drawing/2014/main" val="1238057740"/>
                    </a:ext>
                  </a:extLst>
                </a:gridCol>
                <a:gridCol w="524946">
                  <a:extLst>
                    <a:ext uri="{9D8B030D-6E8A-4147-A177-3AD203B41FA5}">
                      <a16:colId xmlns:a16="http://schemas.microsoft.com/office/drawing/2014/main" val="3340660559"/>
                    </a:ext>
                  </a:extLst>
                </a:gridCol>
                <a:gridCol w="432324">
                  <a:extLst>
                    <a:ext uri="{9D8B030D-6E8A-4147-A177-3AD203B41FA5}">
                      <a16:colId xmlns:a16="http://schemas.microsoft.com/office/drawing/2014/main" val="3304641028"/>
                    </a:ext>
                  </a:extLst>
                </a:gridCol>
                <a:gridCol w="432324">
                  <a:extLst>
                    <a:ext uri="{9D8B030D-6E8A-4147-A177-3AD203B41FA5}">
                      <a16:colId xmlns:a16="http://schemas.microsoft.com/office/drawing/2014/main" val="2688014687"/>
                    </a:ext>
                  </a:extLst>
                </a:gridCol>
                <a:gridCol w="432324">
                  <a:extLst>
                    <a:ext uri="{9D8B030D-6E8A-4147-A177-3AD203B41FA5}">
                      <a16:colId xmlns:a16="http://schemas.microsoft.com/office/drawing/2014/main" val="1038927457"/>
                    </a:ext>
                  </a:extLst>
                </a:gridCol>
                <a:gridCol w="432324">
                  <a:extLst>
                    <a:ext uri="{9D8B030D-6E8A-4147-A177-3AD203B41FA5}">
                      <a16:colId xmlns:a16="http://schemas.microsoft.com/office/drawing/2014/main" val="572181034"/>
                    </a:ext>
                  </a:extLst>
                </a:gridCol>
                <a:gridCol w="472558">
                  <a:extLst>
                    <a:ext uri="{9D8B030D-6E8A-4147-A177-3AD203B41FA5}">
                      <a16:colId xmlns:a16="http://schemas.microsoft.com/office/drawing/2014/main" val="2180297061"/>
                    </a:ext>
                  </a:extLst>
                </a:gridCol>
                <a:gridCol w="472558">
                  <a:extLst>
                    <a:ext uri="{9D8B030D-6E8A-4147-A177-3AD203B41FA5}">
                      <a16:colId xmlns:a16="http://schemas.microsoft.com/office/drawing/2014/main" val="1297631613"/>
                    </a:ext>
                  </a:extLst>
                </a:gridCol>
                <a:gridCol w="472558">
                  <a:extLst>
                    <a:ext uri="{9D8B030D-6E8A-4147-A177-3AD203B41FA5}">
                      <a16:colId xmlns:a16="http://schemas.microsoft.com/office/drawing/2014/main" val="116130899"/>
                    </a:ext>
                  </a:extLst>
                </a:gridCol>
                <a:gridCol w="432324">
                  <a:extLst>
                    <a:ext uri="{9D8B030D-6E8A-4147-A177-3AD203B41FA5}">
                      <a16:colId xmlns:a16="http://schemas.microsoft.com/office/drawing/2014/main" val="2800533926"/>
                    </a:ext>
                  </a:extLst>
                </a:gridCol>
                <a:gridCol w="506912">
                  <a:extLst>
                    <a:ext uri="{9D8B030D-6E8A-4147-A177-3AD203B41FA5}">
                      <a16:colId xmlns:a16="http://schemas.microsoft.com/office/drawing/2014/main" val="366167565"/>
                    </a:ext>
                  </a:extLst>
                </a:gridCol>
                <a:gridCol w="432324">
                  <a:extLst>
                    <a:ext uri="{9D8B030D-6E8A-4147-A177-3AD203B41FA5}">
                      <a16:colId xmlns:a16="http://schemas.microsoft.com/office/drawing/2014/main" val="758140424"/>
                    </a:ext>
                  </a:extLst>
                </a:gridCol>
                <a:gridCol w="497832">
                  <a:extLst>
                    <a:ext uri="{9D8B030D-6E8A-4147-A177-3AD203B41FA5}">
                      <a16:colId xmlns:a16="http://schemas.microsoft.com/office/drawing/2014/main" val="4163904376"/>
                    </a:ext>
                  </a:extLst>
                </a:gridCol>
                <a:gridCol w="432324">
                  <a:extLst>
                    <a:ext uri="{9D8B030D-6E8A-4147-A177-3AD203B41FA5}">
                      <a16:colId xmlns:a16="http://schemas.microsoft.com/office/drawing/2014/main" val="719079050"/>
                    </a:ext>
                  </a:extLst>
                </a:gridCol>
                <a:gridCol w="432324">
                  <a:extLst>
                    <a:ext uri="{9D8B030D-6E8A-4147-A177-3AD203B41FA5}">
                      <a16:colId xmlns:a16="http://schemas.microsoft.com/office/drawing/2014/main" val="1931793227"/>
                    </a:ext>
                  </a:extLst>
                </a:gridCol>
                <a:gridCol w="432324">
                  <a:extLst>
                    <a:ext uri="{9D8B030D-6E8A-4147-A177-3AD203B41FA5}">
                      <a16:colId xmlns:a16="http://schemas.microsoft.com/office/drawing/2014/main" val="1029505941"/>
                    </a:ext>
                  </a:extLst>
                </a:gridCol>
                <a:gridCol w="353066">
                  <a:extLst>
                    <a:ext uri="{9D8B030D-6E8A-4147-A177-3AD203B41FA5}">
                      <a16:colId xmlns:a16="http://schemas.microsoft.com/office/drawing/2014/main" val="279204488"/>
                    </a:ext>
                  </a:extLst>
                </a:gridCol>
                <a:gridCol w="533264">
                  <a:extLst>
                    <a:ext uri="{9D8B030D-6E8A-4147-A177-3AD203B41FA5}">
                      <a16:colId xmlns:a16="http://schemas.microsoft.com/office/drawing/2014/main" val="3944146824"/>
                    </a:ext>
                  </a:extLst>
                </a:gridCol>
                <a:gridCol w="531994">
                  <a:extLst>
                    <a:ext uri="{9D8B030D-6E8A-4147-A177-3AD203B41FA5}">
                      <a16:colId xmlns:a16="http://schemas.microsoft.com/office/drawing/2014/main" val="3584834613"/>
                    </a:ext>
                  </a:extLst>
                </a:gridCol>
              </a:tblGrid>
              <a:tr h="694365">
                <a:tc>
                  <a:txBody>
                    <a:bodyPr/>
                    <a:lstStyle/>
                    <a:p>
                      <a:pPr algn="ctr" fontAlgn="b"/>
                      <a:endParaRPr lang="en-US" sz="16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endParaRPr lang="en-US" sz="1200" b="1" i="0" u="none" strike="noStrike" dirty="0">
                        <a:solidFill>
                          <a:schemeClr val="bg1"/>
                        </a:solidFill>
                        <a:effectLst/>
                        <a:latin typeface="+mn-lt"/>
                      </a:endParaRP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mn-lt"/>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All Dis. Com.</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400" b="1" i="0" u="none" strike="noStrike" dirty="0">
                          <a:solidFill>
                            <a:schemeClr val="bg1"/>
                          </a:solidFill>
                          <a:effectLst/>
                          <a:latin typeface="+mn-lt"/>
                        </a:rPr>
                        <a:t>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mn-lt"/>
                        </a:rPr>
                        <a:t>W</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tx1"/>
                          </a:solidFill>
                          <a:effectLst/>
                          <a:latin typeface="+mn-lt"/>
                        </a:rPr>
                        <a:t>&lt;30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30-39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40-49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50-64</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tx1"/>
                          </a:solidFill>
                          <a:effectLst/>
                          <a:latin typeface="+mn-lt"/>
                        </a:rPr>
                        <a:t>65+</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400" b="1" i="0" u="none" strike="noStrike" dirty="0">
                          <a:solidFill>
                            <a:schemeClr val="bg1"/>
                          </a:solidFill>
                          <a:effectLst/>
                          <a:latin typeface="+mn-lt"/>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Latinx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API</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400" b="1" i="0" u="none" strike="noStrike" dirty="0">
                          <a:solidFill>
                            <a:schemeClr val="bg1"/>
                          </a:solidFill>
                          <a:effectLst/>
                          <a:latin typeface="+mn-lt"/>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tx1"/>
                          </a:solidFill>
                          <a:effectLst/>
                          <a:latin typeface="+mn-lt"/>
                        </a:rPr>
                        <a:t>Voted </a:t>
                      </a:r>
                    </a:p>
                    <a:p>
                      <a:pPr algn="ctr" fontAlgn="b"/>
                      <a:r>
                        <a:rPr lang="en-US" sz="1400" b="1" i="0" u="none" strike="noStrike" dirty="0">
                          <a:solidFill>
                            <a:schemeClr val="tx1"/>
                          </a:solidFill>
                          <a:effectLst/>
                          <a:latin typeface="+mn-lt"/>
                        </a:rPr>
                        <a:t>Trump</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tc>
                  <a:txBody>
                    <a:bodyPr/>
                    <a:lstStyle/>
                    <a:p>
                      <a:pPr algn="ctr" fontAlgn="b"/>
                      <a:r>
                        <a:rPr lang="en-US" sz="1400" b="1" i="0" u="none" strike="noStrike" dirty="0">
                          <a:solidFill>
                            <a:schemeClr val="tx1"/>
                          </a:solidFill>
                          <a:effectLst/>
                          <a:latin typeface="+mn-lt"/>
                        </a:rPr>
                        <a:t>Voted </a:t>
                      </a:r>
                    </a:p>
                    <a:p>
                      <a:pPr algn="ctr" fontAlgn="b"/>
                      <a:r>
                        <a:rPr lang="en-US" sz="1400" b="1" i="0" u="none" strike="noStrike" dirty="0">
                          <a:solidFill>
                            <a:schemeClr val="tx1"/>
                          </a:solidFill>
                          <a:effectLst/>
                          <a:latin typeface="+mn-lt"/>
                        </a:rPr>
                        <a:t>Biden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extLst>
                  <a:ext uri="{0D108BD9-81ED-4DB2-BD59-A6C34878D82A}">
                    <a16:rowId xmlns:a16="http://schemas.microsoft.com/office/drawing/2014/main" val="1735180297"/>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 Very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90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1" i="0" u="none" strike="noStrike" dirty="0">
                          <a:solidFill>
                            <a:srgbClr val="000000"/>
                          </a:solidFill>
                          <a:effectLst/>
                          <a:latin typeface="+mn-lt"/>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1"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1" i="0" u="none" strike="noStrike" dirty="0">
                          <a:solidFill>
                            <a:srgbClr val="000000"/>
                          </a:solidFill>
                          <a:effectLst/>
                          <a:latin typeface="+mn-lt"/>
                        </a:rPr>
                        <a:t>88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0" i="0" u="none" strike="noStrike" dirty="0">
                          <a:solidFill>
                            <a:srgbClr val="000000"/>
                          </a:solidFill>
                          <a:effectLst/>
                          <a:latin typeface="+mn-lt"/>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alpha val="50000"/>
                      </a:srgbClr>
                    </a:solidFill>
                  </a:tcPr>
                </a:tc>
                <a:tc>
                  <a:txBody>
                    <a:bodyPr/>
                    <a:lstStyle/>
                    <a:p>
                      <a:pPr algn="ctr" fontAlgn="ctr"/>
                      <a:r>
                        <a:rPr lang="en-US" sz="1800" b="1" i="0" u="none" strike="noStrike" dirty="0">
                          <a:solidFill>
                            <a:srgbClr val="000000"/>
                          </a:solidFill>
                          <a:effectLst/>
                          <a:latin typeface="+mn-lt"/>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tc>
                  <a:txBody>
                    <a:bodyPr/>
                    <a:lstStyle/>
                    <a:p>
                      <a:pPr algn="ctr" fontAlgn="ctr"/>
                      <a:r>
                        <a:rPr lang="en-US" sz="1800" b="1" i="0" u="none" strike="noStrike" dirty="0">
                          <a:solidFill>
                            <a:srgbClr val="000000"/>
                          </a:solidFill>
                          <a:effectLst/>
                          <a:latin typeface="+mn-lt"/>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tc>
                  <a:txBody>
                    <a:bodyPr/>
                    <a:lstStyle/>
                    <a:p>
                      <a:pPr algn="ctr" fontAlgn="ctr"/>
                      <a:r>
                        <a:rPr lang="en-US" sz="18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67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1" i="0" u="none" strike="noStrike" dirty="0">
                          <a:solidFill>
                            <a:srgbClr val="000000"/>
                          </a:solidFill>
                          <a:effectLst/>
                          <a:latin typeface="+mn-lt"/>
                        </a:rPr>
                        <a:t>89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algn="ctr" fontAlgn="ctr"/>
                      <a:r>
                        <a:rPr lang="en-US" sz="1800" b="0" i="0" u="none" strike="noStrike" dirty="0">
                          <a:solidFill>
                            <a:srgbClr val="000000"/>
                          </a:solidFill>
                          <a:effectLst/>
                          <a:latin typeface="+mn-lt"/>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77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Somewhat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A little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 at all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6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1"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08071"/>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mn-lt"/>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672683854"/>
                  </a:ext>
                </a:extLst>
              </a:tr>
              <a:tr h="3038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mn-lt"/>
                        </a:rPr>
                        <a:t>Not important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199035179"/>
                  </a:ext>
                </a:extLst>
              </a:tr>
            </a:tbl>
          </a:graphicData>
        </a:graphic>
      </p:graphicFrame>
      <p:sp>
        <p:nvSpPr>
          <p:cNvPr id="6" name="Rectangle: Rounded Corners 5">
            <a:extLst>
              <a:ext uri="{FF2B5EF4-FFF2-40B4-BE49-F238E27FC236}">
                <a16:creationId xmlns:a16="http://schemas.microsoft.com/office/drawing/2014/main" id="{E6EA1F52-B121-4D67-A797-236040BD1245}"/>
              </a:ext>
              <a:ext uri="{C183D7F6-B498-43B3-948B-1728B52AA6E4}">
                <adec:decorative xmlns:adec="http://schemas.microsoft.com/office/drawing/2017/decorative" val="1"/>
              </a:ext>
            </a:extLst>
          </p:cNvPr>
          <p:cNvSpPr/>
          <p:nvPr/>
        </p:nvSpPr>
        <p:spPr>
          <a:xfrm>
            <a:off x="2833226" y="3073198"/>
            <a:ext cx="1881051" cy="26125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A53338F-7DB6-4CE7-97D4-C7B6FC385B8C}"/>
              </a:ext>
              <a:ext uri="{C183D7F6-B498-43B3-948B-1728B52AA6E4}">
                <adec:decorative xmlns:adec="http://schemas.microsoft.com/office/drawing/2017/decorative" val="1"/>
              </a:ext>
            </a:extLst>
          </p:cNvPr>
          <p:cNvSpPr/>
          <p:nvPr/>
        </p:nvSpPr>
        <p:spPr>
          <a:xfrm>
            <a:off x="7402313" y="3073198"/>
            <a:ext cx="1333052" cy="26125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FE3477FF-4555-46A1-BB89-6D4CD325A2C8}"/>
              </a:ext>
              <a:ext uri="{C183D7F6-B498-43B3-948B-1728B52AA6E4}">
                <adec:decorative xmlns:adec="http://schemas.microsoft.com/office/drawing/2017/decorative" val="1"/>
              </a:ext>
            </a:extLst>
          </p:cNvPr>
          <p:cNvSpPr/>
          <p:nvPr/>
        </p:nvSpPr>
        <p:spPr>
          <a:xfrm>
            <a:off x="9683227" y="3078479"/>
            <a:ext cx="455248" cy="25597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0C01F3C-07E4-49E4-B0AD-D8A1DA587429}"/>
              </a:ext>
            </a:extLst>
          </p:cNvPr>
          <p:cNvSpPr txBox="1"/>
          <p:nvPr/>
        </p:nvSpPr>
        <p:spPr>
          <a:xfrm>
            <a:off x="3038652" y="5250314"/>
            <a:ext cx="6766560" cy="1077218"/>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Within the battleground states, 95% of voters with disabilities and the disability community at large say candidates treating people with disabilities with dignity and respect is important. 90% of voters with disabilities and 88% of the disability community in battleground states think it is very important. </a:t>
            </a:r>
          </a:p>
        </p:txBody>
      </p:sp>
      <p:pic>
        <p:nvPicPr>
          <p:cNvPr id="3" name="image3.png" descr="The Tarrance Group logo">
            <a:extLst>
              <a:ext uri="{FF2B5EF4-FFF2-40B4-BE49-F238E27FC236}">
                <a16:creationId xmlns:a16="http://schemas.microsoft.com/office/drawing/2014/main" id="{1656F615-5B75-4B3C-ACE5-4A738F262BE3}"/>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133952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3A4C9-AF9F-4C2E-881B-1D77BF94364B}"/>
              </a:ext>
            </a:extLst>
          </p:cNvPr>
          <p:cNvSpPr>
            <a:spLocks noGrp="1"/>
          </p:cNvSpPr>
          <p:nvPr>
            <p:ph type="title"/>
          </p:nvPr>
        </p:nvSpPr>
        <p:spPr/>
        <p:txBody>
          <a:bodyPr>
            <a:normAutofit fontScale="90000"/>
          </a:bodyPr>
          <a:lstStyle/>
          <a:p>
            <a:r>
              <a:rPr lang="en-US" b="1" dirty="0"/>
              <a:t>High School Graduation Rates for Students w/ &amp; w/o Disabilities – 1990 to 2020</a:t>
            </a:r>
          </a:p>
        </p:txBody>
      </p:sp>
      <p:graphicFrame>
        <p:nvGraphicFramePr>
          <p:cNvPr id="7" name="Chart 6" descr="Chart depicting High School Graduation Rates for Students with and without Disabilities from 1990 to 2020.&#10;Years HS Graduation Rate for Students with Disabilities HS Graduation Rate for Students without Disabilities&#10;1991 45.7 73.7&#10;1992 43.9 74.2&#10;1993 No Data Available 73.8&#10;1994 28.1 73.1&#10;1995 26.8 71.8&#10;1996 27.2 71.0&#10;1997 27.6 71.3&#10;1998 28.4 71.3&#10;1999 57.39 71.1&#10;2000 56.16 71.7&#10;2001 29.7 71.7&#10;2002 32 72.6&#10;2003 31.6 73.9&#10;2004 54.2 74.3&#10;2005 54.4 74.7&#10;2006 56.5 73.4&#10;2007 56 73.9&#10;2008 59 74.7&#10;2009 60.6 74.7&#10;2010 62.6 75.6&#10;2011 63.6 79.0&#10;2012 63.9 80.0&#10;2013 62 81.4&#10;2014 63 82.3&#10;2015 65 83.0&#10;2016 66 84.1&#10;2017 67 85.0&#10;2018 67 85.0 ">
            <a:extLst>
              <a:ext uri="{FF2B5EF4-FFF2-40B4-BE49-F238E27FC236}">
                <a16:creationId xmlns:a16="http://schemas.microsoft.com/office/drawing/2014/main" id="{8BA10676-16FA-471A-BF84-F444FE3DFE52}"/>
              </a:ext>
            </a:extLst>
          </p:cNvPr>
          <p:cNvGraphicFramePr>
            <a:graphicFrameLocks/>
          </p:cNvGraphicFramePr>
          <p:nvPr>
            <p:extLst>
              <p:ext uri="{D42A27DB-BD31-4B8C-83A1-F6EECF244321}">
                <p14:modId xmlns:p14="http://schemas.microsoft.com/office/powerpoint/2010/main" val="1596317856"/>
              </p:ext>
            </p:extLst>
          </p:nvPr>
        </p:nvGraphicFramePr>
        <p:xfrm>
          <a:off x="373224" y="917071"/>
          <a:ext cx="11532637" cy="502385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BD973612-9272-4EE9-A096-A9B1642B9CA4}"/>
              </a:ext>
            </a:extLst>
          </p:cNvPr>
          <p:cNvSpPr/>
          <p:nvPr/>
        </p:nvSpPr>
        <p:spPr>
          <a:xfrm>
            <a:off x="896491" y="6066995"/>
            <a:ext cx="9769098"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Digest of Education Statistics 1991 to 2018</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3"/>
              </a:rPr>
              <a:t>https://nces.ed.gov/programs/digest</a:t>
            </a:r>
            <a:r>
              <a:rPr lang="en-US" sz="1600"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hlinkClick r:id="rId4"/>
              </a:rPr>
              <a:t>https://nces.ed.gov/pubsearch/getpubcats.asp?sid=091#061</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2025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E7679-06BF-41BC-ABC3-2E55EC6FBB3A}"/>
              </a:ext>
            </a:extLst>
          </p:cNvPr>
          <p:cNvSpPr>
            <a:spLocks noGrp="1"/>
          </p:cNvSpPr>
          <p:nvPr>
            <p:ph type="title"/>
          </p:nvPr>
        </p:nvSpPr>
        <p:spPr/>
        <p:txBody>
          <a:bodyPr>
            <a:normAutofit fontScale="90000"/>
          </a:bodyPr>
          <a:lstStyle/>
          <a:p>
            <a:r>
              <a:rPr lang="en-US" b="1" dirty="0"/>
              <a:t>National HS Graduation Rates for Students w/ &amp; w/o Disabilities by Race – Class of 2018</a:t>
            </a:r>
          </a:p>
        </p:txBody>
      </p:sp>
      <p:graphicFrame>
        <p:nvGraphicFramePr>
          <p:cNvPr id="4" name="Chart 3" descr="Chart depicting educational outcomes for students with and without disabilities in the Class of 2018. White Students with Disabilities. 77 percent of White Students with Disabilities graduated with a High School diploma compared to 89 percent of   White Students without Disabilities. Only 66 percent of Black Students with Disabilities graduated with a High School diploma as did 79 percent of Black students without disabilities. 71 percent of Hispanic Students with Disabilities graduated with a High School diploma compared to 81 percent of Hispanic Students without Disabilities. 79 percent of Asian Students with Disabilities graduated with a High School diploma as did 92 percent of Asian Students without Disabilities. For Pacific Islander Students with Disabilities, only 68 percent graduated with a high school diploma compared to 92 percent of Pacific Islander Students without Disabilities. Lastly, 71 percent of American Indian/Alaska Native Students with Disabilities as did 74 percent of American Indian/Alaska Native Students without Disabilities.">
            <a:extLst>
              <a:ext uri="{FF2B5EF4-FFF2-40B4-BE49-F238E27FC236}">
                <a16:creationId xmlns:a16="http://schemas.microsoft.com/office/drawing/2014/main" id="{1A297DDA-5725-4733-B9A9-D2FFACDBF4A5}"/>
              </a:ext>
            </a:extLst>
          </p:cNvPr>
          <p:cNvGraphicFramePr>
            <a:graphicFrameLocks/>
          </p:cNvGraphicFramePr>
          <p:nvPr/>
        </p:nvGraphicFramePr>
        <p:xfrm>
          <a:off x="523240" y="1504949"/>
          <a:ext cx="11363960" cy="47682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D0ED5731-0E2B-4409-8C50-1A2C40697DB7}"/>
              </a:ext>
            </a:extLst>
          </p:cNvPr>
          <p:cNvSpPr/>
          <p:nvPr/>
        </p:nvSpPr>
        <p:spPr>
          <a:xfrm>
            <a:off x="523240" y="6273225"/>
            <a:ext cx="10914509"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U.S. Department of Education, Office of Special Education Programs, Individuals with Disabilities Education Act (IDEA) Section 618 Data Products </a:t>
            </a:r>
            <a:r>
              <a:rPr lang="en-US" sz="1600" dirty="0">
                <a:latin typeface="Times New Roman" panose="02020603050405020304" pitchFamily="18" charset="0"/>
                <a:cs typeface="Times New Roman" panose="02020603050405020304" pitchFamily="18" charset="0"/>
                <a:hlinkClick r:id="rId3"/>
              </a:rPr>
              <a:t>https://nces.ed.gov/programs/coe/indicator_cgg.asp</a:t>
            </a:r>
            <a:r>
              <a:rPr lang="en-US" sz="1600" dirty="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8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30CB30-523A-4BFF-9CE0-7525CE917137}"/>
              </a:ext>
            </a:extLst>
          </p:cNvPr>
          <p:cNvSpPr>
            <a:spLocks noGrp="1"/>
          </p:cNvSpPr>
          <p:nvPr>
            <p:ph type="title"/>
          </p:nvPr>
        </p:nvSpPr>
        <p:spPr/>
        <p:txBody>
          <a:bodyPr>
            <a:normAutofit fontScale="90000"/>
          </a:bodyPr>
          <a:lstStyle/>
          <a:p>
            <a:r>
              <a:rPr lang="en-US" b="1" dirty="0"/>
              <a:t>Employment Rates of Minority Populations </a:t>
            </a:r>
            <a:br>
              <a:rPr lang="en-US" b="1" dirty="0"/>
            </a:br>
            <a:r>
              <a:rPr lang="en-US" b="1" dirty="0"/>
              <a:t>(Percentage of population) – 2008 to 2018</a:t>
            </a:r>
          </a:p>
        </p:txBody>
      </p:sp>
      <p:graphicFrame>
        <p:nvGraphicFramePr>
          <p:cNvPr id="4" name="Chart 3" descr="Chart depicting, the Employment Rates of Minority Populations as a Percentage of population from 2008 to 2018. In 2008 37.1 percent of people with disabilities had jobs, 57.3 percent of African-Americans had jobs, 56.2 percent of women had jobs as did 63.3 percent of Hispanic Americans. &#10;In 2009, 35.2 percent of people with disabilities had jobs, 53.2 percent of African-Americans had jobs, 54.4 percent of women had jobs as did 59.7 percent of Hispanic Americans. &#10;In 2010, 33.4 percent of people with disabilities had jobs, 52.3 percent of African-Americans had jobs, 53.6 percent of women had jobs as did 59 percent of Hispanic Americans. &#10;In 2011, 32.6 percent of people with disabilities had jobs, 51.7 percent of African-Americans had jobs, 53.2 percent of women had jobs as did 58.9 percent of Hispanic Americans. &#10;In 2012, 32.7 percent of people with disabilities had jobs, 53 percent of African-Americans had jobs, 53.1 percent of women had jobs as did 59.5 percent of Hispanic Americans. &#10;In 2013, 33.9 percent of people with disabilities had jobs, 53.2 percent of African-Americans had jobs, 53.2 percent of women had jobs as did 60 percent of Hispanic Americans. &#10;In 2014, 34.4 percent of people with disabilities had jobs, 54.3 percent of African-Americans had jobs, 53.5 percent of women had jobs as did 61.2 percent of Hispanic Americans. &#10;In 2015, 34.9 percent of people with disabilities had jobs, 55.7 percent of African-Americans had jobs, 53.7 percent of women had jobs as did 61.6 percent of Hispanic Americans. &#10;In 2016, 35.9 percent of people with disabilities had jobs, 56.4 percent of African-Americans had jobs, 54.1 percent of women had jobs as did 62 percent of Hispanic Americans. &#10;In 2017, 36.9 percent of people with disabilities had jobs, 57.6 percent of African-Americans had jobs, 54.6 percent of women had jobs as did 60.6 percent of Hispanic Americans. &#10;In 2018, 37.6 percent of people with disabilities had jobs, 57.9 percent of African-Americans had jobs, 55.4 percent of women had jobs as did 61 percent of Hispanic Americans. &#10;">
            <a:extLst>
              <a:ext uri="{FF2B5EF4-FFF2-40B4-BE49-F238E27FC236}">
                <a16:creationId xmlns:a16="http://schemas.microsoft.com/office/drawing/2014/main" id="{9956E99F-1D58-43ED-8D21-6AAEDFCE2062}"/>
              </a:ext>
            </a:extLst>
          </p:cNvPr>
          <p:cNvGraphicFramePr>
            <a:graphicFrameLocks/>
          </p:cNvGraphicFramePr>
          <p:nvPr/>
        </p:nvGraphicFramePr>
        <p:xfrm>
          <a:off x="523240" y="1504950"/>
          <a:ext cx="11145520" cy="477186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5E3C81B-FBE8-4887-A86F-6706FF2B972C}"/>
              </a:ext>
            </a:extLst>
          </p:cNvPr>
          <p:cNvSpPr/>
          <p:nvPr/>
        </p:nvSpPr>
        <p:spPr>
          <a:xfrm>
            <a:off x="397789" y="6234194"/>
            <a:ext cx="10515600"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SOURCES: </a:t>
            </a:r>
            <a:r>
              <a:rPr lang="en-US" sz="1600" dirty="0">
                <a:latin typeface="Times New Roman" panose="02020603050405020304" pitchFamily="18" charset="0"/>
                <a:cs typeface="Times New Roman" panose="02020603050405020304" pitchFamily="18" charset="0"/>
                <a:hlinkClick r:id="rId3"/>
              </a:rPr>
              <a:t>https://www.statista.com/statistics/793961/employment-among-disabled-us-adults/</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4"/>
              </a:rPr>
              <a:t>https://www.bls.gov/charts/employment-situation/employment-population-ratio.htm</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4580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0AC209-2AE0-46B7-AA35-ADC9829155CA}"/>
              </a:ext>
            </a:extLst>
          </p:cNvPr>
          <p:cNvSpPr>
            <a:spLocks noGrp="1"/>
          </p:cNvSpPr>
          <p:nvPr>
            <p:ph idx="1"/>
          </p:nvPr>
        </p:nvSpPr>
        <p:spPr/>
        <p:txBody>
          <a:bodyPr>
            <a:noAutofit/>
          </a:bodyPr>
          <a:lstStyle/>
          <a:p>
            <a:r>
              <a:rPr lang="en-US" sz="2400" dirty="0">
                <a:solidFill>
                  <a:schemeClr val="tx1"/>
                </a:solidFill>
              </a:rPr>
              <a:t>The Transformation to Competitive Employment Act </a:t>
            </a:r>
          </a:p>
          <a:p>
            <a:r>
              <a:rPr lang="en-US" sz="2400" dirty="0">
                <a:solidFill>
                  <a:schemeClr val="tx1"/>
                </a:solidFill>
              </a:rPr>
              <a:t>The Disability Employment Incentive Act </a:t>
            </a:r>
          </a:p>
          <a:p>
            <a:r>
              <a:rPr lang="en-US" sz="2400" dirty="0">
                <a:solidFill>
                  <a:schemeClr val="tx1"/>
                </a:solidFill>
              </a:rPr>
              <a:t>The ABLE Age Adjustment Act fully fund the Individuals with Disabilities Education Act (IDEA)</a:t>
            </a:r>
          </a:p>
          <a:p>
            <a:r>
              <a:rPr lang="en-US" sz="2400" dirty="0">
                <a:solidFill>
                  <a:schemeClr val="tx1"/>
                </a:solidFill>
              </a:rPr>
              <a:t>The Equality Act </a:t>
            </a:r>
          </a:p>
          <a:p>
            <a:r>
              <a:rPr lang="en-US" sz="2400" dirty="0">
                <a:solidFill>
                  <a:schemeClr val="tx1"/>
                </a:solidFill>
              </a:rPr>
              <a:t>The Paycheck Fairness Act. </a:t>
            </a:r>
          </a:p>
          <a:p>
            <a:r>
              <a:rPr lang="en-US" sz="2400" dirty="0">
                <a:solidFill>
                  <a:schemeClr val="tx1"/>
                </a:solidFill>
              </a:rPr>
              <a:t>Fully implement the Help America Vote Act, to ensure that voting systems be accessible for people with disabilities </a:t>
            </a:r>
          </a:p>
          <a:p>
            <a:r>
              <a:rPr lang="en-US" sz="2400" dirty="0">
                <a:solidFill>
                  <a:schemeClr val="tx1"/>
                </a:solidFill>
              </a:rPr>
              <a:t>Strengthen and expand Violence Against Women Act (VAWA)</a:t>
            </a:r>
          </a:p>
        </p:txBody>
      </p:sp>
      <p:sp>
        <p:nvSpPr>
          <p:cNvPr id="3" name="Title 2">
            <a:extLst>
              <a:ext uri="{FF2B5EF4-FFF2-40B4-BE49-F238E27FC236}">
                <a16:creationId xmlns:a16="http://schemas.microsoft.com/office/drawing/2014/main" id="{E3EFD088-808F-45C6-A529-7293966AC307}"/>
              </a:ext>
            </a:extLst>
          </p:cNvPr>
          <p:cNvSpPr>
            <a:spLocks noGrp="1"/>
          </p:cNvSpPr>
          <p:nvPr>
            <p:ph type="title"/>
          </p:nvPr>
        </p:nvSpPr>
        <p:spPr/>
        <p:txBody>
          <a:bodyPr>
            <a:normAutofit fontScale="90000"/>
          </a:bodyPr>
          <a:lstStyle/>
          <a:p>
            <a:r>
              <a:rPr lang="en-US" dirty="0"/>
              <a:t>Legislative Priorities for Biden-Harris and the 117</a:t>
            </a:r>
            <a:r>
              <a:rPr lang="en-US" baseline="30000" dirty="0"/>
              <a:t>th</a:t>
            </a:r>
            <a:r>
              <a:rPr lang="en-US" dirty="0"/>
              <a:t> Congress</a:t>
            </a:r>
          </a:p>
        </p:txBody>
      </p:sp>
    </p:spTree>
    <p:extLst>
      <p:ext uri="{BB962C8B-B14F-4D97-AF65-F5344CB8AC3E}">
        <p14:creationId xmlns:p14="http://schemas.microsoft.com/office/powerpoint/2010/main" val="74335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6C41A-1939-4F8E-9BE5-47E9DF09362F}"/>
              </a:ext>
            </a:extLst>
          </p:cNvPr>
          <p:cNvSpPr>
            <a:spLocks noGrp="1"/>
          </p:cNvSpPr>
          <p:nvPr>
            <p:ph type="title"/>
          </p:nvPr>
        </p:nvSpPr>
        <p:spPr/>
        <p:txBody>
          <a:bodyPr>
            <a:normAutofit fontScale="90000"/>
          </a:bodyPr>
          <a:lstStyle/>
          <a:p>
            <a:r>
              <a:rPr lang="en-US" b="1" dirty="0">
                <a:solidFill>
                  <a:sysClr val="windowText" lastClr="000000"/>
                </a:solidFill>
              </a:rPr>
              <a:t>Employment Rates for Working-Age Americans w/ &amp; w/o Disabilities, by Race – 2018 </a:t>
            </a:r>
            <a:endParaRPr lang="en-US" dirty="0"/>
          </a:p>
        </p:txBody>
      </p:sp>
      <p:graphicFrame>
        <p:nvGraphicFramePr>
          <p:cNvPr id="7" name="Chart 6" descr="Chart depicting Employment Rates for Working-Age Americans with and without Disabilities, by Race in 2018. 38.9 percent of White Working-Age Americans with Disabilities had jobs as did 86 percent of White Working-Age Americans without Disabilities. Only 29.7 percent of Working-Age African-Americans with disabilities had jobs compared to 74.4 percent of Working-Age African-Americans without Disabilities. At the same time, 43.2 percent of Working-Age Asian-Americans with disabilities had jobs as did 74.6 percent of Working-Age Asian-Americans without disabilities. ">
            <a:extLst>
              <a:ext uri="{FF2B5EF4-FFF2-40B4-BE49-F238E27FC236}">
                <a16:creationId xmlns:a16="http://schemas.microsoft.com/office/drawing/2014/main" id="{CE3EDB3F-0AA2-4DD6-B3C2-EC7151E5AC99}"/>
              </a:ext>
            </a:extLst>
          </p:cNvPr>
          <p:cNvGraphicFramePr>
            <a:graphicFrameLocks/>
          </p:cNvGraphicFramePr>
          <p:nvPr/>
        </p:nvGraphicFramePr>
        <p:xfrm>
          <a:off x="1411193" y="1504950"/>
          <a:ext cx="9369614" cy="466704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45A5C73A-B6C1-4D97-8DB7-CE324A69136D}"/>
              </a:ext>
            </a:extLst>
          </p:cNvPr>
          <p:cNvSpPr/>
          <p:nvPr/>
        </p:nvSpPr>
        <p:spPr>
          <a:xfrm>
            <a:off x="378820" y="6038052"/>
            <a:ext cx="11813180" cy="830997"/>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Annual Disability Statistics Supplement: 2019. Univ. of New Hampshire, Institute on Disability.</a:t>
            </a:r>
          </a:p>
          <a:p>
            <a:r>
              <a:rPr lang="en-US" sz="1600" b="1" dirty="0">
                <a:latin typeface="Times New Roman" panose="02020603050405020304" pitchFamily="18" charset="0"/>
                <a:cs typeface="Times New Roman" panose="02020603050405020304" pitchFamily="18" charset="0"/>
                <a:hlinkClick r:id="rId3"/>
              </a:rPr>
              <a:t>https://disabilitycompendium.org/sites/default/files/iod/reports/2019-annual-disability-statistics-supplement-pdfs/2019_Annual_Disability_Statistics_Supplement_ALL.pdf?ts=1580831674</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48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5F4C51-F310-4024-A136-2589C6DD5969}"/>
              </a:ext>
            </a:extLst>
          </p:cNvPr>
          <p:cNvSpPr>
            <a:spLocks noGrp="1"/>
          </p:cNvSpPr>
          <p:nvPr>
            <p:ph idx="1"/>
          </p:nvPr>
        </p:nvSpPr>
        <p:spPr/>
        <p:txBody>
          <a:bodyPr/>
          <a:lstStyle/>
          <a:p>
            <a:pPr algn="ctr"/>
            <a:endParaRPr lang="en-US" dirty="0"/>
          </a:p>
          <a:p>
            <a:pPr algn="ctr"/>
            <a:endParaRPr lang="en-US" dirty="0"/>
          </a:p>
          <a:p>
            <a:pPr algn="ctr"/>
            <a:endParaRPr lang="en-US" dirty="0"/>
          </a:p>
          <a:p>
            <a:pPr algn="ctr"/>
            <a:r>
              <a:rPr lang="en-US" sz="4400" b="1" dirty="0">
                <a:solidFill>
                  <a:schemeClr val="tx1"/>
                </a:solidFill>
              </a:rPr>
              <a:t>Questions?</a:t>
            </a:r>
          </a:p>
          <a:p>
            <a:pPr algn="ctr"/>
            <a:r>
              <a:rPr lang="en-US" sz="4400" b="1" dirty="0">
                <a:solidFill>
                  <a:schemeClr val="tx1"/>
                </a:solidFill>
              </a:rPr>
              <a:t>Comments?</a:t>
            </a:r>
          </a:p>
          <a:p>
            <a:pPr algn="ctr"/>
            <a:endParaRPr lang="en-US" dirty="0"/>
          </a:p>
        </p:txBody>
      </p:sp>
      <p:sp>
        <p:nvSpPr>
          <p:cNvPr id="3" name="Title 2">
            <a:extLst>
              <a:ext uri="{FF2B5EF4-FFF2-40B4-BE49-F238E27FC236}">
                <a16:creationId xmlns:a16="http://schemas.microsoft.com/office/drawing/2014/main" id="{DC3C9DE7-2B30-4AF2-96C0-48AAF955E6D2}"/>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542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43D03A-1569-482C-A74B-CD87253B8641}"/>
              </a:ext>
            </a:extLst>
          </p:cNvPr>
          <p:cNvSpPr>
            <a:spLocks noGrp="1"/>
          </p:cNvSpPr>
          <p:nvPr>
            <p:ph idx="1"/>
          </p:nvPr>
        </p:nvSpPr>
        <p:spPr/>
        <p:txBody>
          <a:bodyPr/>
          <a:lstStyle/>
          <a:p>
            <a:r>
              <a:rPr lang="en-US" dirty="0">
                <a:solidFill>
                  <a:schemeClr val="tx1"/>
                </a:solidFill>
              </a:rPr>
              <a:t>Earlier in 2020, the Biden campaign reached out to voters with disabilities in unprecedented ways. This was spotlighted in some of the candidate questionnaires completed by the campaign. </a:t>
            </a:r>
          </a:p>
          <a:p>
            <a:r>
              <a:rPr lang="en-US" dirty="0">
                <a:solidFill>
                  <a:schemeClr val="tx1"/>
                </a:solidFill>
              </a:rPr>
              <a:t>AAPD/NCIL Presidential Questionnaire:</a:t>
            </a:r>
            <a:r>
              <a:rPr lang="en-US" dirty="0"/>
              <a:t> </a:t>
            </a:r>
            <a:r>
              <a:rPr lang="en-US" dirty="0">
                <a:hlinkClick r:id="rId2"/>
              </a:rPr>
              <a:t>https://www.aapd.com/wp-content/uploads/2020/03/Vice-President-Biden_AAPD-and-NCIL-Presidential-Questionnaire.pdf</a:t>
            </a:r>
            <a:r>
              <a:rPr lang="en-US" dirty="0"/>
              <a:t> </a:t>
            </a:r>
          </a:p>
          <a:p>
            <a:r>
              <a:rPr lang="en-US" dirty="0" err="1">
                <a:solidFill>
                  <a:schemeClr val="tx1"/>
                </a:solidFill>
              </a:rPr>
              <a:t>RespectAbility’s</a:t>
            </a:r>
            <a:r>
              <a:rPr lang="en-US" dirty="0">
                <a:solidFill>
                  <a:schemeClr val="tx1"/>
                </a:solidFill>
              </a:rPr>
              <a:t> 2020 Disability Voter Questionnaire: </a:t>
            </a:r>
            <a:r>
              <a:rPr lang="en-US" dirty="0">
                <a:hlinkClick r:id="rId3"/>
              </a:rPr>
              <a:t>https://therespectabilityreport.org/2020/09/09/joe-biden-questionnaire/</a:t>
            </a:r>
            <a:r>
              <a:rPr lang="en-US" dirty="0"/>
              <a:t> </a:t>
            </a:r>
          </a:p>
          <a:p>
            <a:endParaRPr lang="en-US" dirty="0"/>
          </a:p>
          <a:p>
            <a:endParaRPr lang="en-US" dirty="0"/>
          </a:p>
        </p:txBody>
      </p:sp>
      <p:sp>
        <p:nvSpPr>
          <p:cNvPr id="3" name="Title 2">
            <a:extLst>
              <a:ext uri="{FF2B5EF4-FFF2-40B4-BE49-F238E27FC236}">
                <a16:creationId xmlns:a16="http://schemas.microsoft.com/office/drawing/2014/main" id="{F3A73362-9A8F-4F1B-80FD-F95F03653A2B}"/>
              </a:ext>
            </a:extLst>
          </p:cNvPr>
          <p:cNvSpPr>
            <a:spLocks noGrp="1"/>
          </p:cNvSpPr>
          <p:nvPr>
            <p:ph type="title"/>
          </p:nvPr>
        </p:nvSpPr>
        <p:spPr/>
        <p:txBody>
          <a:bodyPr>
            <a:normAutofit fontScale="90000"/>
          </a:bodyPr>
          <a:lstStyle/>
          <a:p>
            <a:r>
              <a:rPr lang="en-US" dirty="0"/>
              <a:t>Biden-Harris on the Issues – Would you like to know more? </a:t>
            </a:r>
          </a:p>
        </p:txBody>
      </p:sp>
    </p:spTree>
    <p:extLst>
      <p:ext uri="{BB962C8B-B14F-4D97-AF65-F5344CB8AC3E}">
        <p14:creationId xmlns:p14="http://schemas.microsoft.com/office/powerpoint/2010/main" val="116272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5FA6A1-F055-4122-99E6-F1BB57E28C27}"/>
              </a:ext>
            </a:extLst>
          </p:cNvPr>
          <p:cNvSpPr>
            <a:spLocks noGrp="1"/>
          </p:cNvSpPr>
          <p:nvPr>
            <p:ph idx="1"/>
          </p:nvPr>
        </p:nvSpPr>
        <p:spPr>
          <a:xfrm>
            <a:off x="523241" y="1825625"/>
            <a:ext cx="5799738" cy="4351338"/>
          </a:xfrm>
        </p:spPr>
        <p:txBody>
          <a:bodyPr>
            <a:normAutofit fontScale="62500" lnSpcReduction="20000"/>
          </a:bodyPr>
          <a:lstStyle/>
          <a:p>
            <a:pPr algn="l"/>
            <a:r>
              <a:rPr lang="en-US" b="1" i="0" dirty="0">
                <a:solidFill>
                  <a:srgbClr val="000000"/>
                </a:solidFill>
                <a:effectLst/>
              </a:rPr>
              <a:t>Janet Yellen, nominated to become Secretary of the Treasury</a:t>
            </a:r>
          </a:p>
          <a:p>
            <a:pPr algn="l"/>
            <a:r>
              <a:rPr lang="en-US" b="1" i="0" dirty="0">
                <a:solidFill>
                  <a:srgbClr val="000000"/>
                </a:solidFill>
                <a:effectLst/>
              </a:rPr>
              <a:t>Cecilia Rouse, Council of Economic Advisors chair</a:t>
            </a:r>
          </a:p>
          <a:p>
            <a:pPr algn="l"/>
            <a:r>
              <a:rPr lang="en-US" b="1" i="0" dirty="0" err="1">
                <a:solidFill>
                  <a:srgbClr val="000000"/>
                </a:solidFill>
                <a:effectLst/>
              </a:rPr>
              <a:t>Neera</a:t>
            </a:r>
            <a:r>
              <a:rPr lang="en-US" b="1" i="0" dirty="0">
                <a:solidFill>
                  <a:srgbClr val="000000"/>
                </a:solidFill>
                <a:effectLst/>
              </a:rPr>
              <a:t> </a:t>
            </a:r>
            <a:r>
              <a:rPr lang="en-US" b="1" i="0" dirty="0" err="1">
                <a:solidFill>
                  <a:srgbClr val="000000"/>
                </a:solidFill>
                <a:effectLst/>
              </a:rPr>
              <a:t>Tanden</a:t>
            </a:r>
            <a:r>
              <a:rPr lang="en-US" b="1" i="0" dirty="0">
                <a:solidFill>
                  <a:srgbClr val="000000"/>
                </a:solidFill>
                <a:effectLst/>
              </a:rPr>
              <a:t>, head of Office of Management and Budget</a:t>
            </a:r>
          </a:p>
          <a:p>
            <a:r>
              <a:rPr lang="en-US" b="1" i="0" dirty="0">
                <a:solidFill>
                  <a:srgbClr val="000000"/>
                </a:solidFill>
                <a:effectLst/>
              </a:rPr>
              <a:t>Jared Bernstein, Council of Economic Advisors member</a:t>
            </a:r>
          </a:p>
          <a:p>
            <a:pPr algn="l"/>
            <a:r>
              <a:rPr lang="en-US" b="1" i="0" dirty="0">
                <a:solidFill>
                  <a:srgbClr val="000000"/>
                </a:solidFill>
                <a:effectLst/>
              </a:rPr>
              <a:t>Adewale “Wally” Adeyemo, deputy secretary of Treasury</a:t>
            </a:r>
          </a:p>
          <a:p>
            <a:pPr algn="l"/>
            <a:r>
              <a:rPr lang="en-US" b="1" i="0" dirty="0">
                <a:solidFill>
                  <a:srgbClr val="000000"/>
                </a:solidFill>
                <a:effectLst/>
              </a:rPr>
              <a:t>Brian </a:t>
            </a:r>
            <a:r>
              <a:rPr lang="en-US" b="1" i="0" dirty="0" err="1">
                <a:solidFill>
                  <a:srgbClr val="000000"/>
                </a:solidFill>
                <a:effectLst/>
              </a:rPr>
              <a:t>Deese</a:t>
            </a:r>
            <a:r>
              <a:rPr lang="en-US" b="1" i="0" dirty="0">
                <a:solidFill>
                  <a:srgbClr val="000000"/>
                </a:solidFill>
                <a:effectLst/>
              </a:rPr>
              <a:t>, National Economic Council director</a:t>
            </a:r>
          </a:p>
          <a:p>
            <a:pPr algn="l"/>
            <a:r>
              <a:rPr lang="en-US" b="1" i="0" dirty="0">
                <a:solidFill>
                  <a:srgbClr val="000000"/>
                </a:solidFill>
                <a:effectLst/>
                <a:hlinkClick r:id="rId2"/>
              </a:rPr>
              <a:t>https://qz.com/1939708/who-are-joe-bidens-economic-advisors-and-officials/</a:t>
            </a:r>
            <a:r>
              <a:rPr lang="en-US" b="1" i="0" dirty="0">
                <a:solidFill>
                  <a:srgbClr val="000000"/>
                </a:solidFill>
                <a:effectLst/>
              </a:rPr>
              <a:t> </a:t>
            </a:r>
          </a:p>
          <a:p>
            <a:pPr algn="l"/>
            <a:endParaRPr lang="en-US" b="1" dirty="0">
              <a:solidFill>
                <a:srgbClr val="000000"/>
              </a:solidFill>
            </a:endParaRPr>
          </a:p>
          <a:p>
            <a:pPr algn="l"/>
            <a:r>
              <a:rPr lang="en-US" b="1" dirty="0">
                <a:solidFill>
                  <a:srgbClr val="000000"/>
                </a:solidFill>
              </a:rPr>
              <a:t>Plus </a:t>
            </a:r>
            <a:r>
              <a:rPr lang="en-US" b="1" dirty="0">
                <a:solidFill>
                  <a:srgbClr val="000000"/>
                </a:solidFill>
                <a:hlinkClick r:id="rId3"/>
              </a:rPr>
              <a:t>Build Back Better </a:t>
            </a:r>
            <a:r>
              <a:rPr lang="en-US" b="1" dirty="0">
                <a:solidFill>
                  <a:srgbClr val="000000"/>
                </a:solidFill>
              </a:rPr>
              <a:t>Plan</a:t>
            </a:r>
            <a:endParaRPr lang="en-US" b="1" i="0" dirty="0">
              <a:solidFill>
                <a:srgbClr val="000000"/>
              </a:solidFill>
              <a:effectLst/>
            </a:endParaRPr>
          </a:p>
          <a:p>
            <a:pPr algn="l"/>
            <a:r>
              <a:rPr lang="en-US" sz="3400" b="1" dirty="0">
                <a:solidFill>
                  <a:srgbClr val="000000"/>
                </a:solidFill>
                <a:highlight>
                  <a:srgbClr val="FFFF00"/>
                </a:highlight>
              </a:rPr>
              <a:t>Do you see the problem here? </a:t>
            </a:r>
          </a:p>
          <a:p>
            <a:pPr algn="l"/>
            <a:endParaRPr lang="en-US" sz="3400" b="1" i="0" dirty="0">
              <a:solidFill>
                <a:srgbClr val="000000"/>
              </a:solidFill>
              <a:effectLst/>
              <a:highlight>
                <a:srgbClr val="FFFF00"/>
              </a:highlight>
            </a:endParaRPr>
          </a:p>
        </p:txBody>
      </p:sp>
      <p:sp>
        <p:nvSpPr>
          <p:cNvPr id="3" name="Title 2">
            <a:extLst>
              <a:ext uri="{FF2B5EF4-FFF2-40B4-BE49-F238E27FC236}">
                <a16:creationId xmlns:a16="http://schemas.microsoft.com/office/drawing/2014/main" id="{6ED9F820-9A9A-4F94-AC3E-9D5A9CEC6512}"/>
              </a:ext>
            </a:extLst>
          </p:cNvPr>
          <p:cNvSpPr>
            <a:spLocks noGrp="1"/>
          </p:cNvSpPr>
          <p:nvPr>
            <p:ph type="title"/>
          </p:nvPr>
        </p:nvSpPr>
        <p:spPr/>
        <p:txBody>
          <a:bodyPr/>
          <a:lstStyle/>
          <a:p>
            <a:r>
              <a:rPr lang="en-US" dirty="0"/>
              <a:t>Meet the nominees for Biden’s Economic Team</a:t>
            </a:r>
          </a:p>
        </p:txBody>
      </p:sp>
      <p:pic>
        <p:nvPicPr>
          <p:cNvPr id="2050" name="Picture 2" descr="Labor economist and Princeton dean Cecilia Rouse smiles and sits at at desk in front of bookcases in a black blazer.">
            <a:extLst>
              <a:ext uri="{FF2B5EF4-FFF2-40B4-BE49-F238E27FC236}">
                <a16:creationId xmlns:a16="http://schemas.microsoft.com/office/drawing/2014/main" id="{3D0B4F6F-0600-4E81-B1EE-B78A6F558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9671" y="1825623"/>
            <a:ext cx="1563350" cy="22601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ared Bernstein stands smiling in front of a grey background wearing a dark grey jacket, yellow striped tie, and light blue shirt.">
            <a:extLst>
              <a:ext uri="{FF2B5EF4-FFF2-40B4-BE49-F238E27FC236}">
                <a16:creationId xmlns:a16="http://schemas.microsoft.com/office/drawing/2014/main" id="{29C98B8E-2B63-4BF6-AA47-A8B4E8E35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7215" y="4251282"/>
            <a:ext cx="1290130" cy="22964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era Tanden of the Center for American Progress smiles and stands in front of a window wearing a grey blazer, dark purple top and a necklace.">
            <a:extLst>
              <a:ext uri="{FF2B5EF4-FFF2-40B4-BE49-F238E27FC236}">
                <a16:creationId xmlns:a16="http://schemas.microsoft.com/office/drawing/2014/main" id="{EDBEE30F-C123-43FB-931E-D6698BF1F9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8744" y="1843762"/>
            <a:ext cx="1506772" cy="22601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dewale “Wally” Adeyemo smiles at the camera with his arms across his chest while wearing a dark blue jacket, white dress shirt and red tie.">
            <a:extLst>
              <a:ext uri="{FF2B5EF4-FFF2-40B4-BE49-F238E27FC236}">
                <a16:creationId xmlns:a16="http://schemas.microsoft.com/office/drawing/2014/main" id="{5B7625C0-DE04-454C-8885-E38E3DBBA3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1581" y="4251282"/>
            <a:ext cx="1522256" cy="21311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ite House advisor Brian Deese walks to attend a meeting at the COP 21 UN Conference in a dark blue and tie in this 2015 file photo.">
            <a:extLst>
              <a:ext uri="{FF2B5EF4-FFF2-40B4-BE49-F238E27FC236}">
                <a16:creationId xmlns:a16="http://schemas.microsoft.com/office/drawing/2014/main" id="{C83B4067-3E67-4619-915A-EB838383CB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3480" y="4251283"/>
            <a:ext cx="1474121" cy="213115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CE282FF4-F495-4249-9326-6813779C84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7817" y="1825624"/>
            <a:ext cx="1506772" cy="226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0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BC73-F995-45E6-8ABD-DE12406F5477}"/>
              </a:ext>
            </a:extLst>
          </p:cNvPr>
          <p:cNvSpPr>
            <a:spLocks noGrp="1"/>
          </p:cNvSpPr>
          <p:nvPr>
            <p:ph type="title"/>
          </p:nvPr>
        </p:nvSpPr>
        <p:spPr/>
        <p:txBody>
          <a:bodyPr/>
          <a:lstStyle/>
          <a:p>
            <a:r>
              <a:rPr lang="en-US" dirty="0"/>
              <a:t>Personnel *IS* Policy </a:t>
            </a:r>
          </a:p>
        </p:txBody>
      </p:sp>
      <p:sp>
        <p:nvSpPr>
          <p:cNvPr id="3" name="Content Placeholder 2">
            <a:extLst>
              <a:ext uri="{FF2B5EF4-FFF2-40B4-BE49-F238E27FC236}">
                <a16:creationId xmlns:a16="http://schemas.microsoft.com/office/drawing/2014/main" id="{7F3A6C36-2D28-405B-87D9-5D001004AA63}"/>
              </a:ext>
            </a:extLst>
          </p:cNvPr>
          <p:cNvSpPr>
            <a:spLocks noGrp="1"/>
          </p:cNvSpPr>
          <p:nvPr>
            <p:ph idx="1"/>
          </p:nvPr>
        </p:nvSpPr>
        <p:spPr/>
        <p:txBody>
          <a:bodyPr>
            <a:normAutofit/>
          </a:bodyPr>
          <a:lstStyle/>
          <a:p>
            <a:r>
              <a:rPr lang="en-US" sz="3300" dirty="0">
                <a:solidFill>
                  <a:schemeClr val="tx1"/>
                </a:solidFill>
              </a:rPr>
              <a:t>Without someone with a visible disability or someone with proven experience in disability issues, the incoming Administration runs the risk of leaving their work siloed and ineffective. </a:t>
            </a:r>
          </a:p>
          <a:p>
            <a:r>
              <a:rPr lang="en-US" sz="3300" b="1" dirty="0">
                <a:solidFill>
                  <a:schemeClr val="tx1"/>
                </a:solidFill>
              </a:rPr>
              <a:t>How is the strategy team of your company working in a different conference room than the diversity or inclusion team? </a:t>
            </a:r>
          </a:p>
          <a:p>
            <a:endParaRPr lang="en-US" sz="3300" dirty="0">
              <a:hlinkClick r:id="rId2"/>
            </a:endParaRPr>
          </a:p>
          <a:p>
            <a:endParaRPr lang="en-US" sz="3300" dirty="0"/>
          </a:p>
        </p:txBody>
      </p:sp>
    </p:spTree>
    <p:extLst>
      <p:ext uri="{BB962C8B-B14F-4D97-AF65-F5344CB8AC3E}">
        <p14:creationId xmlns:p14="http://schemas.microsoft.com/office/powerpoint/2010/main" val="344675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3C9DE7-2B30-4AF2-96C0-48AAF955E6D2}"/>
              </a:ext>
            </a:extLst>
          </p:cNvPr>
          <p:cNvSpPr>
            <a:spLocks noGrp="1"/>
          </p:cNvSpPr>
          <p:nvPr>
            <p:ph type="title"/>
          </p:nvPr>
        </p:nvSpPr>
        <p:spPr/>
        <p:txBody>
          <a:bodyPr>
            <a:normAutofit fontScale="90000"/>
          </a:bodyPr>
          <a:lstStyle/>
          <a:p>
            <a:r>
              <a:rPr lang="en-US" dirty="0"/>
              <a:t>Webinar: How To Join The Biden-Harris Administration Or A Key Commission</a:t>
            </a:r>
          </a:p>
        </p:txBody>
      </p:sp>
      <p:sp>
        <p:nvSpPr>
          <p:cNvPr id="2" name="Content Placeholder 1">
            <a:extLst>
              <a:ext uri="{FF2B5EF4-FFF2-40B4-BE49-F238E27FC236}">
                <a16:creationId xmlns:a16="http://schemas.microsoft.com/office/drawing/2014/main" id="{A05F4C51-F310-4024-A136-2589C6DD5969}"/>
              </a:ext>
            </a:extLst>
          </p:cNvPr>
          <p:cNvSpPr>
            <a:spLocks noGrp="1"/>
          </p:cNvSpPr>
          <p:nvPr>
            <p:ph idx="1"/>
          </p:nvPr>
        </p:nvSpPr>
        <p:spPr>
          <a:xfrm>
            <a:off x="523241" y="1825625"/>
            <a:ext cx="5396914" cy="2871055"/>
          </a:xfrm>
        </p:spPr>
        <p:txBody>
          <a:bodyPr/>
          <a:lstStyle/>
          <a:p>
            <a:r>
              <a:rPr lang="en-US" dirty="0"/>
              <a:t>https://www.respectability.org/2020/12/webinar-biden-harris-administration</a:t>
            </a:r>
          </a:p>
        </p:txBody>
      </p:sp>
      <p:pic>
        <p:nvPicPr>
          <p:cNvPr id="5" name="Picture 4" descr="Biden-Harris transition logo">
            <a:extLst>
              <a:ext uri="{FF2B5EF4-FFF2-40B4-BE49-F238E27FC236}">
                <a16:creationId xmlns:a16="http://schemas.microsoft.com/office/drawing/2014/main" id="{627CBADA-C9D1-144F-BDD4-705736866F49}"/>
              </a:ext>
            </a:extLst>
          </p:cNvPr>
          <p:cNvPicPr>
            <a:picLocks noChangeAspect="1"/>
          </p:cNvPicPr>
          <p:nvPr/>
        </p:nvPicPr>
        <p:blipFill rotWithShape="1">
          <a:blip r:embed="rId2">
            <a:extLst>
              <a:ext uri="{28A0092B-C50C-407E-A947-70E740481C1C}">
                <a14:useLocalDpi xmlns:a14="http://schemas.microsoft.com/office/drawing/2010/main" val="0"/>
              </a:ext>
            </a:extLst>
          </a:blip>
          <a:srcRect l="6875" t="9931" r="49038" b="9931"/>
          <a:stretch/>
        </p:blipFill>
        <p:spPr>
          <a:xfrm>
            <a:off x="8860860" y="1825625"/>
            <a:ext cx="2807899" cy="2871055"/>
          </a:xfrm>
          <a:prstGeom prst="rect">
            <a:avLst/>
          </a:prstGeom>
        </p:spPr>
      </p:pic>
      <p:pic>
        <p:nvPicPr>
          <p:cNvPr id="7" name="Picture 6" descr="Headshots of six speakers on the webinar on December 7th">
            <a:extLst>
              <a:ext uri="{FF2B5EF4-FFF2-40B4-BE49-F238E27FC236}">
                <a16:creationId xmlns:a16="http://schemas.microsoft.com/office/drawing/2014/main" id="{36DC147A-68C7-A147-8886-6EAD823AC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6000"/>
            <a:ext cx="12192000" cy="2032000"/>
          </a:xfrm>
          <a:prstGeom prst="rect">
            <a:avLst/>
          </a:prstGeom>
        </p:spPr>
      </p:pic>
    </p:spTree>
    <p:extLst>
      <p:ext uri="{BB962C8B-B14F-4D97-AF65-F5344CB8AC3E}">
        <p14:creationId xmlns:p14="http://schemas.microsoft.com/office/powerpoint/2010/main" val="169647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3AD7BD-7123-4D59-B82D-FE4814D96C14}"/>
              </a:ext>
            </a:extLst>
          </p:cNvPr>
          <p:cNvSpPr>
            <a:spLocks noGrp="1"/>
          </p:cNvSpPr>
          <p:nvPr>
            <p:ph type="title"/>
          </p:nvPr>
        </p:nvSpPr>
        <p:spPr/>
        <p:txBody>
          <a:bodyPr>
            <a:normAutofit fontScale="90000"/>
          </a:bodyPr>
          <a:lstStyle/>
          <a:p>
            <a:r>
              <a:rPr lang="en-US" dirty="0"/>
              <a:t>By the Numbers: Untapped Talent In the Disability Community</a:t>
            </a:r>
          </a:p>
        </p:txBody>
      </p:sp>
      <p:graphicFrame>
        <p:nvGraphicFramePr>
          <p:cNvPr id="4" name="Chart 3" descr="table depicting employment by disability status and race/ethnicity 2017 from US Census Bureau. &#10;&#10;African American: 73.7% without disability vs. 28.6% with disability&#10;&#10;asian: 73.4% without disability vs. 41/2% with disability&#10;&#10;hispanic: 75.3% without disability vs. 38.6% with disability &#10;&#10;other: 73.4% without disability vs. 36.1% with disability &#10;&#10;white: 79.1% without disability vs. 38.5% with disability&#10;">
            <a:extLst>
              <a:ext uri="{FF2B5EF4-FFF2-40B4-BE49-F238E27FC236}">
                <a16:creationId xmlns:a16="http://schemas.microsoft.com/office/drawing/2014/main" id="{B2F573FD-B98D-45DF-8C57-34056502FD2C}"/>
              </a:ext>
            </a:extLst>
          </p:cNvPr>
          <p:cNvGraphicFramePr>
            <a:graphicFrameLocks/>
          </p:cNvGraphicFramePr>
          <p:nvPr/>
        </p:nvGraphicFramePr>
        <p:xfrm>
          <a:off x="1263721" y="1504950"/>
          <a:ext cx="8785004" cy="52757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517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AD515-675C-473F-940F-BDDFA528A5C3}"/>
              </a:ext>
            </a:extLst>
          </p:cNvPr>
          <p:cNvSpPr>
            <a:spLocks noGrp="1"/>
          </p:cNvSpPr>
          <p:nvPr>
            <p:ph idx="1"/>
          </p:nvPr>
        </p:nvSpPr>
        <p:spPr>
          <a:xfrm>
            <a:off x="6025746" y="1825624"/>
            <a:ext cx="5796140" cy="4667249"/>
          </a:xfrm>
        </p:spPr>
        <p:txBody>
          <a:bodyPr>
            <a:normAutofit fontScale="77500" lnSpcReduction="20000"/>
          </a:bodyPr>
          <a:lstStyle/>
          <a:p>
            <a:r>
              <a:rPr lang="en-US" dirty="0"/>
              <a:t>Section 503 of the Rehab Act is a law that prohibits federal contractors and subcontractors from discriminating in employment against individuals with disabilities.</a:t>
            </a:r>
          </a:p>
          <a:p>
            <a:r>
              <a:rPr lang="en-US" dirty="0"/>
              <a:t>The regs also include a utilization goal for federal contractors to have 7 percent of the workforce be composed of qualified individuals with disabilities </a:t>
            </a:r>
            <a:r>
              <a:rPr lang="en-US" b="1" i="1" dirty="0"/>
              <a:t>in all job categories </a:t>
            </a:r>
            <a:r>
              <a:rPr lang="en-US" dirty="0"/>
              <a:t>(from mail clerks to managers to the C-Suite). </a:t>
            </a:r>
          </a:p>
          <a:p>
            <a:r>
              <a:rPr lang="en-US" b="1" i="1" dirty="0"/>
              <a:t>FAQ: </a:t>
            </a:r>
            <a:r>
              <a:rPr lang="en-US" b="1" i="1" dirty="0">
                <a:hlinkClick r:id="rId3"/>
              </a:rPr>
              <a:t>https://www.dol.gov/ agencies/</a:t>
            </a:r>
            <a:r>
              <a:rPr lang="en-US" b="1" i="1" dirty="0" err="1">
                <a:hlinkClick r:id="rId3"/>
              </a:rPr>
              <a:t>ofccp</a:t>
            </a:r>
            <a:r>
              <a:rPr lang="en-US" b="1" i="1" dirty="0">
                <a:hlinkClick r:id="rId3"/>
              </a:rPr>
              <a:t>/</a:t>
            </a:r>
            <a:r>
              <a:rPr lang="en-US" b="1" i="1" dirty="0" err="1">
                <a:hlinkClick r:id="rId3"/>
              </a:rPr>
              <a:t>faqs</a:t>
            </a:r>
            <a:r>
              <a:rPr lang="en-US" b="1" i="1" dirty="0">
                <a:hlinkClick r:id="rId3"/>
              </a:rPr>
              <a:t>/section-503</a:t>
            </a:r>
            <a:r>
              <a:rPr lang="en-US" b="1" i="1" dirty="0"/>
              <a:t> </a:t>
            </a:r>
          </a:p>
          <a:p>
            <a:r>
              <a:rPr lang="en-US" b="1" i="1" dirty="0"/>
              <a:t>Would you like to know more? </a:t>
            </a:r>
            <a:r>
              <a:rPr lang="en-US" b="1" i="1" dirty="0">
                <a:hlinkClick r:id="rId4"/>
              </a:rPr>
              <a:t>https://www.dol.gov/agencies /</a:t>
            </a:r>
            <a:r>
              <a:rPr lang="en-US" b="1" i="1" dirty="0" err="1">
                <a:hlinkClick r:id="rId4"/>
              </a:rPr>
              <a:t>ofccp</a:t>
            </a:r>
            <a:r>
              <a:rPr lang="en-US" b="1" i="1" dirty="0">
                <a:hlinkClick r:id="rId4"/>
              </a:rPr>
              <a:t>/section-503</a:t>
            </a:r>
            <a:r>
              <a:rPr lang="en-US" b="1" i="1" dirty="0"/>
              <a:t> </a:t>
            </a:r>
          </a:p>
          <a:p>
            <a:r>
              <a:rPr lang="en-US" b="1" i="1" dirty="0"/>
              <a:t>FMI on Section 503 Focused Reviews: </a:t>
            </a:r>
            <a:r>
              <a:rPr lang="en-US" b="1" i="1" dirty="0">
                <a:hlinkClick r:id="rId5"/>
              </a:rPr>
              <a:t>https://www.dol.gov/agencies/ofccp/section-503/focused-reviews</a:t>
            </a:r>
            <a:r>
              <a:rPr lang="en-US" b="1" i="1" dirty="0"/>
              <a:t> </a:t>
            </a:r>
            <a:endParaRPr lang="en-US" dirty="0"/>
          </a:p>
        </p:txBody>
      </p:sp>
      <p:sp>
        <p:nvSpPr>
          <p:cNvPr id="3" name="Title 2">
            <a:extLst>
              <a:ext uri="{FF2B5EF4-FFF2-40B4-BE49-F238E27FC236}">
                <a16:creationId xmlns:a16="http://schemas.microsoft.com/office/drawing/2014/main" id="{4765EF52-09E5-4528-B9C1-EBD8CD8C1923}"/>
              </a:ext>
            </a:extLst>
          </p:cNvPr>
          <p:cNvSpPr>
            <a:spLocks noGrp="1"/>
          </p:cNvSpPr>
          <p:nvPr>
            <p:ph type="title"/>
          </p:nvPr>
        </p:nvSpPr>
        <p:spPr/>
        <p:txBody>
          <a:bodyPr/>
          <a:lstStyle/>
          <a:p>
            <a:r>
              <a:rPr lang="en-US" dirty="0"/>
              <a:t>Section 503 Regulations and Federal Contractors </a:t>
            </a:r>
          </a:p>
        </p:txBody>
      </p:sp>
      <p:pic>
        <p:nvPicPr>
          <p:cNvPr id="5" name="Picture 4" descr="Infographic showing the jurisdictional thresholds for federal contractors and subcontractors to fall under Section 503 requirements. &#10;&#10;SUPPLY &amp; SERVICE&#10;Basic Coverage&#10;A&#10;number o&#10;ny&#10;f&#10;employees&#10;+ A contract&#10;of more&#10;than $15,000&#10;AAP Coverage&#10;50&#10;or more&#10;employees&#10;+&#10;A contract&#10;of $50,000&#10;or more&#10;CONSTRUCTION&#10;Basic Coverage&#10;A&#10;number o&#10;ny&#10;f&#10;employees&#10;+ A contract&#10;of more&#10;than $15,000&#10;AAP Coverage&#10;or mor&#10;50&#10;e&#10;employees&#10;+&#10;A contract&#10;of $50,000&#10;or more">
            <a:extLst>
              <a:ext uri="{FF2B5EF4-FFF2-40B4-BE49-F238E27FC236}">
                <a16:creationId xmlns:a16="http://schemas.microsoft.com/office/drawing/2014/main" id="{85E0831E-8A51-4852-8F25-D2CFA3F8F4E3}"/>
              </a:ext>
            </a:extLst>
          </p:cNvPr>
          <p:cNvPicPr>
            <a:picLocks noChangeAspect="1"/>
          </p:cNvPicPr>
          <p:nvPr/>
        </p:nvPicPr>
        <p:blipFill>
          <a:blip r:embed="rId6"/>
          <a:stretch>
            <a:fillRect/>
          </a:stretch>
        </p:blipFill>
        <p:spPr>
          <a:xfrm>
            <a:off x="523240" y="2989717"/>
            <a:ext cx="5328053" cy="3187246"/>
          </a:xfrm>
          <a:prstGeom prst="rect">
            <a:avLst/>
          </a:prstGeom>
        </p:spPr>
      </p:pic>
      <p:pic>
        <p:nvPicPr>
          <p:cNvPr id="1026" name="Picture 2" descr="Office of Federal Contract Compliance Programs logo">
            <a:extLst>
              <a:ext uri="{FF2B5EF4-FFF2-40B4-BE49-F238E27FC236}">
                <a16:creationId xmlns:a16="http://schemas.microsoft.com/office/drawing/2014/main" id="{5487A7D5-6598-4CBA-B57C-9D9F6A30E6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0403" y="1518671"/>
            <a:ext cx="3133725" cy="1457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81A81F5-E04B-417C-890A-13D8055899DC}"/>
              </a:ext>
            </a:extLst>
          </p:cNvPr>
          <p:cNvSpPr txBox="1"/>
          <p:nvPr/>
        </p:nvSpPr>
        <p:spPr>
          <a:xfrm>
            <a:off x="370114" y="6321928"/>
            <a:ext cx="6098720" cy="369332"/>
          </a:xfrm>
          <a:prstGeom prst="rect">
            <a:avLst/>
          </a:prstGeom>
          <a:noFill/>
        </p:spPr>
        <p:txBody>
          <a:bodyPr wrap="square">
            <a:spAutoFit/>
          </a:bodyPr>
          <a:lstStyle/>
          <a:p>
            <a:r>
              <a:rPr lang="en-US" dirty="0">
                <a:hlinkClick r:id="rId8"/>
              </a:rPr>
              <a:t>https://www.dol.gov/agencies/ofccp/jurisdictional-thresholds</a:t>
            </a:r>
            <a:r>
              <a:rPr lang="en-US" dirty="0"/>
              <a:t> </a:t>
            </a:r>
          </a:p>
        </p:txBody>
      </p:sp>
    </p:spTree>
    <p:extLst>
      <p:ext uri="{BB962C8B-B14F-4D97-AF65-F5344CB8AC3E}">
        <p14:creationId xmlns:p14="http://schemas.microsoft.com/office/powerpoint/2010/main" val="95028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F95AB-5C7C-4725-AC16-44AF1CCCE074}"/>
              </a:ext>
            </a:extLst>
          </p:cNvPr>
          <p:cNvSpPr>
            <a:spLocks noGrp="1"/>
          </p:cNvSpPr>
          <p:nvPr>
            <p:ph idx="1"/>
          </p:nvPr>
        </p:nvSpPr>
        <p:spPr/>
        <p:txBody>
          <a:bodyPr/>
          <a:lstStyle/>
          <a:p>
            <a:r>
              <a:rPr lang="en-US" dirty="0">
                <a:solidFill>
                  <a:schemeClr val="tx1"/>
                </a:solidFill>
              </a:rPr>
              <a:t>Executive Order 13548 entitled, “Increasing Federal Employment of Individuals with Disabilities,” issued in July 2010 emphasized that as the nation’s largest employer, the federal government must become a model for the employment of individuals with disabilities.</a:t>
            </a:r>
          </a:p>
          <a:p>
            <a:r>
              <a:rPr lang="en-US" dirty="0">
                <a:solidFill>
                  <a:schemeClr val="tx1"/>
                </a:solidFill>
              </a:rPr>
              <a:t>The Executive Order called for an additional 100,000 individuals with disabilities to be employed in the federal government by 2015.</a:t>
            </a:r>
          </a:p>
          <a:p>
            <a:r>
              <a:rPr lang="en-US" b="1" dirty="0">
                <a:solidFill>
                  <a:schemeClr val="tx1"/>
                </a:solidFill>
                <a:highlight>
                  <a:srgbClr val="FFFF00"/>
                </a:highlight>
              </a:rPr>
              <a:t>Agencies hired about 143,600 persons with disabilities from 2011-2015—exceeding the federal target of 100,000. </a:t>
            </a:r>
          </a:p>
        </p:txBody>
      </p:sp>
      <p:sp>
        <p:nvSpPr>
          <p:cNvPr id="3" name="Title 2">
            <a:extLst>
              <a:ext uri="{FF2B5EF4-FFF2-40B4-BE49-F238E27FC236}">
                <a16:creationId xmlns:a16="http://schemas.microsoft.com/office/drawing/2014/main" id="{792D9C9E-6E23-4376-A759-115164ACE987}"/>
              </a:ext>
            </a:extLst>
          </p:cNvPr>
          <p:cNvSpPr>
            <a:spLocks noGrp="1"/>
          </p:cNvSpPr>
          <p:nvPr>
            <p:ph type="title"/>
          </p:nvPr>
        </p:nvSpPr>
        <p:spPr/>
        <p:txBody>
          <a:bodyPr>
            <a:normAutofit fontScale="90000"/>
          </a:bodyPr>
          <a:lstStyle/>
          <a:p>
            <a:r>
              <a:rPr lang="en-US" dirty="0"/>
              <a:t>The Federal Government and Workers with Disabilities</a:t>
            </a:r>
          </a:p>
        </p:txBody>
      </p:sp>
    </p:spTree>
    <p:extLst>
      <p:ext uri="{BB962C8B-B14F-4D97-AF65-F5344CB8AC3E}">
        <p14:creationId xmlns:p14="http://schemas.microsoft.com/office/powerpoint/2010/main" val="973816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F1022C-EA08-493B-BE5F-5B594206E04C}"/>
</file>

<file path=customXml/itemProps2.xml><?xml version="1.0" encoding="utf-8"?>
<ds:datastoreItem xmlns:ds="http://schemas.openxmlformats.org/officeDocument/2006/customXml" ds:itemID="{6C5CE90A-FA57-47FC-8FEF-3BB3214A3F8A}"/>
</file>

<file path=customXml/itemProps3.xml><?xml version="1.0" encoding="utf-8"?>
<ds:datastoreItem xmlns:ds="http://schemas.openxmlformats.org/officeDocument/2006/customXml" ds:itemID="{38675591-484B-4AA2-997D-8C20B983962A}"/>
</file>

<file path=docProps/app.xml><?xml version="1.0" encoding="utf-8"?>
<Properties xmlns="http://schemas.openxmlformats.org/officeDocument/2006/extended-properties" xmlns:vt="http://schemas.openxmlformats.org/officeDocument/2006/docPropsVTypes">
  <Template/>
  <TotalTime>22382</TotalTime>
  <Words>1906</Words>
  <Application>Microsoft Office PowerPoint</Application>
  <PresentationFormat>Widescreen</PresentationFormat>
  <Paragraphs>388</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Georgia</vt:lpstr>
      <vt:lpstr>Times New Roman</vt:lpstr>
      <vt:lpstr>Office Theme</vt:lpstr>
      <vt:lpstr>1_Office Theme</vt:lpstr>
      <vt:lpstr>The Biden Plan for Full Participation and Equality for People with Disabilities</vt:lpstr>
      <vt:lpstr>Legislative Priorities for Biden-Harris and the 117th Congress</vt:lpstr>
      <vt:lpstr>Biden-Harris on the Issues – Would you like to know more? </vt:lpstr>
      <vt:lpstr>Meet the nominees for Biden’s Economic Team</vt:lpstr>
      <vt:lpstr>Personnel *IS* Policy </vt:lpstr>
      <vt:lpstr>Webinar: How To Join The Biden-Harris Administration Or A Key Commission</vt:lpstr>
      <vt:lpstr>By the Numbers: Untapped Talent In the Disability Community</vt:lpstr>
      <vt:lpstr>Section 503 Regulations and Federal Contractors </vt:lpstr>
      <vt:lpstr>The Federal Government and Workers with Disabilities</vt:lpstr>
      <vt:lpstr>FY 2011-2017</vt:lpstr>
      <vt:lpstr>Now for the bad news…</vt:lpstr>
      <vt:lpstr> Election Omnibus Findings November 2020</vt:lpstr>
      <vt:lpstr>Among voters with disabilities and the broader disability community, COVID-19 and the economy and jobs were the most important issues in deciding for whom to vote. Voters with a family member or close friend were likely to list health care as an important issue and voters with disabilities were more likely than voters overall to list Social Security and Medicare as an important issue, too. </vt:lpstr>
      <vt:lpstr>At least 9 in 10 voters agree that our communities are at their best when all people, including people with disabilities, have opportunities, and that people with disabilities should be at decision making tables just like everyone else. Voters also strongly agree with statements that call for disability issues to be included in national policies and for candidates and their campaigns to include this constituency in their efforts and fight against stigmas and bias.  </vt:lpstr>
      <vt:lpstr>A majority of older, African American, Latinx, Democratic, and Biden voters say issues around disability and health care influence how motivated they are to vote. Democrats and Biden voters say candidates’ stances on issues around disability influence how motivated they are to vote, too.</vt:lpstr>
      <vt:lpstr>Voters across demographic subgroups believe it is very important that candidates treat people with disabilities with dignity and respect. We see the greatest intensity of support among the disability community, older voters, whites, African Americans, and Democrats. There is a 13-point gap in intensity between Biden and Trump voters.</vt:lpstr>
      <vt:lpstr>High School Graduation Rates for Students w/ &amp; w/o Disabilities – 1990 to 2020</vt:lpstr>
      <vt:lpstr>National HS Graduation Rates for Students w/ &amp; w/o Disabilities by Race – Class of 2018</vt:lpstr>
      <vt:lpstr>Employment Rates of Minority Populations  (Percentage of population) – 2008 to 2018</vt:lpstr>
      <vt:lpstr>Employment Rates for Working-Age Americans w/ &amp; w/o Disabilities, by Race – 2018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Jennifer Mizrahi</cp:lastModifiedBy>
  <cp:revision>495</cp:revision>
  <dcterms:created xsi:type="dcterms:W3CDTF">2019-02-07T00:58:17Z</dcterms:created>
  <dcterms:modified xsi:type="dcterms:W3CDTF">2020-12-16T21:05:00Z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ies>
</file>