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390" r:id="rId6"/>
    <p:sldId id="889" r:id="rId7"/>
    <p:sldId id="887" r:id="rId8"/>
    <p:sldId id="925" r:id="rId9"/>
    <p:sldId id="1064" r:id="rId10"/>
    <p:sldId id="1063" r:id="rId11"/>
    <p:sldId id="776" r:id="rId12"/>
    <p:sldId id="1062" r:id="rId13"/>
    <p:sldId id="99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006"/>
  </p:normalViewPr>
  <p:slideViewPr>
    <p:cSldViewPr snapToGrid="0" snapToObjects="1">
      <p:cViewPr varScale="1">
        <p:scale>
          <a:sx n="91" d="100"/>
          <a:sy n="91" d="100"/>
        </p:scale>
        <p:origin x="13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07AEC-7A5A-F14E-9714-D28E44AB09D7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1C4B8-5E77-B547-8149-DEBC885A4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51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About Me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27 Years Old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Graduated from VCU in the fall of 2013 with a double major in Interdisciplinary Studies with a concentration in disability advocacy and Sociology with a minor in Psychology.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Hobbies include: Sports, Politics, being with friends and family, and working with individuals and youth with disabilities.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I started 6 Wheels Consulting, LLC in December of 2014.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1C4B8-5E77-B547-8149-DEBC885A4E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45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85273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4104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latin typeface="Edelsans"/>
                <a:cs typeface="Edelsans"/>
              </a:defRPr>
            </a:lvl1pPr>
          </a:lstStyle>
          <a:p>
            <a:fld id="{59D3F148-E97A-1B42-BE30-43F4321D591D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latin typeface="Edelsans"/>
                <a:cs typeface="Edelsans"/>
              </a:defRPr>
            </a:lvl1pPr>
          </a:lstStyle>
          <a:p>
            <a:fld id="{15EB51E0-8844-3843-8A2F-4487642EA3C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Logo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96" y="3296522"/>
            <a:ext cx="4701304" cy="4701304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6474877" y="6247414"/>
            <a:ext cx="2931724" cy="0"/>
          </a:xfrm>
          <a:prstGeom prst="line">
            <a:avLst/>
          </a:prstGeom>
          <a:ln w="12700" cmpd="sng">
            <a:solidFill>
              <a:srgbClr val="E1A8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-190256" y="6247414"/>
            <a:ext cx="2931724" cy="0"/>
          </a:xfrm>
          <a:prstGeom prst="line">
            <a:avLst/>
          </a:prstGeom>
          <a:ln w="12700" cmpd="sng">
            <a:solidFill>
              <a:srgbClr val="E1A8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6062137" y="5999250"/>
            <a:ext cx="10519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CE3F26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54981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F148-E97A-1B42-BE30-43F4321D591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51E0-8844-3843-8A2F-4487642EA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7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F148-E97A-1B42-BE30-43F4321D591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51E0-8844-3843-8A2F-4487642EA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41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F148-E97A-1B42-BE30-43F4321D591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51E0-8844-3843-8A2F-4487642EA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55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F148-E97A-1B42-BE30-43F4321D591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51E0-8844-3843-8A2F-4487642EA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03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F148-E97A-1B42-BE30-43F4321D591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51E0-8844-3843-8A2F-4487642EA3C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mark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9" t="20952" r="13775" b="17512"/>
          <a:stretch/>
        </p:blipFill>
        <p:spPr>
          <a:xfrm>
            <a:off x="7756385" y="5715347"/>
            <a:ext cx="1253943" cy="105909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0508" y="273049"/>
            <a:ext cx="3265005" cy="5853113"/>
          </a:xfrm>
        </p:spPr>
        <p:txBody>
          <a:bodyPr anchor="ctr"/>
          <a:lstStyle>
            <a:lvl1pPr algn="l">
              <a:defRPr sz="3500" b="1">
                <a:solidFill>
                  <a:srgbClr val="8282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615808" y="5845555"/>
            <a:ext cx="10519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E1A826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215390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70560" y="-1"/>
            <a:ext cx="3575050" cy="718551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D3F148-E97A-1B42-BE30-43F4321D591D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51E0-8844-3843-8A2F-4487642EA3C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0508" y="273049"/>
            <a:ext cx="3265005" cy="5853113"/>
          </a:xfrm>
        </p:spPr>
        <p:txBody>
          <a:bodyPr anchor="ctr"/>
          <a:lstStyle>
            <a:lvl1pPr algn="l">
              <a:defRPr sz="35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anchor="ctr"/>
          <a:lstStyle>
            <a:lvl1pPr>
              <a:defRPr sz="3200">
                <a:solidFill>
                  <a:schemeClr val="accent2"/>
                </a:solidFill>
              </a:defRPr>
            </a:lvl1pPr>
            <a:lvl2pPr>
              <a:defRPr sz="280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000"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 descr="Logomark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9" t="20952" r="13775" b="17512"/>
          <a:stretch/>
        </p:blipFill>
        <p:spPr>
          <a:xfrm>
            <a:off x="7756385" y="5715347"/>
            <a:ext cx="1253943" cy="105909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615808" y="5826881"/>
            <a:ext cx="10519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E1A826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705905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70560" y="-1"/>
            <a:ext cx="3575050" cy="71855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D3F148-E97A-1B42-BE30-43F4321D591D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5EB51E0-8844-3843-8A2F-4487642EA3C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anchor="ctr"/>
          <a:lstStyle>
            <a:lvl1pPr>
              <a:defRPr sz="3200">
                <a:solidFill>
                  <a:schemeClr val="accent1"/>
                </a:solidFill>
              </a:defRPr>
            </a:lvl1pPr>
            <a:lvl2pPr>
              <a:defRPr sz="2800">
                <a:solidFill>
                  <a:schemeClr val="accent1"/>
                </a:solidFill>
              </a:defRPr>
            </a:lvl2pPr>
            <a:lvl3pPr>
              <a:defRPr sz="2400">
                <a:solidFill>
                  <a:schemeClr val="accent1"/>
                </a:solidFill>
              </a:defRPr>
            </a:lvl3pPr>
            <a:lvl4pPr>
              <a:defRPr sz="2000">
                <a:solidFill>
                  <a:schemeClr val="accent1"/>
                </a:solidFill>
              </a:defRPr>
            </a:lvl4pPr>
            <a:lvl5pPr>
              <a:defRPr sz="2000">
                <a:solidFill>
                  <a:schemeClr val="accent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Logomark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9" t="20952" r="13775" b="17512"/>
          <a:stretch/>
        </p:blipFill>
        <p:spPr>
          <a:xfrm>
            <a:off x="7756385" y="5715347"/>
            <a:ext cx="1253943" cy="105909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00508" y="273049"/>
            <a:ext cx="3265005" cy="5853113"/>
          </a:xfrm>
        </p:spPr>
        <p:txBody>
          <a:bodyPr anchor="ctr"/>
          <a:lstStyle>
            <a:lvl1pPr algn="l">
              <a:defRPr sz="35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615808" y="5826881"/>
            <a:ext cx="10519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E1A826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564252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70560" y="-1"/>
            <a:ext cx="3575050" cy="702968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D3F148-E97A-1B42-BE30-43F4321D591D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5EB51E0-8844-3843-8A2F-4487642EA3C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anchor="ctr"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Logomark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9" t="20952" r="13775" b="17512"/>
          <a:stretch/>
        </p:blipFill>
        <p:spPr>
          <a:xfrm>
            <a:off x="7756385" y="5715347"/>
            <a:ext cx="1253943" cy="105909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00508" y="273049"/>
            <a:ext cx="3265005" cy="5853113"/>
          </a:xfrm>
        </p:spPr>
        <p:txBody>
          <a:bodyPr anchor="ctr"/>
          <a:lstStyle>
            <a:lvl1pPr algn="l">
              <a:defRPr sz="35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615808" y="5826881"/>
            <a:ext cx="10519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E1A826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657083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rot="5400000">
            <a:off x="3281023" y="1114123"/>
            <a:ext cx="2611197" cy="930691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D3F148-E97A-1B42-BE30-43F4321D591D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73050"/>
            <a:ext cx="8229600" cy="3938259"/>
          </a:xfrm>
        </p:spPr>
        <p:txBody>
          <a:bodyPr anchor="ctr"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Logo-01_white-01.png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579" y="4645195"/>
            <a:ext cx="2620156" cy="262015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864723" y="5176092"/>
            <a:ext cx="1051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278232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70560" y="-1"/>
            <a:ext cx="3575050" cy="702968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D3F148-E97A-1B42-BE30-43F4321D591D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5EB51E0-8844-3843-8A2F-4487642EA3C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anchor="ctr"/>
          <a:lstStyle>
            <a:lvl1pPr>
              <a:defRPr sz="3200">
                <a:solidFill>
                  <a:schemeClr val="accent3"/>
                </a:solidFill>
              </a:defRPr>
            </a:lvl1pPr>
            <a:lvl2pPr>
              <a:defRPr sz="2800">
                <a:solidFill>
                  <a:schemeClr val="accent3"/>
                </a:solidFill>
              </a:defRPr>
            </a:lvl2pPr>
            <a:lvl3pPr>
              <a:defRPr sz="2400">
                <a:solidFill>
                  <a:schemeClr val="accent3"/>
                </a:solidFill>
              </a:defRPr>
            </a:lvl3pPr>
            <a:lvl4pPr>
              <a:defRPr sz="2000">
                <a:solidFill>
                  <a:schemeClr val="accent3"/>
                </a:solidFill>
              </a:defRPr>
            </a:lvl4pPr>
            <a:lvl5pPr>
              <a:defRPr sz="2000">
                <a:solidFill>
                  <a:schemeClr val="accent3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Logomark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9" t="20952" r="13775" b="17512"/>
          <a:stretch/>
        </p:blipFill>
        <p:spPr>
          <a:xfrm>
            <a:off x="7756385" y="5715347"/>
            <a:ext cx="1253943" cy="105909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00508" y="273049"/>
            <a:ext cx="3265005" cy="5853113"/>
          </a:xfrm>
        </p:spPr>
        <p:txBody>
          <a:bodyPr anchor="ctr"/>
          <a:lstStyle>
            <a:lvl1pPr algn="l">
              <a:defRPr sz="35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615808" y="5845555"/>
            <a:ext cx="10519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E1A826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374679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F148-E97A-1B42-BE30-43F4321D591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51E0-8844-3843-8A2F-4487642EA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73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70560" y="-1"/>
            <a:ext cx="3575050" cy="702968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D3F148-E97A-1B42-BE30-43F4321D591D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5EB51E0-8844-3843-8A2F-4487642EA3C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anchor="ctr"/>
          <a:lstStyle>
            <a:lvl1pPr>
              <a:defRPr sz="3200">
                <a:solidFill>
                  <a:schemeClr val="accent4"/>
                </a:solidFill>
              </a:defRPr>
            </a:lvl1pPr>
            <a:lvl2pPr>
              <a:defRPr sz="2800">
                <a:solidFill>
                  <a:schemeClr val="accent4"/>
                </a:solidFill>
              </a:defRPr>
            </a:lvl2pPr>
            <a:lvl3pPr>
              <a:defRPr sz="2400">
                <a:solidFill>
                  <a:schemeClr val="accent4"/>
                </a:solidFill>
              </a:defRPr>
            </a:lvl3pPr>
            <a:lvl4pPr>
              <a:defRPr sz="2000">
                <a:solidFill>
                  <a:schemeClr val="accent4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Logomark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9" t="20952" r="13775" b="17512"/>
          <a:stretch/>
        </p:blipFill>
        <p:spPr>
          <a:xfrm>
            <a:off x="7756385" y="5715347"/>
            <a:ext cx="1253943" cy="105909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00508" y="273049"/>
            <a:ext cx="3265005" cy="5853113"/>
          </a:xfrm>
        </p:spPr>
        <p:txBody>
          <a:bodyPr anchor="ctr"/>
          <a:lstStyle>
            <a:lvl1pPr algn="l">
              <a:defRPr sz="35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615808" y="5845555"/>
            <a:ext cx="10519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E1A826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539273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F148-E97A-1B42-BE30-43F4321D591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51E0-8844-3843-8A2F-4487642EA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55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F148-E97A-1B42-BE30-43F4321D591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51E0-8844-3843-8A2F-4487642EA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11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F148-E97A-1B42-BE30-43F4321D591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51E0-8844-3843-8A2F-4487642EA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20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Logomark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9" t="20952" r="13775" b="17512"/>
          <a:stretch/>
        </p:blipFill>
        <p:spPr>
          <a:xfrm>
            <a:off x="7756385" y="5715347"/>
            <a:ext cx="1253943" cy="1059094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8615808" y="5845555"/>
            <a:ext cx="10519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E1A826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952948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F148-E97A-1B42-BE30-43F4321D591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51E0-8844-3843-8A2F-4487642EA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58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17534" y="-317592"/>
            <a:ext cx="9803876" cy="762220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09117"/>
            <a:ext cx="8229600" cy="11430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F148-E97A-1B42-BE30-43F4321D591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51E0-8844-3843-8A2F-4487642EA3C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-01_white-01.png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342" y="4828987"/>
            <a:ext cx="2152300" cy="21523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726770" y="5249081"/>
            <a:ext cx="1051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054117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317534" y="-317592"/>
            <a:ext cx="9803876" cy="762220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09118"/>
            <a:ext cx="82296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D3F148-E97A-1B42-BE30-43F4321D591D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5EB51E0-8844-3843-8A2F-4487642EA3C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Logo-01_white-01.png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342" y="4828987"/>
            <a:ext cx="2152300" cy="21523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726770" y="5249081"/>
            <a:ext cx="1051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662267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317534" y="-317592"/>
            <a:ext cx="9803876" cy="762220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09118"/>
            <a:ext cx="82296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D3F148-E97A-1B42-BE30-43F4321D591D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5EB51E0-8844-3843-8A2F-4487642EA3C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Logo-01_white-01.png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342" y="4828987"/>
            <a:ext cx="2152300" cy="21523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726770" y="5249081"/>
            <a:ext cx="1051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43105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317534" y="-317592"/>
            <a:ext cx="9803876" cy="762220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09118"/>
            <a:ext cx="82296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D3F148-E97A-1B42-BE30-43F4321D591D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5EB51E0-8844-3843-8A2F-4487642EA3C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Logo-01_white-01.png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342" y="4828987"/>
            <a:ext cx="2152300" cy="21523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726770" y="5249081"/>
            <a:ext cx="1051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512106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317534" y="-317592"/>
            <a:ext cx="9803876" cy="762220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09118"/>
            <a:ext cx="82296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D3F148-E97A-1B42-BE30-43F4321D591D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5EB51E0-8844-3843-8A2F-4487642EA3C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Logo-01_white-01.png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342" y="4828987"/>
            <a:ext cx="2152300" cy="21523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726770" y="5249081"/>
            <a:ext cx="1051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48921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3F148-E97A-1B42-BE30-43F4321D591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B51E0-8844-3843-8A2F-4487642EA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1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60" r:id="rId5"/>
    <p:sldLayoutId id="2147483661" r:id="rId6"/>
    <p:sldLayoutId id="2147483666" r:id="rId7"/>
    <p:sldLayoutId id="2147483667" r:id="rId8"/>
    <p:sldLayoutId id="2147483668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63" r:id="rId15"/>
    <p:sldLayoutId id="2147483664" r:id="rId16"/>
    <p:sldLayoutId id="2147483665" r:id="rId17"/>
    <p:sldLayoutId id="2147483671" r:id="rId18"/>
    <p:sldLayoutId id="2147483669" r:id="rId19"/>
    <p:sldLayoutId id="2147483670" r:id="rId20"/>
    <p:sldLayoutId id="2147483657" r:id="rId21"/>
    <p:sldLayoutId id="2147483658" r:id="rId22"/>
    <p:sldLayoutId id="2147483659" r:id="rId23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828278"/>
          </a:solidFill>
          <a:latin typeface="Edelsans"/>
          <a:ea typeface="+mj-ea"/>
          <a:cs typeface="Edel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828278"/>
          </a:solidFill>
          <a:latin typeface="Edelsans"/>
          <a:ea typeface="+mn-ea"/>
          <a:cs typeface="Edel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828278"/>
          </a:solidFill>
          <a:latin typeface="Edelsans"/>
          <a:ea typeface="+mn-ea"/>
          <a:cs typeface="Edel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828278"/>
          </a:solidFill>
          <a:latin typeface="Edelsans"/>
          <a:ea typeface="+mn-ea"/>
          <a:cs typeface="Edel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828278"/>
          </a:solidFill>
          <a:latin typeface="Edelsans"/>
          <a:ea typeface="+mn-ea"/>
          <a:cs typeface="Edel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828278"/>
          </a:solidFill>
          <a:latin typeface="Edelsans"/>
          <a:ea typeface="+mn-ea"/>
          <a:cs typeface="Edel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pn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10" Type="http://schemas.openxmlformats.org/officeDocument/2006/relationships/image" Target="../media/image31.jpg"/><Relationship Id="rId4" Type="http://schemas.openxmlformats.org/officeDocument/2006/relationships/image" Target="../media/image25.jp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7EE1A-A82F-E349-ABEC-16178206E2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Thriving As A Youth Advocate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D2FA35-A5DC-4B4E-AA4C-EB0A1328AB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By: Matthew Shapiro</a:t>
            </a:r>
          </a:p>
        </p:txBody>
      </p:sp>
    </p:spTree>
    <p:extLst>
      <p:ext uri="{BB962C8B-B14F-4D97-AF65-F5344CB8AC3E}">
        <p14:creationId xmlns:p14="http://schemas.microsoft.com/office/powerpoint/2010/main" val="903687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named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" t="22846" r="30978" b="4447"/>
          <a:stretch/>
        </p:blipFill>
        <p:spPr>
          <a:xfrm>
            <a:off x="0" y="-778"/>
            <a:ext cx="9175370" cy="68815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665200" y="-242648"/>
            <a:ext cx="4958774" cy="7397945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A8FD0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-45503" y="2568399"/>
            <a:ext cx="4061697" cy="237584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Edelsans"/>
                <a:ea typeface="+mj-ea"/>
                <a:cs typeface="Edelsans"/>
              </a:defRPr>
            </a:lvl1pPr>
          </a:lstStyle>
          <a:p>
            <a:r>
              <a:rPr lang="en-US" sz="6000" b="1" dirty="0">
                <a:solidFill>
                  <a:srgbClr val="7A8FD0"/>
                </a:solidFill>
                <a:latin typeface="+mj-lt"/>
              </a:rPr>
              <a:t>Thank You!</a:t>
            </a:r>
          </a:p>
        </p:txBody>
      </p:sp>
      <p:pic>
        <p:nvPicPr>
          <p:cNvPr id="8" name="Picture 7" descr="Logo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730" y="3236054"/>
            <a:ext cx="4701304" cy="470130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3729160" y="6187820"/>
            <a:ext cx="7579264" cy="0"/>
          </a:xfrm>
          <a:prstGeom prst="line">
            <a:avLst/>
          </a:prstGeom>
          <a:ln w="9525" cmpd="sng"/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667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0BBAC-CDF9-7E41-95F5-21FBE1C3B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273049"/>
            <a:ext cx="3648940" cy="5853113"/>
          </a:xfrm>
        </p:spPr>
        <p:txBody>
          <a:bodyPr/>
          <a:lstStyle/>
          <a:p>
            <a:pPr algn="ctr"/>
            <a:r>
              <a:rPr lang="en" dirty="0"/>
              <a:t>Leadership Training Programs that Contribute to Becoming </a:t>
            </a:r>
            <a:br>
              <a:rPr lang="en" dirty="0"/>
            </a:br>
            <a:r>
              <a:rPr lang="en" dirty="0"/>
              <a:t>Self-Determined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A3AB4A-4102-F441-8299-BAC70EC5E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862" y="3125106"/>
            <a:ext cx="3648940" cy="3337064"/>
          </a:xfrm>
          <a:prstGeom prst="rect">
            <a:avLst/>
          </a:prstGeom>
        </p:spPr>
      </p:pic>
      <p:pic>
        <p:nvPicPr>
          <p:cNvPr id="10" name="Picture 9" descr="A picture containing clock&#10;&#10;Description automatically generated">
            <a:extLst>
              <a:ext uri="{FF2B5EF4-FFF2-40B4-BE49-F238E27FC236}">
                <a16:creationId xmlns:a16="http://schemas.microsoft.com/office/drawing/2014/main" id="{848ABEC5-9EB9-6F40-A815-9C108048E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150" y="273049"/>
            <a:ext cx="4433243" cy="239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84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D73A617-5BDA-4D4E-B2A7-94E178127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273049"/>
            <a:ext cx="3541713" cy="5853113"/>
          </a:xfrm>
        </p:spPr>
        <p:txBody>
          <a:bodyPr/>
          <a:lstStyle/>
          <a:p>
            <a:pPr algn="ctr"/>
            <a:r>
              <a:rPr lang="en-US" dirty="0"/>
              <a:t>My YLF/YLA Experience- The Start of a Life Altering Journey</a:t>
            </a:r>
            <a:br>
              <a:rPr lang="en-US" dirty="0"/>
            </a:br>
            <a:r>
              <a:rPr lang="en-US" dirty="0"/>
              <a:t>  </a:t>
            </a:r>
          </a:p>
        </p:txBody>
      </p:sp>
      <p:pic>
        <p:nvPicPr>
          <p:cNvPr id="5" name="Shape 104">
            <a:extLst>
              <a:ext uri="{FF2B5EF4-FFF2-40B4-BE49-F238E27FC236}">
                <a16:creationId xmlns:a16="http://schemas.microsoft.com/office/drawing/2014/main" id="{32F29D86-74E6-6E4B-85A3-8E87FB07543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65514" y="-1278"/>
            <a:ext cx="5678486" cy="2983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group of people in a room&#10;&#10;Description automatically generated">
            <a:extLst>
              <a:ext uri="{FF2B5EF4-FFF2-40B4-BE49-F238E27FC236}">
                <a16:creationId xmlns:a16="http://schemas.microsoft.com/office/drawing/2014/main" id="{604B17FE-F5FA-9147-AD00-F5F6B4710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513" y="2982685"/>
            <a:ext cx="5678487" cy="387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25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CCF29-D4DF-AA4F-A075-40CB4383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7086" y="273049"/>
            <a:ext cx="3552599" cy="5853113"/>
          </a:xfrm>
        </p:spPr>
        <p:txBody>
          <a:bodyPr/>
          <a:lstStyle/>
          <a:p>
            <a:pPr algn="ctr"/>
            <a:r>
              <a:rPr lang="en-US" dirty="0"/>
              <a:t>My I’m Determined Experience- GREAT Friends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F5F28C7-F697-9F4C-A848-C5DB70A68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60909" t="21875" r="6881" b="37500"/>
          <a:stretch>
            <a:fillRect/>
          </a:stretch>
        </p:blipFill>
        <p:spPr bwMode="auto">
          <a:xfrm>
            <a:off x="4249284" y="15303"/>
            <a:ext cx="3614737" cy="281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9E0015-B16A-9345-9459-5A6AE3574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513" y="2578481"/>
            <a:ext cx="3552599" cy="25003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DF0A18-AC8F-2648-A619-7A1B023A88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99" y="2827553"/>
            <a:ext cx="2937101" cy="4015143"/>
          </a:xfrm>
          <a:prstGeom prst="rect">
            <a:avLst/>
          </a:prstGeom>
        </p:spPr>
      </p:pic>
      <p:pic>
        <p:nvPicPr>
          <p:cNvPr id="7" name="Shape 103">
            <a:extLst>
              <a:ext uri="{FF2B5EF4-FFF2-40B4-BE49-F238E27FC236}">
                <a16:creationId xmlns:a16="http://schemas.microsoft.com/office/drawing/2014/main" id="{98E35BFE-D190-AB4F-97DF-D150A10CD4E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65512" y="4996542"/>
            <a:ext cx="2741387" cy="18461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4952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346F44-354E-8747-84EB-5717D3EB0666}"/>
              </a:ext>
            </a:extLst>
          </p:cNvPr>
          <p:cNvSpPr txBox="1"/>
          <p:nvPr/>
        </p:nvSpPr>
        <p:spPr>
          <a:xfrm>
            <a:off x="0" y="3549476"/>
            <a:ext cx="6444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 DARLING" pitchFamily="2" charset="0"/>
            </a:endParaRPr>
          </a:p>
          <a:p>
            <a:endParaRPr lang="en-US" sz="3200" dirty="0">
              <a:cs typeface="Al Bayan Plain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4AFCC6-765A-C04B-9925-BB3A292B639F}"/>
              </a:ext>
            </a:extLst>
          </p:cNvPr>
          <p:cNvSpPr txBox="1"/>
          <p:nvPr/>
        </p:nvSpPr>
        <p:spPr>
          <a:xfrm>
            <a:off x="141514" y="4691743"/>
            <a:ext cx="77941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Starting 6 Wheels Consulting, LLC</a:t>
            </a:r>
          </a:p>
        </p:txBody>
      </p:sp>
      <p:sp>
        <p:nvSpPr>
          <p:cNvPr id="5" name="Google Shape;135;p20">
            <a:extLst>
              <a:ext uri="{FF2B5EF4-FFF2-40B4-BE49-F238E27FC236}">
                <a16:creationId xmlns:a16="http://schemas.microsoft.com/office/drawing/2014/main" id="{200CE5EF-B8F4-394D-BB99-E24005226288}"/>
              </a:ext>
            </a:extLst>
          </p:cNvPr>
          <p:cNvSpPr/>
          <p:nvPr/>
        </p:nvSpPr>
        <p:spPr>
          <a:xfrm>
            <a:off x="-200993" y="168674"/>
            <a:ext cx="3588056" cy="8683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36;p20">
            <a:extLst>
              <a:ext uri="{FF2B5EF4-FFF2-40B4-BE49-F238E27FC236}">
                <a16:creationId xmlns:a16="http://schemas.microsoft.com/office/drawing/2014/main" id="{0F200C85-2C97-A04E-92DB-E530AF5AFD7E}"/>
              </a:ext>
            </a:extLst>
          </p:cNvPr>
          <p:cNvSpPr txBox="1">
            <a:spLocks/>
          </p:cNvSpPr>
          <p:nvPr/>
        </p:nvSpPr>
        <p:spPr>
          <a:xfrm>
            <a:off x="-5400104" y="4789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28278"/>
                </a:solidFill>
                <a:latin typeface="Edelsans"/>
                <a:ea typeface="+mj-ea"/>
                <a:cs typeface="Edelsans"/>
              </a:defRPr>
            </a:lvl1pPr>
          </a:lstStyle>
          <a:p>
            <a:pPr algn="r">
              <a:spcBef>
                <a:spcPts val="0"/>
              </a:spcBef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FFFFFF"/>
                </a:solidFill>
              </a:rPr>
              <a:t>WE OFFER:</a:t>
            </a:r>
          </a:p>
        </p:txBody>
      </p:sp>
      <p:pic>
        <p:nvPicPr>
          <p:cNvPr id="8" name="Google Shape;137;p20" descr="Consulting Icon.pdf">
            <a:extLst>
              <a:ext uri="{FF2B5EF4-FFF2-40B4-BE49-F238E27FC236}">
                <a16:creationId xmlns:a16="http://schemas.microsoft.com/office/drawing/2014/main" id="{821EA657-13AE-AD4A-AA50-22E2025E556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647304">
            <a:off x="3242066" y="693482"/>
            <a:ext cx="3217812" cy="321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38;p20" descr="Consulting.pdf">
            <a:extLst>
              <a:ext uri="{FF2B5EF4-FFF2-40B4-BE49-F238E27FC236}">
                <a16:creationId xmlns:a16="http://schemas.microsoft.com/office/drawing/2014/main" id="{FCA7B677-D8C1-E345-B234-2DDF857AC67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55685" y="411931"/>
            <a:ext cx="3662777" cy="366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39;p20" descr="Speaking Icon.pdf">
            <a:extLst>
              <a:ext uri="{FF2B5EF4-FFF2-40B4-BE49-F238E27FC236}">
                <a16:creationId xmlns:a16="http://schemas.microsoft.com/office/drawing/2014/main" id="{2ADA9090-C886-A44C-AED0-7CA50F615D2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9618" y="812027"/>
            <a:ext cx="3125835" cy="31258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40;p20">
            <a:extLst>
              <a:ext uri="{FF2B5EF4-FFF2-40B4-BE49-F238E27FC236}">
                <a16:creationId xmlns:a16="http://schemas.microsoft.com/office/drawing/2014/main" id="{24727D5C-B476-4149-9837-2980CCD115BF}"/>
              </a:ext>
            </a:extLst>
          </p:cNvPr>
          <p:cNvSpPr txBox="1"/>
          <p:nvPr/>
        </p:nvSpPr>
        <p:spPr>
          <a:xfrm>
            <a:off x="141514" y="3621345"/>
            <a:ext cx="351385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</a:pPr>
            <a:r>
              <a:rPr lang="en-US" sz="2800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CONSULTING</a:t>
            </a:r>
            <a:endParaRPr sz="2800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41;p20">
            <a:extLst>
              <a:ext uri="{FF2B5EF4-FFF2-40B4-BE49-F238E27FC236}">
                <a16:creationId xmlns:a16="http://schemas.microsoft.com/office/drawing/2014/main" id="{2CEA1D1D-0436-4840-B1D6-66A77DF71DBA}"/>
              </a:ext>
            </a:extLst>
          </p:cNvPr>
          <p:cNvSpPr txBox="1"/>
          <p:nvPr/>
        </p:nvSpPr>
        <p:spPr>
          <a:xfrm>
            <a:off x="2949099" y="3581852"/>
            <a:ext cx="351385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SPEAKING</a:t>
            </a:r>
            <a:endParaRPr sz="28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42;p20">
            <a:extLst>
              <a:ext uri="{FF2B5EF4-FFF2-40B4-BE49-F238E27FC236}">
                <a16:creationId xmlns:a16="http://schemas.microsoft.com/office/drawing/2014/main" id="{6D663B7B-3A2C-EC4A-B7A9-0F94C696EE64}"/>
              </a:ext>
            </a:extLst>
          </p:cNvPr>
          <p:cNvSpPr txBox="1"/>
          <p:nvPr/>
        </p:nvSpPr>
        <p:spPr>
          <a:xfrm>
            <a:off x="5714001" y="3581852"/>
            <a:ext cx="351385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 sz="28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LOBBYING</a:t>
            </a:r>
            <a:endParaRPr sz="28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3771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63C46-945D-0A46-873E-2D05C1908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273049"/>
            <a:ext cx="3541713" cy="5853113"/>
          </a:xfrm>
        </p:spPr>
        <p:txBody>
          <a:bodyPr/>
          <a:lstStyle/>
          <a:p>
            <a:pPr algn="ctr"/>
            <a:r>
              <a:rPr lang="en-US" sz="4500" dirty="0">
                <a:latin typeface="+mn-lt"/>
              </a:rPr>
              <a:t>Consulting Successes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C42E7A-92B5-954A-9A80-23EE56E2BE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10542" y="144932"/>
            <a:ext cx="2233458" cy="146514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C0AB72-F61D-2241-8A2C-4FC619EE1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821" y="144932"/>
            <a:ext cx="2484868" cy="968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9D73D1-B38F-DF46-995A-28DCF2505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1011" y="4800600"/>
            <a:ext cx="999086" cy="9990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A017EE-6C75-9E49-AFEA-3D9C9C458C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9960" y="1180236"/>
            <a:ext cx="2394858" cy="15965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29270D-4332-E047-9F34-8AE766904D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5595" y="4800600"/>
            <a:ext cx="2348115" cy="17610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ECAEFF-13AC-4643-83D4-A318EC0055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2925" y="2938517"/>
            <a:ext cx="2407831" cy="16589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18A8236-DC6B-9242-BB5F-C72563F0EC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5097" y="3429028"/>
            <a:ext cx="1270000" cy="127000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324324A-8CF3-1C45-8C3A-C05A3722A4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3951" y="1541517"/>
            <a:ext cx="13970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36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16F7FD-88EA-204E-AB98-8BD598C8BB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5040" y="2304597"/>
            <a:ext cx="2762250" cy="207168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67CE662-6789-1D46-B818-A40A2B439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273049"/>
            <a:ext cx="3541713" cy="5853113"/>
          </a:xfrm>
        </p:spPr>
        <p:txBody>
          <a:bodyPr/>
          <a:lstStyle/>
          <a:p>
            <a:pPr algn="ctr"/>
            <a:r>
              <a:rPr lang="en-US" sz="4500" dirty="0">
                <a:latin typeface="+mn-lt"/>
              </a:rPr>
              <a:t>Impactful Public Speaking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4CA39D-9D19-2746-B496-932B6E259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806" y="4643451"/>
            <a:ext cx="1837804" cy="17881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017BB7-9FCA-AE46-B0AD-FDD5A5F84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5114" y="18597"/>
            <a:ext cx="3058886" cy="22941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6B6CA5-607D-7F43-9149-E66CE22E67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3315" y="98382"/>
            <a:ext cx="1813085" cy="20780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A4BC71-873D-B44D-8FD5-5D03765167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8600" y="2557123"/>
            <a:ext cx="2565400" cy="787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C81CEB-5368-7C41-94CB-25B976E560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6514" y="3414711"/>
            <a:ext cx="2017486" cy="15131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75C4A9-A76D-E74A-AF58-F9A5F4418E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342" y="4930741"/>
            <a:ext cx="1937657" cy="1936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5E34C3-22D3-3242-A613-BBB76E3963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998" y="5494123"/>
            <a:ext cx="1549515" cy="1264078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FE4F83C-57D9-2C4C-BD0F-A0535D3B05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24701" y="4643451"/>
            <a:ext cx="1437749" cy="66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900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523826-6AF2-944E-937D-5B78E3874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600" y="1294018"/>
            <a:ext cx="5311905" cy="385492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9923D0C-570D-384D-8001-CBDACCB26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Lobbying Successes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261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4F9B5D-DBBA-4E44-8267-3DF496EE3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3049"/>
            <a:ext cx="3465513" cy="5853113"/>
          </a:xfrm>
        </p:spPr>
        <p:txBody>
          <a:bodyPr/>
          <a:lstStyle/>
          <a:p>
            <a:pPr algn="ctr"/>
            <a:r>
              <a:rPr lang="en-US" sz="4000" dirty="0">
                <a:latin typeface="+mn-lt"/>
              </a:rPr>
              <a:t>STAY IN TOUCH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AC1051A-30F6-C645-8DC0-A9035BC3B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050" y="506362"/>
            <a:ext cx="5568950" cy="5226998"/>
          </a:xfrm>
        </p:spPr>
        <p:txBody>
          <a:bodyPr anchor="ctr">
            <a:normAutofit fontScale="77500" lnSpcReduction="20000"/>
          </a:bodyPr>
          <a:lstStyle/>
          <a:p>
            <a:pPr marL="0" indent="0">
              <a:buNone/>
            </a:pPr>
            <a:r>
              <a:rPr lang="en-US" sz="2200" b="1" dirty="0">
                <a:latin typeface="+mn-lt"/>
              </a:rPr>
              <a:t>Matthew Shapiro</a:t>
            </a:r>
          </a:p>
          <a:p>
            <a:pPr marL="0" indent="0">
              <a:buNone/>
            </a:pPr>
            <a:r>
              <a:rPr lang="en-US" sz="2200" b="1" dirty="0">
                <a:latin typeface="+mn-lt"/>
              </a:rPr>
              <a:t>6 Wheels Consulting, LLC</a:t>
            </a:r>
          </a:p>
          <a:p>
            <a:pPr marL="0" indent="0">
              <a:buNone/>
            </a:pPr>
            <a:r>
              <a:rPr lang="en-US" sz="2200" b="1" dirty="0">
                <a:latin typeface="+mn-lt"/>
              </a:rPr>
              <a:t>804-317-0819</a:t>
            </a:r>
          </a:p>
          <a:p>
            <a:pPr marL="0" indent="0">
              <a:buNone/>
            </a:pPr>
            <a:r>
              <a:rPr lang="en-US" sz="2200" b="1" dirty="0">
                <a:latin typeface="+mn-lt"/>
              </a:rPr>
              <a:t>matthew.shapiro@6wheelsconsulting.com </a:t>
            </a:r>
          </a:p>
          <a:p>
            <a:pPr marL="0" indent="0">
              <a:buNone/>
            </a:pPr>
            <a:r>
              <a:rPr lang="en-US" sz="2200" b="1" dirty="0">
                <a:latin typeface="+mn-lt"/>
              </a:rPr>
              <a:t>6wheelsconsulting.com</a:t>
            </a:r>
          </a:p>
          <a:p>
            <a:pPr marL="0" indent="0">
              <a:buNone/>
            </a:pPr>
            <a:endParaRPr lang="en-US" sz="2200" b="1" dirty="0">
              <a:latin typeface="+mn-lt"/>
            </a:endParaRPr>
          </a:p>
          <a:p>
            <a:pPr marL="0" indent="0">
              <a:buNone/>
            </a:pPr>
            <a:r>
              <a:rPr lang="en-US" sz="2200" b="1" i="1" dirty="0">
                <a:latin typeface="+mn-lt"/>
              </a:rPr>
              <a:t>Follow 6 Wheels: </a:t>
            </a:r>
          </a:p>
          <a:p>
            <a:pPr marL="0" indent="0">
              <a:buNone/>
            </a:pPr>
            <a:r>
              <a:rPr lang="en-US" sz="2200" b="1" dirty="0">
                <a:latin typeface="+mn-lt"/>
              </a:rPr>
              <a:t>Facebook – 6 Wheels Consulting, LLC </a:t>
            </a:r>
          </a:p>
          <a:p>
            <a:pPr marL="0" indent="0">
              <a:buNone/>
            </a:pPr>
            <a:r>
              <a:rPr lang="en-US" sz="2200" b="1" dirty="0">
                <a:latin typeface="+mn-lt"/>
              </a:rPr>
              <a:t>Twitter - @6WConsulting </a:t>
            </a:r>
          </a:p>
          <a:p>
            <a:pPr marL="0" indent="0">
              <a:buNone/>
            </a:pPr>
            <a:r>
              <a:rPr lang="en-US" sz="2200" b="1" dirty="0" err="1">
                <a:latin typeface="+mn-lt"/>
              </a:rPr>
              <a:t>Instagram</a:t>
            </a:r>
            <a:r>
              <a:rPr lang="en-US" sz="2200" b="1" dirty="0">
                <a:latin typeface="+mn-lt"/>
              </a:rPr>
              <a:t> - @6wheelsconsultingllc</a:t>
            </a:r>
          </a:p>
          <a:p>
            <a:pPr marL="0" indent="0">
              <a:buNone/>
            </a:pPr>
            <a:r>
              <a:rPr lang="en-US" sz="2200" b="1" dirty="0">
                <a:latin typeface="+mn-lt"/>
              </a:rPr>
              <a:t>YouTube - 6 Wheels Consulting</a:t>
            </a:r>
          </a:p>
          <a:p>
            <a:pPr marL="0" indent="0">
              <a:buNone/>
            </a:pPr>
            <a:r>
              <a:rPr lang="en-US" sz="2200" b="1" dirty="0">
                <a:latin typeface="+mn-lt"/>
              </a:rPr>
              <a:t>LinkedIn – 6 Wheels Consulting</a:t>
            </a:r>
          </a:p>
          <a:p>
            <a:pPr marL="0" indent="0">
              <a:buNone/>
            </a:pPr>
            <a:endParaRPr lang="en-US" sz="2200" b="1" dirty="0">
              <a:latin typeface="+mn-lt"/>
            </a:endParaRPr>
          </a:p>
          <a:p>
            <a:pPr marL="0" indent="0">
              <a:buNone/>
            </a:pPr>
            <a:r>
              <a:rPr lang="en-US" sz="2200" b="1" dirty="0">
                <a:latin typeface="+mn-lt"/>
              </a:rPr>
              <a:t>Find the The 6 Wheels Consulting Disability Podcast at:</a:t>
            </a:r>
          </a:p>
          <a:p>
            <a:pPr marL="0" indent="0">
              <a:buNone/>
            </a:pPr>
            <a:r>
              <a:rPr lang="en-US" sz="2200" b="1" dirty="0">
                <a:latin typeface="+mn-lt"/>
              </a:rPr>
              <a:t>Apple Podcasts</a:t>
            </a:r>
          </a:p>
          <a:p>
            <a:pPr marL="0" indent="0">
              <a:buNone/>
            </a:pPr>
            <a:r>
              <a:rPr lang="en-US" sz="2200" b="1" dirty="0">
                <a:latin typeface="+mn-lt"/>
              </a:rPr>
              <a:t>Spotify</a:t>
            </a:r>
          </a:p>
          <a:p>
            <a:pPr marL="0" indent="0">
              <a:buNone/>
            </a:pPr>
            <a:r>
              <a:rPr lang="en-US" sz="2200" b="1" dirty="0">
                <a:latin typeface="+mn-lt"/>
              </a:rPr>
              <a:t>SoundCloud</a:t>
            </a:r>
          </a:p>
          <a:p>
            <a:pPr marL="0" indent="0">
              <a:buNone/>
            </a:pPr>
            <a:r>
              <a:rPr lang="en-US" sz="2200" b="1" dirty="0" err="1">
                <a:latin typeface="+mn-lt"/>
              </a:rPr>
              <a:t>PodBean</a:t>
            </a:r>
            <a:endParaRPr lang="en-US" sz="2200" b="1" dirty="0">
              <a:latin typeface="+mn-lt"/>
            </a:endParaRPr>
          </a:p>
          <a:p>
            <a:pPr marL="0" indent="0">
              <a:buNone/>
            </a:pPr>
            <a:r>
              <a:rPr lang="en-US" sz="2200" b="1" dirty="0">
                <a:latin typeface="+mn-lt"/>
              </a:rPr>
              <a:t>Our Website</a:t>
            </a:r>
          </a:p>
          <a:p>
            <a:pPr marL="0" indent="0">
              <a:buNone/>
            </a:pPr>
            <a:r>
              <a:rPr lang="en-US" sz="2200" b="1" dirty="0">
                <a:latin typeface="+mn-lt"/>
              </a:rPr>
              <a:t>And More!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450E82-9591-3A4F-B10F-84FE8E01C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050" y="5902687"/>
            <a:ext cx="1266133" cy="9553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EC1E3D-86AE-7140-9C4B-4EBAF2A5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727" y="5902687"/>
            <a:ext cx="1266133" cy="94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FA8C53-C6AA-4A4B-BD25-11ED9A0E2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0405" y="5873329"/>
            <a:ext cx="949601" cy="94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02931"/>
      </p:ext>
    </p:extLst>
  </p:cSld>
  <p:clrMapOvr>
    <a:masterClrMapping/>
  </p:clrMapOvr>
</p:sld>
</file>

<file path=ppt/theme/theme1.xml><?xml version="1.0" encoding="utf-8"?>
<a:theme xmlns:a="http://schemas.openxmlformats.org/drawingml/2006/main" name="6 Wheels_Introduction">
  <a:themeElements>
    <a:clrScheme name="6 Wheels">
      <a:dk1>
        <a:sysClr val="windowText" lastClr="000000"/>
      </a:dk1>
      <a:lt1>
        <a:sysClr val="window" lastClr="FFFFFF"/>
      </a:lt1>
      <a:dk2>
        <a:srgbClr val="7F9D9C"/>
      </a:dk2>
      <a:lt2>
        <a:srgbClr val="EEECE1"/>
      </a:lt2>
      <a:accent1>
        <a:srgbClr val="CE3B21"/>
      </a:accent1>
      <a:accent2>
        <a:srgbClr val="E1A826"/>
      </a:accent2>
      <a:accent3>
        <a:srgbClr val="638F56"/>
      </a:accent3>
      <a:accent4>
        <a:srgbClr val="828278"/>
      </a:accent4>
      <a:accent5>
        <a:srgbClr val="7F9D9C"/>
      </a:accent5>
      <a:accent6>
        <a:srgbClr val="6C716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0C90C0BAAFC42B9CBFEC0708F4935" ma:contentTypeVersion="12" ma:contentTypeDescription="Create a new document." ma:contentTypeScope="" ma:versionID="569c95cd2ebacd01c34f0b02fe1a4544">
  <xsd:schema xmlns:xsd="http://www.w3.org/2001/XMLSchema" xmlns:xs="http://www.w3.org/2001/XMLSchema" xmlns:p="http://schemas.microsoft.com/office/2006/metadata/properties" xmlns:ns2="560c9c75-9737-4a47-90d7-3192440b0b55" xmlns:ns3="7244ee07-bebb-4256-851d-8920eeb3e1b7" targetNamespace="http://schemas.microsoft.com/office/2006/metadata/properties" ma:root="true" ma:fieldsID="dc80f5ee546cd110d0324f911a607fe7" ns2:_="" ns3:_="">
    <xsd:import namespace="560c9c75-9737-4a47-90d7-3192440b0b55"/>
    <xsd:import namespace="7244ee07-bebb-4256-851d-8920eeb3e1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DateTaken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0c9c75-9737-4a47-90d7-3192440b0b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44ee07-bebb-4256-851d-8920eeb3e1b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AA62B35-B508-4FFE-BB09-20DB0441A4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0c9c75-9737-4a47-90d7-3192440b0b55"/>
    <ds:schemaRef ds:uri="7244ee07-bebb-4256-851d-8920eeb3e1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A910EA-76E5-477B-84FE-BA5EE6C1F2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99B172-F134-457A-A25D-7AECE9186DE8}">
  <ds:schemaRefs>
    <ds:schemaRef ds:uri="http://purl.org/dc/terms/"/>
    <ds:schemaRef ds:uri="560c9c75-9737-4a47-90d7-3192440b0b55"/>
    <ds:schemaRef ds:uri="http://schemas.microsoft.com/office/infopath/2007/PartnerControls"/>
    <ds:schemaRef ds:uri="7244ee07-bebb-4256-851d-8920eeb3e1b7"/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6 Wheels_Introduction</Template>
  <TotalTime>21</TotalTime>
  <Words>191</Words>
  <Application>Microsoft Office PowerPoint</Application>
  <PresentationFormat>On-screen Show (4:3)</PresentationFormat>
  <Paragraphs>41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Al Bayan Plain</vt:lpstr>
      <vt:lpstr>AR DARLING</vt:lpstr>
      <vt:lpstr>Arial</vt:lpstr>
      <vt:lpstr>Calibri</vt:lpstr>
      <vt:lpstr>Edelsans</vt:lpstr>
      <vt:lpstr>6 Wheels_Introduction</vt:lpstr>
      <vt:lpstr>Thriving As A Youth Advocate </vt:lpstr>
      <vt:lpstr>Leadership Training Programs that Contribute to Becoming  Self-Determined</vt:lpstr>
      <vt:lpstr>My YLF/YLA Experience- The Start of a Life Altering Journey   </vt:lpstr>
      <vt:lpstr>My I’m Determined Experience- GREAT Friends</vt:lpstr>
      <vt:lpstr>PowerPoint Presentation</vt:lpstr>
      <vt:lpstr>Consulting Successes </vt:lpstr>
      <vt:lpstr>Impactful Public Speaking</vt:lpstr>
      <vt:lpstr>Lobbying Successes </vt:lpstr>
      <vt:lpstr>STAY IN TOUCH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Thriving As A Youth Advocate</dc:title>
  <dc:creator>Matthew Shapiro</dc:creator>
  <cp:lastModifiedBy>Angela Castillo-Epps</cp:lastModifiedBy>
  <cp:revision>5</cp:revision>
  <dcterms:created xsi:type="dcterms:W3CDTF">2020-10-28T20:01:33Z</dcterms:created>
  <dcterms:modified xsi:type="dcterms:W3CDTF">2020-11-18T18:59:31Z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0x01010010A0C90C0BAAFC42B9CBFEC0708F4935</vt:lpwstr>
  </property>
</Properties>
</file>