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notesMasterIdLst>
    <p:notesMasterId r:id="rId18"/>
  </p:notesMasterIdLst>
  <p:sldIdLst>
    <p:sldId id="422" r:id="rId5"/>
    <p:sldId id="297" r:id="rId6"/>
    <p:sldId id="417" r:id="rId7"/>
    <p:sldId id="410" r:id="rId8"/>
    <p:sldId id="411" r:id="rId9"/>
    <p:sldId id="412" r:id="rId10"/>
    <p:sldId id="414" r:id="rId11"/>
    <p:sldId id="420" r:id="rId12"/>
    <p:sldId id="415" r:id="rId13"/>
    <p:sldId id="387" r:id="rId14"/>
    <p:sldId id="421" r:id="rId15"/>
    <p:sldId id="416" r:id="rId16"/>
    <p:sldId id="42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92" autoAdjust="0"/>
    <p:restoredTop sz="69501" autoAdjust="0"/>
  </p:normalViewPr>
  <p:slideViewPr>
    <p:cSldViewPr>
      <p:cViewPr varScale="1">
        <p:scale>
          <a:sx n="112" d="100"/>
          <a:sy n="112" d="100"/>
        </p:scale>
        <p:origin x="156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612284-A0F7-48E3-A797-1ECC7988BB85}" type="doc">
      <dgm:prSet loTypeId="urn:microsoft.com/office/officeart/2005/8/layout/hList7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ECA5107-60A9-46C0-B298-CF965F7F4E83}">
      <dgm:prSet/>
      <dgm:spPr/>
      <dgm:t>
        <a:bodyPr/>
        <a:lstStyle/>
        <a:p>
          <a:r>
            <a:rPr lang="en-US" dirty="0"/>
            <a:t>All 435 seats in the United States House of Representatives </a:t>
          </a:r>
        </a:p>
        <a:p>
          <a:r>
            <a:rPr lang="en-US" dirty="0"/>
            <a:t>35 of the 100 seats in the United States Senate will be contested.</a:t>
          </a:r>
        </a:p>
      </dgm:t>
    </dgm:pt>
    <dgm:pt modelId="{6F602DF5-F020-4A2F-A4E5-086C9EC471E4}" type="parTrans" cxnId="{B00FE7BE-E89B-4D2B-B4BA-878DE8331174}">
      <dgm:prSet/>
      <dgm:spPr/>
      <dgm:t>
        <a:bodyPr/>
        <a:lstStyle/>
        <a:p>
          <a:endParaRPr lang="en-US"/>
        </a:p>
      </dgm:t>
    </dgm:pt>
    <dgm:pt modelId="{7C578BD4-407F-4C95-8950-A99B8CA33EA8}" type="sibTrans" cxnId="{B00FE7BE-E89B-4D2B-B4BA-878DE8331174}">
      <dgm:prSet phldrT="2" phldr="0"/>
      <dgm:spPr/>
    </dgm:pt>
    <dgm:pt modelId="{0FC7BDB5-194C-4723-8396-C819DA5153D2}">
      <dgm:prSet/>
      <dgm:spPr/>
      <dgm:t>
        <a:bodyPr/>
        <a:lstStyle/>
        <a:p>
          <a:r>
            <a:rPr lang="en-US" dirty="0"/>
            <a:t>State and local races </a:t>
          </a:r>
        </a:p>
      </dgm:t>
    </dgm:pt>
    <dgm:pt modelId="{2B146E2F-0434-40A6-839C-057809E2A56F}" type="parTrans" cxnId="{28046B7D-31CF-450F-924B-CA510F1FA614}">
      <dgm:prSet/>
      <dgm:spPr/>
      <dgm:t>
        <a:bodyPr/>
        <a:lstStyle/>
        <a:p>
          <a:endParaRPr lang="en-US"/>
        </a:p>
      </dgm:t>
    </dgm:pt>
    <dgm:pt modelId="{F2FC77A2-CE86-4D4F-8F47-06621AE96F4E}" type="sibTrans" cxnId="{28046B7D-31CF-450F-924B-CA510F1FA614}">
      <dgm:prSet phldrT="3" phldr="0"/>
      <dgm:spPr/>
    </dgm:pt>
    <dgm:pt modelId="{CBD6820F-70E5-47B6-8D3E-61E4BB81B937}">
      <dgm:prSet/>
      <dgm:spPr/>
      <dgm:t>
        <a:bodyPr/>
        <a:lstStyle/>
        <a:p>
          <a:r>
            <a:rPr lang="en-US" dirty="0"/>
            <a:t>President </a:t>
          </a:r>
        </a:p>
      </dgm:t>
    </dgm:pt>
    <dgm:pt modelId="{2C884F13-6450-480B-9BA0-0DEB91970FCC}" type="parTrans" cxnId="{E91D96A9-26E1-4A62-BB7F-C1DE17067166}">
      <dgm:prSet/>
      <dgm:spPr/>
      <dgm:t>
        <a:bodyPr/>
        <a:lstStyle/>
        <a:p>
          <a:endParaRPr lang="en-US"/>
        </a:p>
      </dgm:t>
    </dgm:pt>
    <dgm:pt modelId="{6C4A8258-1C78-463C-8D1D-085E5CE173B2}" type="sibTrans" cxnId="{E91D96A9-26E1-4A62-BB7F-C1DE17067166}">
      <dgm:prSet phldrT="1" phldr="0"/>
      <dgm:spPr/>
    </dgm:pt>
    <dgm:pt modelId="{654687A4-50A7-49D1-879D-1068A6E39F53}" type="pres">
      <dgm:prSet presAssocID="{F0612284-A0F7-48E3-A797-1ECC7988BB85}" presName="Name0" presStyleCnt="0">
        <dgm:presLayoutVars>
          <dgm:dir/>
          <dgm:resizeHandles val="exact"/>
        </dgm:presLayoutVars>
      </dgm:prSet>
      <dgm:spPr/>
    </dgm:pt>
    <dgm:pt modelId="{1AD85246-7733-4560-B79C-2311F1335B2C}" type="pres">
      <dgm:prSet presAssocID="{F0612284-A0F7-48E3-A797-1ECC7988BB85}" presName="fgShape" presStyleLbl="fgShp" presStyleIdx="0" presStyleCnt="1"/>
      <dgm:spPr/>
    </dgm:pt>
    <dgm:pt modelId="{2DAFAB05-7F3D-4AE6-95B5-0999C9BFF4DE}" type="pres">
      <dgm:prSet presAssocID="{F0612284-A0F7-48E3-A797-1ECC7988BB85}" presName="linComp" presStyleCnt="0"/>
      <dgm:spPr/>
    </dgm:pt>
    <dgm:pt modelId="{8C70A2A8-A39F-487A-9655-DE1936DF9332}" type="pres">
      <dgm:prSet presAssocID="{CBD6820F-70E5-47B6-8D3E-61E4BB81B937}" presName="compNode" presStyleCnt="0"/>
      <dgm:spPr/>
    </dgm:pt>
    <dgm:pt modelId="{20CC4F8D-801D-4ABE-A9D0-03806E5292E3}" type="pres">
      <dgm:prSet presAssocID="{CBD6820F-70E5-47B6-8D3E-61E4BB81B937}" presName="bkgdShape" presStyleLbl="node1" presStyleIdx="0" presStyleCnt="3"/>
      <dgm:spPr/>
    </dgm:pt>
    <dgm:pt modelId="{54774C4A-36E8-47A4-9141-3D1074919DCD}" type="pres">
      <dgm:prSet presAssocID="{CBD6820F-70E5-47B6-8D3E-61E4BB81B937}" presName="nodeTx" presStyleLbl="node1" presStyleIdx="0" presStyleCnt="3">
        <dgm:presLayoutVars>
          <dgm:bulletEnabled val="1"/>
        </dgm:presLayoutVars>
      </dgm:prSet>
      <dgm:spPr/>
    </dgm:pt>
    <dgm:pt modelId="{FAA4626C-51E8-4EB7-B215-E1D64ECA68A0}" type="pres">
      <dgm:prSet presAssocID="{CBD6820F-70E5-47B6-8D3E-61E4BB81B937}" presName="invisiNode" presStyleLbl="node1" presStyleIdx="0" presStyleCnt="3"/>
      <dgm:spPr/>
    </dgm:pt>
    <dgm:pt modelId="{2B53BAEB-AFE6-45B9-9A3C-101D9A1E2854}" type="pres">
      <dgm:prSet presAssocID="{CBD6820F-70E5-47B6-8D3E-61E4BB81B937}" presName="imagNod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30000" r="-30000"/>
          </a:stretch>
        </a:blipFill>
      </dgm:spPr>
      <dgm:extLst>
        <a:ext uri="{E40237B7-FDA0-4F09-8148-C483321AD2D9}">
          <dgm14:cNvPr xmlns:dgm14="http://schemas.microsoft.com/office/drawing/2010/diagram" id="0" name="" descr="photo of White House "/>
        </a:ext>
      </dgm:extLst>
    </dgm:pt>
    <dgm:pt modelId="{73B80E7D-E202-42C1-98C6-3F99730A4BAD}" type="pres">
      <dgm:prSet presAssocID="{6C4A8258-1C78-463C-8D1D-085E5CE173B2}" presName="sibTrans" presStyleLbl="sibTrans2D1" presStyleIdx="0" presStyleCnt="0"/>
      <dgm:spPr/>
    </dgm:pt>
    <dgm:pt modelId="{ADBB028C-73FC-4DE1-A321-498A6784B75B}" type="pres">
      <dgm:prSet presAssocID="{5ECA5107-60A9-46C0-B298-CF965F7F4E83}" presName="compNode" presStyleCnt="0"/>
      <dgm:spPr/>
    </dgm:pt>
    <dgm:pt modelId="{551A260B-999B-4CBF-AE10-96D29FD913B0}" type="pres">
      <dgm:prSet presAssocID="{5ECA5107-60A9-46C0-B298-CF965F7F4E83}" presName="bkgdShape" presStyleLbl="node1" presStyleIdx="1" presStyleCnt="3"/>
      <dgm:spPr/>
    </dgm:pt>
    <dgm:pt modelId="{24672FC0-F8E0-4D54-90B8-E94ACA9B34D3}" type="pres">
      <dgm:prSet presAssocID="{5ECA5107-60A9-46C0-B298-CF965F7F4E83}" presName="nodeTx" presStyleLbl="node1" presStyleIdx="1" presStyleCnt="3">
        <dgm:presLayoutVars>
          <dgm:bulletEnabled val="1"/>
        </dgm:presLayoutVars>
      </dgm:prSet>
      <dgm:spPr/>
    </dgm:pt>
    <dgm:pt modelId="{3EC55665-2CB3-4BAD-9960-9494F35E599C}" type="pres">
      <dgm:prSet presAssocID="{5ECA5107-60A9-46C0-B298-CF965F7F4E83}" presName="invisiNode" presStyleLbl="node1" presStyleIdx="1" presStyleCnt="3"/>
      <dgm:spPr/>
    </dgm:pt>
    <dgm:pt modelId="{EEA9FC11-640B-407B-9E91-DE8D620A9A3A}" type="pres">
      <dgm:prSet presAssocID="{5ECA5107-60A9-46C0-B298-CF965F7F4E83}" presName="imagNod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22000" r="-22000"/>
          </a:stretch>
        </a:blipFill>
      </dgm:spPr>
      <dgm:extLst>
        <a:ext uri="{E40237B7-FDA0-4F09-8148-C483321AD2D9}">
          <dgm14:cNvPr xmlns:dgm14="http://schemas.microsoft.com/office/drawing/2010/diagram" id="0" name="" descr="Photo of US Capitol"/>
        </a:ext>
      </dgm:extLst>
    </dgm:pt>
    <dgm:pt modelId="{7CDB31D1-158E-4354-92F6-FF6D7384052D}" type="pres">
      <dgm:prSet presAssocID="{7C578BD4-407F-4C95-8950-A99B8CA33EA8}" presName="sibTrans" presStyleLbl="sibTrans2D1" presStyleIdx="0" presStyleCnt="0"/>
      <dgm:spPr/>
    </dgm:pt>
    <dgm:pt modelId="{F0400E55-5EF5-4F27-9A9B-4427551629CD}" type="pres">
      <dgm:prSet presAssocID="{0FC7BDB5-194C-4723-8396-C819DA5153D2}" presName="compNode" presStyleCnt="0"/>
      <dgm:spPr/>
    </dgm:pt>
    <dgm:pt modelId="{40773919-E39B-4B97-8A51-A1D0CE4C4367}" type="pres">
      <dgm:prSet presAssocID="{0FC7BDB5-194C-4723-8396-C819DA5153D2}" presName="bkgdShape" presStyleLbl="node1" presStyleIdx="2" presStyleCnt="3"/>
      <dgm:spPr/>
    </dgm:pt>
    <dgm:pt modelId="{BD28BCE7-372D-47AB-9ADC-F2B1F9958AC2}" type="pres">
      <dgm:prSet presAssocID="{0FC7BDB5-194C-4723-8396-C819DA5153D2}" presName="nodeTx" presStyleLbl="node1" presStyleIdx="2" presStyleCnt="3">
        <dgm:presLayoutVars>
          <dgm:bulletEnabled val="1"/>
        </dgm:presLayoutVars>
      </dgm:prSet>
      <dgm:spPr/>
    </dgm:pt>
    <dgm:pt modelId="{CF3B0B03-B523-4CEC-8973-1796DDC8A20E}" type="pres">
      <dgm:prSet presAssocID="{0FC7BDB5-194C-4723-8396-C819DA5153D2}" presName="invisiNode" presStyleLbl="node1" presStyleIdx="2" presStyleCnt="3"/>
      <dgm:spPr/>
    </dgm:pt>
    <dgm:pt modelId="{D98CD960-88EA-4B8C-98DB-D34414E2AFE2}" type="pres">
      <dgm:prSet presAssocID="{0FC7BDB5-194C-4723-8396-C819DA5153D2}" presName="imagNod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20000" r="-20000"/>
          </a:stretch>
        </a:blipFill>
      </dgm:spPr>
      <dgm:extLst>
        <a:ext uri="{E40237B7-FDA0-4F09-8148-C483321AD2D9}">
          <dgm14:cNvPr xmlns:dgm14="http://schemas.microsoft.com/office/drawing/2010/diagram" id="0" name="" descr="map of US"/>
        </a:ext>
      </dgm:extLst>
    </dgm:pt>
  </dgm:ptLst>
  <dgm:cxnLst>
    <dgm:cxn modelId="{29F36631-53CB-4B8C-84B6-7864E4F3FDD8}" type="presOf" srcId="{5ECA5107-60A9-46C0-B298-CF965F7F4E83}" destId="{551A260B-999B-4CBF-AE10-96D29FD913B0}" srcOrd="0" destOrd="0" presId="urn:microsoft.com/office/officeart/2005/8/layout/hList7"/>
    <dgm:cxn modelId="{87AA8831-6DA6-40F8-B009-5DDDA04F5A5D}" type="presOf" srcId="{CBD6820F-70E5-47B6-8D3E-61E4BB81B937}" destId="{54774C4A-36E8-47A4-9141-3D1074919DCD}" srcOrd="1" destOrd="0" presId="urn:microsoft.com/office/officeart/2005/8/layout/hList7"/>
    <dgm:cxn modelId="{CC6D9650-B8E6-4235-A9FF-ED9B0F2FD87B}" type="presOf" srcId="{F0612284-A0F7-48E3-A797-1ECC7988BB85}" destId="{654687A4-50A7-49D1-879D-1068A6E39F53}" srcOrd="0" destOrd="0" presId="urn:microsoft.com/office/officeart/2005/8/layout/hList7"/>
    <dgm:cxn modelId="{12F88E65-DABB-45A6-9FF5-91C8234CE4E2}" type="presOf" srcId="{0FC7BDB5-194C-4723-8396-C819DA5153D2}" destId="{40773919-E39B-4B97-8A51-A1D0CE4C4367}" srcOrd="0" destOrd="0" presId="urn:microsoft.com/office/officeart/2005/8/layout/hList7"/>
    <dgm:cxn modelId="{C312CB69-9C41-4760-8061-CE47127E6FE8}" type="presOf" srcId="{7C578BD4-407F-4C95-8950-A99B8CA33EA8}" destId="{7CDB31D1-158E-4354-92F6-FF6D7384052D}" srcOrd="0" destOrd="0" presId="urn:microsoft.com/office/officeart/2005/8/layout/hList7"/>
    <dgm:cxn modelId="{28046B7D-31CF-450F-924B-CA510F1FA614}" srcId="{F0612284-A0F7-48E3-A797-1ECC7988BB85}" destId="{0FC7BDB5-194C-4723-8396-C819DA5153D2}" srcOrd="2" destOrd="0" parTransId="{2B146E2F-0434-40A6-839C-057809E2A56F}" sibTransId="{F2FC77A2-CE86-4D4F-8F47-06621AE96F4E}"/>
    <dgm:cxn modelId="{E91D96A9-26E1-4A62-BB7F-C1DE17067166}" srcId="{F0612284-A0F7-48E3-A797-1ECC7988BB85}" destId="{CBD6820F-70E5-47B6-8D3E-61E4BB81B937}" srcOrd="0" destOrd="0" parTransId="{2C884F13-6450-480B-9BA0-0DEB91970FCC}" sibTransId="{6C4A8258-1C78-463C-8D1D-085E5CE173B2}"/>
    <dgm:cxn modelId="{A82F4ABA-086B-4500-87EB-BB04C8B68ECF}" type="presOf" srcId="{6C4A8258-1C78-463C-8D1D-085E5CE173B2}" destId="{73B80E7D-E202-42C1-98C6-3F99730A4BAD}" srcOrd="0" destOrd="0" presId="urn:microsoft.com/office/officeart/2005/8/layout/hList7"/>
    <dgm:cxn modelId="{B00FE7BE-E89B-4D2B-B4BA-878DE8331174}" srcId="{F0612284-A0F7-48E3-A797-1ECC7988BB85}" destId="{5ECA5107-60A9-46C0-B298-CF965F7F4E83}" srcOrd="1" destOrd="0" parTransId="{6F602DF5-F020-4A2F-A4E5-086C9EC471E4}" sibTransId="{7C578BD4-407F-4C95-8950-A99B8CA33EA8}"/>
    <dgm:cxn modelId="{43BAD1E4-A7FD-4187-A640-710C602D4ECA}" type="presOf" srcId="{CBD6820F-70E5-47B6-8D3E-61E4BB81B937}" destId="{20CC4F8D-801D-4ABE-A9D0-03806E5292E3}" srcOrd="0" destOrd="0" presId="urn:microsoft.com/office/officeart/2005/8/layout/hList7"/>
    <dgm:cxn modelId="{47964BF6-3E40-4482-AF6E-CB12E96E3833}" type="presOf" srcId="{5ECA5107-60A9-46C0-B298-CF965F7F4E83}" destId="{24672FC0-F8E0-4D54-90B8-E94ACA9B34D3}" srcOrd="1" destOrd="0" presId="urn:microsoft.com/office/officeart/2005/8/layout/hList7"/>
    <dgm:cxn modelId="{DA6925FE-E8E6-48A4-A9D4-C68103B17542}" type="presOf" srcId="{0FC7BDB5-194C-4723-8396-C819DA5153D2}" destId="{BD28BCE7-372D-47AB-9ADC-F2B1F9958AC2}" srcOrd="1" destOrd="0" presId="urn:microsoft.com/office/officeart/2005/8/layout/hList7"/>
    <dgm:cxn modelId="{43D9C7D6-04B0-47E8-9E75-D131A1114C5C}" type="presParOf" srcId="{654687A4-50A7-49D1-879D-1068A6E39F53}" destId="{1AD85246-7733-4560-B79C-2311F1335B2C}" srcOrd="0" destOrd="0" presId="urn:microsoft.com/office/officeart/2005/8/layout/hList7"/>
    <dgm:cxn modelId="{837A76EE-BF32-4145-847B-A5845B3AC40F}" type="presParOf" srcId="{654687A4-50A7-49D1-879D-1068A6E39F53}" destId="{2DAFAB05-7F3D-4AE6-95B5-0999C9BFF4DE}" srcOrd="1" destOrd="0" presId="urn:microsoft.com/office/officeart/2005/8/layout/hList7"/>
    <dgm:cxn modelId="{A1DEDAAF-F7B0-4672-96BC-8507B086D323}" type="presParOf" srcId="{2DAFAB05-7F3D-4AE6-95B5-0999C9BFF4DE}" destId="{8C70A2A8-A39F-487A-9655-DE1936DF9332}" srcOrd="0" destOrd="0" presId="urn:microsoft.com/office/officeart/2005/8/layout/hList7"/>
    <dgm:cxn modelId="{56B71E62-6CB5-4CEC-A766-E59A33745D1E}" type="presParOf" srcId="{8C70A2A8-A39F-487A-9655-DE1936DF9332}" destId="{20CC4F8D-801D-4ABE-A9D0-03806E5292E3}" srcOrd="0" destOrd="0" presId="urn:microsoft.com/office/officeart/2005/8/layout/hList7"/>
    <dgm:cxn modelId="{A82A031A-B60A-47D7-B6B6-6AFF784C1521}" type="presParOf" srcId="{8C70A2A8-A39F-487A-9655-DE1936DF9332}" destId="{54774C4A-36E8-47A4-9141-3D1074919DCD}" srcOrd="1" destOrd="0" presId="urn:microsoft.com/office/officeart/2005/8/layout/hList7"/>
    <dgm:cxn modelId="{095E1E9C-9068-47B0-8424-4A94D79FACE8}" type="presParOf" srcId="{8C70A2A8-A39F-487A-9655-DE1936DF9332}" destId="{FAA4626C-51E8-4EB7-B215-E1D64ECA68A0}" srcOrd="2" destOrd="0" presId="urn:microsoft.com/office/officeart/2005/8/layout/hList7"/>
    <dgm:cxn modelId="{51C6451C-3AB0-4A39-AAB0-3684F4A90089}" type="presParOf" srcId="{8C70A2A8-A39F-487A-9655-DE1936DF9332}" destId="{2B53BAEB-AFE6-45B9-9A3C-101D9A1E2854}" srcOrd="3" destOrd="0" presId="urn:microsoft.com/office/officeart/2005/8/layout/hList7"/>
    <dgm:cxn modelId="{0DB962C7-E13F-48F1-8FFB-56594E22264E}" type="presParOf" srcId="{2DAFAB05-7F3D-4AE6-95B5-0999C9BFF4DE}" destId="{73B80E7D-E202-42C1-98C6-3F99730A4BAD}" srcOrd="1" destOrd="0" presId="urn:microsoft.com/office/officeart/2005/8/layout/hList7"/>
    <dgm:cxn modelId="{2AB9FA11-EF8A-439C-9422-FEBD312D3A3A}" type="presParOf" srcId="{2DAFAB05-7F3D-4AE6-95B5-0999C9BFF4DE}" destId="{ADBB028C-73FC-4DE1-A321-498A6784B75B}" srcOrd="2" destOrd="0" presId="urn:microsoft.com/office/officeart/2005/8/layout/hList7"/>
    <dgm:cxn modelId="{15E9E711-E1E8-4536-9980-23FCF45A6944}" type="presParOf" srcId="{ADBB028C-73FC-4DE1-A321-498A6784B75B}" destId="{551A260B-999B-4CBF-AE10-96D29FD913B0}" srcOrd="0" destOrd="0" presId="urn:microsoft.com/office/officeart/2005/8/layout/hList7"/>
    <dgm:cxn modelId="{85C613BF-34E5-45DA-9FB6-EADD75CF1DE5}" type="presParOf" srcId="{ADBB028C-73FC-4DE1-A321-498A6784B75B}" destId="{24672FC0-F8E0-4D54-90B8-E94ACA9B34D3}" srcOrd="1" destOrd="0" presId="urn:microsoft.com/office/officeart/2005/8/layout/hList7"/>
    <dgm:cxn modelId="{C325153A-47BC-4113-B8DA-6CF746BAC783}" type="presParOf" srcId="{ADBB028C-73FC-4DE1-A321-498A6784B75B}" destId="{3EC55665-2CB3-4BAD-9960-9494F35E599C}" srcOrd="2" destOrd="0" presId="urn:microsoft.com/office/officeart/2005/8/layout/hList7"/>
    <dgm:cxn modelId="{CB2C6E55-12DE-4EC3-B780-E33F8ABE98FE}" type="presParOf" srcId="{ADBB028C-73FC-4DE1-A321-498A6784B75B}" destId="{EEA9FC11-640B-407B-9E91-DE8D620A9A3A}" srcOrd="3" destOrd="0" presId="urn:microsoft.com/office/officeart/2005/8/layout/hList7"/>
    <dgm:cxn modelId="{EE5C9A4E-7F4D-4643-A39A-2A05A79FE4BB}" type="presParOf" srcId="{2DAFAB05-7F3D-4AE6-95B5-0999C9BFF4DE}" destId="{7CDB31D1-158E-4354-92F6-FF6D7384052D}" srcOrd="3" destOrd="0" presId="urn:microsoft.com/office/officeart/2005/8/layout/hList7"/>
    <dgm:cxn modelId="{3B646CBF-FF3F-4AE4-9AB5-10A8B2A73F6D}" type="presParOf" srcId="{2DAFAB05-7F3D-4AE6-95B5-0999C9BFF4DE}" destId="{F0400E55-5EF5-4F27-9A9B-4427551629CD}" srcOrd="4" destOrd="0" presId="urn:microsoft.com/office/officeart/2005/8/layout/hList7"/>
    <dgm:cxn modelId="{B590309E-8290-437F-9ADC-F4AB4FDE1096}" type="presParOf" srcId="{F0400E55-5EF5-4F27-9A9B-4427551629CD}" destId="{40773919-E39B-4B97-8A51-A1D0CE4C4367}" srcOrd="0" destOrd="0" presId="urn:microsoft.com/office/officeart/2005/8/layout/hList7"/>
    <dgm:cxn modelId="{DB99392C-1391-42EF-B4CB-9097E24DB913}" type="presParOf" srcId="{F0400E55-5EF5-4F27-9A9B-4427551629CD}" destId="{BD28BCE7-372D-47AB-9ADC-F2B1F9958AC2}" srcOrd="1" destOrd="0" presId="urn:microsoft.com/office/officeart/2005/8/layout/hList7"/>
    <dgm:cxn modelId="{338B6BA9-FD8A-44CB-98BF-2584E7259B1B}" type="presParOf" srcId="{F0400E55-5EF5-4F27-9A9B-4427551629CD}" destId="{CF3B0B03-B523-4CEC-8973-1796DDC8A20E}" srcOrd="2" destOrd="0" presId="urn:microsoft.com/office/officeart/2005/8/layout/hList7"/>
    <dgm:cxn modelId="{113709F1-7F63-4FDE-8FFA-9BBFBEEA72E3}" type="presParOf" srcId="{F0400E55-5EF5-4F27-9A9B-4427551629CD}" destId="{D98CD960-88EA-4B8C-98DB-D34414E2AFE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C4F8D-801D-4ABE-A9D0-03806E5292E3}">
      <dsp:nvSpPr>
        <dsp:cNvPr id="0" name=""/>
        <dsp:cNvSpPr/>
      </dsp:nvSpPr>
      <dsp:spPr>
        <a:xfrm>
          <a:off x="1655" y="0"/>
          <a:ext cx="2576270" cy="43513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President </a:t>
          </a:r>
        </a:p>
      </dsp:txBody>
      <dsp:txXfrm>
        <a:off x="1655" y="1740535"/>
        <a:ext cx="2576270" cy="1740535"/>
      </dsp:txXfrm>
    </dsp:sp>
    <dsp:sp modelId="{2B53BAEB-AFE6-45B9-9A3C-101D9A1E2854}">
      <dsp:nvSpPr>
        <dsp:cNvPr id="0" name=""/>
        <dsp:cNvSpPr/>
      </dsp:nvSpPr>
      <dsp:spPr>
        <a:xfrm>
          <a:off x="565293" y="261080"/>
          <a:ext cx="1448995" cy="1448995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0000" r="-30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51A260B-999B-4CBF-AE10-96D29FD913B0}">
      <dsp:nvSpPr>
        <dsp:cNvPr id="0" name=""/>
        <dsp:cNvSpPr/>
      </dsp:nvSpPr>
      <dsp:spPr>
        <a:xfrm>
          <a:off x="2655214" y="0"/>
          <a:ext cx="2576270" cy="43513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All 435 seats in the United States House of Representatives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35 of the 100 seats in the United States Senate will be contested.</a:t>
          </a:r>
        </a:p>
      </dsp:txBody>
      <dsp:txXfrm>
        <a:off x="2655214" y="1740535"/>
        <a:ext cx="2576270" cy="1740535"/>
      </dsp:txXfrm>
    </dsp:sp>
    <dsp:sp modelId="{EEA9FC11-640B-407B-9E91-DE8D620A9A3A}">
      <dsp:nvSpPr>
        <dsp:cNvPr id="0" name=""/>
        <dsp:cNvSpPr/>
      </dsp:nvSpPr>
      <dsp:spPr>
        <a:xfrm>
          <a:off x="3218852" y="261080"/>
          <a:ext cx="1448995" cy="1448995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22000" r="-22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773919-E39B-4B97-8A51-A1D0CE4C4367}">
      <dsp:nvSpPr>
        <dsp:cNvPr id="0" name=""/>
        <dsp:cNvSpPr/>
      </dsp:nvSpPr>
      <dsp:spPr>
        <a:xfrm>
          <a:off x="5308773" y="0"/>
          <a:ext cx="2576270" cy="43513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State and local races </a:t>
          </a:r>
        </a:p>
      </dsp:txBody>
      <dsp:txXfrm>
        <a:off x="5308773" y="1740535"/>
        <a:ext cx="2576270" cy="1740535"/>
      </dsp:txXfrm>
    </dsp:sp>
    <dsp:sp modelId="{D98CD960-88EA-4B8C-98DB-D34414E2AFE2}">
      <dsp:nvSpPr>
        <dsp:cNvPr id="0" name=""/>
        <dsp:cNvSpPr/>
      </dsp:nvSpPr>
      <dsp:spPr>
        <a:xfrm>
          <a:off x="5872410" y="261080"/>
          <a:ext cx="1448995" cy="1448995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20000" r="-20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AD85246-7733-4560-B79C-2311F1335B2C}">
      <dsp:nvSpPr>
        <dsp:cNvPr id="0" name=""/>
        <dsp:cNvSpPr/>
      </dsp:nvSpPr>
      <dsp:spPr>
        <a:xfrm>
          <a:off x="315467" y="3481070"/>
          <a:ext cx="7255764" cy="652700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BEAD9-EC32-401D-9F34-205930E1F9EB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C3165-5D96-4D28-9F0A-437E797D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15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Covering the role of advocacy organizations and</a:t>
            </a:r>
            <a:r>
              <a:rPr lang="en-US" baseline="0" dirty="0"/>
              <a:t> how appropriations works.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C3165-5D96-4D28-9F0A-437E797D944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144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https://autisticadvocacy.org/policy/toolkits/voting/</a:t>
            </a:r>
          </a:p>
          <a:p>
            <a:r>
              <a:rPr lang="en-US" dirty="0"/>
              <a:t>https://www.aucd.org/template/news.cfm?news_id=14731&amp;parent=295&amp;parent_title=AUCD%20Publications&amp;url=/template/page.cfm?id%3D295</a:t>
            </a:r>
          </a:p>
          <a:p>
            <a:endParaRPr lang="en-US" dirty="0"/>
          </a:p>
          <a:p>
            <a:r>
              <a:rPr lang="en-US" dirty="0"/>
              <a:t>https://www.wikihow.com/Vote-Early</a:t>
            </a:r>
          </a:p>
          <a:p>
            <a:endParaRPr lang="en-US" dirty="0"/>
          </a:p>
          <a:p>
            <a:r>
              <a:rPr lang="en-US" dirty="0"/>
              <a:t>https://www.ndrn.org/voting/resources/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C3165-5D96-4D28-9F0A-437E797D94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92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8890-DC20-4327-832D-A07380BD8A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2B78-B6B5-40D1-91E4-210383E27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56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8890-DC20-4327-832D-A07380BD8A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2B78-B6B5-40D1-91E4-210383E27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63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8890-DC20-4327-832D-A07380BD8A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2B78-B6B5-40D1-91E4-210383E27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34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008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015BB86-4E70-4FFD-9F7D-A21EE52435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052654"/>
      </p:ext>
    </p:extLst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324600"/>
            <a:ext cx="2133600" cy="4572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BE87F91-C2A6-495E-817C-20D4AF93A4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417977"/>
      </p:ext>
    </p:extLst>
  </p:cSld>
  <p:clrMapOvr>
    <a:masterClrMapping/>
  </p:clrMapOvr>
  <p:transition spd="med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324600"/>
            <a:ext cx="2133600" cy="4572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9628F5C-CC64-43B8-A7AD-045F7BE573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487005"/>
      </p:ext>
    </p:extLst>
  </p:cSld>
  <p:clrMapOvr>
    <a:masterClrMapping/>
  </p:clrMapOvr>
  <p:transition spd="med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324600"/>
            <a:ext cx="2133600" cy="4572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9628F5C-CC64-43B8-A7AD-045F7BE573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487005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8890-DC20-4327-832D-A07380BD8A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2B78-B6B5-40D1-91E4-210383E27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597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8890-DC20-4327-832D-A07380BD8A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2B78-B6B5-40D1-91E4-210383E27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220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8890-DC20-4327-832D-A07380BD8A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2B78-B6B5-40D1-91E4-210383E27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67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8890-DC20-4327-832D-A07380BD8A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2B78-B6B5-40D1-91E4-210383E27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18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8890-DC20-4327-832D-A07380BD8A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2B78-B6B5-40D1-91E4-210383E27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84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8890-DC20-4327-832D-A07380BD8A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2B78-B6B5-40D1-91E4-210383E27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76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8890-DC20-4327-832D-A07380BD8A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2B78-B6B5-40D1-91E4-210383E27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87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8890-DC20-4327-832D-A07380BD8A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2B78-B6B5-40D1-91E4-210383E27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0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B8890-DC20-4327-832D-A07380BD8A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52B78-B6B5-40D1-91E4-210383E27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392863"/>
            <a:ext cx="9144000" cy="465137"/>
          </a:xfrm>
          <a:prstGeom prst="rect">
            <a:avLst/>
          </a:prstGeom>
          <a:solidFill>
            <a:srgbClr val="004D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20222" y="6418263"/>
            <a:ext cx="3886200" cy="414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spc="200" dirty="0">
                <a:solidFill>
                  <a:prstClr val="white"/>
                </a:solidFill>
              </a:rPr>
              <a:t>AUCD</a:t>
            </a:r>
          </a:p>
          <a:p>
            <a:pPr>
              <a:defRPr/>
            </a:pPr>
            <a:r>
              <a:rPr lang="en-US" sz="900" spc="100" dirty="0">
                <a:solidFill>
                  <a:prstClr val="white"/>
                </a:solidFill>
              </a:rPr>
              <a:t>Association of University Centers on Disabilities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8" y="6302203"/>
            <a:ext cx="525074" cy="51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2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703" r:id="rId12"/>
    <p:sldLayoutId id="2147483685" r:id="rId13"/>
    <p:sldLayoutId id="2147483704" r:id="rId14"/>
    <p:sldLayoutId id="2147483706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7wxg4UsnPU&amp;t=16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Lweintraub@aucd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ommunity/election-polling-locations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Zqa8SErtv54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www.ndrn.org/voting/resource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wikihow.com/Vote-Early" TargetMode="External"/><Relationship Id="rId5" Type="http://schemas.openxmlformats.org/officeDocument/2006/relationships/hyperlink" Target="https://www.aucd.org/template/news.cfm?news_id=14731&amp;parent=295&amp;parent_title=AUCD%20Publications&amp;url=/template/page.cfm?id%3D295" TargetMode="External"/><Relationship Id="rId4" Type="http://schemas.openxmlformats.org/officeDocument/2006/relationships/hyperlink" Target="https://autisticadvocacy.org/policy/toolkits/voting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52C051-ABD8-8E44-8258-AA93A42E2B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Voting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1DC2B08-1AB7-D744-AD65-D8B64DEF99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NACDD</a:t>
            </a:r>
          </a:p>
          <a:p>
            <a:r>
              <a:rPr lang="en-US"/>
              <a:t>October 15,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758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Elections 2020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9C91464-F583-4132-B8A3-1A08E0CEF3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30365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338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40727-559A-46F7-9C3E-DC6C1BD00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Learn about Candidates Tools</a:t>
            </a:r>
          </a:p>
        </p:txBody>
      </p:sp>
      <p:pic>
        <p:nvPicPr>
          <p:cNvPr id="4" name="Picture 3" descr="graphic instructor at board teaching 3 students ">
            <a:extLst>
              <a:ext uri="{FF2B5EF4-FFF2-40B4-BE49-F238E27FC236}">
                <a16:creationId xmlns:a16="http://schemas.microsoft.com/office/drawing/2014/main" id="{4F6CF327-F3B7-4015-BDEB-E471A466B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14" y="1843881"/>
            <a:ext cx="4038600" cy="403860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688D2-E158-4CC7-8122-B066AD4D7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/>
              <a:t>Find sample ballot</a:t>
            </a:r>
          </a:p>
          <a:p>
            <a:pPr lvl="1"/>
            <a:r>
              <a:rPr lang="en-US" dirty="0"/>
              <a:t>Election board website</a:t>
            </a:r>
          </a:p>
          <a:p>
            <a:pPr lvl="1"/>
            <a:r>
              <a:rPr lang="en-US" dirty="0"/>
              <a:t>Local advocates</a:t>
            </a:r>
          </a:p>
          <a:p>
            <a:r>
              <a:rPr lang="en-US" dirty="0"/>
              <a:t>Learn about candidates</a:t>
            </a:r>
          </a:p>
          <a:p>
            <a:pPr lvl="1"/>
            <a:r>
              <a:rPr lang="en-US" dirty="0"/>
              <a:t>Media</a:t>
            </a:r>
          </a:p>
          <a:p>
            <a:pPr lvl="1"/>
            <a:r>
              <a:rPr lang="en-US" dirty="0"/>
              <a:t>Issue organizations </a:t>
            </a:r>
          </a:p>
          <a:p>
            <a:r>
              <a:rPr lang="en-US" u="sng" dirty="0">
                <a:hlinkClick r:id="rId3"/>
              </a:rPr>
              <a:t>Video: Being an Educated Voter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407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EE2B3-5773-4710-81C1-F9A0DC6F6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VOTE</a:t>
            </a:r>
          </a:p>
        </p:txBody>
      </p:sp>
      <p:pic>
        <p:nvPicPr>
          <p:cNvPr id="4" name="Picture 3" descr="graphic hand putting ballot into box">
            <a:extLst>
              <a:ext uri="{FF2B5EF4-FFF2-40B4-BE49-F238E27FC236}">
                <a16:creationId xmlns:a16="http://schemas.microsoft.com/office/drawing/2014/main" id="{3CB513C9-AAB4-404B-84E8-5DF69F4FD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73" y="1828800"/>
            <a:ext cx="4038600" cy="403860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82D58-61E0-499E-9B37-DD2169465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/>
              <a:t>Meet deadlines</a:t>
            </a:r>
          </a:p>
          <a:p>
            <a:r>
              <a:rPr lang="en-US" dirty="0"/>
              <a:t>Overcome barriers</a:t>
            </a:r>
          </a:p>
          <a:p>
            <a:r>
              <a:rPr lang="en-US" dirty="0"/>
              <a:t>Help others  </a:t>
            </a:r>
          </a:p>
        </p:txBody>
      </p:sp>
    </p:spTree>
    <p:extLst>
      <p:ext uri="{BB962C8B-B14F-4D97-AF65-F5344CB8AC3E}">
        <p14:creationId xmlns:p14="http://schemas.microsoft.com/office/powerpoint/2010/main" val="1089490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EFD2D-9533-1440-851E-DB58032B5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Me??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C751B-64D8-4549-B810-C120D4D02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Liz Weintraub</a:t>
            </a:r>
          </a:p>
          <a:p>
            <a:pPr marL="0" indent="0">
              <a:buNone/>
            </a:pPr>
            <a:r>
              <a:rPr lang="en-US" dirty="0"/>
              <a:t>                            Senior Advocacy Specialist</a:t>
            </a:r>
          </a:p>
          <a:p>
            <a:pPr marL="0" indent="0">
              <a:buNone/>
            </a:pPr>
            <a:r>
              <a:rPr lang="en-US" dirty="0"/>
              <a:t>                            AUCD</a:t>
            </a:r>
          </a:p>
          <a:p>
            <a:pPr marL="0" indent="0">
              <a:buNone/>
            </a:pPr>
            <a:r>
              <a:rPr lang="en-US" dirty="0"/>
              <a:t>                            </a:t>
            </a:r>
            <a:r>
              <a:rPr lang="en-US" dirty="0">
                <a:hlinkClick r:id="rId2"/>
              </a:rPr>
              <a:t>Lweintraub@aucd.org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50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b="1" dirty="0"/>
              <a:t>VOTE 2020</a:t>
            </a:r>
            <a:endParaRPr lang="en-US" dirty="0"/>
          </a:p>
        </p:txBody>
      </p:sp>
      <p:pic>
        <p:nvPicPr>
          <p:cNvPr id="4" name="Picture 2" descr="Dark blue square graphic with a photo of Justin Dart in a suit and speaking into a microphone on the left. In white text on the right of the photo is the quote &quot;VOTE as if your life depends on it - Because it DOES!” Below in white smaller text is &quot;Co-founder of the ADA and the American Association of People with Disabilities.&quot;">
            <a:extLst>
              <a:ext uri="{FF2B5EF4-FFF2-40B4-BE49-F238E27FC236}">
                <a16:creationId xmlns:a16="http://schemas.microsoft.com/office/drawing/2014/main" id="{A2CD4EE7-A061-4553-8255-0D754D15A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982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r chart showing 31.7% of people with ID/DD voted in 2016 compared to 61.4% of all Americans ">
            <a:extLst>
              <a:ext uri="{FF2B5EF4-FFF2-40B4-BE49-F238E27FC236}">
                <a16:creationId xmlns:a16="http://schemas.microsoft.com/office/drawing/2014/main" id="{C4B20B79-1609-4616-9DDE-6C23A175B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66" y="68263"/>
            <a:ext cx="5765069" cy="6165850"/>
          </a:xfrm>
          <a:noFill/>
        </p:spPr>
      </p:pic>
    </p:spTree>
    <p:extLst>
      <p:ext uri="{BB962C8B-B14F-4D97-AF65-F5344CB8AC3E}">
        <p14:creationId xmlns:p14="http://schemas.microsoft.com/office/powerpoint/2010/main" val="293622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65E7D-002D-4BBE-87DA-DE273B35D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The Ripple Effect of the Disability Vote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DEF7C-2004-42F4-95B5-BA2E0B1B31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Over 35 million eligible voters are people with disabilities</a:t>
            </a:r>
          </a:p>
          <a:p>
            <a:pPr>
              <a:lnSpc>
                <a:spcPct val="90000"/>
              </a:lnSpc>
            </a:pPr>
            <a:r>
              <a:rPr lang="en-US" dirty="0"/>
              <a:t>Over 62 million eligible voters are either PWD or family members with PWD in their household </a:t>
            </a:r>
          </a:p>
          <a:p>
            <a:pPr>
              <a:lnSpc>
                <a:spcPct val="90000"/>
              </a:lnSpc>
            </a:pPr>
            <a:r>
              <a:rPr lang="en-US" dirty="0"/>
              <a:t>Millions more are connected to disability 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4" name="Picture 3" descr="graphic of ripple starting with person, then family, then friends, then advocates, then educators, then professionals, then providers, then bureaucrats  ">
            <a:extLst>
              <a:ext uri="{FF2B5EF4-FFF2-40B4-BE49-F238E27FC236}">
                <a16:creationId xmlns:a16="http://schemas.microsoft.com/office/drawing/2014/main" id="{53A7D27F-5F9A-4A80-96FF-ECCF54DF60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" r="-3333" b="20124"/>
          <a:stretch/>
        </p:blipFill>
        <p:spPr>
          <a:xfrm>
            <a:off x="4648200" y="2241010"/>
            <a:ext cx="4038600" cy="32443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3940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B2393-7744-49DE-B448-199208C22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COVID-19 Challenges </a:t>
            </a:r>
          </a:p>
        </p:txBody>
      </p:sp>
      <p:pic>
        <p:nvPicPr>
          <p:cNvPr id="4" name="Picture 3" descr="CDC logo with blue rays behind ">
            <a:extLst>
              <a:ext uri="{FF2B5EF4-FFF2-40B4-BE49-F238E27FC236}">
                <a16:creationId xmlns:a16="http://schemas.microsoft.com/office/drawing/2014/main" id="{E2C65478-5ED4-4819-91E4-9F650E336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0200"/>
            <a:ext cx="4038600" cy="242316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E4F68-3E4A-4AEC-B6D3-1675FE2CB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/>
              <a:t>Fewer in-person registration drives</a:t>
            </a:r>
          </a:p>
          <a:p>
            <a:r>
              <a:rPr lang="en-US" dirty="0"/>
              <a:t>Need to vote from home</a:t>
            </a:r>
          </a:p>
          <a:p>
            <a:r>
              <a:rPr lang="en-US" dirty="0"/>
              <a:t>Need for safety at polling locations</a:t>
            </a:r>
          </a:p>
          <a:p>
            <a:r>
              <a:rPr lang="en-US" dirty="0"/>
              <a:t>Staffing for polling locations</a:t>
            </a:r>
          </a:p>
          <a:p>
            <a:r>
              <a:rPr lang="en-US" dirty="0"/>
              <a:t>Needs for Accessibility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6C2727-93FC-41A2-90C8-5CF9E2FC73A5}"/>
              </a:ext>
            </a:extLst>
          </p:cNvPr>
          <p:cNvSpPr txBox="1"/>
          <p:nvPr/>
        </p:nvSpPr>
        <p:spPr>
          <a:xfrm>
            <a:off x="457200" y="46482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https://www.cdc.gov/coronavirus/2019-ncov/community/election-polling-locations.html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8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B7DB-ABEE-42B7-B0D0-602F16B99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BCFFC-626F-40AE-9425-525E2A0DD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600200"/>
            <a:ext cx="7010400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Get registered or confirm your registration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Plan how best to vote this year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Learn about candidates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VOTE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Graphic 4" descr="Documegraphic of form nt">
            <a:extLst>
              <a:ext uri="{FF2B5EF4-FFF2-40B4-BE49-F238E27FC236}">
                <a16:creationId xmlns:a16="http://schemas.microsoft.com/office/drawing/2014/main" id="{1810A6CF-219B-45E3-91B7-2C5B8E870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693" y="1533566"/>
            <a:ext cx="914400" cy="914400"/>
          </a:xfrm>
          <a:prstGeom prst="rect">
            <a:avLst/>
          </a:prstGeom>
        </p:spPr>
      </p:pic>
      <p:pic>
        <p:nvPicPr>
          <p:cNvPr id="7" name="Graphic 6" descr="graphic of map with X, O and arrow">
            <a:extLst>
              <a:ext uri="{FF2B5EF4-FFF2-40B4-BE49-F238E27FC236}">
                <a16:creationId xmlns:a16="http://schemas.microsoft.com/office/drawing/2014/main" id="{95F5C67B-E527-4341-B455-D76E95E3ED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2168" y="2871120"/>
            <a:ext cx="914400" cy="914400"/>
          </a:xfrm>
          <a:prstGeom prst="rect">
            <a:avLst/>
          </a:prstGeom>
        </p:spPr>
      </p:pic>
      <p:pic>
        <p:nvPicPr>
          <p:cNvPr id="9" name="Graphic 8" descr="graphic instructor at board teaching 3 students ">
            <a:extLst>
              <a:ext uri="{FF2B5EF4-FFF2-40B4-BE49-F238E27FC236}">
                <a16:creationId xmlns:a16="http://schemas.microsoft.com/office/drawing/2014/main" id="{6A536891-82F5-4B8C-9875-DE506950BD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2643" y="3886200"/>
            <a:ext cx="914400" cy="914400"/>
          </a:xfrm>
          <a:prstGeom prst="rect">
            <a:avLst/>
          </a:prstGeom>
        </p:spPr>
      </p:pic>
      <p:pic>
        <p:nvPicPr>
          <p:cNvPr id="10" name="Picture 9" descr="graphic hand putting ballot into box">
            <a:extLst>
              <a:ext uri="{FF2B5EF4-FFF2-40B4-BE49-F238E27FC236}">
                <a16:creationId xmlns:a16="http://schemas.microsoft.com/office/drawing/2014/main" id="{1178F2B7-0620-4626-9912-80D57F0B3C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168" y="4901280"/>
            <a:ext cx="1085182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28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B7372-2718-401E-A010-5E7656BA8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Planning</a:t>
            </a:r>
          </a:p>
        </p:txBody>
      </p:sp>
      <p:pic>
        <p:nvPicPr>
          <p:cNvPr id="4" name="Picture 3" descr="graphic of map with X, O and arrow">
            <a:extLst>
              <a:ext uri="{FF2B5EF4-FFF2-40B4-BE49-F238E27FC236}">
                <a16:creationId xmlns:a16="http://schemas.microsoft.com/office/drawing/2014/main" id="{F1BC155B-D29A-4F55-8CDD-01320E139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43881"/>
            <a:ext cx="4038600" cy="403860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C520C-9EBB-4BDE-B3E0-DEE00F126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Will you vote by mail?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sz="2800"/>
              <a:t>Request ballot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Get help filling out 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Know deadlines</a:t>
            </a:r>
          </a:p>
          <a:p>
            <a:pPr>
              <a:lnSpc>
                <a:spcPct val="90000"/>
              </a:lnSpc>
            </a:pPr>
            <a:r>
              <a:rPr lang="en-US" dirty="0"/>
              <a:t>Will you vote in person?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sz="2800"/>
              <a:t>Find location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Plan for getting there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Consider early voting if possible</a:t>
            </a:r>
          </a:p>
        </p:txBody>
      </p:sp>
    </p:spTree>
    <p:extLst>
      <p:ext uri="{BB962C8B-B14F-4D97-AF65-F5344CB8AC3E}">
        <p14:creationId xmlns:p14="http://schemas.microsoft.com/office/powerpoint/2010/main" val="142238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B7372-2718-401E-A010-5E7656BA8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Planning Tools</a:t>
            </a:r>
          </a:p>
        </p:txBody>
      </p:sp>
      <p:pic>
        <p:nvPicPr>
          <p:cNvPr id="4" name="Picture 3" descr="graphic of map with X, O and arrow">
            <a:extLst>
              <a:ext uri="{FF2B5EF4-FFF2-40B4-BE49-F238E27FC236}">
                <a16:creationId xmlns:a16="http://schemas.microsoft.com/office/drawing/2014/main" id="{F1BC155B-D29A-4F55-8CDD-01320E139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43881"/>
            <a:ext cx="4038600" cy="403860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C520C-9EBB-4BDE-B3E0-DEE00F126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Know Your Options</a:t>
            </a:r>
            <a:endParaRPr lang="en-US" dirty="0">
              <a:hlinkClick r:id="rId4"/>
            </a:endParaRPr>
          </a:p>
          <a:p>
            <a:pPr>
              <a:lnSpc>
                <a:spcPct val="90000"/>
              </a:lnSpc>
            </a:pPr>
            <a:r>
              <a:rPr lang="en-US" dirty="0">
                <a:hlinkClick r:id="rId4"/>
              </a:rPr>
              <a:t>Plain Language and easy read guides  tool kit</a:t>
            </a:r>
            <a:endParaRPr lang="en-US" dirty="0">
              <a:hlinkClick r:id="rId5"/>
            </a:endParaRPr>
          </a:p>
          <a:p>
            <a:pPr>
              <a:lnSpc>
                <a:spcPct val="90000"/>
              </a:lnSpc>
            </a:pPr>
            <a:r>
              <a:rPr lang="en-US" dirty="0">
                <a:hlinkClick r:id="rId5"/>
              </a:rPr>
              <a:t>Learn about Voting by Mail 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dirty="0">
                <a:hlinkClick r:id="rId6"/>
              </a:rPr>
              <a:t>Learn about early voting</a:t>
            </a:r>
          </a:p>
          <a:p>
            <a:pPr>
              <a:lnSpc>
                <a:spcPct val="90000"/>
              </a:lnSpc>
            </a:pPr>
            <a:r>
              <a:rPr lang="en-US" dirty="0">
                <a:hlinkClick r:id="rId7"/>
              </a:rPr>
              <a:t>Learn about assessible voting  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u="sng" dirty="0">
                <a:hlinkClick r:id="rId8"/>
              </a:rPr>
              <a:t>Video: Overcoming Voting Barriers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4920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40727-559A-46F7-9C3E-DC6C1BD00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Learn about Candidates</a:t>
            </a:r>
          </a:p>
        </p:txBody>
      </p:sp>
      <p:pic>
        <p:nvPicPr>
          <p:cNvPr id="4" name="Picture 3" descr="graphic instructor at board teaching 3 students ">
            <a:extLst>
              <a:ext uri="{FF2B5EF4-FFF2-40B4-BE49-F238E27FC236}">
                <a16:creationId xmlns:a16="http://schemas.microsoft.com/office/drawing/2014/main" id="{4F6CF327-F3B7-4015-BDEB-E471A466B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43881"/>
            <a:ext cx="4038600" cy="403860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688D2-E158-4CC7-8122-B066AD4D7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/>
              <a:t>Find sample ballot</a:t>
            </a:r>
          </a:p>
          <a:p>
            <a:r>
              <a:rPr lang="en-US" dirty="0"/>
              <a:t>Learn about candidates</a:t>
            </a:r>
          </a:p>
          <a:p>
            <a:r>
              <a:rPr lang="en-US" dirty="0"/>
              <a:t>What issues are important to you?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363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0C90C0BAAFC42B9CBFEC0708F4935" ma:contentTypeVersion="12" ma:contentTypeDescription="Create a new document." ma:contentTypeScope="" ma:versionID="569c95cd2ebacd01c34f0b02fe1a4544">
  <xsd:schema xmlns:xsd="http://www.w3.org/2001/XMLSchema" xmlns:xs="http://www.w3.org/2001/XMLSchema" xmlns:p="http://schemas.microsoft.com/office/2006/metadata/properties" xmlns:ns2="560c9c75-9737-4a47-90d7-3192440b0b55" xmlns:ns3="7244ee07-bebb-4256-851d-8920eeb3e1b7" targetNamespace="http://schemas.microsoft.com/office/2006/metadata/properties" ma:root="true" ma:fieldsID="dc80f5ee546cd110d0324f911a607fe7" ns2:_="" ns3:_="">
    <xsd:import namespace="560c9c75-9737-4a47-90d7-3192440b0b55"/>
    <xsd:import namespace="7244ee07-bebb-4256-851d-8920eeb3e1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DateTaken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c9c75-9737-4a47-90d7-3192440b0b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44ee07-bebb-4256-851d-8920eeb3e1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EF1464-67A7-4834-B314-2C9F922CFFAF}">
  <ds:schemaRefs>
    <ds:schemaRef ds:uri="http://purl.org/dc/terms/"/>
    <ds:schemaRef ds:uri="http://purl.org/dc/elements/1.1/"/>
    <ds:schemaRef ds:uri="560c9c75-9737-4a47-90d7-3192440b0b55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7244ee07-bebb-4256-851d-8920eeb3e1b7"/>
  </ds:schemaRefs>
</ds:datastoreItem>
</file>

<file path=customXml/itemProps2.xml><?xml version="1.0" encoding="utf-8"?>
<ds:datastoreItem xmlns:ds="http://schemas.openxmlformats.org/officeDocument/2006/customXml" ds:itemID="{673BB5C4-F14B-4845-B21A-3D02F3F740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9A7E32-6F92-4A41-BB0A-0D81E55DE9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0c9c75-9737-4a47-90d7-3192440b0b55"/>
    <ds:schemaRef ds:uri="7244ee07-bebb-4256-851d-8920eeb3e1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3294</TotalTime>
  <Words>356</Words>
  <Application>Microsoft Macintosh PowerPoint</Application>
  <PresentationFormat>On-screen Show (4:3)</PresentationFormat>
  <Paragraphs>79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Voting </vt:lpstr>
      <vt:lpstr>VOTE 2020</vt:lpstr>
      <vt:lpstr>PowerPoint Presentation</vt:lpstr>
      <vt:lpstr>The Ripple Effect of the Disability Vote </vt:lpstr>
      <vt:lpstr>COVID-19 Challenges </vt:lpstr>
      <vt:lpstr>What to do</vt:lpstr>
      <vt:lpstr>Planning</vt:lpstr>
      <vt:lpstr>Planning Tools</vt:lpstr>
      <vt:lpstr>Learn about Candidates</vt:lpstr>
      <vt:lpstr>Elections 2020 </vt:lpstr>
      <vt:lpstr>Learn about Candidates Tools</vt:lpstr>
      <vt:lpstr>VOTE</vt:lpstr>
      <vt:lpstr>Contact Me??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VOTE 2020</dc:title>
  <dc:creator>Rylin Rodgers</dc:creator>
  <cp:lastModifiedBy>Liz Weintraub</cp:lastModifiedBy>
  <cp:revision>23</cp:revision>
  <dcterms:created xsi:type="dcterms:W3CDTF">2020-08-04T15:59:49Z</dcterms:created>
  <dcterms:modified xsi:type="dcterms:W3CDTF">2020-10-14T19:02:33Z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0x01010010A0C90C0BAAFC42B9CBFEC0708F4935</vt:lpwstr>
  </property>
</Properties>
</file>