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84" r:id="rId4"/>
    <p:sldMasterId id="2147483899" r:id="rId5"/>
    <p:sldMasterId id="2147483929" r:id="rId6"/>
  </p:sldMasterIdLst>
  <p:notesMasterIdLst>
    <p:notesMasterId r:id="rId32"/>
  </p:notesMasterIdLst>
  <p:sldIdLst>
    <p:sldId id="2741" r:id="rId7"/>
    <p:sldId id="2746" r:id="rId8"/>
    <p:sldId id="2766" r:id="rId9"/>
    <p:sldId id="2774" r:id="rId10"/>
    <p:sldId id="2786" r:id="rId11"/>
    <p:sldId id="2787" r:id="rId12"/>
    <p:sldId id="2788" r:id="rId13"/>
    <p:sldId id="2740" r:id="rId14"/>
    <p:sldId id="2800" r:id="rId15"/>
    <p:sldId id="265" r:id="rId16"/>
    <p:sldId id="2860" r:id="rId17"/>
    <p:sldId id="2843" r:id="rId18"/>
    <p:sldId id="503" r:id="rId19"/>
    <p:sldId id="510" r:id="rId20"/>
    <p:sldId id="2849" r:id="rId21"/>
    <p:sldId id="2859" r:id="rId22"/>
    <p:sldId id="2851" r:id="rId23"/>
    <p:sldId id="2791" r:id="rId24"/>
    <p:sldId id="2799" r:id="rId25"/>
    <p:sldId id="2772" r:id="rId26"/>
    <p:sldId id="2776" r:id="rId27"/>
    <p:sldId id="2777" r:id="rId28"/>
    <p:sldId id="2784" r:id="rId29"/>
    <p:sldId id="2855" r:id="rId30"/>
    <p:sldId id="274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baeyi, Sarah A. (Meyer) (CDC/DDID/NCIRD/DBD)" initials="MSA((" lastIdx="6" clrIdx="0">
    <p:extLst>
      <p:ext uri="{19B8F6BF-5375-455C-9EA6-DF929625EA0E}">
        <p15:presenceInfo xmlns:p15="http://schemas.microsoft.com/office/powerpoint/2012/main" userId="S::vif6@cdc.gov::d83c734d-1e79-4fd5-899a-7003005510f2" providerId="AD"/>
      </p:ext>
    </p:extLst>
  </p:cmAuthor>
  <p:cmAuthor id="2" name="Parker Fiebelkorn, Amy (CDC/DDID/NCIRD/ISD)" initials="PFA(" lastIdx="1" clrIdx="1">
    <p:extLst>
      <p:ext uri="{19B8F6BF-5375-455C-9EA6-DF929625EA0E}">
        <p15:presenceInfo xmlns:p15="http://schemas.microsoft.com/office/powerpoint/2012/main" userId="S::dez8@cdc.gov::1e2b8a52-6da8-4ba2-8833-c30d5ab6ce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0A5"/>
    <a:srgbClr val="002E89"/>
    <a:srgbClr val="335FB2"/>
    <a:srgbClr val="3A517E"/>
    <a:srgbClr val="01060F"/>
    <a:srgbClr val="008080"/>
    <a:srgbClr val="D4E8EA"/>
    <a:srgbClr val="FF6600"/>
    <a:srgbClr val="0066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4214" autoAdjust="0"/>
  </p:normalViewPr>
  <p:slideViewPr>
    <p:cSldViewPr snapToGrid="0">
      <p:cViewPr varScale="1">
        <p:scale>
          <a:sx n="49" d="100"/>
          <a:sy n="49" d="100"/>
        </p:scale>
        <p:origin x="1128" y="5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-5400000" spcFirstLastPara="1" vertOverflow="ellipsis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1060F"/>
                </a:solidFill>
              </a:rPr>
              <a:t>Doses (millions)</a:t>
            </a:r>
          </a:p>
        </c:rich>
      </c:tx>
      <c:layout>
        <c:manualLayout>
          <c:xMode val="edge"/>
          <c:yMode val="edge"/>
          <c:x val="0"/>
          <c:y val="0.24771891793645887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9103778332227"/>
          <c:y val="0.10425318043738704"/>
          <c:w val="0.73937277486064845"/>
          <c:h val="0.649109122887512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Doses (millions)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2008-9</c:v>
                </c:pt>
                <c:pt idx="1">
                  <c:v>2009-10</c:v>
                </c:pt>
                <c:pt idx="2">
                  <c:v>2010-1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  <c:pt idx="12">
                  <c:v>2020-21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110.9</c:v>
                </c:pt>
                <c:pt idx="1">
                  <c:v>114</c:v>
                </c:pt>
                <c:pt idx="2">
                  <c:v>115.1</c:v>
                </c:pt>
                <c:pt idx="3">
                  <c:v>132</c:v>
                </c:pt>
                <c:pt idx="4">
                  <c:v>134.9</c:v>
                </c:pt>
                <c:pt idx="5">
                  <c:v>134.5</c:v>
                </c:pt>
                <c:pt idx="6">
                  <c:v>147.80000000000001</c:v>
                </c:pt>
                <c:pt idx="7">
                  <c:v>146.4</c:v>
                </c:pt>
                <c:pt idx="8">
                  <c:v>145.9</c:v>
                </c:pt>
                <c:pt idx="9">
                  <c:v>155.30000000000001</c:v>
                </c:pt>
                <c:pt idx="10">
                  <c:v>169.1</c:v>
                </c:pt>
                <c:pt idx="11">
                  <c:v>174.5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B3-440F-AEF7-CF8A7823C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0699856"/>
        <c:axId val="971001312"/>
      </c:lineChart>
      <c:catAx>
        <c:axId val="105069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1060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001312"/>
        <c:crosses val="autoZero"/>
        <c:auto val="1"/>
        <c:lblAlgn val="ctr"/>
        <c:lblOffset val="100"/>
        <c:noMultiLvlLbl val="0"/>
      </c:catAx>
      <c:valAx>
        <c:axId val="97100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1060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6998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98394948935203"/>
          <c:y val="0.30057707247928378"/>
          <c:w val="0.37608114928179681"/>
          <c:h val="5.7605731048981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C4305-090D-48ED-9A13-A5D65C355E5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162715B-A290-4A1C-8C96-54299B64C093}">
      <dgm:prSet phldrT="[Text]" custT="1"/>
      <dgm:spPr/>
      <dgm:t>
        <a:bodyPr/>
        <a:lstStyle/>
        <a:p>
          <a:r>
            <a:rPr lang="en-US" sz="2000" b="1" dirty="0"/>
            <a:t>Deaths</a:t>
          </a:r>
        </a:p>
        <a:p>
          <a:r>
            <a:rPr lang="en-US" sz="2000" dirty="0">
              <a:ea typeface="Times New Roman" panose="02020603050405020304" pitchFamily="18" charset="0"/>
              <a:cs typeface="Times New Roman" panose="02020603050405020304" pitchFamily="18" charset="0"/>
            </a:rPr>
            <a:t>24,000-62,000</a:t>
          </a:r>
          <a:endParaRPr lang="en-US" sz="2000" dirty="0"/>
        </a:p>
      </dgm:t>
    </dgm:pt>
    <dgm:pt modelId="{C059B71C-A5BE-49DE-8BCC-5CA8B16E78E6}" type="parTrans" cxnId="{9466A728-5994-4FD8-BC54-DEAB837B9A98}">
      <dgm:prSet/>
      <dgm:spPr/>
      <dgm:t>
        <a:bodyPr/>
        <a:lstStyle/>
        <a:p>
          <a:endParaRPr lang="en-US"/>
        </a:p>
      </dgm:t>
    </dgm:pt>
    <dgm:pt modelId="{73F656B4-DD3E-4EEF-99AF-C259C636FCE7}" type="sibTrans" cxnId="{9466A728-5994-4FD8-BC54-DEAB837B9A98}">
      <dgm:prSet/>
      <dgm:spPr/>
      <dgm:t>
        <a:bodyPr/>
        <a:lstStyle/>
        <a:p>
          <a:endParaRPr lang="en-US"/>
        </a:p>
      </dgm:t>
    </dgm:pt>
    <dgm:pt modelId="{C1E5F046-7EE3-4B34-85F6-5B3273CDCD25}">
      <dgm:prSet custT="1"/>
      <dgm:spPr/>
      <dgm:t>
        <a:bodyPr/>
        <a:lstStyle/>
        <a:p>
          <a:r>
            <a:rPr lang="en-US" sz="2000" b="1" dirty="0"/>
            <a:t>Hospitalizations</a:t>
          </a:r>
        </a:p>
        <a:p>
          <a:r>
            <a:rPr lang="en-US" sz="2000" dirty="0">
              <a:ea typeface="Times New Roman" panose="02020603050405020304" pitchFamily="18" charset="0"/>
              <a:cs typeface="Times New Roman" panose="02020603050405020304" pitchFamily="18" charset="0"/>
            </a:rPr>
            <a:t>410,000-740,000</a:t>
          </a:r>
          <a:endParaRPr lang="en-US" sz="2000" dirty="0"/>
        </a:p>
      </dgm:t>
    </dgm:pt>
    <dgm:pt modelId="{1F954701-016D-42B2-A40A-FBD02CB48837}" type="parTrans" cxnId="{ACF1B385-9593-4AE0-9D26-7104134CE7C4}">
      <dgm:prSet/>
      <dgm:spPr/>
      <dgm:t>
        <a:bodyPr/>
        <a:lstStyle/>
        <a:p>
          <a:endParaRPr lang="en-US"/>
        </a:p>
      </dgm:t>
    </dgm:pt>
    <dgm:pt modelId="{195997D0-6F28-4E98-BEB5-59C3F872F1BD}" type="sibTrans" cxnId="{ACF1B385-9593-4AE0-9D26-7104134CE7C4}">
      <dgm:prSet/>
      <dgm:spPr/>
      <dgm:t>
        <a:bodyPr/>
        <a:lstStyle/>
        <a:p>
          <a:endParaRPr lang="en-US"/>
        </a:p>
      </dgm:t>
    </dgm:pt>
    <dgm:pt modelId="{9954F462-51AB-47FA-8598-68CFF552EA15}">
      <dgm:prSet custT="1"/>
      <dgm:spPr/>
      <dgm:t>
        <a:bodyPr/>
        <a:lstStyle/>
        <a:p>
          <a:r>
            <a:rPr lang="en-US" sz="2000" b="1" dirty="0">
              <a:ea typeface="Times New Roman" panose="02020603050405020304" pitchFamily="18" charset="0"/>
              <a:cs typeface="Times New Roman" panose="02020603050405020304" pitchFamily="18" charset="0"/>
            </a:rPr>
            <a:t> Illnesses</a:t>
          </a:r>
        </a:p>
        <a:p>
          <a:r>
            <a:rPr lang="en-US" sz="2000" dirty="0">
              <a:ea typeface="Times New Roman" panose="02020603050405020304" pitchFamily="18" charset="0"/>
              <a:cs typeface="Times New Roman" panose="02020603050405020304" pitchFamily="18" charset="0"/>
            </a:rPr>
            <a:t>39,000,000-56,000,000</a:t>
          </a:r>
          <a:endParaRPr lang="en-US" sz="2000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EE7B84B-DC8E-4504-836E-3C810F10E4A2}" type="parTrans" cxnId="{E681E399-9862-4FB6-8857-4FDD485C0356}">
      <dgm:prSet/>
      <dgm:spPr/>
      <dgm:t>
        <a:bodyPr/>
        <a:lstStyle/>
        <a:p>
          <a:endParaRPr lang="en-US"/>
        </a:p>
      </dgm:t>
    </dgm:pt>
    <dgm:pt modelId="{2B28EB6C-5A11-4A18-B2AE-41898C1ACDBA}" type="sibTrans" cxnId="{E681E399-9862-4FB6-8857-4FDD485C0356}">
      <dgm:prSet/>
      <dgm:spPr/>
      <dgm:t>
        <a:bodyPr/>
        <a:lstStyle/>
        <a:p>
          <a:endParaRPr lang="en-US"/>
        </a:p>
      </dgm:t>
    </dgm:pt>
    <dgm:pt modelId="{6BC1C933-6CE6-4A1E-B5CF-4A97F010C06D}">
      <dgm:prSet custT="1"/>
      <dgm:spPr/>
      <dgm:t>
        <a:bodyPr/>
        <a:lstStyle/>
        <a:p>
          <a:r>
            <a:rPr lang="en-US" sz="2000" b="1" dirty="0">
              <a:ea typeface="Times New Roman" panose="02020603050405020304" pitchFamily="18" charset="0"/>
              <a:cs typeface="Times New Roman" panose="02020603050405020304" pitchFamily="18" charset="0"/>
            </a:rPr>
            <a:t>Medical visits</a:t>
          </a:r>
        </a:p>
        <a:p>
          <a:r>
            <a:rPr lang="en-US" sz="2000" dirty="0">
              <a:ea typeface="Times New Roman" panose="02020603050405020304" pitchFamily="18" charset="0"/>
              <a:cs typeface="Times New Roman" panose="02020603050405020304" pitchFamily="18" charset="0"/>
            </a:rPr>
            <a:t>18,000,000-26,000,000 </a:t>
          </a:r>
          <a:endParaRPr lang="en-US" sz="2000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EBCA8AC-9136-48BA-98C3-A95B63CCDCF0}" type="parTrans" cxnId="{7A0A7B59-F537-42A4-AE2B-272F4C73278B}">
      <dgm:prSet/>
      <dgm:spPr/>
      <dgm:t>
        <a:bodyPr/>
        <a:lstStyle/>
        <a:p>
          <a:endParaRPr lang="en-US"/>
        </a:p>
      </dgm:t>
    </dgm:pt>
    <dgm:pt modelId="{B4ECF86F-63E4-4ACF-AA58-8F737EA3D03E}" type="sibTrans" cxnId="{7A0A7B59-F537-42A4-AE2B-272F4C73278B}">
      <dgm:prSet/>
      <dgm:spPr/>
      <dgm:t>
        <a:bodyPr/>
        <a:lstStyle/>
        <a:p>
          <a:endParaRPr lang="en-US"/>
        </a:p>
      </dgm:t>
    </dgm:pt>
    <dgm:pt modelId="{56B78789-BD58-456D-9DDE-BC2AF05F0DAE}" type="pres">
      <dgm:prSet presAssocID="{74BC4305-090D-48ED-9A13-A5D65C355E5D}" presName="compositeShape" presStyleCnt="0">
        <dgm:presLayoutVars>
          <dgm:dir/>
          <dgm:resizeHandles/>
        </dgm:presLayoutVars>
      </dgm:prSet>
      <dgm:spPr/>
    </dgm:pt>
    <dgm:pt modelId="{18625739-BA28-41EB-84C0-55734A20279C}" type="pres">
      <dgm:prSet presAssocID="{74BC4305-090D-48ED-9A13-A5D65C355E5D}" presName="pyramid" presStyleLbl="node1" presStyleIdx="0" presStyleCnt="1" custLinFactNeighborX="-66023" custLinFactNeighborY="-3144"/>
      <dgm:spPr/>
    </dgm:pt>
    <dgm:pt modelId="{B307FC88-0199-43C5-B054-EACDD6547474}" type="pres">
      <dgm:prSet presAssocID="{74BC4305-090D-48ED-9A13-A5D65C355E5D}" presName="theList" presStyleCnt="0"/>
      <dgm:spPr/>
    </dgm:pt>
    <dgm:pt modelId="{577245A9-495B-4A07-9BFB-2CE936ED8B2E}" type="pres">
      <dgm:prSet presAssocID="{F162715B-A290-4A1C-8C96-54299B64C093}" presName="aNode" presStyleLbl="fgAcc1" presStyleIdx="0" presStyleCnt="4">
        <dgm:presLayoutVars>
          <dgm:bulletEnabled val="1"/>
        </dgm:presLayoutVars>
      </dgm:prSet>
      <dgm:spPr/>
    </dgm:pt>
    <dgm:pt modelId="{A805528D-63A4-4AFA-9F7E-1545D759EDB5}" type="pres">
      <dgm:prSet presAssocID="{F162715B-A290-4A1C-8C96-54299B64C093}" presName="aSpace" presStyleCnt="0"/>
      <dgm:spPr/>
    </dgm:pt>
    <dgm:pt modelId="{C1CEE3A5-9D4F-4E51-803E-C42FD3C21798}" type="pres">
      <dgm:prSet presAssocID="{C1E5F046-7EE3-4B34-85F6-5B3273CDCD25}" presName="aNode" presStyleLbl="fgAcc1" presStyleIdx="1" presStyleCnt="4">
        <dgm:presLayoutVars>
          <dgm:bulletEnabled val="1"/>
        </dgm:presLayoutVars>
      </dgm:prSet>
      <dgm:spPr/>
    </dgm:pt>
    <dgm:pt modelId="{E9599855-FB2C-411E-972E-AC6B3E628C5C}" type="pres">
      <dgm:prSet presAssocID="{C1E5F046-7EE3-4B34-85F6-5B3273CDCD25}" presName="aSpace" presStyleCnt="0"/>
      <dgm:spPr/>
    </dgm:pt>
    <dgm:pt modelId="{46A58793-1DAB-4AA0-BB44-9D1DA02970C7}" type="pres">
      <dgm:prSet presAssocID="{6BC1C933-6CE6-4A1E-B5CF-4A97F010C06D}" presName="aNode" presStyleLbl="fgAcc1" presStyleIdx="2" presStyleCnt="4">
        <dgm:presLayoutVars>
          <dgm:bulletEnabled val="1"/>
        </dgm:presLayoutVars>
      </dgm:prSet>
      <dgm:spPr/>
    </dgm:pt>
    <dgm:pt modelId="{FE0E1649-AFA3-422D-8138-96879662796A}" type="pres">
      <dgm:prSet presAssocID="{6BC1C933-6CE6-4A1E-B5CF-4A97F010C06D}" presName="aSpace" presStyleCnt="0"/>
      <dgm:spPr/>
    </dgm:pt>
    <dgm:pt modelId="{D9F3FE5B-A38E-4A66-A6D7-C9B66775FFD0}" type="pres">
      <dgm:prSet presAssocID="{9954F462-51AB-47FA-8598-68CFF552EA15}" presName="aNode" presStyleLbl="fgAcc1" presStyleIdx="3" presStyleCnt="4">
        <dgm:presLayoutVars>
          <dgm:bulletEnabled val="1"/>
        </dgm:presLayoutVars>
      </dgm:prSet>
      <dgm:spPr/>
    </dgm:pt>
    <dgm:pt modelId="{2CCF7CEF-6425-4AD9-8549-27CD1D8AD9A5}" type="pres">
      <dgm:prSet presAssocID="{9954F462-51AB-47FA-8598-68CFF552EA15}" presName="aSpace" presStyleCnt="0"/>
      <dgm:spPr/>
    </dgm:pt>
  </dgm:ptLst>
  <dgm:cxnLst>
    <dgm:cxn modelId="{BB374E13-3313-4705-93AC-3639F0BB2998}" type="presOf" srcId="{74BC4305-090D-48ED-9A13-A5D65C355E5D}" destId="{56B78789-BD58-456D-9DDE-BC2AF05F0DAE}" srcOrd="0" destOrd="0" presId="urn:microsoft.com/office/officeart/2005/8/layout/pyramid2"/>
    <dgm:cxn modelId="{9466A728-5994-4FD8-BC54-DEAB837B9A98}" srcId="{74BC4305-090D-48ED-9A13-A5D65C355E5D}" destId="{F162715B-A290-4A1C-8C96-54299B64C093}" srcOrd="0" destOrd="0" parTransId="{C059B71C-A5BE-49DE-8BCC-5CA8B16E78E6}" sibTransId="{73F656B4-DD3E-4EEF-99AF-C259C636FCE7}"/>
    <dgm:cxn modelId="{3DEF2160-D046-44C2-A283-6A7C2D7E1A19}" type="presOf" srcId="{9954F462-51AB-47FA-8598-68CFF552EA15}" destId="{D9F3FE5B-A38E-4A66-A6D7-C9B66775FFD0}" srcOrd="0" destOrd="0" presId="urn:microsoft.com/office/officeart/2005/8/layout/pyramid2"/>
    <dgm:cxn modelId="{7A0A7B59-F537-42A4-AE2B-272F4C73278B}" srcId="{74BC4305-090D-48ED-9A13-A5D65C355E5D}" destId="{6BC1C933-6CE6-4A1E-B5CF-4A97F010C06D}" srcOrd="2" destOrd="0" parTransId="{6EBCA8AC-9136-48BA-98C3-A95B63CCDCF0}" sibTransId="{B4ECF86F-63E4-4ACF-AA58-8F737EA3D03E}"/>
    <dgm:cxn modelId="{ACF1B385-9593-4AE0-9D26-7104134CE7C4}" srcId="{74BC4305-090D-48ED-9A13-A5D65C355E5D}" destId="{C1E5F046-7EE3-4B34-85F6-5B3273CDCD25}" srcOrd="1" destOrd="0" parTransId="{1F954701-016D-42B2-A40A-FBD02CB48837}" sibTransId="{195997D0-6F28-4E98-BEB5-59C3F872F1BD}"/>
    <dgm:cxn modelId="{A5757192-0289-4550-94DB-914AE9006199}" type="presOf" srcId="{F162715B-A290-4A1C-8C96-54299B64C093}" destId="{577245A9-495B-4A07-9BFB-2CE936ED8B2E}" srcOrd="0" destOrd="0" presId="urn:microsoft.com/office/officeart/2005/8/layout/pyramid2"/>
    <dgm:cxn modelId="{E1D7C697-38FD-4E9C-9B90-CC58CEB95EC0}" type="presOf" srcId="{6BC1C933-6CE6-4A1E-B5CF-4A97F010C06D}" destId="{46A58793-1DAB-4AA0-BB44-9D1DA02970C7}" srcOrd="0" destOrd="0" presId="urn:microsoft.com/office/officeart/2005/8/layout/pyramid2"/>
    <dgm:cxn modelId="{E681E399-9862-4FB6-8857-4FDD485C0356}" srcId="{74BC4305-090D-48ED-9A13-A5D65C355E5D}" destId="{9954F462-51AB-47FA-8598-68CFF552EA15}" srcOrd="3" destOrd="0" parTransId="{9EE7B84B-DC8E-4504-836E-3C810F10E4A2}" sibTransId="{2B28EB6C-5A11-4A18-B2AE-41898C1ACDBA}"/>
    <dgm:cxn modelId="{0E86EFE6-CF3E-42CD-98E4-CB2474EE83F5}" type="presOf" srcId="{C1E5F046-7EE3-4B34-85F6-5B3273CDCD25}" destId="{C1CEE3A5-9D4F-4E51-803E-C42FD3C21798}" srcOrd="0" destOrd="0" presId="urn:microsoft.com/office/officeart/2005/8/layout/pyramid2"/>
    <dgm:cxn modelId="{B12005F7-00BC-40A7-BD2F-1C308EFE3A2F}" type="presParOf" srcId="{56B78789-BD58-456D-9DDE-BC2AF05F0DAE}" destId="{18625739-BA28-41EB-84C0-55734A20279C}" srcOrd="0" destOrd="0" presId="urn:microsoft.com/office/officeart/2005/8/layout/pyramid2"/>
    <dgm:cxn modelId="{E3929CAC-5E96-4AE1-8C1C-85A17B7C8B8F}" type="presParOf" srcId="{56B78789-BD58-456D-9DDE-BC2AF05F0DAE}" destId="{B307FC88-0199-43C5-B054-EACDD6547474}" srcOrd="1" destOrd="0" presId="urn:microsoft.com/office/officeart/2005/8/layout/pyramid2"/>
    <dgm:cxn modelId="{39F48F5B-8437-4192-9941-AA7F45281925}" type="presParOf" srcId="{B307FC88-0199-43C5-B054-EACDD6547474}" destId="{577245A9-495B-4A07-9BFB-2CE936ED8B2E}" srcOrd="0" destOrd="0" presId="urn:microsoft.com/office/officeart/2005/8/layout/pyramid2"/>
    <dgm:cxn modelId="{4D52625F-384C-4647-9027-865667B822C8}" type="presParOf" srcId="{B307FC88-0199-43C5-B054-EACDD6547474}" destId="{A805528D-63A4-4AFA-9F7E-1545D759EDB5}" srcOrd="1" destOrd="0" presId="urn:microsoft.com/office/officeart/2005/8/layout/pyramid2"/>
    <dgm:cxn modelId="{0DD0A51F-C7AE-4EA7-8239-61D44DBDAA4A}" type="presParOf" srcId="{B307FC88-0199-43C5-B054-EACDD6547474}" destId="{C1CEE3A5-9D4F-4E51-803E-C42FD3C21798}" srcOrd="2" destOrd="0" presId="urn:microsoft.com/office/officeart/2005/8/layout/pyramid2"/>
    <dgm:cxn modelId="{5BD26E63-302F-4BB1-B8E9-6ED5F9EE01EA}" type="presParOf" srcId="{B307FC88-0199-43C5-B054-EACDD6547474}" destId="{E9599855-FB2C-411E-972E-AC6B3E628C5C}" srcOrd="3" destOrd="0" presId="urn:microsoft.com/office/officeart/2005/8/layout/pyramid2"/>
    <dgm:cxn modelId="{9ED0DBB0-2AFF-4D43-B1DB-E3B1DC0C3786}" type="presParOf" srcId="{B307FC88-0199-43C5-B054-EACDD6547474}" destId="{46A58793-1DAB-4AA0-BB44-9D1DA02970C7}" srcOrd="4" destOrd="0" presId="urn:microsoft.com/office/officeart/2005/8/layout/pyramid2"/>
    <dgm:cxn modelId="{124959F4-219C-4016-A785-89B94BA79175}" type="presParOf" srcId="{B307FC88-0199-43C5-B054-EACDD6547474}" destId="{FE0E1649-AFA3-422D-8138-96879662796A}" srcOrd="5" destOrd="0" presId="urn:microsoft.com/office/officeart/2005/8/layout/pyramid2"/>
    <dgm:cxn modelId="{422557FD-4DE8-4559-94D2-EC5C7B0744FF}" type="presParOf" srcId="{B307FC88-0199-43C5-B054-EACDD6547474}" destId="{D9F3FE5B-A38E-4A66-A6D7-C9B66775FFD0}" srcOrd="6" destOrd="0" presId="urn:microsoft.com/office/officeart/2005/8/layout/pyramid2"/>
    <dgm:cxn modelId="{A4C2C0CC-3078-449B-B379-AA38893BFB26}" type="presParOf" srcId="{B307FC88-0199-43C5-B054-EACDD6547474}" destId="{2CCF7CEF-6425-4AD9-8549-27CD1D8AD9A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25739-BA28-41EB-84C0-55734A20279C}">
      <dsp:nvSpPr>
        <dsp:cNvPr id="0" name=""/>
        <dsp:cNvSpPr/>
      </dsp:nvSpPr>
      <dsp:spPr>
        <a:xfrm>
          <a:off x="0" y="0"/>
          <a:ext cx="5003798" cy="50037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245A9-495B-4A07-9BFB-2CE936ED8B2E}">
      <dsp:nvSpPr>
        <dsp:cNvPr id="0" name=""/>
        <dsp:cNvSpPr/>
      </dsp:nvSpPr>
      <dsp:spPr>
        <a:xfrm>
          <a:off x="2732587" y="500868"/>
          <a:ext cx="3252468" cy="8893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Deaths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24,000-62,000</a:t>
          </a:r>
          <a:endParaRPr lang="en-US" sz="2000" kern="1200" dirty="0"/>
        </a:p>
      </dsp:txBody>
      <dsp:txXfrm>
        <a:off x="2776001" y="544282"/>
        <a:ext cx="3165640" cy="802518"/>
      </dsp:txXfrm>
    </dsp:sp>
    <dsp:sp modelId="{C1CEE3A5-9D4F-4E51-803E-C42FD3C21798}">
      <dsp:nvSpPr>
        <dsp:cNvPr id="0" name=""/>
        <dsp:cNvSpPr/>
      </dsp:nvSpPr>
      <dsp:spPr>
        <a:xfrm>
          <a:off x="2732587" y="1501383"/>
          <a:ext cx="3252468" cy="8893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Hospitalizations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410,000-740,000</a:t>
          </a:r>
          <a:endParaRPr lang="en-US" sz="2000" kern="1200" dirty="0"/>
        </a:p>
      </dsp:txBody>
      <dsp:txXfrm>
        <a:off x="2776001" y="1544797"/>
        <a:ext cx="3165640" cy="802518"/>
      </dsp:txXfrm>
    </dsp:sp>
    <dsp:sp modelId="{46A58793-1DAB-4AA0-BB44-9D1DA02970C7}">
      <dsp:nvSpPr>
        <dsp:cNvPr id="0" name=""/>
        <dsp:cNvSpPr/>
      </dsp:nvSpPr>
      <dsp:spPr>
        <a:xfrm>
          <a:off x="2732587" y="2501899"/>
          <a:ext cx="3252468" cy="8893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a typeface="Times New Roman" panose="02020603050405020304" pitchFamily="18" charset="0"/>
              <a:cs typeface="Times New Roman" panose="02020603050405020304" pitchFamily="18" charset="0"/>
            </a:rPr>
            <a:t>Medical visits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18,000,000-26,000,000 </a:t>
          </a:r>
          <a:endParaRPr lang="en-US" sz="20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776001" y="2545313"/>
        <a:ext cx="3165640" cy="802518"/>
      </dsp:txXfrm>
    </dsp:sp>
    <dsp:sp modelId="{D9F3FE5B-A38E-4A66-A6D7-C9B66775FFD0}">
      <dsp:nvSpPr>
        <dsp:cNvPr id="0" name=""/>
        <dsp:cNvSpPr/>
      </dsp:nvSpPr>
      <dsp:spPr>
        <a:xfrm>
          <a:off x="2732587" y="3502414"/>
          <a:ext cx="3252468" cy="8893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a typeface="Times New Roman" panose="02020603050405020304" pitchFamily="18" charset="0"/>
              <a:cs typeface="Times New Roman" panose="02020603050405020304" pitchFamily="18" charset="0"/>
            </a:rPr>
            <a:t> Illnesses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39,000,000-56,000,000</a:t>
          </a:r>
          <a:endParaRPr lang="en-US" sz="20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776001" y="3545828"/>
        <a:ext cx="3165640" cy="802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0.88519</cdr:x>
      <cdr:y>0.09607</cdr:y>
    </cdr:from>
    <cdr:to>
      <cdr:x>0.96552</cdr:x>
      <cdr:y>0.153</cdr:y>
    </cdr:to>
    <cdr:sp macro="" textlink="">
      <cdr:nvSpPr>
        <cdr:cNvPr id="3" name="Star: 5 Points 2">
          <a:extLst xmlns:a="http://schemas.openxmlformats.org/drawingml/2006/main">
            <a:ext uri="{FF2B5EF4-FFF2-40B4-BE49-F238E27FC236}">
              <a16:creationId xmlns:a16="http://schemas.microsoft.com/office/drawing/2014/main" id="{643DD4BB-511B-4027-B10F-3CE19CECE450}"/>
            </a:ext>
          </a:extLst>
        </cdr:cNvPr>
        <cdr:cNvSpPr/>
      </cdr:nvSpPr>
      <cdr:spPr>
        <a:xfrm xmlns:a="http://schemas.openxmlformats.org/drawingml/2006/main">
          <a:off x="3614875" y="433427"/>
          <a:ext cx="328031" cy="256854"/>
        </a:xfrm>
        <a:prstGeom xmlns:a="http://schemas.openxmlformats.org/drawingml/2006/main" prst="star5">
          <a:avLst>
            <a:gd name="adj" fmla="val 11862"/>
            <a:gd name="hf" fmla="val 105146"/>
            <a:gd name="vf" fmla="val 110557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03A0D-D32C-4B2D-AB54-A97140850F2B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35A89-B108-4813-8B8F-76BB4D4E1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7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35A89-B108-4813-8B8F-76BB4D4E10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7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35A89-B108-4813-8B8F-76BB4D4E10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3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9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35A89-B108-4813-8B8F-76BB4D4E1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9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35A89-B108-4813-8B8F-76BB4D4E10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8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35A89-B108-4813-8B8F-76BB4D4E10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1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The Epidemiology Specialist (hired through the funding) will run immunization coverage rate reports from </a:t>
            </a:r>
            <a:r>
              <a:rPr lang="en-US" dirty="0" err="1"/>
              <a:t>VacTrAK</a:t>
            </a:r>
            <a:r>
              <a:rPr lang="en-US" dirty="0"/>
              <a:t> quarterly, present this data to the stakeholder group*, and identify healthcare providers in need of additional support and education.</a:t>
            </a:r>
          </a:p>
          <a:p>
            <a:r>
              <a:rPr lang="en-US" dirty="0"/>
              <a:t>2. The stakeholder group will use this data when creating additional campaign materials and for targeting regions where healthcare providers need education.</a:t>
            </a:r>
          </a:p>
          <a:p>
            <a:r>
              <a:rPr lang="en-US" dirty="0"/>
              <a:t>3. The stakeholder group will work with local coalitions, public health nursing, and school nurses to identify opportunities to conduct influenza vaccine clinics.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35A89-B108-4813-8B8F-76BB4D4E10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77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Any changes in guidance will be updated on this website. Please sign up to be notified by email when information changes.</a:t>
            </a:r>
          </a:p>
          <a:p>
            <a:r>
              <a:rPr lang="en-US" sz="2800" dirty="0"/>
              <a:t>We will be posting further guidance for temporary and off-site clinic sites for immunization in the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35A89-B108-4813-8B8F-76BB4D4E10B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7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5"/>
            <a:ext cx="10972800" cy="11557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800" b="1" baseline="0">
                <a:solidFill>
                  <a:schemeClr val="accent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1"/>
                </a:solidFill>
                <a:effectLst/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5000"/>
                  </a:schemeClr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National Center for Immunization and Respiratory Diseases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9598" y="6495064"/>
            <a:ext cx="1097280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9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</p:spTree>
    <p:extLst>
      <p:ext uri="{BB962C8B-B14F-4D97-AF65-F5344CB8AC3E}">
        <p14:creationId xmlns:p14="http://schemas.microsoft.com/office/powerpoint/2010/main" val="23014655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NCIRD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4"/>
          <a:stretch/>
        </p:blipFill>
        <p:spPr>
          <a:xfrm>
            <a:off x="0" y="6683027"/>
            <a:ext cx="12192000" cy="17497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8B9B92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2A97E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94F4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39472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0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R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/>
        </p:blipFill>
        <p:spPr>
          <a:xfrm>
            <a:off x="0" y="1779"/>
            <a:ext cx="12192000" cy="12088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8B9B9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Immunization &amp; Respiratory Diseases</a:t>
            </a:r>
          </a:p>
        </p:txBody>
      </p:sp>
    </p:spTree>
    <p:extLst>
      <p:ext uri="{BB962C8B-B14F-4D97-AF65-F5344CB8AC3E}">
        <p14:creationId xmlns:p14="http://schemas.microsoft.com/office/powerpoint/2010/main" val="12865678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NCIRD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4"/>
          <a:stretch/>
        </p:blipFill>
        <p:spPr>
          <a:xfrm>
            <a:off x="0" y="6683027"/>
            <a:ext cx="12192000" cy="17497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8B9B92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2A97E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94F4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05173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4"/>
          <a:stretch/>
        </p:blipFill>
        <p:spPr>
          <a:xfrm>
            <a:off x="0" y="6684935"/>
            <a:ext cx="12192000" cy="1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202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594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64387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3" y="1"/>
            <a:ext cx="12210197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6"/>
            <a:ext cx="10972800" cy="11557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800" b="1" baseline="0">
                <a:solidFill>
                  <a:schemeClr val="accent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1"/>
                </a:solidFill>
                <a:effectLst/>
                <a:latin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" y="577003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5000"/>
                  </a:schemeClr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3" y="1"/>
            <a:ext cx="12210197" cy="1254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599" y="577003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3" y="1"/>
            <a:ext cx="12210197" cy="1254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599" y="577003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3" y="1"/>
            <a:ext cx="12210197" cy="125403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09600" y="192628"/>
            <a:ext cx="9204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</a:t>
            </a:r>
            <a:r>
              <a:rPr lang="en-US" sz="2000" b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Disease Control and Prevention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9599" y="577004"/>
            <a:ext cx="9204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National Center for </a:t>
            </a:r>
            <a:r>
              <a:rPr lang="en-US" sz="1400" baseline="0" dirty="0">
                <a:solidFill>
                  <a:schemeClr val="bg1"/>
                </a:solidFill>
                <a:latin typeface="+mj-lt"/>
              </a:rPr>
              <a:t>Immunization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and Respiratory Diseases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9600" y="6495064"/>
            <a:ext cx="1097280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9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</p:spTree>
    <p:extLst>
      <p:ext uri="{BB962C8B-B14F-4D97-AF65-F5344CB8AC3E}">
        <p14:creationId xmlns:p14="http://schemas.microsoft.com/office/powerpoint/2010/main" val="11375019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7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2870182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54481"/>
            <a:ext cx="5242560" cy="4620895"/>
          </a:xfrm>
          <a:prstGeom prst="rect">
            <a:avLst/>
          </a:prstGeom>
        </p:spPr>
        <p:txBody>
          <a:bodyPr/>
          <a:lstStyle>
            <a:lvl1pPr marL="243829" indent="-243829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56" indent="-243829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2pPr>
            <a:lvl3pPr marL="731484" indent="-243829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975312" indent="-243829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40" indent="-243829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339840" y="1554481"/>
            <a:ext cx="5242560" cy="4620895"/>
          </a:xfrm>
          <a:prstGeom prst="rect">
            <a:avLst/>
          </a:prstGeom>
        </p:spPr>
        <p:txBody>
          <a:bodyPr/>
          <a:lstStyle>
            <a:lvl1pPr marL="243829" indent="-243829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56" indent="-243829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12" indent="-243829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40" indent="-243829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 baseline="0">
                <a:solidFill>
                  <a:schemeClr val="tx2"/>
                </a:solidFill>
                <a:latin typeface="+mn-lt"/>
              </a:defRPr>
            </a:lvl7pPr>
            <a:lvl8pPr>
              <a:defRPr baseline="0">
                <a:solidFill>
                  <a:schemeClr val="tx2"/>
                </a:solidFill>
                <a:latin typeface="+mn-lt"/>
              </a:defRPr>
            </a:lvl8pPr>
            <a:lvl9pPr>
              <a:defRPr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7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7560065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r>
              <a:rPr lang="en-US" dirty="0"/>
              <a:t>Tenth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37654988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833360" y="1554481"/>
            <a:ext cx="3749040" cy="4620895"/>
          </a:xfrm>
          <a:prstGeom prst="rect">
            <a:avLst/>
          </a:prstGeom>
        </p:spPr>
        <p:txBody>
          <a:bodyPr/>
          <a:lstStyle>
            <a:lvl1pPr marL="243829" indent="-243829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56" indent="-243829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12" indent="-243829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40" indent="-243829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554481"/>
            <a:ext cx="6766560" cy="4620895"/>
          </a:xfrm>
          <a:prstGeom prst="rect">
            <a:avLst/>
          </a:prstGeom>
        </p:spPr>
        <p:txBody>
          <a:bodyPr/>
          <a:lstStyle>
            <a:lvl1pPr marL="243829" indent="-243829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56" indent="-243829">
              <a:buClr>
                <a:schemeClr val="accent1"/>
              </a:buClr>
              <a:buSzPct val="100000"/>
              <a:buFont typeface="Courier New" panose="02070309020205020404" pitchFamily="49" charset="0"/>
              <a:buChar char="-"/>
              <a:defRPr sz="1800" b="0">
                <a:solidFill>
                  <a:schemeClr val="tx2"/>
                </a:solidFill>
              </a:defRPr>
            </a:lvl2pPr>
            <a:lvl3pPr marL="731484" indent="-243829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 marL="1005815" indent="-243829">
              <a:buClr>
                <a:schemeClr val="accent1"/>
              </a:buClr>
              <a:buSzPct val="100000"/>
              <a:buFont typeface="Courier New" pitchFamily="49" charset="0"/>
              <a:buChar char="-"/>
              <a:defRPr sz="1800" baseline="0">
                <a:solidFill>
                  <a:schemeClr val="tx2"/>
                </a:solidFill>
              </a:defRPr>
            </a:lvl4pPr>
            <a:lvl5pPr marL="1219140" indent="-243829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6pPr>
            <a:lvl7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7pPr>
            <a:lvl8pPr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  <a:p>
            <a:pPr lvl="7"/>
            <a:r>
              <a:rPr 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7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3622415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7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2093721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94162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O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FFFFFF"/>
                </a:solidFill>
                <a:latin typeface="+mn-lt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1769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80442"/>
            <a:ext cx="12192000" cy="117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609600" y="3472543"/>
            <a:ext cx="10972800" cy="2207899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For more information, contact CDC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1-800-CDC-INFO (232-4636)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TTY:  1-888-232-6348    </a:t>
            </a:r>
            <a:r>
              <a:rPr lang="en-US" sz="1600" dirty="0">
                <a:solidFill>
                  <a:schemeClr val="tx2"/>
                </a:solidFill>
                <a:latin typeface="+mj-lt"/>
                <a:hlinkClick r:id="rId3"/>
              </a:rPr>
              <a:t>www.cdc.gov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200" dirty="0">
                <a:solidFill>
                  <a:schemeClr val="tx2"/>
                </a:solidFill>
                <a:latin typeface="+mj-lt"/>
              </a:rPr>
              <a:t>The findings and conclusions in this report are those of the authors and do not necessarily represent the official position of the Centers for Disease Control and Prevention.</a:t>
            </a:r>
          </a:p>
          <a:p>
            <a:endParaRPr lang="en-US" sz="1200" dirty="0">
              <a:solidFill>
                <a:schemeClr val="tx2"/>
              </a:solidFill>
              <a:latin typeface="+mj-lt"/>
            </a:endParaRPr>
          </a:p>
          <a:p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1200" kern="12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593851"/>
            <a:ext cx="10972800" cy="2163763"/>
          </a:xfrm>
        </p:spPr>
        <p:txBody>
          <a:bodyPr/>
          <a:lstStyle>
            <a:lvl1pPr marL="0" indent="0">
              <a:buNone/>
              <a:defRPr/>
            </a:lvl1pPr>
            <a:lvl2pPr marL="243829" indent="0">
              <a:buNone/>
              <a:defRPr/>
            </a:lvl2pPr>
            <a:lvl3pPr marL="487656" indent="0">
              <a:buNone/>
              <a:defRPr/>
            </a:lvl3pPr>
            <a:lvl4pPr marL="761988" indent="0">
              <a:buNone/>
              <a:defRPr/>
            </a:lvl4pPr>
            <a:lvl5pPr marL="975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4139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54479"/>
            <a:ext cx="5242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339840" y="1554480"/>
            <a:ext cx="524256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 baseline="0">
                <a:solidFill>
                  <a:schemeClr val="tx2"/>
                </a:solidFill>
                <a:latin typeface="+mn-lt"/>
              </a:defRPr>
            </a:lvl7pPr>
            <a:lvl8pPr>
              <a:defRPr baseline="0">
                <a:solidFill>
                  <a:schemeClr val="tx2"/>
                </a:solidFill>
                <a:latin typeface="+mn-lt"/>
              </a:defRPr>
            </a:lvl8pPr>
            <a:lvl9pPr>
              <a:defRPr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4269271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833360" y="1554480"/>
            <a:ext cx="374904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554479"/>
            <a:ext cx="6766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Courier New" panose="02070309020205020404" pitchFamily="49" charset="0"/>
              <a:buChar char="-"/>
              <a:defRPr sz="1800" b="0">
                <a:solidFill>
                  <a:schemeClr val="tx2"/>
                </a:solidFill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 marL="1005840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6pPr>
            <a:lvl7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7pPr>
            <a:lvl8pPr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  <a:p>
            <a:pPr lvl="7"/>
            <a:r>
              <a:rPr 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9746568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2060471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1053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O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FFFFFF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0019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80441"/>
            <a:ext cx="12192000" cy="117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609600" y="3472543"/>
            <a:ext cx="10972800" cy="2207898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For more information, contact CDC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1-800-CDC-INFO (232-4636)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TTY:  1-888-232-6348    </a:t>
            </a:r>
            <a:r>
              <a:rPr lang="en-US" sz="1600" dirty="0">
                <a:solidFill>
                  <a:schemeClr val="tx2"/>
                </a:solidFill>
                <a:latin typeface="+mj-lt"/>
                <a:hlinkClick r:id="rId3"/>
              </a:rPr>
              <a:t>www.cdc.gov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200" dirty="0">
                <a:solidFill>
                  <a:schemeClr val="tx2"/>
                </a:solidFill>
                <a:latin typeface="+mj-lt"/>
              </a:rPr>
              <a:t>The findings and conclusions in this report are those of the authors and do not necessarily represent the official position of the Centers for Disease Control and Prevention.</a:t>
            </a:r>
          </a:p>
          <a:p>
            <a:endParaRPr lang="en-US" sz="1200" dirty="0">
              <a:solidFill>
                <a:schemeClr val="tx2"/>
              </a:solidFill>
              <a:latin typeface="+mj-lt"/>
            </a:endParaRPr>
          </a:p>
          <a:p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1200" kern="12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593850"/>
            <a:ext cx="10972800" cy="2163763"/>
          </a:xfrm>
        </p:spPr>
        <p:txBody>
          <a:bodyPr/>
          <a:lstStyle>
            <a:lvl1pPr marL="0" indent="0">
              <a:buNone/>
              <a:defRPr/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76200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6253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>
            <a:lvl1pPr marL="243834" indent="-24383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8783233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5" r:id="rId9"/>
    <p:sldLayoutId id="2147483896" r:id="rId10"/>
    <p:sldLayoutId id="2147483938" r:id="rId11"/>
    <p:sldLayoutId id="2147483939" r:id="rId12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2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1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8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8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8"/>
            <a:ext cx="12192000" cy="15041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1761086" y="642445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FA15C6-0C9F-47B2-8175-3021EF1B2CE0}" type="slidenum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4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0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278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29" indent="-243829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56" indent="-243829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484" indent="-243829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15" indent="-243829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40" indent="-243829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285" indent="-182875" algn="l" defTabSz="121914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879" indent="-182875" algn="l" defTabSz="121914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754" indent="-182875" algn="l" defTabSz="121914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30" indent="-182875" algn="l" defTabSz="121914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powerbigov.us/groups/me/reports/a6e822fe-492b-4ac7-b81e-e3fbbd0b4ef6/ReportSectiona9a5739ae69e78000114?pbi_source=PowerPoint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pandemic-guidance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dc.gov/vaccines/hcp/admin/mass-clinic-activities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dc.gov/vaccines/hcp/admin/mass-clinic-activities/pre-clinic-activitie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dc.gov/vaccines/hcp/admin/mass-clinic-activities/pre-clinic-activitie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F67D-3EF5-4A9C-AAC3-4D5717C0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1534072"/>
            <a:ext cx="10972800" cy="1155779"/>
          </a:xfrm>
        </p:spPr>
        <p:txBody>
          <a:bodyPr>
            <a:normAutofit/>
          </a:bodyPr>
          <a:lstStyle/>
          <a:p>
            <a:r>
              <a:rPr lang="en-US" dirty="0"/>
              <a:t>Flu Vaccination Programmatic Activities, 2020- 2021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B6BA6-B58D-465C-A03B-5374D2620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492893"/>
            <a:ext cx="8534400" cy="457200"/>
          </a:xfrm>
        </p:spPr>
        <p:txBody>
          <a:bodyPr/>
          <a:lstStyle/>
          <a:p>
            <a:r>
              <a:rPr lang="en-US" dirty="0"/>
              <a:t>DHDD partners call</a:t>
            </a:r>
          </a:p>
          <a:p>
            <a:r>
              <a:rPr lang="en-US" dirty="0"/>
              <a:t>September 10,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F551F-2A31-430A-A98C-7A4278DC0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659333"/>
            <a:ext cx="8534400" cy="1295400"/>
          </a:xfrm>
        </p:spPr>
        <p:txBody>
          <a:bodyPr/>
          <a:lstStyle/>
          <a:p>
            <a:r>
              <a:rPr lang="en-US" dirty="0"/>
              <a:t>CAPT Sapna Bamrah Morris, MD, MBA</a:t>
            </a:r>
          </a:p>
          <a:p>
            <a:r>
              <a:rPr lang="en-US" dirty="0"/>
              <a:t>Influenza Response Team</a:t>
            </a:r>
          </a:p>
          <a:p>
            <a:r>
              <a:rPr lang="en-US" dirty="0"/>
              <a:t>Vaccine Planning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594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18E18F-C926-429C-9F89-C6FD3AAF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IIS activities: COVID/flu supplemental funds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7DFCB-6586-4AA4-BC80-1BC087A3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4480"/>
            <a:ext cx="10972800" cy="5135687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21 immunization programs are funding IIS-related enhancements:</a:t>
            </a:r>
          </a:p>
          <a:p>
            <a:endParaRPr lang="en-US" sz="3800" dirty="0"/>
          </a:p>
          <a:p>
            <a:pPr lvl="1"/>
            <a:r>
              <a:rPr lang="en-US" sz="3800" dirty="0"/>
              <a:t>Enhance IIS to receive data from IZ Gateway </a:t>
            </a:r>
          </a:p>
          <a:p>
            <a:pPr lvl="1"/>
            <a:r>
              <a:rPr lang="en-US" sz="3800" dirty="0"/>
              <a:t>Enhance IIS to conduct centralized reminder/recall </a:t>
            </a:r>
          </a:p>
          <a:p>
            <a:pPr lvl="1"/>
            <a:r>
              <a:rPr lang="en-US" sz="3800" dirty="0"/>
              <a:t>Enhance IIS to recruit, enroll, onboard and train providers </a:t>
            </a:r>
          </a:p>
          <a:p>
            <a:pPr lvl="1"/>
            <a:r>
              <a:rPr lang="en-US" sz="3800" dirty="0"/>
              <a:t>Enhance IIS for vaccine ordering and inventory management</a:t>
            </a:r>
          </a:p>
          <a:p>
            <a:pPr lvl="1"/>
            <a:r>
              <a:rPr lang="en-US" sz="3800" dirty="0"/>
              <a:t>Enhance IIS for online patient consent </a:t>
            </a:r>
          </a:p>
          <a:p>
            <a:pPr lvl="1"/>
            <a:r>
              <a:rPr lang="en-US" sz="3800" dirty="0"/>
              <a:t>Enhance IIS for data collection, analysis and reporting </a:t>
            </a:r>
          </a:p>
          <a:p>
            <a:pPr lvl="1"/>
            <a:r>
              <a:rPr lang="en-US" sz="3800" dirty="0"/>
              <a:t>Enhance IIS bidirectional data exchange </a:t>
            </a:r>
          </a:p>
          <a:p>
            <a:pPr lvl="1"/>
            <a:r>
              <a:rPr lang="en-US" sz="3800" dirty="0"/>
              <a:t>Improve IIS system performance and database management </a:t>
            </a:r>
          </a:p>
          <a:p>
            <a:pPr lvl="1"/>
            <a:endParaRPr lang="en-US" sz="3800" dirty="0"/>
          </a:p>
          <a:p>
            <a:r>
              <a:rPr lang="en-US" sz="3800" dirty="0"/>
              <a:t>Each of these efforts to strengthen IISs will also help operationalize the complexities of COVID-19 vaccine implementation (particularly with tracking who has had which vaccine and when)</a:t>
            </a:r>
          </a:p>
          <a:p>
            <a:pPr marL="243834" lvl="1" indent="0">
              <a:buNone/>
            </a:pPr>
            <a:endParaRPr lang="en-US" sz="3800" dirty="0"/>
          </a:p>
          <a:p>
            <a:pPr marL="243834" lvl="1" indent="0">
              <a:buNone/>
            </a:pPr>
            <a:r>
              <a:rPr lang="en-US" sz="3800" dirty="0"/>
              <a:t>		</a:t>
            </a:r>
          </a:p>
          <a:p>
            <a:endParaRPr lang="en-US" sz="3800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97C58-BE94-4FE3-8736-197BADB3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2311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59609-A77F-44C8-9DB8-987418A2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1180B-6D7A-4854-8FCC-288AFDBF3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390" y="175192"/>
            <a:ext cx="8923889" cy="6406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162660-5533-47C3-A361-E816338AF42E}"/>
              </a:ext>
            </a:extLst>
          </p:cNvPr>
          <p:cNvSpPr txBox="1"/>
          <p:nvPr/>
        </p:nvSpPr>
        <p:spPr>
          <a:xfrm>
            <a:off x="3251200" y="225992"/>
            <a:ext cx="59309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Immunization Programs Reporting They are Using Flu Supplemental Funding for IIS Improvements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3191C-A5A3-4139-8549-703B12A201B0}"/>
              </a:ext>
            </a:extLst>
          </p:cNvPr>
          <p:cNvSpPr txBox="1"/>
          <p:nvPr/>
        </p:nvSpPr>
        <p:spPr>
          <a:xfrm>
            <a:off x="3873500" y="5829300"/>
            <a:ext cx="2692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33% (n= 21)</a:t>
            </a:r>
          </a:p>
        </p:txBody>
      </p:sp>
    </p:spTree>
    <p:extLst>
      <p:ext uri="{BB962C8B-B14F-4D97-AF65-F5344CB8AC3E}">
        <p14:creationId xmlns:p14="http://schemas.microsoft.com/office/powerpoint/2010/main" val="15729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9022-A9B2-4778-8308-DA69D51D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192447"/>
            <a:ext cx="11499899" cy="796565"/>
          </a:xfrm>
        </p:spPr>
        <p:txBody>
          <a:bodyPr>
            <a:normAutofit fontScale="90000"/>
          </a:bodyPr>
          <a:lstStyle/>
          <a:p>
            <a:r>
              <a:rPr lang="en-US" dirty="0"/>
              <a:t>Alaska: Flu vaccination outreach clinics and centralized IIS reminder/recall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9438A-54A5-44C1-951C-D9357D5BC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885" y="1103312"/>
            <a:ext cx="3932237" cy="3811588"/>
          </a:xfrm>
        </p:spPr>
        <p:txBody>
          <a:bodyPr/>
          <a:lstStyle/>
          <a:p>
            <a:r>
              <a:rPr lang="en-US" sz="2000" dirty="0"/>
              <a:t>1. Run flu vaccine coverage rate reports quarterly, present  data to stakeholder group*, and identify HCP in need of additional support and education.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r>
              <a:rPr lang="en-US" sz="2000" dirty="0"/>
              <a:t>2. Target regions where healthcare providers need education.</a:t>
            </a:r>
          </a:p>
          <a:p>
            <a:endParaRPr lang="en-US" sz="2000" dirty="0"/>
          </a:p>
          <a:p>
            <a:r>
              <a:rPr lang="en-US" sz="2000" dirty="0"/>
              <a:t>3. Identify opportunities to conduct influenza vaccine outreach clinics and conduct centralized reminder/recall through IIS.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B3218-3485-4520-A14C-64594A96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1F5A58-1008-478B-86BC-2D9A55FF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22" y="1210756"/>
            <a:ext cx="7870868" cy="443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AA646C-7921-4E81-A28F-6378ECFBA341}"/>
              </a:ext>
            </a:extLst>
          </p:cNvPr>
          <p:cNvSpPr txBox="1"/>
          <p:nvPr/>
        </p:nvSpPr>
        <p:spPr>
          <a:xfrm>
            <a:off x="495300" y="6007100"/>
            <a:ext cx="1115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Stake holder group</a:t>
            </a:r>
            <a:r>
              <a:rPr lang="en-US" dirty="0"/>
              <a:t>: Alaska Native Tribal Health Consortium, CDC, Arctic Investigations Program, the Section of Public Health Nursing, Women’s Children’s and  Family Health Program, FQHC, and Municipality of Anchorage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4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3F119-EDA4-4AA2-BF26-1FB8244A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14774"/>
            <a:ext cx="10643164" cy="58702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Federal doses requested in CDC’s spring pre-book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F6B93-3FBC-4EC1-B57B-F372740FF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788" y="1411502"/>
            <a:ext cx="7568069" cy="302990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CC8A43-1787-4981-A443-B5EA056EC41D}"/>
              </a:ext>
            </a:extLst>
          </p:cNvPr>
          <p:cNvGraphicFramePr>
            <a:graphicFrameLocks noGrp="1"/>
          </p:cNvGraphicFramePr>
          <p:nvPr/>
        </p:nvGraphicFramePr>
        <p:xfrm>
          <a:off x="1679787" y="1411500"/>
          <a:ext cx="7568069" cy="3029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1261">
                  <a:extLst>
                    <a:ext uri="{9D8B030D-6E8A-4147-A177-3AD203B41FA5}">
                      <a16:colId xmlns:a16="http://schemas.microsoft.com/office/drawing/2014/main" val="1905198127"/>
                    </a:ext>
                  </a:extLst>
                </a:gridCol>
                <a:gridCol w="2182451">
                  <a:extLst>
                    <a:ext uri="{9D8B030D-6E8A-4147-A177-3AD203B41FA5}">
                      <a16:colId xmlns:a16="http://schemas.microsoft.com/office/drawing/2014/main" val="1876330307"/>
                    </a:ext>
                  </a:extLst>
                </a:gridCol>
                <a:gridCol w="2254357">
                  <a:extLst>
                    <a:ext uri="{9D8B030D-6E8A-4147-A177-3AD203B41FA5}">
                      <a16:colId xmlns:a16="http://schemas.microsoft.com/office/drawing/2014/main" val="1198945086"/>
                    </a:ext>
                  </a:extLst>
                </a:gridCol>
              </a:tblGrid>
              <a:tr h="757963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Adult Doses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Pediatric Doses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3011088737"/>
                  </a:ext>
                </a:extLst>
              </a:tr>
              <a:tr h="440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AstraZeneca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670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810,440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647081170"/>
                  </a:ext>
                </a:extLst>
              </a:tr>
              <a:tr h="440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GSK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302,710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8,926,100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3160957932"/>
                  </a:ext>
                </a:extLst>
              </a:tr>
              <a:tr h="440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Sanofi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78,190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6,331,900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197380959"/>
                  </a:ext>
                </a:extLst>
              </a:tr>
              <a:tr h="492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Seqirus USA, Inc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117,480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406,510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3455628591"/>
                  </a:ext>
                </a:extLst>
              </a:tr>
              <a:tr h="458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Total Doses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499,050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16,474,950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7427707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AEAAE9A-FAC3-4553-A199-9D6D2B5C73CF}"/>
              </a:ext>
            </a:extLst>
          </p:cNvPr>
          <p:cNvSpPr txBox="1"/>
          <p:nvPr/>
        </p:nvSpPr>
        <p:spPr>
          <a:xfrm>
            <a:off x="198684" y="5301267"/>
            <a:ext cx="1184881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Doses in this table were pre-booked (reserved) by awardees during Jan-Feb 2020 for use in children and adults.  Of note, the pediatric doses shown here </a:t>
            </a:r>
            <a:r>
              <a:rPr lang="en-US" sz="1867" u="sng" dirty="0">
                <a:solidFill>
                  <a:srgbClr val="000000"/>
                </a:solidFill>
                <a:latin typeface="Calibri" panose="020F0502020204030204" pitchFamily="34" charset="0"/>
              </a:rPr>
              <a:t>do not reflect </a:t>
            </a:r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~2M additional doses added by CDC in May 2020 to account for an anticipated increase in VFC eligible children requiring flu vaccination during the 2020-21 season. </a:t>
            </a:r>
          </a:p>
        </p:txBody>
      </p:sp>
    </p:spTree>
    <p:extLst>
      <p:ext uri="{BB962C8B-B14F-4D97-AF65-F5344CB8AC3E}">
        <p14:creationId xmlns:p14="http://schemas.microsoft.com/office/powerpoint/2010/main" val="6232760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7795-7EB5-4B64-BF27-A75A9CB8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74639"/>
            <a:ext cx="11696700" cy="9848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Additional adult flu vaccine doses purchased this summer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37101-EE90-4A41-B793-8846BEB9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2443" y="1715909"/>
            <a:ext cx="5301261" cy="297720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8C1ABC-29AB-403B-BCA1-C3A1F8212211}"/>
              </a:ext>
            </a:extLst>
          </p:cNvPr>
          <p:cNvGraphicFramePr>
            <a:graphicFrameLocks noGrp="1"/>
          </p:cNvGraphicFramePr>
          <p:nvPr/>
        </p:nvGraphicFramePr>
        <p:xfrm>
          <a:off x="3612443" y="1715910"/>
          <a:ext cx="5301261" cy="2941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057">
                  <a:extLst>
                    <a:ext uri="{9D8B030D-6E8A-4147-A177-3AD203B41FA5}">
                      <a16:colId xmlns:a16="http://schemas.microsoft.com/office/drawing/2014/main" val="4102676769"/>
                    </a:ext>
                  </a:extLst>
                </a:gridCol>
                <a:gridCol w="2962204">
                  <a:extLst>
                    <a:ext uri="{9D8B030D-6E8A-4147-A177-3AD203B41FA5}">
                      <a16:colId xmlns:a16="http://schemas.microsoft.com/office/drawing/2014/main" val="4020595474"/>
                    </a:ext>
                  </a:extLst>
                </a:gridCol>
              </a:tblGrid>
              <a:tr h="46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Manufacturer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Doses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3830759028"/>
                  </a:ext>
                </a:extLst>
              </a:tr>
              <a:tr h="51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AstraZeneca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1,300,000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094517627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GSK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2,000,000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3584415184"/>
                  </a:ext>
                </a:extLst>
              </a:tr>
              <a:tr h="469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Sanofi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effectLst/>
                          <a:latin typeface="Calibri"/>
                        </a:rPr>
                        <a:t>2,677,560</a:t>
                      </a:r>
                      <a:endParaRPr lang="en-US" dirty="0"/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572890632"/>
                  </a:ext>
                </a:extLst>
              </a:tr>
              <a:tr h="46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Seqirus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effectLst/>
                          <a:latin typeface="Calibri"/>
                        </a:rPr>
                        <a:t>3,377,500</a:t>
                      </a:r>
                      <a:endParaRPr lang="en-US" dirty="0"/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3472294387"/>
                  </a:ext>
                </a:extLst>
              </a:tr>
              <a:tr h="502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effectLst/>
                          <a:latin typeface="Calibri"/>
                        </a:rPr>
                        <a:t>9,355,060</a:t>
                      </a:r>
                      <a:endParaRPr lang="en-US" dirty="0"/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17467837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2C09E3-B33B-482B-8EA7-E749B1CCE0B0}"/>
              </a:ext>
            </a:extLst>
          </p:cNvPr>
          <p:cNvSpPr txBox="1"/>
          <p:nvPr/>
        </p:nvSpPr>
        <p:spPr>
          <a:xfrm>
            <a:off x="469617" y="5463823"/>
            <a:ext cx="10819272" cy="954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850" dirty="0">
                <a:solidFill>
                  <a:srgbClr val="000000"/>
                </a:solidFill>
                <a:latin typeface="Calibri"/>
                <a:cs typeface="Calibri"/>
              </a:rPr>
              <a:t>Doses in this table have been purchased by CDC using pandemic response funds to enhance seasonal flu vaccination in adults during the 2020-21 season. </a:t>
            </a:r>
            <a:r>
              <a:rPr lang="en-US" sz="1850" dirty="0">
                <a:solidFill>
                  <a:srgbClr val="0A0A0A"/>
                </a:solidFill>
                <a:ea typeface="+mn-lt"/>
                <a:cs typeface="+mn-lt"/>
              </a:rPr>
              <a:t>Awardees submitted supplemental pre-book requests for these doses at the end of June.  </a:t>
            </a:r>
            <a:r>
              <a:rPr lang="en-US" sz="1850" dirty="0">
                <a:solidFill>
                  <a:srgbClr val="0A0A0A"/>
                </a:solidFill>
                <a:latin typeface="Calibri"/>
                <a:cs typeface="Calibri"/>
              </a:rPr>
              <a:t> </a:t>
            </a:r>
            <a:endParaRPr lang="en-US" sz="1850" dirty="0">
              <a:solidFill>
                <a:srgbClr val="0A0A0A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5479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15E2-656E-45CB-B8D1-2F978389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5" y="68743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Joint letter from NACHC and AIM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257B7-32D0-4546-BA38-6A5543825D51}"/>
              </a:ext>
            </a:extLst>
          </p:cNvPr>
          <p:cNvSpPr txBox="1"/>
          <p:nvPr/>
        </p:nvSpPr>
        <p:spPr>
          <a:xfrm>
            <a:off x="13589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CA7460-A445-4CD8-9177-498D38AA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643247"/>
            <a:ext cx="6266860" cy="1829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4FAD49-7882-46C9-A2D3-34881C282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55" y="4613146"/>
            <a:ext cx="11393490" cy="18481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FCDC48-19DC-45FF-B6EB-01432C418D91}"/>
              </a:ext>
            </a:extLst>
          </p:cNvPr>
          <p:cNvSpPr txBox="1"/>
          <p:nvPr/>
        </p:nvSpPr>
        <p:spPr>
          <a:xfrm>
            <a:off x="914400" y="1346200"/>
            <a:ext cx="10878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time these organizations officially partnered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Leadership in both organizations wrote a letter to all 64 immunization awardees encouraging collaboration</a:t>
            </a:r>
          </a:p>
        </p:txBody>
      </p:sp>
    </p:spTree>
    <p:extLst>
      <p:ext uri="{BB962C8B-B14F-4D97-AF65-F5344CB8AC3E}">
        <p14:creationId xmlns:p14="http://schemas.microsoft.com/office/powerpoint/2010/main" val="77554282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419371-8128-4A71-A01C-2FC5790F2473}"/>
              </a:ext>
            </a:extLst>
          </p:cNvPr>
          <p:cNvSpPr txBox="1"/>
          <p:nvPr/>
        </p:nvSpPr>
        <p:spPr>
          <a:xfrm>
            <a:off x="18103" y="6473707"/>
            <a:ext cx="120133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Note</a:t>
            </a:r>
            <a:r>
              <a:rPr lang="en-US" sz="1400" dirty="0"/>
              <a:t>: Awardees will receive, and flu vaccine use will be tracked as, a single allocation of vaccine, regardless of the CHC designation.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BA031-8252-4427-982C-54BC3452E489}"/>
              </a:ext>
            </a:extLst>
          </p:cNvPr>
          <p:cNvSpPr txBox="1"/>
          <p:nvPr/>
        </p:nvSpPr>
        <p:spPr>
          <a:xfrm>
            <a:off x="5586890" y="6118198"/>
            <a:ext cx="161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Awardees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554C6-8795-45FA-9CE2-0078BBA66F61}"/>
              </a:ext>
            </a:extLst>
          </p:cNvPr>
          <p:cNvSpPr txBox="1"/>
          <p:nvPr/>
        </p:nvSpPr>
        <p:spPr>
          <a:xfrm>
            <a:off x="6375400" y="898256"/>
            <a:ext cx="501727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Impact of the July pre-book opportunity, and the additional adult flu vaccine, on vaccine pre-booked for Community Health Centers (CHCs)</a:t>
            </a:r>
          </a:p>
        </p:txBody>
      </p:sp>
    </p:spTree>
    <p:extLst>
      <p:ext uri="{BB962C8B-B14F-4D97-AF65-F5344CB8AC3E}">
        <p14:creationId xmlns:p14="http://schemas.microsoft.com/office/powerpoint/2010/main" val="406792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E89081C-91B5-4715-8F66-275A416D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0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/>
              <a:t>Louisiana:  Example of partnering with CHCs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4DC75-6E4F-4E34-BA71-479681BBAD39}"/>
              </a:ext>
            </a:extLst>
          </p:cNvPr>
          <p:cNvSpPr txBox="1"/>
          <p:nvPr/>
        </p:nvSpPr>
        <p:spPr>
          <a:xfrm>
            <a:off x="531223" y="1619794"/>
            <a:ext cx="5956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Louisiana Dept of Health has established partnerships with 39 FQHCs (that operate &gt;285 clinics) to implement flu vaccination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These sites completed a first-ever pre-book for CDC-provided adult flu vaccine in June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Begin enhanced adult flu campaign in fall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239E-EEAE-4360-A995-D6AD1B869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38" y="5433136"/>
            <a:ext cx="5001323" cy="1152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D4A40E-8EB1-4A01-935D-A8185189F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492" y="1872048"/>
            <a:ext cx="2179169" cy="2674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F16F1E-5D0C-4143-A2CC-C6A50CE99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557" y="3307319"/>
            <a:ext cx="3114942" cy="2322508"/>
          </a:xfrm>
          <a:prstGeom prst="rect">
            <a:avLst/>
          </a:prstGeom>
        </p:spPr>
      </p:pic>
      <p:pic>
        <p:nvPicPr>
          <p:cNvPr id="11" name="Picture 10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9D327D4B-FF54-4CC4-9809-B79F4A341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557" y="1880440"/>
            <a:ext cx="3029920" cy="11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9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AB7D-6688-4EF5-9BEC-4307AD54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Vaccination Guidance 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172260734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F388-A8C1-4100-907B-91270C6A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588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Vaccination guidance is continuously being reviewed and updated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FE7CD-56AD-4F9F-A508-DF4DC950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400" y="1543050"/>
            <a:ext cx="10972800" cy="4716901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Visit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https://www.cdc.gov/vaccines/pandemic-guidance/index.html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for the most recent guidance.</a:t>
            </a:r>
          </a:p>
          <a:p>
            <a:r>
              <a:rPr lang="en-US" dirty="0">
                <a:solidFill>
                  <a:schemeClr val="accent6"/>
                </a:solidFill>
              </a:rPr>
              <a:t>Sign up to be notified when information on the web page changes.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B1054E-0B7F-49E7-B26E-6A5CFCBD5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66" y="3048001"/>
            <a:ext cx="5076669" cy="2577806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573EA4C-65DD-4D61-A724-2871A755DBDE}"/>
              </a:ext>
            </a:extLst>
          </p:cNvPr>
          <p:cNvSpPr/>
          <p:nvPr/>
        </p:nvSpPr>
        <p:spPr>
          <a:xfrm rot="3474410">
            <a:off x="8680548" y="3658820"/>
            <a:ext cx="646176" cy="989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810816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6DBE-ECB9-4B9F-9370-700E8A37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03680392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A4FC1-1752-4BBE-A0E6-E3ECDD8A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7" y="131762"/>
            <a:ext cx="10972800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Guidance for vaccination clinics held in satellite, temporary, or off-site locations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B425D-8FA5-4705-8632-3BDD7A954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545" y="6003948"/>
            <a:ext cx="10754983" cy="608672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https://www.cdc.gov/vaccines/hcp/admin/mass-clinic-activities/index.html</a:t>
            </a:r>
            <a:r>
              <a:rPr lang="en-US" sz="2000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D0E08C-0F6F-4A3F-AA6E-150473A714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815952" y="1317926"/>
            <a:ext cx="5275309" cy="46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677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F9759-BE9F-43A3-8D7D-B67E134D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3" y="274320"/>
            <a:ext cx="11639227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Flowchart for vaccination clinic layout for walk-through clinics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1DA1A-AE7C-44B2-AAD0-A25367020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https://www.cdc.gov/vaccines/hcp/admin/mass-clinic-activities/pre-clinic-activities.html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5EBA5-6788-45BC-A608-60310AAC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1391"/>
            <a:ext cx="11262102" cy="41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332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F8F7F-2722-4E41-85C0-ADD140F3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9" y="274320"/>
            <a:ext cx="11561735" cy="1188720"/>
          </a:xfrm>
        </p:spPr>
        <p:txBody>
          <a:bodyPr>
            <a:normAutofit/>
          </a:bodyPr>
          <a:lstStyle/>
          <a:p>
            <a:r>
              <a:rPr lang="en-US" dirty="0"/>
              <a:t>Flowchart for vaccination clinic layout of curbside clinics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98803-B68D-4D9B-9206-04ADEACA8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https://www.cdc.gov/vaccines/hcp/admin/mass-clinic-activities/pre-clinic-activities.html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0804A-D639-402B-8219-497AB150C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9" y="1927465"/>
            <a:ext cx="11561735" cy="37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4506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AB7D-6688-4EF5-9BEC-4307AD54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6101790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1552-1050-4C6B-982B-A4F8945B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12821"/>
            <a:ext cx="3932237" cy="77483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4EF2-4C9E-4F06-8882-D3D199DD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570" y="1228057"/>
            <a:ext cx="10205469" cy="4873625"/>
          </a:xfrm>
        </p:spPr>
        <p:txBody>
          <a:bodyPr/>
          <a:lstStyle/>
          <a:p>
            <a:r>
              <a:rPr lang="en-US" sz="2400" dirty="0"/>
              <a:t>Flu vaccination will be more important this season than ever</a:t>
            </a:r>
          </a:p>
          <a:p>
            <a:r>
              <a:rPr lang="en-US" sz="2400" dirty="0"/>
              <a:t>The $140M supplemental funding and the additional 9.3M adult flu doses will be used to achieve increased flu vaccination coverage in underserved adults</a:t>
            </a:r>
          </a:p>
          <a:p>
            <a:r>
              <a:rPr lang="en-US" sz="2400" dirty="0"/>
              <a:t>State and local health departments are establishing new and strengthening existing partnerships with CHCs in their jurisdictions  </a:t>
            </a:r>
          </a:p>
          <a:p>
            <a:r>
              <a:rPr lang="en-US" sz="2400" dirty="0"/>
              <a:t>We will need to continue to promote flu vaccination throughout flu season to ensure successfully delivery of all available doses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5BA5C-C631-4AFF-873D-536707C6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766E0B-247A-40C5-87B1-605F4C63C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97" y="4435446"/>
            <a:ext cx="8316486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99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2CB7-98F1-4665-BC65-8750290B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869440"/>
            <a:ext cx="3972560" cy="1188720"/>
          </a:xfrm>
        </p:spPr>
        <p:txBody>
          <a:bodyPr>
            <a:normAutofit/>
          </a:bodyPr>
          <a:lstStyle/>
          <a:p>
            <a:r>
              <a:rPr lang="en-US" sz="6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49373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D571BF-5987-4F4C-A3E9-E5955ADF75CE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456308" y="1171577"/>
          <a:ext cx="6215744" cy="500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4B2C1EC-D567-44AA-8A1E-36F3517E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2019-2020 influenza season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6454F-416F-423C-B363-058A310D5D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https://www.cdc.gov/flu/about/burden/preliminary-in-season-estimates.htm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471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40F2C3-4F74-48F2-9BFB-6EDDBBF7DDA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56430" y="1075050"/>
            <a:ext cx="9651057" cy="472901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C49424-F20A-460A-93BE-134D6688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flu vaccination coverage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4B450-100A-463C-BEE1-B9EFBAFE3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https://www.cdc.gov/flu/fluvaxview/coverage-1819estimates.htm</a:t>
            </a:r>
          </a:p>
        </p:txBody>
      </p:sp>
    </p:spTree>
    <p:extLst>
      <p:ext uri="{BB962C8B-B14F-4D97-AF65-F5344CB8AC3E}">
        <p14:creationId xmlns:p14="http://schemas.microsoft.com/office/powerpoint/2010/main" val="30746258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AB7D-6688-4EF5-9BEC-4307AD54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 Vaccination Planning for 2020- 21</a:t>
            </a:r>
          </a:p>
        </p:txBody>
      </p:sp>
    </p:spTree>
    <p:extLst>
      <p:ext uri="{BB962C8B-B14F-4D97-AF65-F5344CB8AC3E}">
        <p14:creationId xmlns:p14="http://schemas.microsoft.com/office/powerpoint/2010/main" val="14178821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1" y="1420569"/>
            <a:ext cx="8159786" cy="445558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Expect SARS-CoV-2 to continue to circulate in the fall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Increasing flu vaccination coverage will reduce stress on the healthcare system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Decrease doctor visits and hospitalizations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Reduce influenza diagnostic testing</a:t>
            </a:r>
          </a:p>
          <a:p>
            <a:pPr lvl="1">
              <a:buClr>
                <a:schemeClr val="tx1"/>
              </a:buClr>
            </a:pP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Focus on adults at higher risk from COVID-19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Staff and residents of long-term care facilities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Adults with underlying illnesses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African-Americans and Hispanics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Adults who are part of critical infrastructure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56036F-0212-4CE2-8001-A079AD78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321887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Increasing seasonal influenza vaccine coverage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decrease healthcare utilization, 2020-21</a:t>
            </a:r>
          </a:p>
        </p:txBody>
      </p:sp>
      <p:pic>
        <p:nvPicPr>
          <p:cNvPr id="4" name="Picture 3" descr="A picture containing person, holding, dryer, young&#10;&#10;Description automatically generated">
            <a:extLst>
              <a:ext uri="{FF2B5EF4-FFF2-40B4-BE49-F238E27FC236}">
                <a16:creationId xmlns:a16="http://schemas.microsoft.com/office/drawing/2014/main" id="{6C278890-C08E-4C32-A1F9-C922F7F78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193" y="2601863"/>
            <a:ext cx="3377293" cy="211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537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F7E1DF-F7A5-4AED-A7F5-C54D68FF71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6117771" cy="462121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dirty="0"/>
              <a:t>Maximize available vaccine supply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Expect &gt;190M doses for U.S. market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Operational considerations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Outreach to those at higher risk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Planning for need to physical distance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Extending influenza vaccination season (September through December or later)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Enhance communication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Align with COVID-19 messaging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Messaging for high-risk individuals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454627-74B0-4BB7-94CD-BED39078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Influenza vaccination planning for 2020-2021 season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B2DEE52F-90F7-4BBD-8BF3-7DF8C30E1B8B}"/>
              </a:ext>
            </a:extLst>
          </p:cNvPr>
          <p:cNvGraphicFramePr>
            <a:graphicFrameLocks/>
          </p:cNvGraphicFramePr>
          <p:nvPr/>
        </p:nvGraphicFramePr>
        <p:xfrm>
          <a:off x="6989736" y="1938572"/>
          <a:ext cx="4083733" cy="451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3C191033-446F-4A34-AD82-2A658FBE11B6}"/>
              </a:ext>
            </a:extLst>
          </p:cNvPr>
          <p:cNvSpPr txBox="1">
            <a:spLocks/>
          </p:cNvSpPr>
          <p:nvPr/>
        </p:nvSpPr>
        <p:spPr>
          <a:xfrm>
            <a:off x="7490767" y="1053659"/>
            <a:ext cx="3837167" cy="131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sz="2000" dirty="0">
                <a:solidFill>
                  <a:srgbClr val="010713"/>
                </a:solidFill>
              </a:rPr>
              <a:t>Influenza Vaccine Doses Distributed By Season, 2008-09 to 2019-20, and Projected, 2020-21</a:t>
            </a:r>
          </a:p>
        </p:txBody>
      </p:sp>
    </p:spTree>
    <p:extLst>
      <p:ext uri="{BB962C8B-B14F-4D97-AF65-F5344CB8AC3E}">
        <p14:creationId xmlns:p14="http://schemas.microsoft.com/office/powerpoint/2010/main" val="29850581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5838-C467-4FD8-8A0D-0A5E8791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and Supplemental Flu Doses to Increase Flu Vaccination Rates</a:t>
            </a:r>
          </a:p>
        </p:txBody>
      </p:sp>
    </p:spTree>
    <p:extLst>
      <p:ext uri="{BB962C8B-B14F-4D97-AF65-F5344CB8AC3E}">
        <p14:creationId xmlns:p14="http://schemas.microsoft.com/office/powerpoint/2010/main" val="14052286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D0E4-B9E8-42A6-8D56-0D86F1E1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CDC Supplemental operational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9CA6-9085-41F7-AF87-882D593F5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$140 million in supplemental funding distributed among 64 jurisdictions</a:t>
            </a:r>
          </a:p>
          <a:p>
            <a:r>
              <a:rPr lang="en-US" dirty="0">
                <a:solidFill>
                  <a:schemeClr val="tx2"/>
                </a:solidFill>
              </a:rPr>
              <a:t>Intended to support activities designed to increase flu vaccination coverage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Plan activities with partners that serve priority populations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Build or enhance adult vaccination programs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Promote reminder/recall activities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Improve provider allocation and ordering 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Organize or fund mass vaccination clinics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Implement vaccine strike teams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Establishing or expanding key partnerships to reach vulnerable populations for flu vaccination will ultimately help build the foundation for COVID-19 vaccination 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701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IRD-2016-9b">
  <a:themeElements>
    <a:clrScheme name="colors-ncird-2016-9c">
      <a:dk1>
        <a:srgbClr val="0B40A5"/>
      </a:dk1>
      <a:lt1>
        <a:srgbClr val="FFFFFF"/>
      </a:lt1>
      <a:dk2>
        <a:srgbClr val="3B495B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2.xml><?xml version="1.0" encoding="utf-8"?>
<a:theme xmlns:a="http://schemas.openxmlformats.org/drawingml/2006/main" name="NCEH_ATSDR_combined">
  <a:themeElements>
    <a:clrScheme name="Custom 8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05CE89E4FFF478FFDBA53E60D14BB" ma:contentTypeVersion="2" ma:contentTypeDescription="Create a new document." ma:contentTypeScope="" ma:versionID="9304ff34e394111fe910f69e6dd31e0a">
  <xsd:schema xmlns:xsd="http://www.w3.org/2001/XMLSchema" xmlns:xs="http://www.w3.org/2001/XMLSchema" xmlns:p="http://schemas.microsoft.com/office/2006/metadata/properties" xmlns:ns3="04fd1603-d733-4134-b736-2f41f0222355" targetNamespace="http://schemas.microsoft.com/office/2006/metadata/properties" ma:root="true" ma:fieldsID="5d42fe7ff3744be87efbc992f50e33a0" ns3:_="">
    <xsd:import namespace="04fd1603-d733-4134-b736-2f41f02223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d1603-d733-4134-b736-2f41f0222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5318B-8D5D-4386-AB4F-8B6B66608963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04fd1603-d733-4134-b736-2f41f022235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9D42798-0170-4C2D-BEC1-2A14084880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8D4130-4482-4AB0-88BD-A16271792E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d1603-d733-4134-b736-2f41f0222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15441</TotalTime>
  <Words>1186</Words>
  <Application>Microsoft Office PowerPoint</Application>
  <PresentationFormat>Widescreen</PresentationFormat>
  <Paragraphs>164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Courier New</vt:lpstr>
      <vt:lpstr>Myriad Web Pro</vt:lpstr>
      <vt:lpstr>Segoe UI</vt:lpstr>
      <vt:lpstr>Times New Roman</vt:lpstr>
      <vt:lpstr>Wingdings</vt:lpstr>
      <vt:lpstr>NCIRD-2016-9b</vt:lpstr>
      <vt:lpstr>NCEH_ATSDR_combined</vt:lpstr>
      <vt:lpstr>1_NCIRD-2016-9b</vt:lpstr>
      <vt:lpstr>Flu Vaccination Programmatic Activities, 2020- 2021</vt:lpstr>
      <vt:lpstr>Background</vt:lpstr>
      <vt:lpstr>Summary of 2019-2020 influenza season</vt:lpstr>
      <vt:lpstr>Adult flu vaccination coverage</vt:lpstr>
      <vt:lpstr>Flu Vaccination Planning for 2020- 21</vt:lpstr>
      <vt:lpstr>Increasing seasonal influenza vaccine coverage to decrease healthcare utilization, 2020-21</vt:lpstr>
      <vt:lpstr>Influenza vaccination planning for 2020-2021 season</vt:lpstr>
      <vt:lpstr>Resources and Supplemental Flu Doses to Increase Flu Vaccination Rates</vt:lpstr>
      <vt:lpstr>CDC Supplemental operational funding</vt:lpstr>
      <vt:lpstr>IIS activities: COVID/flu supplemental funds</vt:lpstr>
      <vt:lpstr>PowerPoint Presentation</vt:lpstr>
      <vt:lpstr>Alaska: Flu vaccination outreach clinics and centralized IIS reminder/recall</vt:lpstr>
      <vt:lpstr>  Federal doses requested in CDC’s spring pre-book</vt:lpstr>
      <vt:lpstr>Additional adult flu vaccine doses purchased this summer</vt:lpstr>
      <vt:lpstr>Joint letter from NACHC and AIM</vt:lpstr>
      <vt:lpstr>PowerPoint Presentation</vt:lpstr>
      <vt:lpstr>Louisiana:  Example of partnering with CHCs</vt:lpstr>
      <vt:lpstr>Vaccination Guidance during the Pandemic</vt:lpstr>
      <vt:lpstr>Vaccination guidance is continuously being reviewed and updated </vt:lpstr>
      <vt:lpstr>Guidance for vaccination clinics held in satellite, temporary, or off-site locations</vt:lpstr>
      <vt:lpstr>Flowchart for vaccination clinic layout for walk-through clinics</vt:lpstr>
      <vt:lpstr>Flowchart for vaccination clinic layout of curbside clinics</vt:lpstr>
      <vt:lpstr>Conclusions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Alcober, Joseph (CDC/DDID/NCIRD/OD) (CTR)</dc:creator>
  <cp:lastModifiedBy>Dudley, Amanda (Aldridge) (CDC/DDNID/NCBDDD/DHDD) (CTR)</cp:lastModifiedBy>
  <cp:revision>534</cp:revision>
  <dcterms:created xsi:type="dcterms:W3CDTF">2019-09-03T19:09:00Z</dcterms:created>
  <dcterms:modified xsi:type="dcterms:W3CDTF">2020-09-11T19:43:14Z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0x01010017405CE89E4FFF478FFDBA53E60D14BB</vt:lpwstr>
  </property>
  <property fmtid="{D5CDD505-2E9C-101B-9397-08002B2CF9AE}" pid="3" name="_dlc_DocIdItemGuid">
    <vt:lpwstr>adff6d04-376d-4986-9b3a-c05cc8fa178d</vt:lpwstr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iteId">
    <vt:lpwstr>9ce70869-60db-44fd-abe8-d2767077fc8f</vt:lpwstr>
  </property>
  <property fmtid="{D5CDD505-2E9C-101B-9397-08002B2CF9AE}" pid="6" name="MSIP_Label_7b94a7b8-f06c-4dfe-bdcc-9b548fd58c31_Owner">
    <vt:lpwstr>dez8@cdc.gov</vt:lpwstr>
  </property>
  <property fmtid="{D5CDD505-2E9C-101B-9397-08002B2CF9AE}" pid="7" name="MSIP_Label_7b94a7b8-f06c-4dfe-bdcc-9b548fd58c31_SetDate">
    <vt:lpwstr>2020-07-07T17:28:54.9744144Z</vt:lpwstr>
  </property>
  <property fmtid="{D5CDD505-2E9C-101B-9397-08002B2CF9AE}" pid="8" name="MSIP_Label_7b94a7b8-f06c-4dfe-bdcc-9b548fd58c31_Name">
    <vt:lpwstr>General</vt:lpwstr>
  </property>
  <property fmtid="{D5CDD505-2E9C-101B-9397-08002B2CF9AE}" pid="9" name="MSIP_Label_7b94a7b8-f06c-4dfe-bdcc-9b548fd58c31_Application">
    <vt:lpwstr>Microsoft Azure Information Protection</vt:lpwstr>
  </property>
  <property fmtid="{D5CDD505-2E9C-101B-9397-08002B2CF9AE}" pid="10" name="MSIP_Label_7b94a7b8-f06c-4dfe-bdcc-9b548fd58c31_ActionId">
    <vt:lpwstr>1e856c79-7e8c-4fd2-8ab9-c552aefc6995</vt:lpwstr>
  </property>
  <property fmtid="{D5CDD505-2E9C-101B-9397-08002B2CF9AE}" pid="11" name="MSIP_Label_7b94a7b8-f06c-4dfe-bdcc-9b548fd58c31_Extended_MSFT_Method">
    <vt:lpwstr>Manual</vt:lpwstr>
  </property>
  <property fmtid="{D5CDD505-2E9C-101B-9397-08002B2CF9AE}" pid="12" name="Sensitivity">
    <vt:lpwstr>General</vt:lpwstr>
  </property>
</Properties>
</file>