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7" r:id="rId4"/>
  </p:sldMasterIdLst>
  <p:notesMasterIdLst>
    <p:notesMasterId r:id="rId22"/>
  </p:notesMasterIdLst>
  <p:handoutMasterIdLst>
    <p:handoutMasterId r:id="rId23"/>
  </p:handoutMasterIdLst>
  <p:sldIdLst>
    <p:sldId id="348" r:id="rId5"/>
    <p:sldId id="395" r:id="rId6"/>
    <p:sldId id="397" r:id="rId7"/>
    <p:sldId id="399" r:id="rId8"/>
    <p:sldId id="350" r:id="rId9"/>
    <p:sldId id="387" r:id="rId10"/>
    <p:sldId id="378" r:id="rId11"/>
    <p:sldId id="380" r:id="rId12"/>
    <p:sldId id="379" r:id="rId13"/>
    <p:sldId id="384" r:id="rId14"/>
    <p:sldId id="381" r:id="rId15"/>
    <p:sldId id="398" r:id="rId16"/>
    <p:sldId id="400" r:id="rId17"/>
    <p:sldId id="401" r:id="rId18"/>
    <p:sldId id="402" r:id="rId19"/>
    <p:sldId id="396" r:id="rId20"/>
    <p:sldId id="347" r:id="rId21"/>
  </p:sldIdLst>
  <p:sldSz cx="12192000" cy="6858000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yriad Web Pro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sonnier, Nancy (CDC/OID/NCIRD)" initials="MN(" lastIdx="4" clrIdx="0">
    <p:extLst>
      <p:ext uri="{19B8F6BF-5375-455C-9EA6-DF929625EA0E}">
        <p15:presenceInfo xmlns:p15="http://schemas.microsoft.com/office/powerpoint/2012/main" userId="S-1-5-21-1207783550-2075000910-922709458-191222" providerId="AD"/>
      </p:ext>
    </p:extLst>
  </p:cmAuthor>
  <p:cmAuthor id="2" name="Basket, Michelle (CDC/OID/NCIRD)" initials="BM(" lastIdx="1" clrIdx="1">
    <p:extLst>
      <p:ext uri="{19B8F6BF-5375-455C-9EA6-DF929625EA0E}">
        <p15:presenceInfo xmlns:p15="http://schemas.microsoft.com/office/powerpoint/2012/main" userId="S-1-5-21-1207783550-2075000910-922709458-176752" providerId="AD"/>
      </p:ext>
    </p:extLst>
  </p:cmAuthor>
  <p:cmAuthor id="3" name="Fisher, Allison Michelle (CDC/DDID/NCIRD/OD)" initials="FAM(" lastIdx="9" clrIdx="2">
    <p:extLst>
      <p:ext uri="{19B8F6BF-5375-455C-9EA6-DF929625EA0E}">
        <p15:presenceInfo xmlns:p15="http://schemas.microsoft.com/office/powerpoint/2012/main" userId="S::ark2@cdc.gov::e2fd7bf4-8f7f-47fa-9df5-abf30eec677d" providerId="AD"/>
      </p:ext>
    </p:extLst>
  </p:cmAuthor>
  <p:cmAuthor id="4" name="Albert, Alison P. (CDC/DDID/NCIRD/DBD)" initials="AAP(" lastIdx="8" clrIdx="3">
    <p:extLst>
      <p:ext uri="{19B8F6BF-5375-455C-9EA6-DF929625EA0E}">
        <p15:presenceInfo xmlns:p15="http://schemas.microsoft.com/office/powerpoint/2012/main" userId="S::aqp0@cdc.gov::2ab78858-ca7c-445e-b152-4f05717733a1" providerId="AD"/>
      </p:ext>
    </p:extLst>
  </p:cmAuthor>
  <p:cmAuthor id="5" name="Burns, Erin (CDC/DDID/NCIRD/ID)" initials="BE(" lastIdx="2" clrIdx="4">
    <p:extLst>
      <p:ext uri="{19B8F6BF-5375-455C-9EA6-DF929625EA0E}">
        <p15:presenceInfo xmlns:p15="http://schemas.microsoft.com/office/powerpoint/2012/main" userId="S::eub5@cdc.gov::3e0801ca-b503-4f79-a11c-f9cd023af7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7245D"/>
    <a:srgbClr val="00853F"/>
    <a:srgbClr val="EC881D"/>
    <a:srgbClr val="FFFFFF"/>
    <a:srgbClr val="00133A"/>
    <a:srgbClr val="0E66AF"/>
    <a:srgbClr val="006A71"/>
    <a:srgbClr val="695E4A"/>
    <a:srgbClr val="781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9" autoAdjust="0"/>
    <p:restoredTop sz="80000" autoAdjust="0"/>
  </p:normalViewPr>
  <p:slideViewPr>
    <p:cSldViewPr snapToGrid="0">
      <p:cViewPr varScale="1">
        <p:scale>
          <a:sx n="67" d="100"/>
          <a:sy n="67" d="100"/>
        </p:scale>
        <p:origin x="86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2EC53-6E23-4295-9AB1-B4ABCF009334}" type="datetimeFigureOut">
              <a:rPr lang="en-US" smtClean="0">
                <a:solidFill>
                  <a:schemeClr val="tx2"/>
                </a:solidFill>
              </a:rPr>
              <a:t>9/11/2020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590B-C96D-4767-8B2C-514239B15746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 smtClean="0"/>
              <a:pPr>
                <a:defRPr/>
              </a:pPr>
              <a:t>9/11/2020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7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0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75655"/>
            <a:ext cx="10972800" cy="11557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800" b="1" baseline="0">
                <a:solidFill>
                  <a:schemeClr val="accent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748933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1"/>
                </a:solidFill>
                <a:effectLst/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835603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95000"/>
                  </a:schemeClr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National Center for Immunization and Respiratory Diseases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9598" y="6495064"/>
            <a:ext cx="1097280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9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</p:spTree>
    <p:extLst>
      <p:ext uri="{BB962C8B-B14F-4D97-AF65-F5344CB8AC3E}">
        <p14:creationId xmlns:p14="http://schemas.microsoft.com/office/powerpoint/2010/main" val="15854685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462121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r>
              <a:rPr lang="en-US" dirty="0"/>
              <a:t>Tenth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910049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54479"/>
            <a:ext cx="5242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339840" y="1554480"/>
            <a:ext cx="524256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 baseline="0">
                <a:solidFill>
                  <a:schemeClr val="tx2"/>
                </a:solidFill>
                <a:latin typeface="+mn-lt"/>
              </a:defRPr>
            </a:lvl7pPr>
            <a:lvl8pPr>
              <a:defRPr baseline="0">
                <a:solidFill>
                  <a:schemeClr val="tx2"/>
                </a:solidFill>
                <a:latin typeface="+mn-lt"/>
              </a:defRPr>
            </a:lvl8pPr>
            <a:lvl9pPr>
              <a:defRPr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0742626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833360" y="1554480"/>
            <a:ext cx="374904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554479"/>
            <a:ext cx="6766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Courier New" panose="02070309020205020404" pitchFamily="49" charset="0"/>
              <a:buChar char="-"/>
              <a:defRPr sz="1800" b="0">
                <a:solidFill>
                  <a:schemeClr val="tx2"/>
                </a:solidFill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 marL="1005840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6pPr>
            <a:lvl7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7pPr>
            <a:lvl8pPr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  <a:p>
            <a:pPr lvl="7"/>
            <a:r>
              <a:rPr 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3870931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8657133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752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_O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rgbClr val="FFFFFF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487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80441"/>
            <a:ext cx="12192000" cy="117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609600" y="3472543"/>
            <a:ext cx="10972800" cy="2207898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For more information, contact CDC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1-800-CDC-INFO (232-4636)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TTY:  1-888-232-6348    </a:t>
            </a:r>
            <a:r>
              <a:rPr lang="en-US" sz="1600" dirty="0">
                <a:solidFill>
                  <a:schemeClr val="tx2"/>
                </a:solidFill>
                <a:latin typeface="+mj-lt"/>
                <a:hlinkClick r:id="rId3"/>
              </a:rPr>
              <a:t>www.cdc.gov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200" dirty="0">
                <a:solidFill>
                  <a:schemeClr val="tx2"/>
                </a:solidFill>
                <a:latin typeface="+mj-lt"/>
              </a:rPr>
              <a:t>The findings and conclusions in this report are those of the authors and do not necessarily represent the official position of the Centers for Disease Control and Prevention.</a:t>
            </a:r>
          </a:p>
          <a:p>
            <a:endParaRPr lang="en-US" sz="1200" dirty="0">
              <a:solidFill>
                <a:schemeClr val="tx2"/>
              </a:solidFill>
              <a:latin typeface="+mj-lt"/>
            </a:endParaRPr>
          </a:p>
          <a:p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1200" kern="12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593850"/>
            <a:ext cx="10972800" cy="2163763"/>
          </a:xfrm>
        </p:spPr>
        <p:txBody>
          <a:bodyPr/>
          <a:lstStyle>
            <a:lvl1pPr marL="0" indent="0">
              <a:buNone/>
              <a:defRPr/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76200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8061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1755049"/>
            <a:ext cx="10972800" cy="1155779"/>
          </a:xfrm>
        </p:spPr>
        <p:txBody>
          <a:bodyPr>
            <a:normAutofit fontScale="90000"/>
          </a:bodyPr>
          <a:lstStyle/>
          <a:p>
            <a:r>
              <a:rPr lang="en-US" dirty="0"/>
              <a:t>CDC Flu Vaccine Campaign Update:</a:t>
            </a:r>
            <a:br>
              <a:rPr lang="en-US" dirty="0"/>
            </a:br>
            <a:r>
              <a:rPr lang="en-US" dirty="0"/>
              <a:t>	2020-2021 Communications Activities</a:t>
            </a:r>
            <a:br>
              <a:rPr lang="en-US" dirty="0"/>
            </a:br>
            <a:r>
              <a:rPr lang="en-US" dirty="0"/>
              <a:t>	Summary Research Findings</a:t>
            </a:r>
            <a:br>
              <a:rPr lang="en-US" dirty="0"/>
            </a:br>
            <a:r>
              <a:rPr lang="en-US" dirty="0"/>
              <a:t>	Messaging &amp; Creative Concept for Digital Campaign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9FC1F-DBC0-4012-B693-EB541375538B}"/>
              </a:ext>
            </a:extLst>
          </p:cNvPr>
          <p:cNvSpPr txBox="1"/>
          <p:nvPr/>
        </p:nvSpPr>
        <p:spPr>
          <a:xfrm>
            <a:off x="752475" y="5133975"/>
            <a:ext cx="504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Erin Burns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Flu Vaccine Campaign Lead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September 9, 2020</a:t>
            </a:r>
          </a:p>
        </p:txBody>
      </p:sp>
    </p:spTree>
    <p:extLst>
      <p:ext uri="{BB962C8B-B14F-4D97-AF65-F5344CB8AC3E}">
        <p14:creationId xmlns:p14="http://schemas.microsoft.com/office/powerpoint/2010/main" val="11093784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90D683-0A0C-4F8A-9ADC-DF928F77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Messaging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BD1A0-D912-4FE0-A351-B379B552CA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1A070-365E-4BBE-B071-7A59D9A3E13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b="1" dirty="0"/>
              <a:t>This season, flu vaccine is more important than ever.</a:t>
            </a:r>
          </a:p>
          <a:p>
            <a:pPr lvl="1"/>
            <a:r>
              <a:rPr lang="en-US" sz="2800" b="1" dirty="0"/>
              <a:t>Flu vaccine protects you, your loved ones, and your community from flu.</a:t>
            </a:r>
          </a:p>
          <a:p>
            <a:r>
              <a:rPr lang="en-US" sz="2800" b="1" dirty="0"/>
              <a:t>The more people vaccinated, the more people protected. </a:t>
            </a:r>
          </a:p>
          <a:p>
            <a:endParaRPr lang="en-US" sz="2800" b="1" dirty="0"/>
          </a:p>
          <a:p>
            <a:r>
              <a:rPr lang="en-US" sz="2800" b="1" dirty="0"/>
              <a:t>This season, flu vaccine is more important than ever.</a:t>
            </a:r>
          </a:p>
          <a:p>
            <a:pPr lvl="1"/>
            <a:r>
              <a:rPr lang="en-US" sz="2800" b="1" dirty="0"/>
              <a:t>Flu vaccine can flatten the curve of flu illnesses, save medical resources, and protect essential workers from flu.</a:t>
            </a:r>
          </a:p>
          <a:p>
            <a:r>
              <a:rPr lang="en-US" sz="2800" b="1" dirty="0"/>
              <a:t>The more people vaccinated, the more people protected. </a:t>
            </a:r>
          </a:p>
          <a:p>
            <a:pPr marL="0" indent="0">
              <a:buNone/>
            </a:pP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124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449088-A1B8-4A8D-81CB-3329750DE07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066800" y="803846"/>
            <a:ext cx="3891280" cy="57201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C86C1-DDBB-418F-A156-F78ABABAF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85D4A-EE2F-467A-BE28-82B17536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80" y="1006466"/>
            <a:ext cx="3808345" cy="5517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63B985-232E-4F73-8180-5091A98E162E}"/>
              </a:ext>
            </a:extLst>
          </p:cNvPr>
          <p:cNvSpPr txBox="1"/>
          <p:nvPr/>
        </p:nvSpPr>
        <p:spPr>
          <a:xfrm>
            <a:off x="5527042" y="2344425"/>
            <a:ext cx="904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00808-B05F-41FB-8F2F-40ACA69F7D62}"/>
              </a:ext>
            </a:extLst>
          </p:cNvPr>
          <p:cNvSpPr txBox="1"/>
          <p:nvPr/>
        </p:nvSpPr>
        <p:spPr>
          <a:xfrm>
            <a:off x="975360" y="172720"/>
            <a:ext cx="7325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00"/>
                </a:solidFill>
                <a:latin typeface="Calibri" panose="020F0502020204030204" pitchFamily="34" charset="0"/>
              </a:rPr>
              <a:t>Creative Direction</a:t>
            </a:r>
          </a:p>
        </p:txBody>
      </p:sp>
    </p:spTree>
    <p:extLst>
      <p:ext uri="{BB962C8B-B14F-4D97-AF65-F5344CB8AC3E}">
        <p14:creationId xmlns:p14="http://schemas.microsoft.com/office/powerpoint/2010/main" val="41257457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6507FC-F0CB-47ED-9D43-6248BE9B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Digital Campaign Materials</a:t>
            </a: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Embargoed for release 9/14/2020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55A13-1490-4255-910B-D41D960D4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35925F9-EA5C-46BA-AB69-CB6CD0BB8F41}"/>
              </a:ext>
            </a:extLst>
          </p:cNvPr>
          <p:cNvPicPr>
            <a:picLocks noGrp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5" r="67308" b="10636"/>
          <a:stretch/>
        </p:blipFill>
        <p:spPr bwMode="auto">
          <a:xfrm>
            <a:off x="281257" y="1463040"/>
            <a:ext cx="5076286" cy="3728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5925F9-EA5C-46BA-AB69-CB6CD0BB8F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r="32372" b="10636"/>
          <a:stretch/>
        </p:blipFill>
        <p:spPr bwMode="auto">
          <a:xfrm>
            <a:off x="5038725" y="1463041"/>
            <a:ext cx="4762500" cy="3728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76497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ACC5D3-8BCA-442D-85F9-371957F4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Digital Campaign Materials</a:t>
            </a: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Embargoed for release 9/14/2020</a:t>
            </a:r>
            <a:endParaRPr lang="en-US" sz="27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93129-A17A-4FAF-8995-272D7BAAD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E8FFA-49E6-4217-8B29-FAB49BA670B7}"/>
              </a:ext>
            </a:extLst>
          </p:cNvPr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2" b="12893"/>
          <a:stretch/>
        </p:blipFill>
        <p:spPr bwMode="auto">
          <a:xfrm>
            <a:off x="609600" y="1852626"/>
            <a:ext cx="4537126" cy="3700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1AF3DD-C774-4BA7-B79B-92E61A84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638" y="1852626"/>
            <a:ext cx="4545100" cy="37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66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B0B067-9BD7-4AC2-8B1F-6CC61C181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4" y="438150"/>
            <a:ext cx="11347171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734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E9028D-2B10-4B26-9998-D2B824092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06403"/>
            <a:ext cx="10706099" cy="64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1995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2C7F1D-3256-4FDD-87A7-BC4AF33A04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258888"/>
            <a:ext cx="10972800" cy="4621212"/>
          </a:xfrm>
        </p:spPr>
        <p:txBody>
          <a:bodyPr/>
          <a:lstStyle/>
          <a:p>
            <a:pPr marL="457189" lvl="0" indent="-457189" eaLnBrk="0" hangingPunct="0">
              <a:spcBef>
                <a:spcPct val="20000"/>
              </a:spcBef>
              <a:buClr>
                <a:srgbClr val="8B9B92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Porter Novelli – Digital campaign</a:t>
            </a:r>
          </a:p>
          <a:p>
            <a:pPr marL="990575" lvl="1" indent="-380990" eaLnBrk="0" hangingPunct="0">
              <a:spcBef>
                <a:spcPct val="20000"/>
              </a:spcBef>
              <a:buClr>
                <a:srgbClr val="B2A97E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General population, people with high risk conditions, essential workers</a:t>
            </a:r>
          </a:p>
          <a:p>
            <a:pPr marL="990575" lvl="1" indent="-380990" eaLnBrk="0" hangingPunct="0">
              <a:spcBef>
                <a:spcPct val="20000"/>
              </a:spcBef>
              <a:buClr>
                <a:srgbClr val="B2A97E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Guided by consumer testing</a:t>
            </a:r>
          </a:p>
          <a:p>
            <a:pPr marL="457189" lvl="0" indent="-457189" eaLnBrk="0" hangingPunct="0">
              <a:spcBef>
                <a:spcPct val="20000"/>
              </a:spcBef>
              <a:buClr>
                <a:srgbClr val="8B9B92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CDC, AMA, Ad Council Collaboration – Full campaign</a:t>
            </a:r>
          </a:p>
          <a:p>
            <a:pPr marL="990575" lvl="1" indent="-380990" eaLnBrk="0" hangingPunct="0">
              <a:spcBef>
                <a:spcPct val="20000"/>
              </a:spcBef>
              <a:buClr>
                <a:srgbClr val="B2A97E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African American &amp; Hispanic Audiences</a:t>
            </a:r>
          </a:p>
          <a:p>
            <a:pPr marL="990575" lvl="1" indent="-380990" eaLnBrk="0" hangingPunct="0">
              <a:spcBef>
                <a:spcPct val="20000"/>
              </a:spcBef>
              <a:buClr>
                <a:srgbClr val="B2A97E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Doing their own research &amp; testing</a:t>
            </a:r>
          </a:p>
          <a:p>
            <a:pPr marL="457189" lvl="0" indent="-457189" eaLnBrk="0" hangingPunct="0">
              <a:spcBef>
                <a:spcPct val="20000"/>
              </a:spcBef>
              <a:buClr>
                <a:srgbClr val="8B9B92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CDC in-house product development </a:t>
            </a:r>
          </a:p>
          <a:p>
            <a:pPr marL="990575" lvl="1" indent="-380990" eaLnBrk="0" hangingPunct="0">
              <a:spcBef>
                <a:spcPct val="20000"/>
              </a:spcBef>
              <a:buClr>
                <a:srgbClr val="B2A97E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Clinician outreach</a:t>
            </a:r>
          </a:p>
          <a:p>
            <a:pPr marL="990575" lvl="1" indent="-380990" eaLnBrk="0" hangingPunct="0">
              <a:spcBef>
                <a:spcPct val="20000"/>
              </a:spcBef>
              <a:buClr>
                <a:srgbClr val="B2A97E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Supplemental materials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F1544-5323-4493-8346-E056107F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2583"/>
            <a:ext cx="10972800" cy="1188720"/>
          </a:xfrm>
        </p:spPr>
        <p:txBody>
          <a:bodyPr/>
          <a:lstStyle/>
          <a:p>
            <a:r>
              <a:rPr lang="en-US" dirty="0"/>
              <a:t>Communications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9F11B-5355-4AE1-AF9D-E4A28E5F51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332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&amp; Thank you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041400"/>
            <a:ext cx="10972800" cy="21637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Allison Fisher, HCSO Research Team Lead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Porter Novelli Flu Vaccine Campaign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My Awesome CDC team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information:  eub5@cdc.gov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412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DF4F05-6D5E-410D-83CA-3530CF215F1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i="1" dirty="0"/>
              <a:t>GOAL: Increase flu vaccine uptake, especially in people at higher risk from flu and COVID-19, as well as serious outcomes from flu &amp; COVID-19.</a:t>
            </a:r>
          </a:p>
          <a:p>
            <a:r>
              <a:rPr lang="en-US" i="1" dirty="0"/>
              <a:t>SPECIAL TARGET AUDIENCES: </a:t>
            </a:r>
            <a:r>
              <a:rPr lang="en-US" dirty="0"/>
              <a:t>Older Americans, People of any age with underlying health conditions (for example lung disease, heart disease, neurologic disorders, weakened immune systems, diabetes), African Americans and Hispanics, Essential Workers </a:t>
            </a:r>
          </a:p>
          <a:p>
            <a:r>
              <a:rPr lang="en-US" dirty="0"/>
              <a:t>Comprehensive plans for traditional media, digital and social media and partner outreach. </a:t>
            </a:r>
          </a:p>
          <a:p>
            <a:r>
              <a:rPr lang="en-US" dirty="0"/>
              <a:t>Two new campaigns for the public, plus ongoing public and clinician education activities by CDC.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F15C46-9898-4F5B-A406-7C90F887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Goal &amp; Special Target Audiences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F68C6-FD02-4E3E-A1B3-D989D2239E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8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3DA48-489E-4304-B756-A089FCC0C5E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001713"/>
            <a:ext cx="10972800" cy="4621212"/>
          </a:xfrm>
        </p:spPr>
        <p:txBody>
          <a:bodyPr/>
          <a:lstStyle/>
          <a:p>
            <a:r>
              <a:rPr lang="en-US" dirty="0"/>
              <a:t>Mid-September </a:t>
            </a:r>
          </a:p>
          <a:p>
            <a:pPr lvl="1"/>
            <a:r>
              <a:rPr lang="en-US" dirty="0"/>
              <a:t>soft-launch of digital campaign aimed at high risk persons (9/14-9/25)</a:t>
            </a:r>
          </a:p>
          <a:p>
            <a:pPr lvl="1"/>
            <a:r>
              <a:rPr lang="en-US" dirty="0"/>
              <a:t>9/24 Radio media tour</a:t>
            </a:r>
          </a:p>
          <a:p>
            <a:r>
              <a:rPr lang="en-US" dirty="0"/>
              <a:t>October 1</a:t>
            </a:r>
          </a:p>
          <a:p>
            <a:pPr lvl="1"/>
            <a:r>
              <a:rPr lang="en-US" dirty="0"/>
              <a:t>NFID press conference launching the vaccination season (October 1), and social and digital media. </a:t>
            </a:r>
          </a:p>
          <a:p>
            <a:pPr lvl="0">
              <a:buClr>
                <a:srgbClr val="4983F2"/>
              </a:buClr>
            </a:pPr>
            <a:r>
              <a:rPr lang="en-US" dirty="0">
                <a:solidFill>
                  <a:srgbClr val="3B495B"/>
                </a:solidFill>
              </a:rPr>
              <a:t>October 6</a:t>
            </a:r>
          </a:p>
          <a:p>
            <a:pPr lvl="1">
              <a:buClr>
                <a:srgbClr val="4983F2"/>
              </a:buClr>
            </a:pPr>
            <a:r>
              <a:rPr lang="en-US" dirty="0">
                <a:solidFill>
                  <a:srgbClr val="3B495B"/>
                </a:solidFill>
              </a:rPr>
              <a:t>Ad Council Phase 1 launch (dedicated campaign website, digital &amp; social assets, possibly radio)</a:t>
            </a:r>
          </a:p>
          <a:p>
            <a:pPr lvl="0">
              <a:buClr>
                <a:srgbClr val="4983F2"/>
              </a:buClr>
            </a:pPr>
            <a:r>
              <a:rPr lang="en-US" dirty="0">
                <a:solidFill>
                  <a:srgbClr val="3B495B"/>
                </a:solidFill>
              </a:rPr>
              <a:t>October 24</a:t>
            </a:r>
          </a:p>
          <a:p>
            <a:pPr lvl="1">
              <a:buClr>
                <a:srgbClr val="4983F2"/>
              </a:buClr>
            </a:pPr>
            <a:r>
              <a:rPr lang="en-US" dirty="0">
                <a:solidFill>
                  <a:srgbClr val="3B495B"/>
                </a:solidFill>
              </a:rPr>
              <a:t>Ad Council Phase 2 launch (TV and other materials)</a:t>
            </a:r>
          </a:p>
          <a:p>
            <a:pPr lvl="0">
              <a:buClr>
                <a:srgbClr val="4983F2"/>
              </a:buClr>
            </a:pPr>
            <a:r>
              <a:rPr lang="en-US" dirty="0">
                <a:solidFill>
                  <a:srgbClr val="3B495B"/>
                </a:solidFill>
              </a:rPr>
              <a:t>December 6-12: National Influenza Vaccination Week</a:t>
            </a:r>
          </a:p>
          <a:p>
            <a:pPr lvl="0">
              <a:buClr>
                <a:srgbClr val="4983F2"/>
              </a:buClr>
            </a:pPr>
            <a:r>
              <a:rPr lang="en-US" dirty="0">
                <a:solidFill>
                  <a:srgbClr val="3B495B"/>
                </a:solidFill>
              </a:rPr>
              <a:t>Campaign activities continue through March 2021</a:t>
            </a:r>
          </a:p>
          <a:p>
            <a:pPr lvl="1">
              <a:buClr>
                <a:srgbClr val="4983F2"/>
              </a:buClr>
            </a:pPr>
            <a:endParaRPr lang="en-US" dirty="0">
              <a:solidFill>
                <a:srgbClr val="3B495B"/>
              </a:solidFill>
            </a:endParaRPr>
          </a:p>
          <a:p>
            <a:pPr lvl="1">
              <a:buClr>
                <a:srgbClr val="4983F2"/>
              </a:buClr>
            </a:pPr>
            <a:endParaRPr lang="en-US" dirty="0">
              <a:solidFill>
                <a:srgbClr val="3B495B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F987F6-15AB-4106-AB7A-C6C23069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26C9E-A188-4C0E-8BFE-06B51A610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6985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D3FCF5-BEE1-4968-B496-8B93722E37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189" lvl="0" indent="-457189" eaLnBrk="0" hangingPunct="0">
              <a:spcBef>
                <a:spcPct val="20000"/>
              </a:spcBef>
              <a:buClr>
                <a:srgbClr val="8B9B92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Take 3 Communications platform</a:t>
            </a:r>
          </a:p>
          <a:p>
            <a:pPr marL="990575" lvl="1" indent="-380990" eaLnBrk="0" hangingPunct="0">
              <a:spcBef>
                <a:spcPct val="20000"/>
              </a:spcBef>
              <a:buClr>
                <a:srgbClr val="B2A97E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Get a flu vaccine</a:t>
            </a:r>
          </a:p>
          <a:p>
            <a:pPr marL="1523962" lvl="2" indent="-304792" eaLnBrk="0" hangingPunct="0">
              <a:spcBef>
                <a:spcPct val="20000"/>
              </a:spcBef>
              <a:buClr>
                <a:srgbClr val="594F40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During the 2020-2021 cold and flu season, getting a flu vaccine is more important than ever to protect yourself, your loved ones, your community, and the global community from flu. </a:t>
            </a:r>
          </a:p>
          <a:p>
            <a:pPr marL="990575" lvl="1" indent="-380990" eaLnBrk="0" hangingPunct="0">
              <a:spcBef>
                <a:spcPct val="20000"/>
              </a:spcBef>
              <a:buClr>
                <a:srgbClr val="B2A97E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Take everyday preventive actions. </a:t>
            </a:r>
          </a:p>
          <a:p>
            <a:pPr marL="1523962" lvl="2" indent="-304792" eaLnBrk="0" hangingPunct="0">
              <a:spcBef>
                <a:spcPct val="20000"/>
              </a:spcBef>
              <a:buClr>
                <a:srgbClr val="594F40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To include preventive actions to prevent COVID-19.</a:t>
            </a:r>
          </a:p>
          <a:p>
            <a:pPr marL="990575" lvl="1" indent="-380990" eaLnBrk="0" hangingPunct="0">
              <a:spcBef>
                <a:spcPct val="20000"/>
              </a:spcBef>
              <a:buClr>
                <a:srgbClr val="B2A97E"/>
              </a:buClr>
              <a:buSzTx/>
            </a:pPr>
            <a:r>
              <a:rPr lang="en-US" sz="2667" dirty="0">
                <a:solidFill>
                  <a:srgbClr val="00213D"/>
                </a:solidFill>
                <a:latin typeface="Calibri" panose="020F0502020204030204" pitchFamily="34" charset="0"/>
              </a:rPr>
              <a:t>Take antiviral drugs if prescribed.</a:t>
            </a:r>
          </a:p>
          <a:p>
            <a:pPr marL="609585" lvl="1" indent="0" eaLnBrk="0" hangingPunct="0">
              <a:spcBef>
                <a:spcPct val="20000"/>
              </a:spcBef>
              <a:buClr>
                <a:srgbClr val="B2A97E"/>
              </a:buClr>
              <a:buSzTx/>
              <a:buNone/>
            </a:pPr>
            <a:r>
              <a:rPr lang="en-US" sz="2667" dirty="0">
                <a:solidFill>
                  <a:srgbClr val="FF0000"/>
                </a:solidFill>
                <a:latin typeface="Calibri" panose="020F0502020204030204" pitchFamily="34" charset="0"/>
              </a:rPr>
              <a:t>Important point is message integration with COVID-19 guidance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542BE3-FB3D-4C2B-96B2-7A8A43D5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Flu Overarching Messaging for 2020-2021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2A262-301F-44D3-8566-705CC2AE78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805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544286" y="1358220"/>
            <a:ext cx="10972800" cy="4621212"/>
          </a:xfrm>
        </p:spPr>
        <p:txBody>
          <a:bodyPr/>
          <a:lstStyle/>
          <a:p>
            <a:r>
              <a:rPr lang="en-US" dirty="0"/>
              <a:t>We tested draft messages and materials in July 2020 to determine overall appeal, reported impact on intended behavior, and motivation to accept flu vaccine in anticipation of the 2020-2021 flu season</a:t>
            </a:r>
          </a:p>
          <a:p>
            <a:r>
              <a:rPr lang="en-US" dirty="0"/>
              <a:t>We fielded two online surveys with adults using an existing survey panel</a:t>
            </a:r>
          </a:p>
          <a:p>
            <a:pPr lvl="1"/>
            <a:r>
              <a:rPr lang="en-US" dirty="0"/>
              <a:t>General population adults, including older adults and adults with chronic health conditions (n=502)</a:t>
            </a:r>
          </a:p>
          <a:p>
            <a:pPr lvl="1"/>
            <a:r>
              <a:rPr lang="en-US" dirty="0"/>
              <a:t>African American adults, including older adults and adults with chronic health conditions (n=500)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CDC Consumer Testing, Background</a:t>
            </a:r>
          </a:p>
        </p:txBody>
      </p:sp>
    </p:spTree>
    <p:extLst>
      <p:ext uri="{BB962C8B-B14F-4D97-AF65-F5344CB8AC3E}">
        <p14:creationId xmlns:p14="http://schemas.microsoft.com/office/powerpoint/2010/main" val="30863522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544286" y="1358220"/>
            <a:ext cx="10972800" cy="4621212"/>
          </a:xfrm>
        </p:spPr>
        <p:txBody>
          <a:bodyPr/>
          <a:lstStyle/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Concepts Tested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85DD3-14D4-4265-8A49-C1F6CAE66E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2" y="1730032"/>
            <a:ext cx="1748790" cy="256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EF6CA2-13DB-4A89-836F-BBE62B6C6E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07" y="1701238"/>
            <a:ext cx="1623060" cy="256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353A78-3565-4F43-83D8-1BDCE4794F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65" y="1730034"/>
            <a:ext cx="1730375" cy="256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0F4D97-B1BB-41A0-BF9C-ABCE32DF58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73" y="1756317"/>
            <a:ext cx="1732915" cy="25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ED6A50-FBE2-4118-BCE8-8C75CEED2EA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03" y="1738724"/>
            <a:ext cx="1736725" cy="255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9EB10E-683B-4B9D-923A-9A48A4CBCEE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42" y="1698644"/>
            <a:ext cx="1731645" cy="25438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69343A-386C-4351-B9CD-FBBB08941D82}"/>
              </a:ext>
            </a:extLst>
          </p:cNvPr>
          <p:cNvSpPr txBox="1"/>
          <p:nvPr/>
        </p:nvSpPr>
        <p:spPr>
          <a:xfrm>
            <a:off x="487866" y="941182"/>
            <a:ext cx="314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Protect yourself and loved 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ABDA0-0E78-421A-8DEE-ACCDF3A0F7A0}"/>
              </a:ext>
            </a:extLst>
          </p:cNvPr>
          <p:cNvSpPr txBox="1"/>
          <p:nvPr/>
        </p:nvSpPr>
        <p:spPr>
          <a:xfrm>
            <a:off x="4040498" y="941182"/>
            <a:ext cx="378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Protect yourself and those around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DD31C8-0EEA-4E7E-BB72-3C570A93727C}"/>
              </a:ext>
            </a:extLst>
          </p:cNvPr>
          <p:cNvSpPr txBox="1"/>
          <p:nvPr/>
        </p:nvSpPr>
        <p:spPr>
          <a:xfrm>
            <a:off x="7880890" y="927546"/>
            <a:ext cx="315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Protect the broader community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82C58-1CB8-4B09-ADDA-4B0C9BED48BE}"/>
              </a:ext>
            </a:extLst>
          </p:cNvPr>
          <p:cNvSpPr txBox="1"/>
          <p:nvPr/>
        </p:nvSpPr>
        <p:spPr>
          <a:xfrm>
            <a:off x="841359" y="1458037"/>
            <a:ext cx="770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A: Family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FF56E-4173-48F3-810D-67D8A4CB2FFD}"/>
              </a:ext>
            </a:extLst>
          </p:cNvPr>
          <p:cNvSpPr txBox="1"/>
          <p:nvPr/>
        </p:nvSpPr>
        <p:spPr>
          <a:xfrm>
            <a:off x="2228481" y="1427700"/>
            <a:ext cx="1308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B: Grandmother/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    granddaughter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BB9A0-59C3-4241-9C40-70E3D1E0984D}"/>
              </a:ext>
            </a:extLst>
          </p:cNvPr>
          <p:cNvSpPr txBox="1"/>
          <p:nvPr/>
        </p:nvSpPr>
        <p:spPr>
          <a:xfrm>
            <a:off x="4558675" y="1342134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C: EMT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C15382-DB5F-43AD-A36A-48BD53E83B5F}"/>
              </a:ext>
            </a:extLst>
          </p:cNvPr>
          <p:cNvSpPr txBox="1"/>
          <p:nvPr/>
        </p:nvSpPr>
        <p:spPr>
          <a:xfrm>
            <a:off x="6039609" y="1348394"/>
            <a:ext cx="1540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D: Healthcare worker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ED66D-FA68-4C32-8E4B-CA609F8A2E85}"/>
              </a:ext>
            </a:extLst>
          </p:cNvPr>
          <p:cNvSpPr txBox="1"/>
          <p:nvPr/>
        </p:nvSpPr>
        <p:spPr>
          <a:xfrm>
            <a:off x="8435729" y="1374624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E: Community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A71D4A-F5AA-4E51-91EF-70024A83612A}"/>
              </a:ext>
            </a:extLst>
          </p:cNvPr>
          <p:cNvSpPr txBox="1"/>
          <p:nvPr/>
        </p:nvSpPr>
        <p:spPr>
          <a:xfrm>
            <a:off x="10250413" y="1384797"/>
            <a:ext cx="1299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F: Virtual meetup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4CBD2-2883-4B4A-9453-C4F160757594}"/>
              </a:ext>
            </a:extLst>
          </p:cNvPr>
          <p:cNvSpPr txBox="1"/>
          <p:nvPr/>
        </p:nvSpPr>
        <p:spPr>
          <a:xfrm>
            <a:off x="200728" y="4328671"/>
            <a:ext cx="2174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#1 among general population and African Americans, including those who do not plan to get vaccinated.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50F9D1-C930-4CEA-BA57-FA5E512D7E7C}"/>
              </a:ext>
            </a:extLst>
          </p:cNvPr>
          <p:cNvSpPr txBox="1"/>
          <p:nvPr/>
        </p:nvSpPr>
        <p:spPr>
          <a:xfrm>
            <a:off x="2228481" y="4328671"/>
            <a:ext cx="150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#3 among general population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50F8F7-7866-4C49-B24F-9C537C61FE9B}"/>
              </a:ext>
            </a:extLst>
          </p:cNvPr>
          <p:cNvSpPr txBox="1"/>
          <p:nvPr/>
        </p:nvSpPr>
        <p:spPr>
          <a:xfrm>
            <a:off x="4090155" y="4242454"/>
            <a:ext cx="2474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Preferred by general population who do not plan to get a vaccine.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#3 among African Americans who do not plan to get vaccinated.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121F49-926B-4585-854A-31E4F35EF851}"/>
              </a:ext>
            </a:extLst>
          </p:cNvPr>
          <p:cNvSpPr txBox="1"/>
          <p:nvPr/>
        </p:nvSpPr>
        <p:spPr>
          <a:xfrm>
            <a:off x="8254003" y="4192265"/>
            <a:ext cx="2474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#2 General pop and among African Americans, including African Americans who do not plan to get a vaccine.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56BC0-5BFF-4C50-A9D1-09267C68C0C4}"/>
              </a:ext>
            </a:extLst>
          </p:cNvPr>
          <p:cNvSpPr txBox="1"/>
          <p:nvPr/>
        </p:nvSpPr>
        <p:spPr>
          <a:xfrm>
            <a:off x="1769699" y="5982333"/>
            <a:ext cx="988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A, E &amp; E motivated a majority of adults who indicated they do not know if they will get a flu vaccine this fall to talk with their doctor about a flu vaccine and ask for the flu vaccine. </a:t>
            </a:r>
          </a:p>
        </p:txBody>
      </p:sp>
    </p:spTree>
    <p:extLst>
      <p:ext uri="{BB962C8B-B14F-4D97-AF65-F5344CB8AC3E}">
        <p14:creationId xmlns:p14="http://schemas.microsoft.com/office/powerpoint/2010/main" val="41711379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68F417-401F-4A55-A54A-86F37D20FC3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10482221"/>
              </p:ext>
            </p:extLst>
          </p:nvPr>
        </p:nvGraphicFramePr>
        <p:xfrm>
          <a:off x="710214" y="1288147"/>
          <a:ext cx="10662081" cy="4968125"/>
        </p:xfrm>
        <a:graphic>
          <a:graphicData uri="http://schemas.openxmlformats.org/drawingml/2006/table">
            <a:tbl>
              <a:tblPr firstRow="1" firstCol="1" bandRow="1"/>
              <a:tblGrid>
                <a:gridCol w="9142148">
                  <a:extLst>
                    <a:ext uri="{9D8B030D-6E8A-4147-A177-3AD203B41FA5}">
                      <a16:colId xmlns:a16="http://schemas.microsoft.com/office/drawing/2014/main" val="4129134328"/>
                    </a:ext>
                  </a:extLst>
                </a:gridCol>
                <a:gridCol w="1519933">
                  <a:extLst>
                    <a:ext uri="{9D8B030D-6E8A-4147-A177-3AD203B41FA5}">
                      <a16:colId xmlns:a16="http://schemas.microsoft.com/office/drawing/2014/main" val="298344338"/>
                    </a:ext>
                  </a:extLst>
                </a:gridCol>
              </a:tblGrid>
              <a:tr h="54570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would each of these statements motivate you to get a flu vaccine?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Very/Somewhat Motivating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009048"/>
                  </a:ext>
                </a:extLst>
              </a:tr>
              <a:tr h="363806">
                <a:tc gridSpan="2">
                  <a:txBody>
                    <a:bodyPr/>
                    <a:lstStyle/>
                    <a:p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General Population (n=502)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23762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Getting a flu vaccine is the best way to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yourself and your loved ones from flu this winter.</a:t>
                      </a:r>
                      <a:endParaRPr lang="en-US" sz="12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746749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more people vaccinated, the more people protected.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your part. Get a flu vaccine this fall.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437655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Getting a flu vaccine is something everyone can do to reduce the impact of flu this flu season.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27569"/>
                  </a:ext>
                </a:extLst>
              </a:tr>
              <a:tr h="375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 your risks from flu this season. Get vaccinated to protect yourself and your loved ones from flu this winter.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480447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yourself, your community, and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providers on the frontlines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getting a flu vaccine.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024847"/>
                  </a:ext>
                </a:extLst>
              </a:tr>
              <a:tr h="3683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African Americans (n=500)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838741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yourself, your community, and medical providers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the frontlines by getting a flu vaccine.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272780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Getting a flu vaccine is the best way to protect yourself and your loved ones from flu this winter.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616451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more people vaccinated, the more people protected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Do your part. Get a flu vaccine this fall.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201660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 your risks from flu this season. Get vaccinated to protect yourself and your loved ones from flu this winter.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965013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flu vaccine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also helps protect the frontline healthcare workers.</a:t>
                      </a:r>
                      <a:endParaRPr lang="en-US" sz="12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62189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Testing—Top 5 Motivating Messages Overall</a:t>
            </a:r>
          </a:p>
        </p:txBody>
      </p:sp>
    </p:spTree>
    <p:extLst>
      <p:ext uri="{BB962C8B-B14F-4D97-AF65-F5344CB8AC3E}">
        <p14:creationId xmlns:p14="http://schemas.microsoft.com/office/powerpoint/2010/main" val="11668292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68F417-401F-4A55-A54A-86F37D20FC3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18252405"/>
              </p:ext>
            </p:extLst>
          </p:nvPr>
        </p:nvGraphicFramePr>
        <p:xfrm>
          <a:off x="710214" y="1288147"/>
          <a:ext cx="10662081" cy="5329547"/>
        </p:xfrm>
        <a:graphic>
          <a:graphicData uri="http://schemas.openxmlformats.org/drawingml/2006/table">
            <a:tbl>
              <a:tblPr firstRow="1" firstCol="1" bandRow="1"/>
              <a:tblGrid>
                <a:gridCol w="9142148">
                  <a:extLst>
                    <a:ext uri="{9D8B030D-6E8A-4147-A177-3AD203B41FA5}">
                      <a16:colId xmlns:a16="http://schemas.microsoft.com/office/drawing/2014/main" val="4129134328"/>
                    </a:ext>
                  </a:extLst>
                </a:gridCol>
                <a:gridCol w="1519933">
                  <a:extLst>
                    <a:ext uri="{9D8B030D-6E8A-4147-A177-3AD203B41FA5}">
                      <a16:colId xmlns:a16="http://schemas.microsoft.com/office/drawing/2014/main" val="298344338"/>
                    </a:ext>
                  </a:extLst>
                </a:gridCol>
              </a:tblGrid>
              <a:tr h="54570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would each of these statements motivate you to get a flu vaccine?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Very/Somewhat Motivating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009048"/>
                  </a:ext>
                </a:extLst>
              </a:tr>
              <a:tr h="363806">
                <a:tc gridSpan="2">
                  <a:txBody>
                    <a:bodyPr/>
                    <a:lstStyle/>
                    <a:p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General Population (n=42)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23762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yourself, your community, and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providers on the frontlines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getting a flu vaccine.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746749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 your risks from flu this season. Get vaccinated to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yourself and your loved ones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flu this winter.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437655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Getting a flu vaccine can help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save doctors' and nurses' time and critical supplies like facemasks,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 beds and ventilators.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27569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more people vaccinated, the more people protected.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your part. Get a flu vaccine this fall.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480447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flu vaccine also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helps protect the frontline healthcare workers.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024847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Help protect essential workers &amp; preserve valuable healthcare resources in your community this flu season by getting your flu vaccine.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73072"/>
                  </a:ext>
                </a:extLst>
              </a:tr>
              <a:tr h="3683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African Americans (n=52)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838741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Getting a flu vaccine is the best way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protect yourself and your loved ones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flu this winter.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272780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more people vaccinated, the more people protected.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your part. Get a flu vaccine this fall.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616451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 your risks from flu this season. Get vaccinated to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yourself and your loved ones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flu this winter.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201660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flu vaccine also helps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the frontline healthcare workers.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965013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Flu usually causes a lot of illness in the fall and winter. Getting a flu vaccine will prevent flu illnesses, hospitalizations and deaths. This is an easy way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help 'flatten the curve' of respiratory illnesses caused by flu this fall and winter.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62189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Message Testing—Top 5 Motivating Messages (Ppl unsure about getting a flu vaccine this season—Note small sample size)</a:t>
            </a:r>
          </a:p>
        </p:txBody>
      </p:sp>
    </p:spTree>
    <p:extLst>
      <p:ext uri="{BB962C8B-B14F-4D97-AF65-F5344CB8AC3E}">
        <p14:creationId xmlns:p14="http://schemas.microsoft.com/office/powerpoint/2010/main" val="25094100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68F417-401F-4A55-A54A-86F37D20FC3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17882631"/>
              </p:ext>
            </p:extLst>
          </p:nvPr>
        </p:nvGraphicFramePr>
        <p:xfrm>
          <a:off x="710214" y="1288147"/>
          <a:ext cx="10662081" cy="5329547"/>
        </p:xfrm>
        <a:graphic>
          <a:graphicData uri="http://schemas.openxmlformats.org/drawingml/2006/table">
            <a:tbl>
              <a:tblPr firstRow="1" firstCol="1" bandRow="1"/>
              <a:tblGrid>
                <a:gridCol w="9142148">
                  <a:extLst>
                    <a:ext uri="{9D8B030D-6E8A-4147-A177-3AD203B41FA5}">
                      <a16:colId xmlns:a16="http://schemas.microsoft.com/office/drawing/2014/main" val="4129134328"/>
                    </a:ext>
                  </a:extLst>
                </a:gridCol>
                <a:gridCol w="1519933">
                  <a:extLst>
                    <a:ext uri="{9D8B030D-6E8A-4147-A177-3AD203B41FA5}">
                      <a16:colId xmlns:a16="http://schemas.microsoft.com/office/drawing/2014/main" val="298344338"/>
                    </a:ext>
                  </a:extLst>
                </a:gridCol>
              </a:tblGrid>
              <a:tr h="54570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would each of these statements motivate you to get a flu vaccine?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Very/Somewhat Motivating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009048"/>
                  </a:ext>
                </a:extLst>
              </a:tr>
              <a:tr h="363806">
                <a:tc gridSpan="2">
                  <a:txBody>
                    <a:bodyPr/>
                    <a:lstStyle/>
                    <a:p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General Population (n=136)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23762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Flu usually causes a lot of illness in the fall and winter. Getting a flu vaccine will prevent flu illnesses, hospitalizations and deaths. This is an easy way to help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'flatten the curve' of respiratory illnesses caused by flu this fall and winter.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746749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Help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essential workers &amp; preserve valuable healthcare resources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your community this flu season by getting your flu vaccine.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437655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flu vaccine also helps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the frontline healthcare workers.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27569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Getting a flu vaccine is something everyone can do to reduce the impact of flu this flu season.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480447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yourself, your community, and medical providers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the frontlines by getting a flu vaccine.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024847"/>
                  </a:ext>
                </a:extLst>
              </a:tr>
              <a:tr h="3683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African Americans (n=191)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838741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flu vaccine also helps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the frontline healthcare workers.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272780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 your risks from flu this season. Get vaccinated to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yourself and your loved ones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flu this winter.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961649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yourself, your community,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medical providers on the frontlines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getting a flu vaccine.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616451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Getting a flu vaccine is the best way to protect yourself and your loved ones from flu this winter.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201660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Help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essential workers &amp; preserve valuable healthcare resources in your community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flu season by getting your flu vaccine.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965013"/>
                  </a:ext>
                </a:extLst>
              </a:tr>
              <a:tr h="368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more people vaccinated, the more people protected.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your part. Get a flu vaccine this fall.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62189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Message Testing—Top 5 Motivating Messages (Not planning to get a flu vaccine this season)</a:t>
            </a:r>
          </a:p>
        </p:txBody>
      </p:sp>
    </p:spTree>
    <p:extLst>
      <p:ext uri="{BB962C8B-B14F-4D97-AF65-F5344CB8AC3E}">
        <p14:creationId xmlns:p14="http://schemas.microsoft.com/office/powerpoint/2010/main" val="20795131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IRD-2016-9b">
  <a:themeElements>
    <a:clrScheme name="colors-ncird-2016-9c">
      <a:dk1>
        <a:srgbClr val="0B40A5"/>
      </a:dk1>
      <a:lt1>
        <a:srgbClr val="FFFFFF"/>
      </a:lt1>
      <a:dk2>
        <a:srgbClr val="3B495B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2.xml><?xml version="1.0" encoding="utf-8"?>
<a:theme xmlns:a="http://schemas.openxmlformats.org/drawingml/2006/main" name="Office Theme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05CE89E4FFF478FFDBA53E60D14BB" ma:contentTypeVersion="2" ma:contentTypeDescription="Create a new document." ma:contentTypeScope="" ma:versionID="9304ff34e394111fe910f69e6dd31e0a">
  <xsd:schema xmlns:xsd="http://www.w3.org/2001/XMLSchema" xmlns:xs="http://www.w3.org/2001/XMLSchema" xmlns:p="http://schemas.microsoft.com/office/2006/metadata/properties" xmlns:ns3="04fd1603-d733-4134-b736-2f41f0222355" targetNamespace="http://schemas.microsoft.com/office/2006/metadata/properties" ma:root="true" ma:fieldsID="5d42fe7ff3744be87efbc992f50e33a0" ns3:_="">
    <xsd:import namespace="04fd1603-d733-4134-b736-2f41f02223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d1603-d733-4134-b736-2f41f0222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B91150-3F69-4E5B-95CE-391BDBE5635F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04fd1603-d733-4134-b736-2f41f0222355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89D7AD-812E-4DCA-B246-E556234E47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BE98D1-C48A-49C5-A61E-23571E690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d1603-d733-4134-b736-2f41f0222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24917</TotalTime>
  <Words>1604</Words>
  <Application>Microsoft Office PowerPoint</Application>
  <PresentationFormat>Widescreen</PresentationFormat>
  <Paragraphs>164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Myriad Web Pro</vt:lpstr>
      <vt:lpstr>Courier New</vt:lpstr>
      <vt:lpstr>Arial</vt:lpstr>
      <vt:lpstr>Wingdings</vt:lpstr>
      <vt:lpstr>Times New Roman</vt:lpstr>
      <vt:lpstr>Calibri</vt:lpstr>
      <vt:lpstr>NCIRD-2016-9b</vt:lpstr>
      <vt:lpstr>CDC Flu Vaccine Campaign Update:  2020-2021 Communications Activities  Summary Research Findings  Messaging &amp; Creative Concept for Digital Campaign          </vt:lpstr>
      <vt:lpstr>Communications Goal &amp; Special Target Audiences</vt:lpstr>
      <vt:lpstr>Timeline</vt:lpstr>
      <vt:lpstr>CDC Flu Overarching Messaging for 2020-2021</vt:lpstr>
      <vt:lpstr>CDC Consumer Testing, Background</vt:lpstr>
      <vt:lpstr>Creative Concepts Tested</vt:lpstr>
      <vt:lpstr>Message Testing—Top 5 Motivating Messages Overall</vt:lpstr>
      <vt:lpstr>Message Testing—Top 5 Motivating Messages (Ppl unsure about getting a flu vaccine this season—Note small sample size)</vt:lpstr>
      <vt:lpstr>Message Testing—Top 5 Motivating Messages (Not planning to get a flu vaccine this season)</vt:lpstr>
      <vt:lpstr>Core Messaging</vt:lpstr>
      <vt:lpstr>PowerPoint Presentation</vt:lpstr>
      <vt:lpstr>Draft Digital Campaign Materials Embargoed for release 9/14/2020</vt:lpstr>
      <vt:lpstr>Draft Digital Campaign Materials Embargoed for release 9/14/2020</vt:lpstr>
      <vt:lpstr>PowerPoint Presentation</vt:lpstr>
      <vt:lpstr>PowerPoint Presentation</vt:lpstr>
      <vt:lpstr>Communications Activities</vt:lpstr>
      <vt:lpstr>Acknowledgements &amp; Thank you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Dudley, Amanda (Aldridge) (CDC/DDNID/NCBDDD/DHDD) (CTR)</cp:lastModifiedBy>
  <cp:revision>573</cp:revision>
  <cp:lastPrinted>2016-04-11T13:22:33Z</cp:lastPrinted>
  <dcterms:created xsi:type="dcterms:W3CDTF">2011-03-17T17:43:16Z</dcterms:created>
  <dcterms:modified xsi:type="dcterms:W3CDTF">2020-09-11T19:29:41Z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0x01010017405CE89E4FFF478FFDBA53E60D14BB</vt:lpwstr>
  </property>
  <property fmtid="{D5CDD505-2E9C-101B-9397-08002B2CF9AE}" pid="4" name="_dlc_DocIdItemGuid">
    <vt:lpwstr>26aa3cbd-5307-4913-9b8c-c55f2cd75bf0</vt:lpwstr>
  </property>
  <property fmtid="{D5CDD505-2E9C-101B-9397-08002B2CF9AE}" pid="5" name="MSIP_Label_8af03ff0-41c5-4c41-b55e-fabb8fae94be_Enabled">
    <vt:lpwstr>True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Owner">
    <vt:lpwstr>cxj4@cdc.gov</vt:lpwstr>
  </property>
  <property fmtid="{D5CDD505-2E9C-101B-9397-08002B2CF9AE}" pid="8" name="MSIP_Label_8af03ff0-41c5-4c41-b55e-fabb8fae94be_SetDate">
    <vt:lpwstr>2020-07-10T14:25:14.5401451Z</vt:lpwstr>
  </property>
  <property fmtid="{D5CDD505-2E9C-101B-9397-08002B2CF9AE}" pid="9" name="MSIP_Label_8af03ff0-41c5-4c41-b55e-fabb8fae94be_Name">
    <vt:lpwstr>Public</vt:lpwstr>
  </property>
  <property fmtid="{D5CDD505-2E9C-101B-9397-08002B2CF9AE}" pid="10" name="MSIP_Label_8af03ff0-41c5-4c41-b55e-fabb8fae94be_Application">
    <vt:lpwstr>Microsoft Azure Information Protection</vt:lpwstr>
  </property>
  <property fmtid="{D5CDD505-2E9C-101B-9397-08002B2CF9AE}" pid="11" name="MSIP_Label_8af03ff0-41c5-4c41-b55e-fabb8fae94be_ActionId">
    <vt:lpwstr>4d14ba75-5ce7-4075-84be-afed7e3496e2</vt:lpwstr>
  </property>
  <property fmtid="{D5CDD505-2E9C-101B-9397-08002B2CF9AE}" pid="12" name="MSIP_Label_8af03ff0-41c5-4c41-b55e-fabb8fae94be_Extended_MSFT_Method">
    <vt:lpwstr>Manual</vt:lpwstr>
  </property>
  <property fmtid="{D5CDD505-2E9C-101B-9397-08002B2CF9AE}" pid="13" name="Sensitivity">
    <vt:lpwstr>Public</vt:lpwstr>
  </property>
</Properties>
</file>