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257" r:id="rId3"/>
    <p:sldId id="259" r:id="rId4"/>
    <p:sldId id="260" r:id="rId5"/>
    <p:sldId id="261" r:id="rId6"/>
    <p:sldId id="25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35BC21F-AB98-4C20-A539-EB8AD6CF9C01}" type="datetimeFigureOut">
              <a:rPr lang="en-US" smtClean="0"/>
              <a:t>9/9/2020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46470096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5BC21F-AB98-4C20-A539-EB8AD6CF9C01}"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304890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35BC21F-AB98-4C20-A539-EB8AD6CF9C01}" type="datetimeFigureOut">
              <a:rPr lang="en-US" smtClean="0"/>
              <a:t>9/9/2020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222103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35BC21F-AB98-4C20-A539-EB8AD6CF9C01}" type="datetimeFigureOut">
              <a:rPr lang="en-US" smtClean="0"/>
              <a:t>9/9/2020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B15DCAB-7AA9-4D6B-B875-DDB619FED2C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28712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35BC21F-AB98-4C20-A539-EB8AD6CF9C01}" type="datetimeFigureOut">
              <a:rPr lang="en-US" smtClean="0"/>
              <a:t>9/9/2020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406237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35BC21F-AB98-4C20-A539-EB8AD6CF9C01}"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19931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35BC21F-AB98-4C20-A539-EB8AD6CF9C01}"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2767788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5BC21F-AB98-4C20-A539-EB8AD6CF9C01}"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406022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35BC21F-AB98-4C20-A539-EB8AD6CF9C01}" type="datetimeFigureOut">
              <a:rPr lang="en-US" smtClean="0"/>
              <a:t>9/9/2020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57435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5BC21F-AB98-4C20-A539-EB8AD6CF9C01}"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376412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35BC21F-AB98-4C20-A539-EB8AD6CF9C01}" type="datetimeFigureOut">
              <a:rPr lang="en-US" smtClean="0"/>
              <a:t>9/9/2020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388315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5BC21F-AB98-4C20-A539-EB8AD6CF9C01}"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345409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5BC21F-AB98-4C20-A539-EB8AD6CF9C01}"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249206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5BC21F-AB98-4C20-A539-EB8AD6CF9C01}"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149454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BC21F-AB98-4C20-A539-EB8AD6CF9C01}"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29933856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5BC21F-AB98-4C20-A539-EB8AD6CF9C01}"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10109868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5BC21F-AB98-4C20-A539-EB8AD6CF9C01}"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5DCAB-7AA9-4D6B-B875-DDB619FED2C3}" type="slidenum">
              <a:rPr lang="en-US" smtClean="0"/>
              <a:t>‹#›</a:t>
            </a:fld>
            <a:endParaRPr lang="en-US"/>
          </a:p>
        </p:txBody>
      </p:sp>
    </p:spTree>
    <p:extLst>
      <p:ext uri="{BB962C8B-B14F-4D97-AF65-F5344CB8AC3E}">
        <p14:creationId xmlns:p14="http://schemas.microsoft.com/office/powerpoint/2010/main" val="173402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5BC21F-AB98-4C20-A539-EB8AD6CF9C01}" type="datetimeFigureOut">
              <a:rPr lang="en-US" smtClean="0"/>
              <a:t>9/9/2020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B15DCAB-7AA9-4D6B-B875-DDB619FED2C3}" type="slidenum">
              <a:rPr lang="en-US" smtClean="0"/>
              <a:t>‹#›</a:t>
            </a:fld>
            <a:endParaRPr lang="en-US"/>
          </a:p>
        </p:txBody>
      </p:sp>
    </p:spTree>
    <p:extLst>
      <p:ext uri="{BB962C8B-B14F-4D97-AF65-F5344CB8AC3E}">
        <p14:creationId xmlns:p14="http://schemas.microsoft.com/office/powerpoint/2010/main" val="970739572"/>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FC5F-E451-4407-86A0-9A9F9E91EA64}"/>
              </a:ext>
            </a:extLst>
          </p:cNvPr>
          <p:cNvSpPr>
            <a:spLocks noGrp="1"/>
          </p:cNvSpPr>
          <p:nvPr>
            <p:ph type="ctrTitle"/>
          </p:nvPr>
        </p:nvSpPr>
        <p:spPr>
          <a:xfrm>
            <a:off x="1227221" y="2939186"/>
            <a:ext cx="9448800" cy="1825096"/>
          </a:xfrm>
        </p:spPr>
        <p:txBody>
          <a:bodyPr/>
          <a:lstStyle/>
          <a:p>
            <a:r>
              <a:rPr lang="en-US" dirty="0"/>
              <a:t>NACDD Policy Updates</a:t>
            </a:r>
          </a:p>
        </p:txBody>
      </p:sp>
      <p:pic>
        <p:nvPicPr>
          <p:cNvPr id="4" name="Picture 3">
            <a:extLst>
              <a:ext uri="{FF2B5EF4-FFF2-40B4-BE49-F238E27FC236}">
                <a16:creationId xmlns:a16="http://schemas.microsoft.com/office/drawing/2014/main" id="{3FC39450-C459-49BD-9012-D813E09A13C6}"/>
              </a:ext>
            </a:extLst>
          </p:cNvPr>
          <p:cNvPicPr>
            <a:picLocks noChangeAspect="1"/>
          </p:cNvPicPr>
          <p:nvPr/>
        </p:nvPicPr>
        <p:blipFill>
          <a:blip r:embed="rId2"/>
          <a:stretch>
            <a:fillRect/>
          </a:stretch>
        </p:blipFill>
        <p:spPr>
          <a:xfrm>
            <a:off x="1515979" y="1065697"/>
            <a:ext cx="8437597" cy="2539745"/>
          </a:xfrm>
          <a:prstGeom prst="rect">
            <a:avLst/>
          </a:prstGeom>
        </p:spPr>
      </p:pic>
    </p:spTree>
    <p:extLst>
      <p:ext uri="{BB962C8B-B14F-4D97-AF65-F5344CB8AC3E}">
        <p14:creationId xmlns:p14="http://schemas.microsoft.com/office/powerpoint/2010/main" val="264643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FC60-7127-4F30-9E2B-00CEE4080BA7}"/>
              </a:ext>
            </a:extLst>
          </p:cNvPr>
          <p:cNvSpPr>
            <a:spLocks noGrp="1"/>
          </p:cNvSpPr>
          <p:nvPr>
            <p:ph type="title"/>
          </p:nvPr>
        </p:nvSpPr>
        <p:spPr>
          <a:xfrm>
            <a:off x="2088682" y="465990"/>
            <a:ext cx="9417518" cy="1293028"/>
          </a:xfrm>
        </p:spPr>
        <p:txBody>
          <a:bodyPr>
            <a:normAutofit/>
          </a:bodyPr>
          <a:lstStyle/>
          <a:p>
            <a:r>
              <a:rPr lang="en-US" sz="3600" dirty="0"/>
              <a:t>Senate “Skinny Bill on COVID Relief”</a:t>
            </a:r>
          </a:p>
        </p:txBody>
      </p:sp>
      <p:sp>
        <p:nvSpPr>
          <p:cNvPr id="3" name="Content Placeholder 2">
            <a:extLst>
              <a:ext uri="{FF2B5EF4-FFF2-40B4-BE49-F238E27FC236}">
                <a16:creationId xmlns:a16="http://schemas.microsoft.com/office/drawing/2014/main" id="{917C2236-85C9-4299-B13F-F1DDA9E09758}"/>
              </a:ext>
            </a:extLst>
          </p:cNvPr>
          <p:cNvSpPr>
            <a:spLocks noGrp="1"/>
          </p:cNvSpPr>
          <p:nvPr>
            <p:ph idx="1"/>
          </p:nvPr>
        </p:nvSpPr>
        <p:spPr>
          <a:xfrm>
            <a:off x="114167" y="1597259"/>
            <a:ext cx="7437921" cy="4908884"/>
          </a:xfrm>
        </p:spPr>
        <p:txBody>
          <a:bodyPr>
            <a:normAutofit/>
          </a:bodyPr>
          <a:lstStyle/>
          <a:p>
            <a:r>
              <a:rPr lang="en-US" dirty="0"/>
              <a:t>Senate Republicans on Tuesday unveiled a coronavirus relief plan.</a:t>
            </a:r>
          </a:p>
          <a:p>
            <a:pPr lvl="1"/>
            <a:r>
              <a:rPr lang="en-US" dirty="0"/>
              <a:t>It faces an uphill battle as Democrats immediately vowed to block what they called </a:t>
            </a:r>
            <a:r>
              <a:rPr lang="en-US" i="1" dirty="0"/>
              <a:t>“a political ploy to help endangered Republicans win their elections instead of an earnest attempt to meet the needs of American families and businesses</a:t>
            </a:r>
            <a:r>
              <a:rPr lang="en-US" dirty="0"/>
              <a:t>”.</a:t>
            </a:r>
          </a:p>
          <a:p>
            <a:pPr marL="457200" lvl="1" indent="0">
              <a:buNone/>
            </a:pPr>
            <a:endParaRPr lang="en-US" dirty="0"/>
          </a:p>
          <a:p>
            <a:r>
              <a:rPr lang="en-US" dirty="0"/>
              <a:t>Senate Majority Leader Mitch McConnell (R-KY) said “</a:t>
            </a:r>
            <a:r>
              <a:rPr lang="en-US" i="1" dirty="0"/>
              <a:t>an initial vote on the measure could happen Thursday, and according to The Hill, appears confident he will be able to get 51 votes for the measure. McConnell will still be short of the 60 votes required to advance in the Senate.”</a:t>
            </a:r>
          </a:p>
        </p:txBody>
      </p:sp>
      <p:pic>
        <p:nvPicPr>
          <p:cNvPr id="4" name="Picture 3">
            <a:extLst>
              <a:ext uri="{FF2B5EF4-FFF2-40B4-BE49-F238E27FC236}">
                <a16:creationId xmlns:a16="http://schemas.microsoft.com/office/drawing/2014/main" id="{157B686A-AF92-47D7-8C57-7B4AFFBA69F2}"/>
              </a:ext>
            </a:extLst>
          </p:cNvPr>
          <p:cNvPicPr>
            <a:picLocks noChangeAspect="1"/>
          </p:cNvPicPr>
          <p:nvPr/>
        </p:nvPicPr>
        <p:blipFill>
          <a:blip r:embed="rId2"/>
          <a:stretch>
            <a:fillRect/>
          </a:stretch>
        </p:blipFill>
        <p:spPr>
          <a:xfrm>
            <a:off x="7552088" y="2580640"/>
            <a:ext cx="4480488" cy="2518343"/>
          </a:xfrm>
          <a:prstGeom prst="rect">
            <a:avLst/>
          </a:prstGeom>
        </p:spPr>
      </p:pic>
    </p:spTree>
    <p:extLst>
      <p:ext uri="{BB962C8B-B14F-4D97-AF65-F5344CB8AC3E}">
        <p14:creationId xmlns:p14="http://schemas.microsoft.com/office/powerpoint/2010/main" val="405993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ECEE-5EC2-4BEB-AA56-306F244936DF}"/>
              </a:ext>
            </a:extLst>
          </p:cNvPr>
          <p:cNvSpPr>
            <a:spLocks noGrp="1"/>
          </p:cNvSpPr>
          <p:nvPr>
            <p:ph type="title"/>
          </p:nvPr>
        </p:nvSpPr>
        <p:spPr>
          <a:xfrm>
            <a:off x="2069431" y="475616"/>
            <a:ext cx="9484895" cy="1293028"/>
          </a:xfrm>
        </p:spPr>
        <p:txBody>
          <a:bodyPr>
            <a:normAutofit/>
          </a:bodyPr>
          <a:lstStyle/>
          <a:p>
            <a:r>
              <a:rPr lang="en-US" sz="3600" dirty="0"/>
              <a:t>Senate “Skinny Bill on COVID Relief”</a:t>
            </a:r>
          </a:p>
        </p:txBody>
      </p:sp>
      <p:sp>
        <p:nvSpPr>
          <p:cNvPr id="3" name="Content Placeholder 2">
            <a:extLst>
              <a:ext uri="{FF2B5EF4-FFF2-40B4-BE49-F238E27FC236}">
                <a16:creationId xmlns:a16="http://schemas.microsoft.com/office/drawing/2014/main" id="{C02FC5C3-9010-4C41-A5E7-B0A26B8C5FBA}"/>
              </a:ext>
            </a:extLst>
          </p:cNvPr>
          <p:cNvSpPr>
            <a:spLocks noGrp="1"/>
          </p:cNvSpPr>
          <p:nvPr>
            <p:ph idx="1"/>
          </p:nvPr>
        </p:nvSpPr>
        <p:spPr>
          <a:xfrm>
            <a:off x="413886" y="1540042"/>
            <a:ext cx="10939914" cy="4636921"/>
          </a:xfrm>
        </p:spPr>
        <p:txBody>
          <a:bodyPr>
            <a:normAutofit/>
          </a:bodyPr>
          <a:lstStyle/>
          <a:p>
            <a:r>
              <a:rPr lang="en-US" dirty="0"/>
              <a:t>The estimated $300-billion proposal, dubbed </a:t>
            </a:r>
            <a:r>
              <a:rPr lang="en-US" b="1" dirty="0"/>
              <a:t>the </a:t>
            </a:r>
            <a:r>
              <a:rPr lang="en-US" b="1" i="1" dirty="0"/>
              <a:t>Delivering Immediate Relief to America’s Families, Schools and Small Businesses Act,</a:t>
            </a:r>
            <a:r>
              <a:rPr lang="en-US" b="1" dirty="0"/>
              <a:t> </a:t>
            </a:r>
            <a:r>
              <a:rPr lang="en-US" dirty="0"/>
              <a:t>includes:</a:t>
            </a:r>
          </a:p>
          <a:p>
            <a:pPr lvl="1"/>
            <a:r>
              <a:rPr lang="en-US" sz="2200" dirty="0"/>
              <a:t>Liability relief for businesses, schools, hospitals, and other nonprofit institutions</a:t>
            </a:r>
          </a:p>
          <a:p>
            <a:pPr lvl="1"/>
            <a:r>
              <a:rPr lang="en-US" sz="2200" dirty="0"/>
              <a:t>Codifies the executive order on unemployment insurance by giving states the option to continue providing $300 per week in extra, federally-funded benefits to those who qualified under CARES through </a:t>
            </a:r>
            <a:r>
              <a:rPr lang="en-US" sz="2200" b="1" dirty="0"/>
              <a:t>December 27</a:t>
            </a:r>
          </a:p>
          <a:p>
            <a:pPr lvl="1"/>
            <a:r>
              <a:rPr lang="en-US" sz="2200" dirty="0"/>
              <a:t>Creates a second round of the Paycheck Protection Program with reforms, including a requirement that new applications show a revenue loss and that loan documents are to be maintained consistent with IRS requirements</a:t>
            </a:r>
          </a:p>
          <a:p>
            <a:pPr lvl="1"/>
            <a:r>
              <a:rPr lang="en-US" sz="2200" dirty="0"/>
              <a:t>Extends the deadline to </a:t>
            </a:r>
            <a:r>
              <a:rPr lang="en-US" sz="2200" b="1" dirty="0"/>
              <a:t>September 30, 2021 </a:t>
            </a:r>
            <a:r>
              <a:rPr lang="en-US" sz="2200" dirty="0"/>
              <a:t>for already appropriated Coronavirus Relief Funds, although no new money or flexibilities are provided</a:t>
            </a:r>
          </a:p>
          <a:p>
            <a:pPr lvl="1"/>
            <a:endParaRPr lang="en-US" dirty="0"/>
          </a:p>
        </p:txBody>
      </p:sp>
    </p:spTree>
    <p:extLst>
      <p:ext uri="{BB962C8B-B14F-4D97-AF65-F5344CB8AC3E}">
        <p14:creationId xmlns:p14="http://schemas.microsoft.com/office/powerpoint/2010/main" val="391514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2FDB-64CA-465D-86F0-1A46F5CD9DEE}"/>
              </a:ext>
            </a:extLst>
          </p:cNvPr>
          <p:cNvSpPr>
            <a:spLocks noGrp="1"/>
          </p:cNvSpPr>
          <p:nvPr>
            <p:ph type="title"/>
          </p:nvPr>
        </p:nvSpPr>
        <p:spPr>
          <a:xfrm>
            <a:off x="2396691" y="514117"/>
            <a:ext cx="9109509" cy="1293028"/>
          </a:xfrm>
        </p:spPr>
        <p:txBody>
          <a:bodyPr>
            <a:normAutofit/>
          </a:bodyPr>
          <a:lstStyle/>
          <a:p>
            <a:r>
              <a:rPr lang="en-US" sz="3600" dirty="0"/>
              <a:t>Senate “Skinny Bill on COVID Relief”</a:t>
            </a:r>
          </a:p>
        </p:txBody>
      </p:sp>
      <p:sp>
        <p:nvSpPr>
          <p:cNvPr id="3" name="Content Placeholder 2">
            <a:extLst>
              <a:ext uri="{FF2B5EF4-FFF2-40B4-BE49-F238E27FC236}">
                <a16:creationId xmlns:a16="http://schemas.microsoft.com/office/drawing/2014/main" id="{23D3DEA4-FB35-4E4D-8923-5448AC3B3DB5}"/>
              </a:ext>
            </a:extLst>
          </p:cNvPr>
          <p:cNvSpPr>
            <a:spLocks noGrp="1"/>
          </p:cNvSpPr>
          <p:nvPr>
            <p:ph idx="1"/>
          </p:nvPr>
        </p:nvSpPr>
        <p:spPr>
          <a:xfrm>
            <a:off x="204537" y="1549667"/>
            <a:ext cx="7495674" cy="4908885"/>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Times New Roman" panose="02020603050405020304" pitchFamily="18" charset="0"/>
              </a:rPr>
              <a:t>Additional appropriations:</a:t>
            </a:r>
            <a:endParaRPr lang="en-US" sz="2800" dirty="0">
              <a:effectLst/>
              <a:latin typeface="Calibri" panose="020F0502020204030204" pitchFamily="34" charset="0"/>
              <a:ea typeface="Calibri" panose="020F0502020204030204" pitchFamily="34" charset="0"/>
            </a:endParaRPr>
          </a:p>
          <a:p>
            <a:pPr marL="800100" lvl="1" indent="-342900">
              <a:spcBef>
                <a:spcPts val="0"/>
              </a:spcBef>
              <a:buSzPts val="1000"/>
              <a:buFont typeface="Symbol" panose="05050102010706020507" pitchFamily="18" charset="2"/>
              <a:buChar char=""/>
              <a:tabLst>
                <a:tab pos="457200" algn="l"/>
              </a:tabLst>
            </a:pPr>
            <a:r>
              <a:rPr lang="en-US" sz="2400" dirty="0">
                <a:effectLst/>
                <a:latin typeface="Calibri" panose="020F0502020204030204" pitchFamily="34" charset="0"/>
                <a:ea typeface="Times New Roman" panose="02020603050405020304" pitchFamily="18" charset="0"/>
              </a:rPr>
              <a:t>Provides $105 billion in an Education Stabilization Fund for schools;</a:t>
            </a:r>
            <a:endParaRPr lang="en-US" sz="2400" dirty="0">
              <a:effectLst/>
              <a:latin typeface="Calibri" panose="020F0502020204030204" pitchFamily="34" charset="0"/>
              <a:ea typeface="Calibri" panose="020F0502020204030204" pitchFamily="34" charset="0"/>
            </a:endParaRPr>
          </a:p>
          <a:p>
            <a:pPr marL="800100" lvl="1" indent="-342900">
              <a:spcBef>
                <a:spcPts val="0"/>
              </a:spcBef>
              <a:buSzPts val="1000"/>
              <a:buFont typeface="Symbol" panose="05050102010706020507" pitchFamily="18" charset="2"/>
              <a:buChar char=""/>
              <a:tabLst>
                <a:tab pos="457200" algn="l"/>
              </a:tabLst>
            </a:pPr>
            <a:r>
              <a:rPr lang="en-US" sz="2400" dirty="0">
                <a:effectLst/>
                <a:latin typeface="Calibri" panose="020F0502020204030204" pitchFamily="34" charset="0"/>
                <a:ea typeface="Times New Roman" panose="02020603050405020304" pitchFamily="18" charset="0"/>
              </a:rPr>
              <a:t>Provides $16 billion for testing, contact tracing, and surveillance in states;</a:t>
            </a:r>
            <a:endParaRPr lang="en-US" sz="2400" dirty="0">
              <a:effectLst/>
              <a:latin typeface="Calibri" panose="020F0502020204030204" pitchFamily="34" charset="0"/>
              <a:ea typeface="Calibri" panose="020F0502020204030204" pitchFamily="34" charset="0"/>
            </a:endParaRPr>
          </a:p>
          <a:p>
            <a:pPr marL="800100" lvl="1" indent="-342900">
              <a:spcBef>
                <a:spcPts val="0"/>
              </a:spcBef>
              <a:buSzPts val="1000"/>
              <a:buFont typeface="Symbol" panose="05050102010706020507" pitchFamily="18" charset="2"/>
              <a:buChar char=""/>
              <a:tabLst>
                <a:tab pos="457200" algn="l"/>
              </a:tabLst>
            </a:pPr>
            <a:r>
              <a:rPr lang="en-US" sz="2400" dirty="0">
                <a:effectLst/>
                <a:latin typeface="Calibri" panose="020F0502020204030204" pitchFamily="34" charset="0"/>
                <a:ea typeface="Times New Roman" panose="02020603050405020304" pitchFamily="18" charset="0"/>
              </a:rPr>
              <a:t>Provides $31 billion for vaccine, therapeutic and diagnostic development, distribution, and stockpiles;</a:t>
            </a:r>
            <a:endParaRPr lang="en-US" sz="2400" dirty="0">
              <a:effectLst/>
              <a:latin typeface="Calibri" panose="020F0502020204030204" pitchFamily="34" charset="0"/>
              <a:ea typeface="Calibri" panose="020F0502020204030204" pitchFamily="34" charset="0"/>
            </a:endParaRPr>
          </a:p>
          <a:p>
            <a:pPr marL="800100" lvl="1" indent="-342900">
              <a:spcBef>
                <a:spcPts val="0"/>
              </a:spcBef>
              <a:buSzPts val="1000"/>
              <a:buFont typeface="Symbol" panose="05050102010706020507" pitchFamily="18" charset="2"/>
              <a:buChar char=""/>
              <a:tabLst>
                <a:tab pos="457200" algn="l"/>
              </a:tabLst>
            </a:pPr>
            <a:r>
              <a:rPr lang="en-US" sz="2400" dirty="0">
                <a:effectLst/>
                <a:latin typeface="Calibri" panose="020F0502020204030204" pitchFamily="34" charset="0"/>
                <a:ea typeface="Times New Roman" panose="02020603050405020304" pitchFamily="18" charset="0"/>
              </a:rPr>
              <a:t>Provides $20 billion for additional farm assistance;</a:t>
            </a:r>
            <a:endParaRPr lang="en-US" sz="2400" dirty="0">
              <a:effectLst/>
              <a:latin typeface="Calibri" panose="020F0502020204030204" pitchFamily="34" charset="0"/>
              <a:ea typeface="Calibri" panose="020F0502020204030204" pitchFamily="34" charset="0"/>
            </a:endParaRPr>
          </a:p>
          <a:p>
            <a:pPr marL="800100" lvl="1" indent="-342900">
              <a:spcBef>
                <a:spcPts val="0"/>
              </a:spcBef>
              <a:buSzPts val="1000"/>
              <a:buFont typeface="Symbol" panose="05050102010706020507" pitchFamily="18" charset="2"/>
              <a:buChar char=""/>
              <a:tabLst>
                <a:tab pos="457200" algn="l"/>
              </a:tabLst>
            </a:pPr>
            <a:r>
              <a:rPr lang="en-US" sz="2400" dirty="0">
                <a:effectLst/>
                <a:latin typeface="Calibri" panose="020F0502020204030204" pitchFamily="34" charset="0"/>
                <a:ea typeface="Times New Roman" panose="02020603050405020304" pitchFamily="18" charset="0"/>
              </a:rPr>
              <a:t>Provides $500 million to direct federal assistance for fisheries;</a:t>
            </a:r>
          </a:p>
          <a:p>
            <a:pPr marL="800100" lvl="1" indent="-342900">
              <a:spcBef>
                <a:spcPts val="0"/>
              </a:spcBef>
              <a:buSzPts val="1000"/>
              <a:buFont typeface="Symbol" panose="05050102010706020507" pitchFamily="18" charset="2"/>
              <a:buChar char=""/>
              <a:tabLst>
                <a:tab pos="457200" algn="l"/>
              </a:tabLst>
            </a:pPr>
            <a:r>
              <a:rPr lang="en-US" sz="2400" dirty="0">
                <a:effectLst/>
                <a:latin typeface="Calibri" panose="020F0502020204030204" pitchFamily="34" charset="0"/>
                <a:ea typeface="Calibri" panose="020F0502020204030204" pitchFamily="34" charset="0"/>
              </a:rPr>
              <a:t>Provides $5 billion for the Child Care and Development</a:t>
            </a:r>
          </a:p>
          <a:p>
            <a:endParaRPr lang="en-US" dirty="0"/>
          </a:p>
        </p:txBody>
      </p:sp>
    </p:spTree>
    <p:extLst>
      <p:ext uri="{BB962C8B-B14F-4D97-AF65-F5344CB8AC3E}">
        <p14:creationId xmlns:p14="http://schemas.microsoft.com/office/powerpoint/2010/main" val="50812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50B1-9ED5-478F-8911-EDD34470BEE4}"/>
              </a:ext>
            </a:extLst>
          </p:cNvPr>
          <p:cNvSpPr>
            <a:spLocks noGrp="1"/>
          </p:cNvSpPr>
          <p:nvPr>
            <p:ph type="title"/>
          </p:nvPr>
        </p:nvSpPr>
        <p:spPr>
          <a:xfrm>
            <a:off x="1732547" y="494865"/>
            <a:ext cx="9773653" cy="1293028"/>
          </a:xfrm>
        </p:spPr>
        <p:txBody>
          <a:bodyPr>
            <a:normAutofit/>
          </a:bodyPr>
          <a:lstStyle/>
          <a:p>
            <a:r>
              <a:rPr lang="en-US" sz="3600" dirty="0"/>
              <a:t>Senate “Skinny Bill on COVID Relief”</a:t>
            </a:r>
          </a:p>
        </p:txBody>
      </p:sp>
      <p:sp>
        <p:nvSpPr>
          <p:cNvPr id="3" name="Content Placeholder 2">
            <a:extLst>
              <a:ext uri="{FF2B5EF4-FFF2-40B4-BE49-F238E27FC236}">
                <a16:creationId xmlns:a16="http://schemas.microsoft.com/office/drawing/2014/main" id="{301ED5D8-CC04-481E-9F39-161279A2D409}"/>
              </a:ext>
            </a:extLst>
          </p:cNvPr>
          <p:cNvSpPr>
            <a:spLocks noGrp="1"/>
          </p:cNvSpPr>
          <p:nvPr>
            <p:ph idx="1"/>
          </p:nvPr>
        </p:nvSpPr>
        <p:spPr>
          <a:xfrm>
            <a:off x="4054643" y="1568919"/>
            <a:ext cx="7726680" cy="5289081"/>
          </a:xfrm>
        </p:spPr>
        <p:txBody>
          <a:bodyPr>
            <a:normAutofit/>
          </a:bodyPr>
          <a:lstStyle/>
          <a:p>
            <a:r>
              <a:rPr lang="en-US" dirty="0"/>
              <a:t>Senate Democrats say “</a:t>
            </a:r>
            <a:r>
              <a:rPr lang="en-US" i="1" dirty="0"/>
              <a:t>this bill does not go nearly far enough as it doesn’t include help for small businesses, no stimulus checks for individuals, no funding for schools to help kids stay safe and learn, and no relief to the many states preparing to make huge budget cuts which will lead to layoffs of state employees</a:t>
            </a:r>
            <a:r>
              <a:rPr lang="en-US" dirty="0"/>
              <a:t>”.</a:t>
            </a:r>
          </a:p>
          <a:p>
            <a:endParaRPr lang="en-US" dirty="0"/>
          </a:p>
          <a:p>
            <a:r>
              <a:rPr lang="en-US" dirty="0"/>
              <a:t>Senate Minority Leader Chuck Schumer said that </a:t>
            </a:r>
            <a:r>
              <a:rPr lang="en-US" i="1" dirty="0"/>
              <a:t>“Democrats will use the same strategy that has worked twice already – say no to this bill and put on the pressure to bring forward more funding and more support to address real needs”. </a:t>
            </a:r>
          </a:p>
          <a:p>
            <a:endParaRPr lang="en-US" dirty="0"/>
          </a:p>
        </p:txBody>
      </p:sp>
      <p:pic>
        <p:nvPicPr>
          <p:cNvPr id="4" name="Picture 3">
            <a:extLst>
              <a:ext uri="{FF2B5EF4-FFF2-40B4-BE49-F238E27FC236}">
                <a16:creationId xmlns:a16="http://schemas.microsoft.com/office/drawing/2014/main" id="{E95A049C-C34B-41BC-A186-93208D614FD5}"/>
              </a:ext>
            </a:extLst>
          </p:cNvPr>
          <p:cNvPicPr>
            <a:picLocks noChangeAspect="1"/>
          </p:cNvPicPr>
          <p:nvPr/>
        </p:nvPicPr>
        <p:blipFill>
          <a:blip r:embed="rId2"/>
          <a:stretch>
            <a:fillRect/>
          </a:stretch>
        </p:blipFill>
        <p:spPr>
          <a:xfrm>
            <a:off x="129024" y="2472840"/>
            <a:ext cx="3925619" cy="2208161"/>
          </a:xfrm>
          <a:prstGeom prst="rect">
            <a:avLst/>
          </a:prstGeom>
        </p:spPr>
      </p:pic>
    </p:spTree>
    <p:extLst>
      <p:ext uri="{BB962C8B-B14F-4D97-AF65-F5344CB8AC3E}">
        <p14:creationId xmlns:p14="http://schemas.microsoft.com/office/powerpoint/2010/main" val="1442704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A1FC-A617-4B9A-89B4-A54E595F0E08}"/>
              </a:ext>
            </a:extLst>
          </p:cNvPr>
          <p:cNvSpPr>
            <a:spLocks noGrp="1"/>
          </p:cNvSpPr>
          <p:nvPr>
            <p:ph type="title"/>
          </p:nvPr>
        </p:nvSpPr>
        <p:spPr>
          <a:xfrm>
            <a:off x="969523" y="340468"/>
            <a:ext cx="8610600" cy="1293028"/>
          </a:xfrm>
        </p:spPr>
        <p:txBody>
          <a:bodyPr/>
          <a:lstStyle/>
          <a:p>
            <a:r>
              <a:rPr lang="en-US" dirty="0"/>
              <a:t>Appropriations Update</a:t>
            </a:r>
          </a:p>
        </p:txBody>
      </p:sp>
      <p:sp>
        <p:nvSpPr>
          <p:cNvPr id="3" name="Content Placeholder 2">
            <a:extLst>
              <a:ext uri="{FF2B5EF4-FFF2-40B4-BE49-F238E27FC236}">
                <a16:creationId xmlns:a16="http://schemas.microsoft.com/office/drawing/2014/main" id="{CC6D3C20-60B8-4A6D-8A30-7EEAA1C8D085}"/>
              </a:ext>
            </a:extLst>
          </p:cNvPr>
          <p:cNvSpPr>
            <a:spLocks noGrp="1"/>
          </p:cNvSpPr>
          <p:nvPr>
            <p:ph idx="1"/>
          </p:nvPr>
        </p:nvSpPr>
        <p:spPr>
          <a:xfrm>
            <a:off x="316149" y="1554924"/>
            <a:ext cx="7018507" cy="4844154"/>
          </a:xfrm>
        </p:spPr>
        <p:txBody>
          <a:bodyPr>
            <a:normAutofit/>
          </a:bodyPr>
          <a:lstStyle/>
          <a:p>
            <a:pPr>
              <a:spcBef>
                <a:spcPts val="0"/>
              </a:spcBef>
            </a:pPr>
            <a:r>
              <a:rPr lang="en-US" sz="2400" dirty="0">
                <a:effectLst/>
                <a:latin typeface="Calibri" panose="020F0502020204030204" pitchFamily="34" charset="0"/>
                <a:ea typeface="Times New Roman" panose="02020603050405020304" pitchFamily="18" charset="0"/>
              </a:rPr>
              <a:t>According to rumors, the Senate Appropriations Committee is not likely to post or mark-up any of their twelve Fiscal Year (FY) 2021 spending bills </a:t>
            </a:r>
            <a:r>
              <a:rPr lang="en-US" sz="2400" b="1" dirty="0">
                <a:effectLst/>
                <a:latin typeface="Calibri" panose="020F0502020204030204" pitchFamily="34" charset="0"/>
                <a:ea typeface="Times New Roman" panose="02020603050405020304" pitchFamily="18" charset="0"/>
              </a:rPr>
              <a:t>before October and could possibly wait until after the election.</a:t>
            </a:r>
            <a:r>
              <a:rPr lang="en-US" sz="2400" dirty="0">
                <a:effectLst/>
                <a:latin typeface="Calibri" panose="020F0502020204030204" pitchFamily="34" charset="0"/>
                <a:ea typeface="Times New Roman" panose="02020603050405020304" pitchFamily="18" charset="0"/>
              </a:rPr>
              <a:t> </a:t>
            </a:r>
          </a:p>
          <a:p>
            <a:pPr lvl="1">
              <a:spcBef>
                <a:spcPts val="0"/>
              </a:spcBef>
            </a:pPr>
            <a:r>
              <a:rPr lang="en-US" sz="2000" dirty="0">
                <a:effectLst/>
                <a:latin typeface="Calibri" panose="020F0502020204030204" pitchFamily="34" charset="0"/>
                <a:ea typeface="Times New Roman" panose="02020603050405020304" pitchFamily="18" charset="0"/>
              </a:rPr>
              <a:t>The tables and report language could be released by subcommittees as a Chairman's Mark in either late September or early October, so that there is a marker for future omnibus negotiations. </a:t>
            </a:r>
          </a:p>
          <a:p>
            <a:pPr marL="0" indent="0">
              <a:spcBef>
                <a:spcPts val="0"/>
              </a:spcBef>
              <a:buNone/>
            </a:pP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Two Different Scenarios for Continuing Resolutions:</a:t>
            </a:r>
            <a:endParaRPr lang="en-US" sz="2400" dirty="0">
              <a:latin typeface="Calibri" panose="020F0502020204030204" pitchFamily="34" charset="0"/>
              <a:ea typeface="Times New Roman" panose="02020603050405020304" pitchFamily="18" charset="0"/>
            </a:endParaRPr>
          </a:p>
          <a:p>
            <a:pPr marL="457200" lvl="1">
              <a:spcBef>
                <a:spcPts val="0"/>
              </a:spcBef>
            </a:pPr>
            <a:r>
              <a:rPr lang="en-US" sz="2000" dirty="0">
                <a:effectLst/>
                <a:latin typeface="Calibri" panose="020F0502020204030204" pitchFamily="34" charset="0"/>
                <a:ea typeface="Times New Roman" panose="02020603050405020304" pitchFamily="18" charset="0"/>
              </a:rPr>
              <a:t>Through December – Republicans are suggesting</a:t>
            </a:r>
            <a:endParaRPr lang="en-US" sz="2000" dirty="0">
              <a:effectLst/>
              <a:latin typeface="Calibri" panose="020F0502020204030204" pitchFamily="34" charset="0"/>
              <a:ea typeface="Calibri" panose="020F0502020204030204" pitchFamily="34" charset="0"/>
            </a:endParaRPr>
          </a:p>
          <a:p>
            <a:pPr marL="457200" lvl="1">
              <a:spcBef>
                <a:spcPts val="0"/>
              </a:spcBef>
            </a:pPr>
            <a:r>
              <a:rPr lang="en-US" sz="2000" dirty="0">
                <a:effectLst/>
                <a:latin typeface="Calibri" panose="020F0502020204030204" pitchFamily="34" charset="0"/>
                <a:ea typeface="Times New Roman" panose="02020603050405020304" pitchFamily="18" charset="0"/>
              </a:rPr>
              <a:t>Through January – Democrats are suggesting (clearly in hopes of a change in Administration and possibly the Senate in the Nov. election)</a:t>
            </a:r>
            <a:endParaRPr lang="en-US" sz="2000" dirty="0">
              <a:effectLst/>
              <a:latin typeface="Calibri" panose="020F0502020204030204" pitchFamily="34" charset="0"/>
              <a:ea typeface="Calibri" panose="020F0502020204030204" pitchFamily="34" charset="0"/>
            </a:endParaRPr>
          </a:p>
          <a:p>
            <a:pPr marL="0" indent="0">
              <a:buNone/>
            </a:pPr>
            <a:endParaRPr lang="en-US" dirty="0"/>
          </a:p>
        </p:txBody>
      </p:sp>
      <p:pic>
        <p:nvPicPr>
          <p:cNvPr id="4" name="Picture 3">
            <a:extLst>
              <a:ext uri="{FF2B5EF4-FFF2-40B4-BE49-F238E27FC236}">
                <a16:creationId xmlns:a16="http://schemas.microsoft.com/office/drawing/2014/main" id="{FA8FA498-4B72-4ACA-984B-85704AD469C6}"/>
              </a:ext>
            </a:extLst>
          </p:cNvPr>
          <p:cNvPicPr>
            <a:picLocks noChangeAspect="1"/>
          </p:cNvPicPr>
          <p:nvPr/>
        </p:nvPicPr>
        <p:blipFill>
          <a:blip r:embed="rId2"/>
          <a:stretch>
            <a:fillRect/>
          </a:stretch>
        </p:blipFill>
        <p:spPr>
          <a:xfrm>
            <a:off x="7362343" y="2187043"/>
            <a:ext cx="4435559" cy="2483913"/>
          </a:xfrm>
          <a:prstGeom prst="rect">
            <a:avLst/>
          </a:prstGeom>
        </p:spPr>
      </p:pic>
    </p:spTree>
    <p:extLst>
      <p:ext uri="{BB962C8B-B14F-4D97-AF65-F5344CB8AC3E}">
        <p14:creationId xmlns:p14="http://schemas.microsoft.com/office/powerpoint/2010/main" val="80348043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TM04033937[[fn=Vapor Trail]]</Template>
  <TotalTime>91</TotalTime>
  <Words>559</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Symbol</vt:lpstr>
      <vt:lpstr>Vapor Trail</vt:lpstr>
      <vt:lpstr>NACDD Policy Updates</vt:lpstr>
      <vt:lpstr>Senate “Skinny Bill on COVID Relief”</vt:lpstr>
      <vt:lpstr>Senate “Skinny Bill on COVID Relief”</vt:lpstr>
      <vt:lpstr>Senate “Skinny Bill on COVID Relief”</vt:lpstr>
      <vt:lpstr>Senate “Skinny Bill on COVID Relief”</vt:lpstr>
      <vt:lpstr>Appropriations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Rafael Rolon-Muniz</dc:creator>
  <cp:lastModifiedBy>Rafael Rolon-Muniz</cp:lastModifiedBy>
  <cp:revision>10</cp:revision>
  <dcterms:created xsi:type="dcterms:W3CDTF">2020-09-09T16:06:36Z</dcterms:created>
  <dcterms:modified xsi:type="dcterms:W3CDTF">2020-09-09T18:22:15Z</dcterms:modified>
</cp:coreProperties>
</file>