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2"/>
  </p:notesMasterIdLst>
  <p:sldIdLst>
    <p:sldId id="256" r:id="rId6"/>
    <p:sldId id="298" r:id="rId7"/>
    <p:sldId id="299" r:id="rId8"/>
    <p:sldId id="300" r:id="rId9"/>
    <p:sldId id="302"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6202A-1FBD-6134-516A-7A35B555CE58}" v="2936" dt="2020-06-10T21:13:40.937"/>
    <p1510:client id="{0711AFCA-D5B5-34B4-480B-031763E9ADB2}" v="2108" dt="2020-04-22T21:19:56.939"/>
    <p1510:client id="{0C5F6025-E66E-2A61-7489-6D0808E1B516}" v="1" dt="2020-03-13T17:07:35.838"/>
    <p1510:client id="{1315B9E3-E32A-C65A-B584-C4F3E23E1323}" v="137" dt="2020-06-24T18:19:05.139"/>
    <p1510:client id="{185398D3-DEE6-4BCF-05AB-278F605DAB05}" v="24" dt="2020-08-05T00:09:43.512"/>
    <p1510:client id="{1C484A58-7637-2A35-DBDD-19195C9887FE}" v="3033" dt="2020-07-01T21:57:18.983"/>
    <p1510:client id="{224C3038-195C-AF1D-CE24-69D35D2543C1}" v="787" dt="2020-08-05T19:55:42.411"/>
    <p1510:client id="{2D2ACB97-EFDD-70DF-E148-74AEDF7FAB51}" v="2158" dt="2020-06-17T19:54:26.149"/>
    <p1510:client id="{32067CD1-933C-CC1D-B266-5CF3B470BAAE}" v="3410" dt="2020-04-30T20:01:35.937"/>
    <p1510:client id="{3DD2C6DE-A51F-2F22-BE60-AAC0BE59F81A}" v="79" dt="2020-04-17T18:08:34.367"/>
    <p1510:client id="{44AF20CE-6B83-A814-D0C4-566F6C07EC5E}" v="67" dt="2020-05-19T16:29:02.340"/>
    <p1510:client id="{5BC49F64-EBE6-05B8-883E-6132EE12C468}" v="3794" dt="2020-07-29T20:19:53.714"/>
    <p1510:client id="{6239733B-7BE8-3D67-3DBB-009B31A7249F}" v="1703" dt="2020-07-08T04:47:25.934"/>
    <p1510:client id="{62F83E9F-E6A6-0509-9B54-8B200C29C02C}" v="866" dt="2020-05-20T19:31:27.787"/>
    <p1510:client id="{6305CAE4-2847-157E-EC9A-0222F94A1CCD}" v="216" dt="2020-05-27T18:24:23.052"/>
    <p1510:client id="{6D63E9E0-7C81-CAC1-9DAF-2D73739703AD}" v="344" dt="2020-04-30T17:03:11.819"/>
    <p1510:client id="{7EE89681-B69B-8868-901B-9E6308E4FD3D}" v="12" dt="2020-05-20T04:37:16.394"/>
    <p1510:client id="{8390CBCF-637A-5949-7B37-6F7FF58D271A}" v="546" dt="2020-05-20T20:08:20.523"/>
    <p1510:client id="{88F49B6E-B9AB-45AB-EDBB-3FF9177070C4}" v="3580" dt="2020-06-04T17:58:35.823"/>
    <p1510:client id="{8F9742CE-90D4-5E0D-3669-DC4729693B1F}" v="54" dt="2020-05-19T03:09:47.925"/>
    <p1510:client id="{9CC9966E-3E90-9D6D-D196-5651F9B24AB3}" v="1299" dt="2020-05-06T19:50:00.649"/>
    <p1510:client id="{B58D5ADC-B836-E3A0-5D2F-66DED8A2DBAC}" v="4056" dt="2020-07-22T20:02:08.497"/>
    <p1510:client id="{C02848A7-8ABC-5757-1F1C-3E7CC1128C94}" v="16" dt="2020-03-13T16:29:05.621"/>
    <p1510:client id="{C6DCE93C-AB04-4F77-8D52-6AA67706319F}" v="25" dt="2020-08-11T15:29:51.007"/>
    <p1510:client id="{C6DFB089-54DC-0B65-1470-88C207F29AEE}" v="491" dt="2020-07-15T20:04:11.964"/>
    <p1510:client id="{CF0EF46E-2758-7EB1-9D0E-E33AC0C55D22}" v="2843" dt="2020-08-26T19:17:52.612"/>
    <p1510:client id="{D819760F-F9CA-51CC-03B4-CD888A713B33}" v="3622" dt="2020-04-15T20:13:21.368"/>
    <p1510:client id="{D9CB2D88-5241-2E74-FBA0-167D27AAF649}" v="13" dt="2020-07-14T17:02:01.820"/>
    <p1510:client id="{DA8066C5-B2E7-C6B0-550E-1DCB8BC15F3D}" v="49" dt="2020-08-08T00:07:28.488"/>
    <p1510:client id="{DFA26018-049D-D3DC-F7C2-172C902974E5}" v="234" dt="2020-05-20T04:33:09.887"/>
    <p1510:client id="{E1AB6195-F4CC-9A32-D7A3-6B5EB47AB422}" v="5312" dt="2020-05-13T17:55:05.719"/>
    <p1510:client id="{E6FEB136-0CE0-6BC9-4DB8-DA4853EBEE62}" v="19" dt="2020-07-30T18:36:02.183"/>
    <p1510:client id="{EB9C8E00-867F-A7B5-724A-AB275B356076}" v="1469" dt="2020-05-27T20:03:11.904"/>
    <p1510:client id="{EBE42E34-C9E9-5785-3858-D528866C8F18}" v="464" dt="2020-08-05T20:02:29.465"/>
    <p1510:client id="{EF5EE5C4-FD79-9DF4-27BA-288752ED4552}" v="858" dt="2020-06-24T19:17:30.816"/>
    <p1510:client id="{F77752D8-FFAF-0153-9858-C8F151DA8FB2}" v="1105" dt="2020-06-23T17:08:28.8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F0EF46E-2758-7EB1-9D0E-E33AC0C55D22}"/>
    <pc:docChg chg="modSld">
      <pc:chgData name="" userId="" providerId="" clId="Web-{CF0EF46E-2758-7EB1-9D0E-E33AC0C55D22}" dt="2020-08-26T17:47:24.543" v="3" actId="20577"/>
      <pc:docMkLst>
        <pc:docMk/>
      </pc:docMkLst>
      <pc:sldChg chg="modSp">
        <pc:chgData name="" userId="" providerId="" clId="Web-{CF0EF46E-2758-7EB1-9D0E-E33AC0C55D22}" dt="2020-08-26T17:47:24.543" v="2" actId="20577"/>
        <pc:sldMkLst>
          <pc:docMk/>
          <pc:sldMk cId="1731942061" sldId="256"/>
        </pc:sldMkLst>
        <pc:spChg chg="mod">
          <ac:chgData name="" userId="" providerId="" clId="Web-{CF0EF46E-2758-7EB1-9D0E-E33AC0C55D22}" dt="2020-08-26T17:47:24.543" v="2" actId="20577"/>
          <ac:spMkLst>
            <pc:docMk/>
            <pc:sldMk cId="1731942061" sldId="256"/>
            <ac:spMk id="2" creationId="{00000000-0000-0000-0000-000000000000}"/>
          </ac:spMkLst>
        </pc:spChg>
      </pc:sldChg>
    </pc:docChg>
  </pc:docChgLst>
  <pc:docChgLst>
    <pc:chgData name="Erin Prangley" userId="S::eprangley@nacdd.org::7f058b9a-f90a-4281-a8c6-5ba31926f190" providerId="AD" clId="Web-{CF0EF46E-2758-7EB1-9D0E-E33AC0C55D22}"/>
    <pc:docChg chg="addSld delSld modSld">
      <pc:chgData name="Erin Prangley" userId="S::eprangley@nacdd.org::7f058b9a-f90a-4281-a8c6-5ba31926f190" providerId="AD" clId="Web-{CF0EF46E-2758-7EB1-9D0E-E33AC0C55D22}" dt="2020-08-26T19:17:52.612" v="2824"/>
      <pc:docMkLst>
        <pc:docMk/>
      </pc:docMkLst>
      <pc:sldChg chg="modSp">
        <pc:chgData name="Erin Prangley" userId="S::eprangley@nacdd.org::7f058b9a-f90a-4281-a8c6-5ba31926f190" providerId="AD" clId="Web-{CF0EF46E-2758-7EB1-9D0E-E33AC0C55D22}" dt="2020-08-26T17:47:26.808" v="2" actId="20577"/>
        <pc:sldMkLst>
          <pc:docMk/>
          <pc:sldMk cId="1731942061" sldId="256"/>
        </pc:sldMkLst>
        <pc:spChg chg="mod">
          <ac:chgData name="Erin Prangley" userId="S::eprangley@nacdd.org::7f058b9a-f90a-4281-a8c6-5ba31926f190" providerId="AD" clId="Web-{CF0EF46E-2758-7EB1-9D0E-E33AC0C55D22}" dt="2020-08-26T17:47:26.808" v="2" actId="20577"/>
          <ac:spMkLst>
            <pc:docMk/>
            <pc:sldMk cId="1731942061" sldId="256"/>
            <ac:spMk id="2" creationId="{00000000-0000-0000-0000-000000000000}"/>
          </ac:spMkLst>
        </pc:spChg>
      </pc:sldChg>
      <pc:sldChg chg="del">
        <pc:chgData name="Erin Prangley" userId="S::eprangley@nacdd.org::7f058b9a-f90a-4281-a8c6-5ba31926f190" providerId="AD" clId="Web-{CF0EF46E-2758-7EB1-9D0E-E33AC0C55D22}" dt="2020-08-26T19:17:52.612" v="2824"/>
        <pc:sldMkLst>
          <pc:docMk/>
          <pc:sldMk cId="4257304428" sldId="297"/>
        </pc:sldMkLst>
      </pc:sldChg>
      <pc:sldChg chg="modSp">
        <pc:chgData name="Erin Prangley" userId="S::eprangley@nacdd.org::7f058b9a-f90a-4281-a8c6-5ba31926f190" providerId="AD" clId="Web-{CF0EF46E-2758-7EB1-9D0E-E33AC0C55D22}" dt="2020-08-26T18:59:19.918" v="2150" actId="20577"/>
        <pc:sldMkLst>
          <pc:docMk/>
          <pc:sldMk cId="767572981" sldId="298"/>
        </pc:sldMkLst>
        <pc:spChg chg="mod">
          <ac:chgData name="Erin Prangley" userId="S::eprangley@nacdd.org::7f058b9a-f90a-4281-a8c6-5ba31926f190" providerId="AD" clId="Web-{CF0EF46E-2758-7EB1-9D0E-E33AC0C55D22}" dt="2020-08-26T18:59:19.918" v="2150" actId="20577"/>
          <ac:spMkLst>
            <pc:docMk/>
            <pc:sldMk cId="767572981" sldId="298"/>
            <ac:spMk id="3" creationId="{E43B1AE2-FE96-4EAE-A73C-E59011B567B7}"/>
          </ac:spMkLst>
        </pc:spChg>
      </pc:sldChg>
      <pc:sldChg chg="modSp">
        <pc:chgData name="Erin Prangley" userId="S::eprangley@nacdd.org::7f058b9a-f90a-4281-a8c6-5ba31926f190" providerId="AD" clId="Web-{CF0EF46E-2758-7EB1-9D0E-E33AC0C55D22}" dt="2020-08-26T19:16:56.143" v="2823" actId="20577"/>
        <pc:sldMkLst>
          <pc:docMk/>
          <pc:sldMk cId="1939224029" sldId="299"/>
        </pc:sldMkLst>
        <pc:spChg chg="mod">
          <ac:chgData name="Erin Prangley" userId="S::eprangley@nacdd.org::7f058b9a-f90a-4281-a8c6-5ba31926f190" providerId="AD" clId="Web-{CF0EF46E-2758-7EB1-9D0E-E33AC0C55D22}" dt="2020-08-26T19:16:56.143" v="2823" actId="20577"/>
          <ac:spMkLst>
            <pc:docMk/>
            <pc:sldMk cId="1939224029" sldId="299"/>
            <ac:spMk id="3" creationId="{E43B1AE2-FE96-4EAE-A73C-E59011B567B7}"/>
          </ac:spMkLst>
        </pc:spChg>
      </pc:sldChg>
      <pc:sldChg chg="addSp modSp mod setBg modNotes">
        <pc:chgData name="Erin Prangley" userId="S::eprangley@nacdd.org::7f058b9a-f90a-4281-a8c6-5ba31926f190" providerId="AD" clId="Web-{CF0EF46E-2758-7EB1-9D0E-E33AC0C55D22}" dt="2020-08-26T19:15:59.096" v="2807"/>
        <pc:sldMkLst>
          <pc:docMk/>
          <pc:sldMk cId="1196085927" sldId="300"/>
        </pc:sldMkLst>
        <pc:spChg chg="add mod">
          <ac:chgData name="Erin Prangley" userId="S::eprangley@nacdd.org::7f058b9a-f90a-4281-a8c6-5ba31926f190" providerId="AD" clId="Web-{CF0EF46E-2758-7EB1-9D0E-E33AC0C55D22}" dt="2020-08-26T19:15:59.096" v="2807"/>
          <ac:spMkLst>
            <pc:docMk/>
            <pc:sldMk cId="1196085927" sldId="300"/>
            <ac:spMk id="2" creationId="{E06865DF-756A-47B1-ACA8-250DE307DE40}"/>
          </ac:spMkLst>
        </pc:spChg>
        <pc:spChg chg="mod">
          <ac:chgData name="Erin Prangley" userId="S::eprangley@nacdd.org::7f058b9a-f90a-4281-a8c6-5ba31926f190" providerId="AD" clId="Web-{CF0EF46E-2758-7EB1-9D0E-E33AC0C55D22}" dt="2020-08-26T19:15:59.096" v="2807"/>
          <ac:spMkLst>
            <pc:docMk/>
            <pc:sldMk cId="1196085927" sldId="300"/>
            <ac:spMk id="3" creationId="{6205B76C-815F-42F1-BE1E-0EC6F5ABBF64}"/>
          </ac:spMkLst>
        </pc:spChg>
        <pc:spChg chg="add">
          <ac:chgData name="Erin Prangley" userId="S::eprangley@nacdd.org::7f058b9a-f90a-4281-a8c6-5ba31926f190" providerId="AD" clId="Web-{CF0EF46E-2758-7EB1-9D0E-E33AC0C55D22}" dt="2020-08-26T19:15:59.096" v="2807"/>
          <ac:spMkLst>
            <pc:docMk/>
            <pc:sldMk cId="1196085927" sldId="300"/>
            <ac:spMk id="9" creationId="{201CC55D-ED54-4C5C-95E6-10947BD1103B}"/>
          </ac:spMkLst>
        </pc:spChg>
        <pc:spChg chg="add">
          <ac:chgData name="Erin Prangley" userId="S::eprangley@nacdd.org::7f058b9a-f90a-4281-a8c6-5ba31926f190" providerId="AD" clId="Web-{CF0EF46E-2758-7EB1-9D0E-E33AC0C55D22}" dt="2020-08-26T19:15:59.096" v="2807"/>
          <ac:spMkLst>
            <pc:docMk/>
            <pc:sldMk cId="1196085927" sldId="300"/>
            <ac:spMk id="15" creationId="{3873B707-463F-40B0-8227-E8CC6C67EB25}"/>
          </ac:spMkLst>
        </pc:spChg>
        <pc:spChg chg="add">
          <ac:chgData name="Erin Prangley" userId="S::eprangley@nacdd.org::7f058b9a-f90a-4281-a8c6-5ba31926f190" providerId="AD" clId="Web-{CF0EF46E-2758-7EB1-9D0E-E33AC0C55D22}" dt="2020-08-26T19:15:59.096" v="2807"/>
          <ac:spMkLst>
            <pc:docMk/>
            <pc:sldMk cId="1196085927" sldId="300"/>
            <ac:spMk id="17" creationId="{C13237C8-E62C-4F0D-A318-BD6FB6C2D138}"/>
          </ac:spMkLst>
        </pc:spChg>
        <pc:spChg chg="add">
          <ac:chgData name="Erin Prangley" userId="S::eprangley@nacdd.org::7f058b9a-f90a-4281-a8c6-5ba31926f190" providerId="AD" clId="Web-{CF0EF46E-2758-7EB1-9D0E-E33AC0C55D22}" dt="2020-08-26T19:15:59.096" v="2807"/>
          <ac:spMkLst>
            <pc:docMk/>
            <pc:sldMk cId="1196085927" sldId="300"/>
            <ac:spMk id="19" creationId="{19C9EAEA-39D0-4B0E-A0EB-51E7B26740B1}"/>
          </ac:spMkLst>
        </pc:spChg>
        <pc:grpChg chg="add">
          <ac:chgData name="Erin Prangley" userId="S::eprangley@nacdd.org::7f058b9a-f90a-4281-a8c6-5ba31926f190" providerId="AD" clId="Web-{CF0EF46E-2758-7EB1-9D0E-E33AC0C55D22}" dt="2020-08-26T19:15:59.096" v="2807"/>
          <ac:grpSpMkLst>
            <pc:docMk/>
            <pc:sldMk cId="1196085927" sldId="300"/>
            <ac:grpSpMk id="11" creationId="{1DE889C7-FAD6-4397-98E2-05D503484459}"/>
          </ac:grpSpMkLst>
        </pc:grpChg>
        <pc:picChg chg="add mod">
          <ac:chgData name="Erin Prangley" userId="S::eprangley@nacdd.org::7f058b9a-f90a-4281-a8c6-5ba31926f190" providerId="AD" clId="Web-{CF0EF46E-2758-7EB1-9D0E-E33AC0C55D22}" dt="2020-08-26T19:15:59.096" v="2807"/>
          <ac:picMkLst>
            <pc:docMk/>
            <pc:sldMk cId="1196085927" sldId="300"/>
            <ac:picMk id="4" creationId="{C10F6EEC-9BE2-42E4-B920-87C2DBC77461}"/>
          </ac:picMkLst>
        </pc:picChg>
      </pc:sldChg>
      <pc:sldChg chg="del">
        <pc:chgData name="Erin Prangley" userId="S::eprangley@nacdd.org::7f058b9a-f90a-4281-a8c6-5ba31926f190" providerId="AD" clId="Web-{CF0EF46E-2758-7EB1-9D0E-E33AC0C55D22}" dt="2020-08-26T19:06:58.311" v="2338"/>
        <pc:sldMkLst>
          <pc:docMk/>
          <pc:sldMk cId="2012652374" sldId="301"/>
        </pc:sldMkLst>
      </pc:sldChg>
      <pc:sldChg chg="addSp modSp add replId modNotes">
        <pc:chgData name="Erin Prangley" userId="S::eprangley@nacdd.org::7f058b9a-f90a-4281-a8c6-5ba31926f190" providerId="AD" clId="Web-{CF0EF46E-2758-7EB1-9D0E-E33AC0C55D22}" dt="2020-08-26T18:27:28.823" v="1827" actId="1076"/>
        <pc:sldMkLst>
          <pc:docMk/>
          <pc:sldMk cId="161467865" sldId="302"/>
        </pc:sldMkLst>
        <pc:spChg chg="add mod">
          <ac:chgData name="Erin Prangley" userId="S::eprangley@nacdd.org::7f058b9a-f90a-4281-a8c6-5ba31926f190" providerId="AD" clId="Web-{CF0EF46E-2758-7EB1-9D0E-E33AC0C55D22}" dt="2020-08-26T18:27:06.511" v="1824"/>
          <ac:spMkLst>
            <pc:docMk/>
            <pc:sldMk cId="161467865" sldId="302"/>
            <ac:spMk id="2" creationId="{797C9649-201F-4E53-91D2-46A2E026EF31}"/>
          </ac:spMkLst>
        </pc:spChg>
        <pc:spChg chg="mod">
          <ac:chgData name="Erin Prangley" userId="S::eprangley@nacdd.org::7f058b9a-f90a-4281-a8c6-5ba31926f190" providerId="AD" clId="Web-{CF0EF46E-2758-7EB1-9D0E-E33AC0C55D22}" dt="2020-08-26T18:19:37.773" v="1344" actId="20577"/>
          <ac:spMkLst>
            <pc:docMk/>
            <pc:sldMk cId="161467865" sldId="302"/>
            <ac:spMk id="3" creationId="{6205B76C-815F-42F1-BE1E-0EC6F5ABBF64}"/>
          </ac:spMkLst>
        </pc:spChg>
        <pc:spChg chg="add mod">
          <ac:chgData name="Erin Prangley" userId="S::eprangley@nacdd.org::7f058b9a-f90a-4281-a8c6-5ba31926f190" providerId="AD" clId="Web-{CF0EF46E-2758-7EB1-9D0E-E33AC0C55D22}" dt="2020-08-26T18:27:28.823" v="1827" actId="1076"/>
          <ac:spMkLst>
            <pc:docMk/>
            <pc:sldMk cId="161467865" sldId="302"/>
            <ac:spMk id="4" creationId="{114BA264-9F84-4455-8A72-0057B2B874C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8/26/2020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nother resolultion of a complaint filed by national and state disability organizations.  In addition to the areas covered by previous resolutions (like prohibiting exclusions or deprioritization based on disability diagnosis or resource intensity, requiring modifications to assessment tools, prohibiting long-term survivability considerations, and prohibiting reallocation of personal ventilators), this </a:t>
            </a:r>
          </a:p>
        </p:txBody>
      </p:sp>
      <p:sp>
        <p:nvSpPr>
          <p:cNvPr id="4" name="Slide Number Placeholder 3"/>
          <p:cNvSpPr>
            <a:spLocks noGrp="1"/>
          </p:cNvSpPr>
          <p:nvPr>
            <p:ph type="sldNum" sz="quarter" idx="5"/>
          </p:nvPr>
        </p:nvSpPr>
        <p:spPr/>
        <p:txBody>
          <a:bodyPr/>
          <a:lstStyle/>
          <a:p>
            <a:fld id="{0F08332C-4196-4BAA-8379-D1CF8D375562}" type="slidenum">
              <a:rPr lang="en-US" smtClean="0"/>
              <a:t>‹#›</a:t>
            </a:fld>
            <a:endParaRPr lang="en-US"/>
          </a:p>
        </p:txBody>
      </p:sp>
    </p:spTree>
    <p:extLst>
      <p:ext uri="{BB962C8B-B14F-4D97-AF65-F5344CB8AC3E}">
        <p14:creationId xmlns:p14="http://schemas.microsoft.com/office/powerpoint/2010/main" val="92754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REAADI It funds a National Commission on Disability Rights and Disasters (made up of at least 51% people with disabilities or aging population) to hold systems accountable for their response efforts; support accessible communication, protection of civil rights, accessible transportation and evacuation, and accessible health and medical care at the forefront of discussions; and requires DOJ to review all disaster relief spending to ensure funds are being spent in accordance of the Americans with Disabilities Act. </a:t>
            </a: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6</a:t>
            </a:fld>
            <a:endParaRPr lang="en-US"/>
          </a:p>
        </p:txBody>
      </p:sp>
    </p:spTree>
    <p:extLst>
      <p:ext uri="{BB962C8B-B14F-4D97-AF65-F5344CB8AC3E}">
        <p14:creationId xmlns:p14="http://schemas.microsoft.com/office/powerpoint/2010/main" val="3241554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8/26/2020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8/26/2020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dicaid.publicrep.org/wp-content/uploads/Skinny-Senate-Proposal-and-Disability-Priorities.pdf" TargetMode="External"/><Relationship Id="rId2" Type="http://schemas.openxmlformats.org/officeDocument/2006/relationships/hyperlink" Target="https://medicaid.publicrep.org/wp-content/uploads/Delivering-Immediate-Relief-to-Americas-Families-Schools-and-Small-Businesses-Act.pdf" TargetMode="External"/><Relationship Id="rId1" Type="http://schemas.openxmlformats.org/officeDocument/2006/relationships/slideLayout" Target="../slideLayouts/slideLayout1.xml"/><Relationship Id="rId6" Type="http://schemas.openxmlformats.org/officeDocument/2006/relationships/hyperlink" Target="https://nam10.safelinks.protection.outlook.com/?url=https%3A%2F%2Fnlihc.us4.list-manage.com%2Ftrack%2Fclick%3Fu%3De702259618becdc3f0451bd5d%26id%3D4e4edb9beb%26e%3Dc151d7197c&amp;data=02%7C01%7Cburgdorf%40thearc.org%7C7691fbaab1ae428925b608d837d6d034%7C1508d6ca4350484cbe3aea487e334b0e%7C0%7C0%7C637320743052944308&amp;sdata=TLZnAFKlzQ%2Btg0%2BeOXdmVOIfhMCi0n%2BbBhLx8UJwt7c%3D&amp;reserved=0" TargetMode="External"/><Relationship Id="rId5" Type="http://schemas.openxmlformats.org/officeDocument/2006/relationships/hyperlink" Target="https://medicaid.publicrep.org/feature/covid-19-advocacy/#contact" TargetMode="External"/><Relationship Id="rId4" Type="http://schemas.openxmlformats.org/officeDocument/2006/relationships/hyperlink" Target="https://medicaid.publicrep.org/wp-content/uploads/HEALS-v-Skinny-Proposal-v-HERO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dicaid.publicrep.org/feature/public-charge/#lawsuit" TargetMode="External"/><Relationship Id="rId2" Type="http://schemas.openxmlformats.org/officeDocument/2006/relationships/hyperlink" Target="https://default.salsalabs.org/T2d8ca41f-3f1d-41f2-8220-efd4f3b33033/a550204b-2ff6-4376-afed-b8cd61132c50" TargetMode="External"/><Relationship Id="rId1" Type="http://schemas.openxmlformats.org/officeDocument/2006/relationships/slideLayout" Target="../slideLayouts/slideLayout1.xml"/><Relationship Id="rId4" Type="http://schemas.openxmlformats.org/officeDocument/2006/relationships/hyperlink" Target="https://www.copaa.org/news/520961/Lawsuit-Challenges-Unlawful-DeVos-Rule-Jeopardizing-Low-Income-Students-with-Disabilities.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hhs.gov/about/news/2020/08/20/ocr-resolves-complaint-with-utah-after-revised-crisis-standards-of-care-to-protect-against-age-disability-discrimination.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centerforpublicrep.org/wp-content/uploads/Utah-press-release_8-20-20.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congress.gov/search?q=%7B%22congress%22%3A%22116%22%2C%22source%22%3A%22legislation%22%2C%22search%22%3A%22s1754%22%7D&amp;searchResultViewType=expanded" TargetMode="External"/><Relationship Id="rId13" Type="http://schemas.openxmlformats.org/officeDocument/2006/relationships/hyperlink" Target="https://bit.ly/3hwInnT" TargetMode="External"/><Relationship Id="rId3" Type="http://schemas.openxmlformats.org/officeDocument/2006/relationships/hyperlink" Target="https://www.congress.gov/bill/116th-congress/house-bill/3208?q=%7B%22search%22%3A%5B%22REAADI+act%22%5D%7D&amp;r=1&amp;s=1" TargetMode="External"/><Relationship Id="rId7" Type="http://schemas.openxmlformats.org/officeDocument/2006/relationships/hyperlink" Target="https://www.congress.gov/bill/116th-congress/house-bill/3215?q=%7B%22search%22%3A%5B%22HR+3215%22%5D%7D&amp;s=1&amp;r=1" TargetMode="External"/><Relationship Id="rId12" Type="http://schemas.openxmlformats.org/officeDocument/2006/relationships/hyperlink" Target="https://zoom.us/j/211433711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reaadi.com/" TargetMode="External"/><Relationship Id="rId11" Type="http://schemas.openxmlformats.org/officeDocument/2006/relationships/hyperlink" Target="https://disasterstrategies.org/" TargetMode="External"/><Relationship Id="rId5" Type="http://schemas.openxmlformats.org/officeDocument/2006/relationships/hyperlink" Target="https://www.congress.gov/search?q=%7B%22congress%22%3A%22116%22%2C%22source%22%3A%22legislation%22%2C%22search%22%3A%22HR%203208%22%7D&amp;searchResultViewType=expanded" TargetMode="External"/><Relationship Id="rId10" Type="http://schemas.openxmlformats.org/officeDocument/2006/relationships/hyperlink" Target="https://reaadi.com/take-action-now/" TargetMode="External"/><Relationship Id="rId4" Type="http://schemas.openxmlformats.org/officeDocument/2006/relationships/hyperlink" Target="https://www.congress.gov/search?q=%7B%22congress%22%3A%22116%22%2C%22source%22%3A%22legislation%22%2C%22search%22%3A%22s1755%22%7D&amp;searchResultViewType=expanded" TargetMode="External"/><Relationship Id="rId9" Type="http://schemas.openxmlformats.org/officeDocument/2006/relationships/hyperlink" Target="https://www.congress.gov/search?q=%7B%22congress%22%3A%22116%22%2C%22source%22%3A%22legislation%22%2C%22search%22%3A%22HR%203215%22%7D&amp;searchResultViewType=expand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a:cs typeface="Calibri Light"/>
              </a:rPr>
              <a:t>NACDD </a:t>
            </a:r>
            <a:br>
              <a:rPr lang="en-US" dirty="0">
                <a:latin typeface="Calibri"/>
                <a:cs typeface="Calibri Light"/>
              </a:rPr>
            </a:br>
            <a:r>
              <a:rPr lang="en-US" dirty="0">
                <a:latin typeface="Calibri"/>
                <a:cs typeface="Calibri Light"/>
              </a:rPr>
              <a:t>Policy Update</a:t>
            </a:r>
            <a:br>
              <a:rPr lang="en-US" dirty="0">
                <a:latin typeface="Calibri"/>
                <a:cs typeface="Calibri Light"/>
              </a:rPr>
            </a:br>
            <a:r>
              <a:rPr lang="en-US" dirty="0">
                <a:latin typeface="Calibri"/>
                <a:cs typeface="Calibri Light"/>
              </a:rPr>
              <a:t>August 26</a:t>
            </a:r>
          </a:p>
        </p:txBody>
      </p:sp>
      <p:sp>
        <p:nvSpPr>
          <p:cNvPr id="3" name="Subtitle 2"/>
          <p:cNvSpPr>
            <a:spLocks noGrp="1"/>
          </p:cNvSpPr>
          <p:nvPr>
            <p:ph type="subTitle" idx="1"/>
          </p:nvPr>
        </p:nvSpPr>
        <p:spPr/>
        <p:txBody>
          <a:bodyPr vert="horz" lIns="91440" tIns="45720" rIns="91440" bIns="45720" rtlCol="0" anchor="t">
            <a:normAutofit/>
          </a:bodyPr>
          <a:lstStyle/>
          <a:p>
            <a:endParaRPr lang="en-US"/>
          </a:p>
          <a:p>
            <a:r>
              <a:rPr lang="en-US"/>
              <a:t>Erin </a:t>
            </a:r>
            <a:r>
              <a:rPr lang="en-US" err="1"/>
              <a:t>Prangley</a:t>
            </a:r>
            <a:r>
              <a:rPr lang="en-US"/>
              <a:t>, NACDD, Director, Public Policy</a:t>
            </a:r>
            <a:endParaRPr lang="en-US">
              <a:cs typeface="Calibri"/>
            </a:endParaRPr>
          </a:p>
          <a:p>
            <a:r>
              <a:rPr lang="en-US">
                <a:cs typeface="Calibri"/>
              </a:rPr>
              <a:t>eprangley@nacdd.org</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3B1AE2-FE96-4EAE-A73C-E59011B567B7}"/>
              </a:ext>
            </a:extLst>
          </p:cNvPr>
          <p:cNvSpPr>
            <a:spLocks noGrp="1"/>
          </p:cNvSpPr>
          <p:nvPr>
            <p:ph type="subTitle" idx="1"/>
          </p:nvPr>
        </p:nvSpPr>
        <p:spPr>
          <a:xfrm>
            <a:off x="691932" y="1245970"/>
            <a:ext cx="9976068" cy="4011830"/>
          </a:xfrm>
        </p:spPr>
        <p:txBody>
          <a:bodyPr vert="horz" lIns="91440" tIns="45720" rIns="91440" bIns="45720" rtlCol="0" anchor="t">
            <a:noAutofit/>
          </a:bodyPr>
          <a:lstStyle/>
          <a:p>
            <a:pPr algn="l"/>
            <a:r>
              <a:rPr lang="en-US" sz="1600" b="1" u="sng" dirty="0">
                <a:ea typeface="+mn-lt"/>
                <a:cs typeface="+mn-lt"/>
              </a:rPr>
              <a:t>COVID Relief</a:t>
            </a:r>
            <a:r>
              <a:rPr lang="en-US" sz="1600" dirty="0">
                <a:ea typeface="+mn-lt"/>
                <a:cs typeface="+mn-lt"/>
              </a:rPr>
              <a:t> </a:t>
            </a:r>
            <a:endParaRPr lang="en-US" sz="1600" dirty="0">
              <a:cs typeface="Calibri" panose="020F0502020204030204"/>
            </a:endParaRPr>
          </a:p>
          <a:p>
            <a:pPr algn="l"/>
            <a:r>
              <a:rPr lang="en-US" sz="1600" dirty="0">
                <a:ea typeface="+mn-lt"/>
                <a:cs typeface="+mn-lt"/>
              </a:rPr>
              <a:t>Senate "</a:t>
            </a:r>
            <a:r>
              <a:rPr lang="en-US" sz="1600" dirty="0">
                <a:ea typeface="+mn-lt"/>
                <a:cs typeface="+mn-lt"/>
                <a:hlinkClick r:id="rId2"/>
              </a:rPr>
              <a:t>skinny bill</a:t>
            </a:r>
            <a:r>
              <a:rPr lang="en-US" sz="1600" dirty="0">
                <a:ea typeface="+mn-lt"/>
                <a:cs typeface="+mn-lt"/>
              </a:rPr>
              <a:t>."  The bill is sections of the HEALS Act including: unemployment insurance, education funding, PPP funding, and some funding for the US Postal services. The most problematic is inclusion of the liability shield bill that strips the ADA and other civil rights laws from enforcement and provides immunity to nursing homes and other medical providers even if they are negligent.  See Center for Public Representation Summary at </a:t>
            </a:r>
            <a:r>
              <a:rPr lang="en-US" sz="1600" dirty="0">
                <a:ea typeface="+mn-lt"/>
                <a:cs typeface="+mn-lt"/>
                <a:hlinkClick r:id="rId3"/>
              </a:rPr>
              <a:t>https://medicaid.publicrep.org/wp-content/uploads/Skinny-Senate-Proposal-and-Disability-Priorities.pdf</a:t>
            </a:r>
            <a:r>
              <a:rPr lang="en-US" sz="1600" dirty="0">
                <a:ea typeface="+mn-lt"/>
                <a:cs typeface="+mn-lt"/>
              </a:rPr>
              <a:t> and "side-</a:t>
            </a:r>
            <a:r>
              <a:rPr lang="en-US" sz="1600">
                <a:ea typeface="+mn-lt"/>
                <a:cs typeface="+mn-lt"/>
              </a:rPr>
              <a:t>by-side" comparison of all bills at </a:t>
            </a:r>
            <a:r>
              <a:rPr lang="en-US" sz="1600" dirty="0">
                <a:ea typeface="+mn-lt"/>
                <a:cs typeface="+mn-lt"/>
                <a:hlinkClick r:id="rId4"/>
              </a:rPr>
              <a:t>https://medicaid.publicrep.org/wp-content/uploads/HEALS-v-Skinny-Proposal-v-HEROES.pdf</a:t>
            </a:r>
            <a:endParaRPr lang="en-US">
              <a:ea typeface="+mn-lt"/>
              <a:cs typeface="+mn-lt"/>
            </a:endParaRPr>
          </a:p>
          <a:p>
            <a:pPr algn="l"/>
            <a:r>
              <a:rPr lang="en-US" sz="1600">
                <a:ea typeface="+mn-lt"/>
                <a:cs typeface="+mn-lt"/>
              </a:rPr>
              <a:t>Next steps: CPR also has a good advocacy alert which you could share with your council members and self-advocates so long as you remind them that they are allowed to take action as individuals, but not on behalf of the council. Go to </a:t>
            </a:r>
            <a:r>
              <a:rPr lang="en-US" sz="1600" dirty="0">
                <a:ea typeface="+mn-lt"/>
                <a:cs typeface="+mn-lt"/>
                <a:hlinkClick r:id="rId5"/>
              </a:rPr>
              <a:t>https://medicaid.publicrep.org/feature/covid-19-advocacy/#contact</a:t>
            </a:r>
            <a:endParaRPr lang="en-US" dirty="0"/>
          </a:p>
          <a:p>
            <a:pPr algn="l"/>
            <a:r>
              <a:rPr lang="en-US" sz="1600" b="1" u="sng">
                <a:ea typeface="+mn-lt"/>
                <a:cs typeface="+mn-lt"/>
              </a:rPr>
              <a:t>Appropriations</a:t>
            </a:r>
            <a:endParaRPr lang="en-US" sz="1600">
              <a:ea typeface="+mn-lt"/>
              <a:cs typeface="+mn-lt"/>
            </a:endParaRPr>
          </a:p>
          <a:p>
            <a:pPr algn="l"/>
            <a:r>
              <a:rPr lang="en-US" sz="1600" dirty="0">
                <a:ea typeface="+mn-lt"/>
                <a:cs typeface="+mn-lt"/>
              </a:rPr>
              <a:t>FY21 Housing and Urban Development bill passes House (</a:t>
            </a:r>
            <a:r>
              <a:rPr lang="en-US" sz="1600" u="sng" dirty="0">
                <a:ea typeface="+mn-lt"/>
                <a:cs typeface="+mn-lt"/>
                <a:hlinkClick r:id="rId6"/>
              </a:rPr>
              <a:t>H.R. 7617</a:t>
            </a:r>
            <a:r>
              <a:rPr lang="en-US" sz="1600">
                <a:ea typeface="+mn-lt"/>
                <a:cs typeface="+mn-lt"/>
              </a:rPr>
              <a:t>). Provides significant increase in funding for housing programs that serve low-income people and communities, including people with disabilities. Includes an additional $4.6 billion for HUD programs above FY20 enacted levels. </a:t>
            </a:r>
            <a:r>
              <a:rPr lang="en-US" sz="1600">
                <a:cs typeface="Calibri"/>
              </a:rPr>
              <a:t>Read more at "</a:t>
            </a:r>
            <a:r>
              <a:rPr lang="en-US" sz="1600" dirty="0">
                <a:ea typeface="+mn-lt"/>
                <a:cs typeface="+mn-lt"/>
              </a:rPr>
              <a:t>Millions Awarded In Rental Assistance For People With Disabilities," </a:t>
            </a:r>
            <a:r>
              <a:rPr lang="en-US" sz="1600" dirty="0">
                <a:cs typeface="Calibri"/>
              </a:rPr>
              <a:t>Disability </a:t>
            </a:r>
            <a:r>
              <a:rPr lang="en-US" sz="1600" dirty="0">
                <a:ea typeface="+mn-lt"/>
                <a:cs typeface="+mn-lt"/>
              </a:rPr>
              <a:t>Scoop. (8/11/20) at https://www.disabilityscoop.com/2020/08/11/millions-awarded-in-rental-assistance-for-people-with-disabilities/28716/</a:t>
            </a:r>
            <a:endParaRPr lang="en-US" b="1">
              <a:cs typeface="Calibri"/>
            </a:endParaRPr>
          </a:p>
        </p:txBody>
      </p:sp>
      <p:sp>
        <p:nvSpPr>
          <p:cNvPr id="2" name="TextBox 1">
            <a:extLst>
              <a:ext uri="{FF2B5EF4-FFF2-40B4-BE49-F238E27FC236}">
                <a16:creationId xmlns:a16="http://schemas.microsoft.com/office/drawing/2014/main" id="{2764A348-46A2-4C5F-8C70-1ED5E7493DE4}"/>
              </a:ext>
            </a:extLst>
          </p:cNvPr>
          <p:cNvSpPr txBox="1"/>
          <p:nvPr/>
        </p:nvSpPr>
        <p:spPr>
          <a:xfrm>
            <a:off x="835572" y="327572"/>
            <a:ext cx="338257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Calibri Light"/>
                <a:cs typeface="Calibri Light"/>
              </a:rPr>
              <a:t>Legislative Update</a:t>
            </a:r>
          </a:p>
        </p:txBody>
      </p:sp>
    </p:spTree>
    <p:extLst>
      <p:ext uri="{BB962C8B-B14F-4D97-AF65-F5344CB8AC3E}">
        <p14:creationId xmlns:p14="http://schemas.microsoft.com/office/powerpoint/2010/main" val="76757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3B1AE2-FE96-4EAE-A73C-E59011B567B7}"/>
              </a:ext>
            </a:extLst>
          </p:cNvPr>
          <p:cNvSpPr>
            <a:spLocks noGrp="1"/>
          </p:cNvSpPr>
          <p:nvPr>
            <p:ph type="subTitle" idx="1"/>
          </p:nvPr>
        </p:nvSpPr>
        <p:spPr>
          <a:xfrm>
            <a:off x="582795" y="834315"/>
            <a:ext cx="10085205" cy="4992795"/>
          </a:xfrm>
        </p:spPr>
        <p:txBody>
          <a:bodyPr vert="horz" lIns="91440" tIns="45720" rIns="91440" bIns="45720" rtlCol="0" anchor="t">
            <a:noAutofit/>
          </a:bodyPr>
          <a:lstStyle/>
          <a:p>
            <a:pPr algn="l"/>
            <a:r>
              <a:rPr lang="en-US" sz="1600" b="1" u="sng">
                <a:ea typeface="+mn-lt"/>
                <a:cs typeface="+mn-lt"/>
              </a:rPr>
              <a:t>Public charge rule and COVID-19 public health emergency</a:t>
            </a:r>
          </a:p>
          <a:p>
            <a:pPr algn="l"/>
            <a:r>
              <a:rPr lang="en-US" sz="1600" dirty="0">
                <a:ea typeface="+mn-lt"/>
                <a:cs typeface="+mn-lt"/>
              </a:rPr>
              <a:t>Previously, NACDD signed on to an amicus brief challenging the public charge rule which put in place a new test for people who are applying for visas or green cards. Because the test looks at people’s health, including whether they have a disability, and whether they have used or might one day use public benefits, including Medicaid-funded home and </a:t>
            </a:r>
            <a:r>
              <a:rPr lang="en-US" sz="1600">
                <a:ea typeface="+mn-lt"/>
                <a:cs typeface="+mn-lt"/>
              </a:rPr>
              <a:t>community-based services on which many people with disabilities rely, several courts have already found that the rule illegally discriminates against people with disabilities. In August, federal courts issued multiple important decisions in </a:t>
            </a:r>
            <a:r>
              <a:rPr lang="en-US" sz="1600" dirty="0">
                <a:ea typeface="+mn-lt"/>
                <a:cs typeface="+mn-lt"/>
              </a:rPr>
              <a:t>the litigation challenging the Trump Administration’s public charge immigration rule and related policies. One court blocked the rule nationwide, but a few weeks after that another court said the rule applies in all states except New York, </a:t>
            </a:r>
            <a:r>
              <a:rPr lang="en-US" sz="1600">
                <a:ea typeface="+mn-lt"/>
                <a:cs typeface="+mn-lt"/>
              </a:rPr>
              <a:t>Connecticut, and Vermont.  Attorneys at Center for Public Representation recommend:</a:t>
            </a:r>
            <a:endParaRPr lang="en-US" sz="1600" dirty="0">
              <a:ea typeface="+mn-lt"/>
              <a:cs typeface="+mn-lt"/>
            </a:endParaRPr>
          </a:p>
          <a:p>
            <a:pPr algn="l">
              <a:buChar char="•"/>
            </a:pPr>
            <a:r>
              <a:rPr lang="en-US" sz="1600" dirty="0">
                <a:ea typeface="+mn-lt"/>
                <a:cs typeface="+mn-lt"/>
              </a:rPr>
              <a:t>Individuals who expect to apply for a visa or lawful permanent resident status should consult an immigration lawyer. To find help in your area, </a:t>
            </a:r>
            <a:r>
              <a:rPr lang="en-US" sz="1600" b="1" dirty="0">
                <a:ea typeface="+mn-lt"/>
                <a:cs typeface="+mn-lt"/>
                <a:hlinkClick r:id="rId2"/>
              </a:rPr>
              <a:t>visit immigrationadvocates.org/nonprofit/legaldirectory</a:t>
            </a:r>
            <a:r>
              <a:rPr lang="en-US" sz="1600" dirty="0">
                <a:ea typeface="+mn-lt"/>
                <a:cs typeface="+mn-lt"/>
              </a:rPr>
              <a:t>.</a:t>
            </a:r>
            <a:endParaRPr lang="en-US">
              <a:cs typeface="Calibri"/>
            </a:endParaRPr>
          </a:p>
          <a:p>
            <a:pPr algn="l">
              <a:buChar char="•"/>
            </a:pPr>
            <a:r>
              <a:rPr lang="en-US" sz="1600">
                <a:ea typeface="+mn-lt"/>
                <a:cs typeface="+mn-lt"/>
              </a:rPr>
              <a:t>For more information on these injunctions, see CPR's website at </a:t>
            </a:r>
            <a:r>
              <a:rPr lang="en-US" sz="1600" dirty="0">
                <a:ea typeface="+mn-lt"/>
                <a:cs typeface="+mn-lt"/>
                <a:hlinkClick r:id="rId3"/>
              </a:rPr>
              <a:t>https://medicaid.publicrep.org/feature/public-charge/#lawsuit</a:t>
            </a:r>
            <a:endParaRPr lang="en-US" u="sng">
              <a:ea typeface="+mn-lt"/>
              <a:cs typeface="+mn-lt"/>
            </a:endParaRPr>
          </a:p>
          <a:p>
            <a:pPr algn="l"/>
            <a:r>
              <a:rPr lang="en-US" sz="1600" b="1" u="sng">
                <a:ea typeface="+mn-lt"/>
                <a:cs typeface="+mn-lt"/>
              </a:rPr>
              <a:t>Lawsuit Challenges Unlawful DeVos Rule Jeopardizing Low Income Students with Disabilities</a:t>
            </a:r>
            <a:endParaRPr lang="en-US" u="sng">
              <a:cs typeface="Calibri"/>
            </a:endParaRPr>
          </a:p>
          <a:p>
            <a:pPr algn="l"/>
            <a:r>
              <a:rPr lang="en-US" sz="1600">
                <a:ea typeface="+mn-lt"/>
                <a:cs typeface="+mn-lt"/>
              </a:rPr>
              <a:t>The Council of Parent Attorneys and Advocates (COPAA) filed a </a:t>
            </a:r>
            <a:r>
              <a:rPr lang="en-US" sz="1600" dirty="0">
                <a:ea typeface="+mn-lt"/>
                <a:cs typeface="+mn-lt"/>
                <a:hlinkClick r:id="rId4"/>
              </a:rPr>
              <a:t>lawsuit </a:t>
            </a:r>
            <a:r>
              <a:rPr lang="en-US" sz="1600">
                <a:ea typeface="+mn-lt"/>
                <a:cs typeface="+mn-lt"/>
              </a:rPr>
              <a:t> against Secretary Betsy DeVos and the U.S. Department of Education (ED) for attempting to siphon emergency federal COVID-19 funding away from K - 12 public schools and the students they serve. </a:t>
            </a:r>
            <a:endParaRPr lang="en-US" sz="1600">
              <a:cs typeface="Calibri"/>
            </a:endParaRPr>
          </a:p>
        </p:txBody>
      </p:sp>
      <p:sp>
        <p:nvSpPr>
          <p:cNvPr id="2" name="TextBox 1">
            <a:extLst>
              <a:ext uri="{FF2B5EF4-FFF2-40B4-BE49-F238E27FC236}">
                <a16:creationId xmlns:a16="http://schemas.microsoft.com/office/drawing/2014/main" id="{E61D84E7-A298-443D-A06C-0B9FADAF832A}"/>
              </a:ext>
            </a:extLst>
          </p:cNvPr>
          <p:cNvSpPr txBox="1"/>
          <p:nvPr/>
        </p:nvSpPr>
        <p:spPr>
          <a:xfrm>
            <a:off x="581572" y="310055"/>
            <a:ext cx="484526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Calibri"/>
                <a:cs typeface="Calibri"/>
              </a:rPr>
              <a:t>Administration Updates</a:t>
            </a:r>
          </a:p>
        </p:txBody>
      </p:sp>
    </p:spTree>
    <p:extLst>
      <p:ext uri="{BB962C8B-B14F-4D97-AF65-F5344CB8AC3E}">
        <p14:creationId xmlns:p14="http://schemas.microsoft.com/office/powerpoint/2010/main" val="193922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205B76C-815F-42F1-BE1E-0EC6F5ABBF64}"/>
              </a:ext>
            </a:extLst>
          </p:cNvPr>
          <p:cNvSpPr txBox="1"/>
          <p:nvPr/>
        </p:nvSpPr>
        <p:spPr>
          <a:xfrm>
            <a:off x="589560" y="856180"/>
            <a:ext cx="4560584" cy="1128068"/>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400">
                <a:latin typeface="+mj-lt"/>
                <a:ea typeface="+mj-ea"/>
                <a:cs typeface="+mj-cs"/>
              </a:rPr>
              <a:t>State Spotlight: Congratulations, Utah!</a:t>
            </a:r>
          </a:p>
          <a:p>
            <a:pPr>
              <a:lnSpc>
                <a:spcPct val="90000"/>
              </a:lnSpc>
              <a:spcBef>
                <a:spcPct val="0"/>
              </a:spcBef>
              <a:spcAft>
                <a:spcPts val="600"/>
              </a:spcAft>
            </a:pPr>
            <a:endParaRPr lang="en-US" sz="3400">
              <a:latin typeface="+mj-lt"/>
              <a:ea typeface="+mj-ea"/>
              <a:cs typeface="+mj-cs"/>
            </a:endParaRP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06865DF-756A-47B1-ACA8-250DE307DE40}"/>
              </a:ext>
            </a:extLst>
          </p:cNvPr>
          <p:cNvSpPr txBox="1"/>
          <p:nvPr/>
        </p:nvSpPr>
        <p:spPr>
          <a:xfrm>
            <a:off x="590719" y="2330505"/>
            <a:ext cx="4559425" cy="3979585"/>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1600"/>
              <a:t>HHS' Office of Civil Rights announced a resolution with Utah which for the first time prohibits steering people with disabilities or conditioning their care on having a Do Not Resuscitate (DNR) order in place. </a:t>
            </a:r>
            <a:r>
              <a:rPr lang="en-US" sz="1600" i="1"/>
              <a:t>See</a:t>
            </a:r>
            <a:r>
              <a:rPr lang="en-US" sz="1600"/>
              <a:t> </a:t>
            </a:r>
            <a:r>
              <a:rPr lang="en-US" sz="1600">
                <a:hlinkClick r:id="rId3"/>
              </a:rPr>
              <a:t>https://www.hhs.gov/about/news/2020/08/20/ocr-resolves-complaint-with-utah-after-revised-crisis-standards-of-care-to-protect-against-age-disability-discrimination.html</a:t>
            </a:r>
            <a:r>
              <a:rPr lang="en-US" sz="1600"/>
              <a:t> and </a:t>
            </a:r>
            <a:r>
              <a:rPr lang="en-US" sz="1600">
                <a:hlinkClick r:id="rId4"/>
              </a:rPr>
              <a:t>https://www.centerforpublicrep.org/wp-content/uploads/Utah-press-release_8-20-20.pdf</a:t>
            </a:r>
            <a:endParaRPr lang="en-US" sz="1600"/>
          </a:p>
          <a:p>
            <a:pPr indent="-228600">
              <a:lnSpc>
                <a:spcPct val="90000"/>
              </a:lnSpc>
              <a:spcAft>
                <a:spcPts val="600"/>
              </a:spcAft>
              <a:buFont typeface="Arial" panose="020B0604020202020204" pitchFamily="34" charset="0"/>
              <a:buChar char="•"/>
            </a:pPr>
            <a:endParaRPr lang="en-US" sz="1600"/>
          </a:p>
          <a:p>
            <a:pPr indent="-228600">
              <a:lnSpc>
                <a:spcPct val="90000"/>
              </a:lnSpc>
              <a:spcAft>
                <a:spcPts val="600"/>
              </a:spcAft>
              <a:buFont typeface="Arial" panose="020B0604020202020204" pitchFamily="34" charset="0"/>
              <a:buChar char="•"/>
            </a:pPr>
            <a:r>
              <a:rPr lang="en-US" sz="1600"/>
              <a:t>Next Steps: Share this information with your DD Agency and/or Public Health Agency to make sure your state health protocols align with this new resolution. (Note: This is only binding in Utah, but sends a strong signal to other states.)</a:t>
            </a: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screenshot of a cell phone&#10;&#10;Description automatically generated">
            <a:extLst>
              <a:ext uri="{FF2B5EF4-FFF2-40B4-BE49-F238E27FC236}">
                <a16:creationId xmlns:a16="http://schemas.microsoft.com/office/drawing/2014/main" id="{C10F6EEC-9BE2-42E4-B920-87C2DBC77461}"/>
              </a:ext>
            </a:extLst>
          </p:cNvPr>
          <p:cNvPicPr>
            <a:picLocks noChangeAspect="1"/>
          </p:cNvPicPr>
          <p:nvPr/>
        </p:nvPicPr>
        <p:blipFill rotWithShape="1">
          <a:blip r:embed="rId5"/>
          <a:srcRect l="5148" r="5618" b="-2"/>
          <a:stretch/>
        </p:blipFill>
        <p:spPr>
          <a:xfrm>
            <a:off x="5977788" y="799352"/>
            <a:ext cx="5425410" cy="5259296"/>
          </a:xfrm>
          <a:prstGeom prst="rect">
            <a:avLst/>
          </a:prstGeom>
        </p:spPr>
      </p:pic>
    </p:spTree>
    <p:extLst>
      <p:ext uri="{BB962C8B-B14F-4D97-AF65-F5344CB8AC3E}">
        <p14:creationId xmlns:p14="http://schemas.microsoft.com/office/powerpoint/2010/main" val="1196085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05B76C-815F-42F1-BE1E-0EC6F5ABBF64}"/>
              </a:ext>
            </a:extLst>
          </p:cNvPr>
          <p:cNvSpPr txBox="1"/>
          <p:nvPr/>
        </p:nvSpPr>
        <p:spPr>
          <a:xfrm>
            <a:off x="958193" y="371366"/>
            <a:ext cx="91800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cs typeface="Calibri"/>
              </a:rPr>
              <a:t>Emergency Management: When Covid and Hurricanes collide.</a:t>
            </a:r>
          </a:p>
        </p:txBody>
      </p:sp>
      <p:sp>
        <p:nvSpPr>
          <p:cNvPr id="2" name="TextBox 1">
            <a:extLst>
              <a:ext uri="{FF2B5EF4-FFF2-40B4-BE49-F238E27FC236}">
                <a16:creationId xmlns:a16="http://schemas.microsoft.com/office/drawing/2014/main" id="{797C9649-201F-4E53-91D2-46A2E026EF31}"/>
              </a:ext>
            </a:extLst>
          </p:cNvPr>
          <p:cNvSpPr txBox="1"/>
          <p:nvPr/>
        </p:nvSpPr>
        <p:spPr>
          <a:xfrm>
            <a:off x="545732" y="892736"/>
            <a:ext cx="5122317" cy="4524315"/>
          </a:xfrm>
          <a:prstGeom prst="rect">
            <a:avLst/>
          </a:prstGeom>
          <a:noFill/>
          <a:ln w="57150">
            <a:solidFill>
              <a:schemeClr val="accent5"/>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dirty="0">
                <a:ea typeface="+mn-lt"/>
                <a:cs typeface="+mn-lt"/>
              </a:rPr>
              <a:t>Legislative Action: </a:t>
            </a:r>
            <a:br>
              <a:rPr lang="en-US" sz="1600" dirty="0">
                <a:ea typeface="+mn-lt"/>
                <a:cs typeface="+mn-lt"/>
              </a:rPr>
            </a:br>
            <a:r>
              <a:rPr lang="en-US" sz="1600" dirty="0">
                <a:ea typeface="+mn-lt"/>
                <a:cs typeface="+mn-lt"/>
                <a:hlinkClick r:id="rId3"/>
              </a:rPr>
              <a:t>Real Emergency Access for Aging and Disability Inclusion (REAADI) Act</a:t>
            </a:r>
            <a:r>
              <a:rPr lang="en-US" sz="1600" dirty="0">
                <a:ea typeface="+mn-lt"/>
                <a:cs typeface="+mn-lt"/>
              </a:rPr>
              <a:t> would require experts in lived experience in disability and aging to be part of the federal disaster planning, response, recovery, and mitigation. See </a:t>
            </a:r>
            <a:r>
              <a:rPr lang="en-US" sz="1600" dirty="0">
                <a:ea typeface="+mn-lt"/>
                <a:cs typeface="+mn-lt"/>
                <a:hlinkClick r:id="rId4"/>
              </a:rPr>
              <a:t>S-1755</a:t>
            </a:r>
            <a:r>
              <a:rPr lang="en-US" sz="1600" dirty="0">
                <a:ea typeface="+mn-lt"/>
                <a:cs typeface="+mn-lt"/>
              </a:rPr>
              <a:t> and </a:t>
            </a:r>
            <a:r>
              <a:rPr lang="en-US" sz="1600" dirty="0">
                <a:ea typeface="+mn-lt"/>
                <a:cs typeface="+mn-lt"/>
                <a:hlinkClick r:id="rId5"/>
              </a:rPr>
              <a:t>HR-3208</a:t>
            </a:r>
            <a:r>
              <a:rPr lang="en-US" sz="1600" dirty="0">
                <a:ea typeface="+mn-lt"/>
                <a:cs typeface="+mn-lt"/>
              </a:rPr>
              <a:t>; </a:t>
            </a:r>
            <a:r>
              <a:rPr lang="en-US" sz="1600" dirty="0">
                <a:ea typeface="+mn-lt"/>
                <a:cs typeface="+mn-lt"/>
                <a:hlinkClick r:id="rId6"/>
              </a:rPr>
              <a:t>https://reaadi.com/</a:t>
            </a:r>
            <a:r>
              <a:rPr lang="en-US" sz="1600" dirty="0">
                <a:ea typeface="+mn-lt"/>
                <a:cs typeface="+mn-lt"/>
              </a:rPr>
              <a:t>.</a:t>
            </a:r>
            <a:endParaRPr lang="en-US" sz="1600">
              <a:cs typeface="Calibri"/>
            </a:endParaRPr>
          </a:p>
          <a:p>
            <a:endParaRPr lang="en-US" sz="1600" dirty="0">
              <a:ea typeface="+mn-lt"/>
              <a:cs typeface="+mn-lt"/>
            </a:endParaRPr>
          </a:p>
          <a:p>
            <a:r>
              <a:rPr lang="en-US" sz="1600" dirty="0">
                <a:ea typeface="+mn-lt"/>
                <a:cs typeface="+mn-lt"/>
                <a:hlinkClick r:id="rId7"/>
              </a:rPr>
              <a:t>Disaster Relief Medicaid Act (DRMA)</a:t>
            </a:r>
            <a:r>
              <a:rPr lang="en-US" sz="1600" dirty="0">
                <a:ea typeface="+mn-lt"/>
                <a:cs typeface="+mn-lt"/>
              </a:rPr>
              <a:t>  would require the federal government to cover 100% of the Medicaid costs for "Relief-Eligible" evacuees to other states. See </a:t>
            </a:r>
            <a:r>
              <a:rPr lang="en-US" sz="1600" dirty="0">
                <a:ea typeface="+mn-lt"/>
                <a:cs typeface="+mn-lt"/>
                <a:hlinkClick r:id="rId8"/>
              </a:rPr>
              <a:t>S-1754</a:t>
            </a:r>
            <a:r>
              <a:rPr lang="en-US" sz="1600" dirty="0">
                <a:ea typeface="+mn-lt"/>
                <a:cs typeface="+mn-lt"/>
              </a:rPr>
              <a:t> and </a:t>
            </a:r>
            <a:r>
              <a:rPr lang="en-US" sz="1600" dirty="0">
                <a:ea typeface="+mn-lt"/>
                <a:cs typeface="+mn-lt"/>
                <a:hlinkClick r:id="rId9"/>
              </a:rPr>
              <a:t>HR-3215</a:t>
            </a:r>
            <a:r>
              <a:rPr lang="en-US" sz="1600" dirty="0">
                <a:ea typeface="+mn-lt"/>
                <a:cs typeface="+mn-lt"/>
              </a:rPr>
              <a:t>; </a:t>
            </a:r>
            <a:r>
              <a:rPr lang="en-US" sz="1600" dirty="0">
                <a:ea typeface="+mn-lt"/>
                <a:cs typeface="+mn-lt"/>
                <a:hlinkClick r:id="rId6"/>
              </a:rPr>
              <a:t>https://reaadi.com/</a:t>
            </a:r>
            <a:endParaRPr lang="en-US" sz="1600">
              <a:cs typeface="Calibri" panose="020F0502020204030204"/>
            </a:endParaRPr>
          </a:p>
          <a:p>
            <a:endParaRPr lang="en-US" sz="1600" dirty="0">
              <a:ea typeface="+mn-lt"/>
              <a:cs typeface="+mn-lt"/>
            </a:endParaRPr>
          </a:p>
          <a:p>
            <a:r>
              <a:rPr lang="en-US" sz="1600" dirty="0">
                <a:ea typeface="+mn-lt"/>
                <a:cs typeface="+mn-lt"/>
              </a:rPr>
              <a:t>Next steps:</a:t>
            </a:r>
            <a:br>
              <a:rPr lang="en-US" sz="1600" dirty="0">
                <a:ea typeface="+mn-lt"/>
                <a:cs typeface="+mn-lt"/>
              </a:rPr>
            </a:br>
            <a:r>
              <a:rPr lang="en-US" sz="1600" dirty="0">
                <a:ea typeface="+mn-lt"/>
                <a:cs typeface="+mn-lt"/>
              </a:rPr>
              <a:t>1) Share information with your council about these NACDD priority bills. </a:t>
            </a:r>
          </a:p>
          <a:p>
            <a:r>
              <a:rPr lang="en-US" sz="1600" dirty="0">
                <a:ea typeface="+mn-lt"/>
                <a:cs typeface="+mn-lt"/>
              </a:rPr>
              <a:t>2) Educate your council and self-advocates on ways they can get involved by taking action at </a:t>
            </a:r>
            <a:r>
              <a:rPr lang="en-US" sz="1600" dirty="0">
                <a:ea typeface="+mn-lt"/>
                <a:cs typeface="+mn-lt"/>
                <a:hlinkClick r:id="rId10"/>
              </a:rPr>
              <a:t>https://reaadi.com/take-action-now/</a:t>
            </a:r>
            <a:r>
              <a:rPr lang="en-US" sz="1600" dirty="0">
                <a:ea typeface="+mn-lt"/>
                <a:cs typeface="+mn-lt"/>
              </a:rPr>
              <a:t>.</a:t>
            </a:r>
            <a:endParaRPr lang="en-US" sz="1600" dirty="0">
              <a:cs typeface="Calibri"/>
            </a:endParaRPr>
          </a:p>
        </p:txBody>
      </p:sp>
      <p:sp>
        <p:nvSpPr>
          <p:cNvPr id="4" name="TextBox 3">
            <a:extLst>
              <a:ext uri="{FF2B5EF4-FFF2-40B4-BE49-F238E27FC236}">
                <a16:creationId xmlns:a16="http://schemas.microsoft.com/office/drawing/2014/main" id="{114BA264-9F84-4455-8A72-0057B2B874C6}"/>
              </a:ext>
            </a:extLst>
          </p:cNvPr>
          <p:cNvSpPr txBox="1"/>
          <p:nvPr/>
        </p:nvSpPr>
        <p:spPr>
          <a:xfrm>
            <a:off x="5889959" y="896854"/>
            <a:ext cx="5781174" cy="5262979"/>
          </a:xfrm>
          <a:prstGeom prst="rect">
            <a:avLst/>
          </a:prstGeom>
          <a:no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dirty="0">
                <a:ea typeface="+mn-lt"/>
                <a:cs typeface="+mn-lt"/>
              </a:rPr>
              <a:t>Response Efforts:</a:t>
            </a:r>
            <a:endParaRPr lang="en-US" sz="1600" u="sng">
              <a:cs typeface="Calibri"/>
            </a:endParaRPr>
          </a:p>
          <a:p>
            <a:r>
              <a:rPr lang="en-US" sz="1600" dirty="0">
                <a:ea typeface="+mn-lt"/>
                <a:cs typeface="+mn-lt"/>
              </a:rPr>
              <a:t>The Partnership for Inclusive Disaster Strategies</a:t>
            </a:r>
            <a:endParaRPr lang="en-US" sz="1600" dirty="0">
              <a:cs typeface="Calibri"/>
            </a:endParaRPr>
          </a:p>
          <a:p>
            <a:r>
              <a:rPr lang="en-US" sz="1600" dirty="0">
                <a:ea typeface="+mn-lt"/>
                <a:cs typeface="+mn-lt"/>
              </a:rPr>
              <a:t>is hosting daily COVID-19 Disability Rights Calls. M, T, W, F at 6pm Eastern; Th 7pm Eastern. See </a:t>
            </a:r>
            <a:r>
              <a:rPr lang="en-US" sz="1600" dirty="0">
                <a:ea typeface="+mn-lt"/>
                <a:cs typeface="+mn-lt"/>
                <a:hlinkClick r:id="rId11"/>
              </a:rPr>
              <a:t>https://disasterstrategies.org/</a:t>
            </a:r>
          </a:p>
          <a:p>
            <a:endParaRPr lang="en-US" sz="1600" dirty="0">
              <a:ea typeface="+mn-lt"/>
              <a:cs typeface="+mn-lt"/>
            </a:endParaRPr>
          </a:p>
          <a:p>
            <a:r>
              <a:rPr lang="en-US" sz="1600" dirty="0">
                <a:ea typeface="+mn-lt"/>
                <a:cs typeface="+mn-lt"/>
              </a:rPr>
              <a:t>CALL-IN INFO: </a:t>
            </a:r>
            <a:endParaRPr lang="en-US" sz="1600">
              <a:cs typeface="Calibri" panose="020F0502020204030204"/>
            </a:endParaRPr>
          </a:p>
          <a:p>
            <a:r>
              <a:rPr lang="en-US" sz="1600" dirty="0">
                <a:ea typeface="+mn-lt"/>
                <a:cs typeface="+mn-lt"/>
              </a:rPr>
              <a:t>Join Zoom Meeting </a:t>
            </a:r>
            <a:endParaRPr lang="en-US" sz="1600">
              <a:cs typeface="Calibri"/>
            </a:endParaRPr>
          </a:p>
          <a:p>
            <a:r>
              <a:rPr lang="en-US" sz="1600" dirty="0">
                <a:ea typeface="+mn-lt"/>
                <a:cs typeface="+mn-lt"/>
                <a:hlinkClick r:id="rId12"/>
              </a:rPr>
              <a:t>https://zoom.us/j/2114337114</a:t>
            </a:r>
            <a:r>
              <a:rPr lang="en-US" sz="1600" dirty="0">
                <a:ea typeface="+mn-lt"/>
                <a:cs typeface="+mn-lt"/>
              </a:rPr>
              <a:t> </a:t>
            </a:r>
            <a:endParaRPr lang="en-US" sz="1600">
              <a:ea typeface="+mn-lt"/>
              <a:cs typeface="+mn-lt"/>
            </a:endParaRPr>
          </a:p>
          <a:p>
            <a:r>
              <a:rPr lang="en-US" sz="1600" dirty="0">
                <a:ea typeface="+mn-lt"/>
                <a:cs typeface="+mn-lt"/>
              </a:rPr>
              <a:t>** Password: 336330 ** </a:t>
            </a:r>
            <a:endParaRPr lang="en-US" sz="1600">
              <a:cs typeface="Calibri" panose="020F0502020204030204"/>
            </a:endParaRPr>
          </a:p>
          <a:p>
            <a:r>
              <a:rPr lang="en-US" sz="1600" dirty="0">
                <a:ea typeface="+mn-lt"/>
                <a:cs typeface="+mn-lt"/>
              </a:rPr>
              <a:t>Meeting ID: 211 433 7114 </a:t>
            </a:r>
            <a:endParaRPr lang="en-US" sz="1600">
              <a:cs typeface="Calibri" panose="020F0502020204030204"/>
            </a:endParaRPr>
          </a:p>
          <a:p>
            <a:r>
              <a:rPr lang="en-US" sz="1600" dirty="0">
                <a:ea typeface="+mn-lt"/>
                <a:cs typeface="+mn-lt"/>
              </a:rPr>
              <a:t>One tap mobile </a:t>
            </a:r>
            <a:endParaRPr lang="en-US" sz="1600">
              <a:cs typeface="Calibri" panose="020F0502020204030204"/>
            </a:endParaRPr>
          </a:p>
          <a:p>
            <a:r>
              <a:rPr lang="en-US" sz="1600" dirty="0">
                <a:ea typeface="+mn-lt"/>
                <a:cs typeface="+mn-lt"/>
              </a:rPr>
              <a:t>+1.312.626.6799,, 211 433 7114# US (Chicago) </a:t>
            </a:r>
            <a:endParaRPr lang="en-US" sz="1600">
              <a:cs typeface="Calibri" panose="020F0502020204030204"/>
            </a:endParaRPr>
          </a:p>
          <a:p>
            <a:r>
              <a:rPr lang="en-US" sz="1600" dirty="0">
                <a:ea typeface="+mn-lt"/>
                <a:cs typeface="+mn-lt"/>
              </a:rPr>
              <a:t>+1.646.876.9923,, 211 433 7114# US (New York) </a:t>
            </a:r>
            <a:endParaRPr lang="en-US" sz="1600">
              <a:cs typeface="Calibri"/>
            </a:endParaRPr>
          </a:p>
          <a:p>
            <a:endParaRPr lang="en-US" sz="1600" dirty="0">
              <a:ea typeface="+mn-lt"/>
              <a:cs typeface="+mn-lt"/>
            </a:endParaRPr>
          </a:p>
          <a:p>
            <a:r>
              <a:rPr lang="en-US" sz="1600" dirty="0">
                <a:ea typeface="+mn-lt"/>
                <a:cs typeface="+mn-lt"/>
              </a:rPr>
              <a:t>Next steps:</a:t>
            </a:r>
            <a:br>
              <a:rPr lang="en-US" sz="1600" dirty="0">
                <a:ea typeface="+mn-lt"/>
                <a:cs typeface="+mn-lt"/>
              </a:rPr>
            </a:br>
            <a:r>
              <a:rPr lang="en-US" sz="1600" dirty="0">
                <a:ea typeface="+mn-lt"/>
                <a:cs typeface="+mn-lt"/>
              </a:rPr>
              <a:t>1) Reach out to other DD Councils to support them. </a:t>
            </a:r>
          </a:p>
          <a:p>
            <a:r>
              <a:rPr lang="en-US" sz="1600" dirty="0">
                <a:ea typeface="+mn-lt"/>
                <a:cs typeface="+mn-lt"/>
              </a:rPr>
              <a:t>2) Gather information on how people with disabilities are being impacted when there are multiple strains on emergency services. </a:t>
            </a:r>
          </a:p>
          <a:p>
            <a:r>
              <a:rPr lang="en-US" sz="1600" dirty="0">
                <a:ea typeface="+mn-lt"/>
                <a:cs typeface="+mn-lt"/>
              </a:rPr>
              <a:t>3) Read the Partnership's latest report "Failures</a:t>
            </a:r>
            <a:r>
              <a:rPr lang="en-US" sz="1600" dirty="0">
                <a:cs typeface="Calibri"/>
              </a:rPr>
              <a:t> in COVID-19 Response Harm People with Disabilities and Older Adults," at </a:t>
            </a:r>
            <a:r>
              <a:rPr lang="en-US" sz="1600" dirty="0">
                <a:cs typeface="Calibri"/>
                <a:hlinkClick r:id="rId13"/>
              </a:rPr>
              <a:t>https://bit.ly/3hwInnT</a:t>
            </a:r>
            <a:r>
              <a:rPr lang="en-US" sz="1600" dirty="0">
                <a:cs typeface="Calibri"/>
              </a:rPr>
              <a:t>  </a:t>
            </a:r>
            <a:endParaRPr lang="en-US" sz="1600" dirty="0">
              <a:ea typeface="+mn-lt"/>
              <a:cs typeface="+mn-lt"/>
            </a:endParaRPr>
          </a:p>
        </p:txBody>
      </p:sp>
    </p:spTree>
    <p:extLst>
      <p:ext uri="{BB962C8B-B14F-4D97-AF65-F5344CB8AC3E}">
        <p14:creationId xmlns:p14="http://schemas.microsoft.com/office/powerpoint/2010/main" val="161467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B0843C-86CD-480E-B9D4-E64D1EB301FC}">
  <ds:schemaRefs>
    <ds:schemaRef ds:uri="7244ee07-bebb-4256-851d-8920eeb3e1b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3</Notes>
  <HiddenSlides>0</HiddenSlide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NACDD  Policy Update August 26</vt:lpstr>
      <vt:lpstr>PowerPoint Presentation</vt:lpstr>
      <vt:lpstr>PowerPoint Presentation</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482</cp:revision>
  <cp:lastPrinted>2017-11-16T14:55:44Z</cp:lastPrinted>
  <dcterms:created xsi:type="dcterms:W3CDTF">2016-02-23T16:23:37Z</dcterms:created>
  <dcterms:modified xsi:type="dcterms:W3CDTF">2020-08-26T19:17:52Z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