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13"/>
  </p:notesMasterIdLst>
  <p:sldIdLst>
    <p:sldId id="256" r:id="rId6"/>
    <p:sldId id="298" r:id="rId7"/>
    <p:sldId id="299" r:id="rId8"/>
    <p:sldId id="301" r:id="rId9"/>
    <p:sldId id="300" r:id="rId10"/>
    <p:sldId id="297"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6202A-1FBD-6134-516A-7A35B555CE58}" v="2936" dt="2020-06-10T21:13:40.937"/>
    <p1510:client id="{0711AFCA-D5B5-34B4-480B-031763E9ADB2}" v="2108" dt="2020-04-22T21:19:56.939"/>
    <p1510:client id="{0C5F6025-E66E-2A61-7489-6D0808E1B516}" v="1" dt="2020-03-13T17:07:35.838"/>
    <p1510:client id="{1315B9E3-E32A-C65A-B584-C4F3E23E1323}" v="137" dt="2020-06-24T18:19:05.139"/>
    <p1510:client id="{185398D3-DEE6-4BCF-05AB-278F605DAB05}" v="24" dt="2020-08-05T00:09:43.512"/>
    <p1510:client id="{1C484A58-7637-2A35-DBDD-19195C9887FE}" v="3033" dt="2020-07-01T21:57:18.983"/>
    <p1510:client id="{224C3038-195C-AF1D-CE24-69D35D2543C1}" v="787" dt="2020-08-05T19:55:42.411"/>
    <p1510:client id="{2D2ACB97-EFDD-70DF-E148-74AEDF7FAB51}" v="2158" dt="2020-06-17T19:54:26.149"/>
    <p1510:client id="{32067CD1-933C-CC1D-B266-5CF3B470BAAE}" v="3410" dt="2020-04-30T20:01:35.937"/>
    <p1510:client id="{3DD2C6DE-A51F-2F22-BE60-AAC0BE59F81A}" v="79" dt="2020-04-17T18:08:34.367"/>
    <p1510:client id="{44AF20CE-6B83-A814-D0C4-566F6C07EC5E}" v="67" dt="2020-05-19T16:29:02.340"/>
    <p1510:client id="{5BC49F64-EBE6-05B8-883E-6132EE12C468}" v="3794" dt="2020-07-29T20:19:53.714"/>
    <p1510:client id="{6239733B-7BE8-3D67-3DBB-009B31A7249F}" v="1703" dt="2020-07-08T04:47:25.934"/>
    <p1510:client id="{62F83E9F-E6A6-0509-9B54-8B200C29C02C}" v="866" dt="2020-05-20T19:31:27.787"/>
    <p1510:client id="{6305CAE4-2847-157E-EC9A-0222F94A1CCD}" v="216" dt="2020-05-27T18:24:23.052"/>
    <p1510:client id="{6D63E9E0-7C81-CAC1-9DAF-2D73739703AD}" v="344" dt="2020-04-30T17:03:11.819"/>
    <p1510:client id="{7EE89681-B69B-8868-901B-9E6308E4FD3D}" v="12" dt="2020-05-20T04:37:16.394"/>
    <p1510:client id="{8390CBCF-637A-5949-7B37-6F7FF58D271A}" v="546" dt="2020-05-20T20:08:20.523"/>
    <p1510:client id="{88F49B6E-B9AB-45AB-EDBB-3FF9177070C4}" v="3580" dt="2020-06-04T17:58:35.823"/>
    <p1510:client id="{8F9742CE-90D4-5E0D-3669-DC4729693B1F}" v="54" dt="2020-05-19T03:09:47.925"/>
    <p1510:client id="{9CC9966E-3E90-9D6D-D196-5651F9B24AB3}" v="1299" dt="2020-05-06T19:50:00.649"/>
    <p1510:client id="{B58D5ADC-B836-E3A0-5D2F-66DED8A2DBAC}" v="4056" dt="2020-07-22T20:02:08.497"/>
    <p1510:client id="{C02848A7-8ABC-5757-1F1C-3E7CC1128C94}" v="16" dt="2020-03-13T16:29:05.621"/>
    <p1510:client id="{C6DFB089-54DC-0B65-1470-88C207F29AEE}" v="491" dt="2020-07-15T20:04:11.964"/>
    <p1510:client id="{D819760F-F9CA-51CC-03B4-CD888A713B33}" v="3622" dt="2020-04-15T20:13:21.368"/>
    <p1510:client id="{D9CB2D88-5241-2E74-FBA0-167D27AAF649}" v="13" dt="2020-07-14T17:02:01.820"/>
    <p1510:client id="{DFA26018-049D-D3DC-F7C2-172C902974E5}" v="234" dt="2020-05-20T04:33:09.887"/>
    <p1510:client id="{E1AB6195-F4CC-9A32-D7A3-6B5EB47AB422}" v="5312" dt="2020-05-13T17:55:05.719"/>
    <p1510:client id="{E6FEB136-0CE0-6BC9-4DB8-DA4853EBEE62}" v="19" dt="2020-07-30T18:36:02.183"/>
    <p1510:client id="{EB9C8E00-867F-A7B5-724A-AB275B356076}" v="1469" dt="2020-05-27T20:03:11.904"/>
    <p1510:client id="{EBE42E34-C9E9-5785-3858-D528866C8F18}" v="464" dt="2020-08-05T20:02:29.465"/>
    <p1510:client id="{EF5EE5C4-FD79-9DF4-27BA-288752ED4552}" v="858" dt="2020-06-24T19:17:30.816"/>
    <p1510:client id="{F77752D8-FFAF-0153-9858-C8F151DA8FB2}" v="1105" dt="2020-06-23T17:08:28.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E6FEB136-0CE0-6BC9-4DB8-DA4853EBEE62}"/>
    <pc:docChg chg="addSld modSld">
      <pc:chgData name="Erin Prangley" userId="S::eprangley@nacdd.org::7f058b9a-f90a-4281-a8c6-5ba31926f190" providerId="AD" clId="Web-{E6FEB136-0CE0-6BC9-4DB8-DA4853EBEE62}" dt="2020-07-30T18:36:02.183" v="9" actId="20577"/>
      <pc:docMkLst>
        <pc:docMk/>
      </pc:docMkLst>
      <pc:sldChg chg="modSp">
        <pc:chgData name="Erin Prangley" userId="S::eprangley@nacdd.org::7f058b9a-f90a-4281-a8c6-5ba31926f190" providerId="AD" clId="Web-{E6FEB136-0CE0-6BC9-4DB8-DA4853EBEE62}" dt="2020-07-30T15:22:25.967" v="0" actId="20577"/>
        <pc:sldMkLst>
          <pc:docMk/>
          <pc:sldMk cId="1731942061" sldId="256"/>
        </pc:sldMkLst>
        <pc:spChg chg="mod">
          <ac:chgData name="Erin Prangley" userId="S::eprangley@nacdd.org::7f058b9a-f90a-4281-a8c6-5ba31926f190" providerId="AD" clId="Web-{E6FEB136-0CE0-6BC9-4DB8-DA4853EBEE62}" dt="2020-07-30T15:22:25.967" v="0" actId="20577"/>
          <ac:spMkLst>
            <pc:docMk/>
            <pc:sldMk cId="1731942061" sldId="256"/>
            <ac:spMk id="2" creationId="{00000000-0000-0000-0000-000000000000}"/>
          </ac:spMkLst>
        </pc:spChg>
      </pc:sldChg>
      <pc:sldChg chg="modSp">
        <pc:chgData name="Erin Prangley" userId="S::eprangley@nacdd.org::7f058b9a-f90a-4281-a8c6-5ba31926f190" providerId="AD" clId="Web-{E6FEB136-0CE0-6BC9-4DB8-DA4853EBEE62}" dt="2020-07-30T18:36:00.620" v="8" actId="20577"/>
        <pc:sldMkLst>
          <pc:docMk/>
          <pc:sldMk cId="887963204" sldId="283"/>
        </pc:sldMkLst>
        <pc:spChg chg="mod">
          <ac:chgData name="Erin Prangley" userId="S::eprangley@nacdd.org::7f058b9a-f90a-4281-a8c6-5ba31926f190" providerId="AD" clId="Web-{E6FEB136-0CE0-6BC9-4DB8-DA4853EBEE62}" dt="2020-07-30T18:36:00.620" v="8" actId="20577"/>
          <ac:spMkLst>
            <pc:docMk/>
            <pc:sldMk cId="887963204" sldId="283"/>
            <ac:spMk id="3" creationId="{516B753C-B80F-472B-9D8D-40C05A8CF13C}"/>
          </ac:spMkLst>
        </pc:spChg>
      </pc:sldChg>
      <pc:sldChg chg="new">
        <pc:chgData name="Erin Prangley" userId="S::eprangley@nacdd.org::7f058b9a-f90a-4281-a8c6-5ba31926f190" providerId="AD" clId="Web-{E6FEB136-0CE0-6BC9-4DB8-DA4853EBEE62}" dt="2020-07-30T15:24:01.441" v="2"/>
        <pc:sldMkLst>
          <pc:docMk/>
          <pc:sldMk cId="767572981" sldId="298"/>
        </pc:sldMkLst>
      </pc:sldChg>
    </pc:docChg>
  </pc:docChgLst>
  <pc:docChgLst>
    <pc:chgData name="Erin Prangley" userId="S::eprangley@nacdd.org::7f058b9a-f90a-4281-a8c6-5ba31926f190" providerId="AD" clId="Web-{185398D3-DEE6-4BCF-05AB-278F605DAB05}"/>
    <pc:docChg chg="addSld delSld modSld">
      <pc:chgData name="Erin Prangley" userId="S::eprangley@nacdd.org::7f058b9a-f90a-4281-a8c6-5ba31926f190" providerId="AD" clId="Web-{185398D3-DEE6-4BCF-05AB-278F605DAB05}" dt="2020-08-05T00:09:43.512" v="25"/>
      <pc:docMkLst>
        <pc:docMk/>
      </pc:docMkLst>
      <pc:sldChg chg="del">
        <pc:chgData name="Erin Prangley" userId="S::eprangley@nacdd.org::7f058b9a-f90a-4281-a8c6-5ba31926f190" providerId="AD" clId="Web-{185398D3-DEE6-4BCF-05AB-278F605DAB05}" dt="2020-08-04T22:54:25.516" v="6"/>
        <pc:sldMkLst>
          <pc:docMk/>
          <pc:sldMk cId="304872668" sldId="287"/>
        </pc:sldMkLst>
      </pc:sldChg>
      <pc:sldChg chg="del">
        <pc:chgData name="Erin Prangley" userId="S::eprangley@nacdd.org::7f058b9a-f90a-4281-a8c6-5ba31926f190" providerId="AD" clId="Web-{185398D3-DEE6-4BCF-05AB-278F605DAB05}" dt="2020-08-05T00:09:31.261" v="22"/>
        <pc:sldMkLst>
          <pc:docMk/>
          <pc:sldMk cId="4123041072" sldId="292"/>
        </pc:sldMkLst>
      </pc:sldChg>
      <pc:sldChg chg="del">
        <pc:chgData name="Erin Prangley" userId="S::eprangley@nacdd.org::7f058b9a-f90a-4281-a8c6-5ba31926f190" providerId="AD" clId="Web-{185398D3-DEE6-4BCF-05AB-278F605DAB05}" dt="2020-08-05T00:09:42.434" v="24"/>
        <pc:sldMkLst>
          <pc:docMk/>
          <pc:sldMk cId="3905988689" sldId="293"/>
        </pc:sldMkLst>
      </pc:sldChg>
      <pc:sldChg chg="del">
        <pc:chgData name="Erin Prangley" userId="S::eprangley@nacdd.org::7f058b9a-f90a-4281-a8c6-5ba31926f190" providerId="AD" clId="Web-{185398D3-DEE6-4BCF-05AB-278F605DAB05}" dt="2020-08-05T00:09:43.512" v="25"/>
        <pc:sldMkLst>
          <pc:docMk/>
          <pc:sldMk cId="2672862086" sldId="295"/>
        </pc:sldMkLst>
      </pc:sldChg>
      <pc:sldChg chg="del">
        <pc:chgData name="Erin Prangley" userId="S::eprangley@nacdd.org::7f058b9a-f90a-4281-a8c6-5ba31926f190" providerId="AD" clId="Web-{185398D3-DEE6-4BCF-05AB-278F605DAB05}" dt="2020-08-05T00:09:39.605" v="23"/>
        <pc:sldMkLst>
          <pc:docMk/>
          <pc:sldMk cId="2813666706" sldId="296"/>
        </pc:sldMkLst>
      </pc:sldChg>
      <pc:sldChg chg="delSp modSp">
        <pc:chgData name="Erin Prangley" userId="S::eprangley@nacdd.org::7f058b9a-f90a-4281-a8c6-5ba31926f190" providerId="AD" clId="Web-{185398D3-DEE6-4BCF-05AB-278F605DAB05}" dt="2020-08-04T22:52:57.373" v="5" actId="14100"/>
        <pc:sldMkLst>
          <pc:docMk/>
          <pc:sldMk cId="767572981" sldId="298"/>
        </pc:sldMkLst>
        <pc:spChg chg="del">
          <ac:chgData name="Erin Prangley" userId="S::eprangley@nacdd.org::7f058b9a-f90a-4281-a8c6-5ba31926f190" providerId="AD" clId="Web-{185398D3-DEE6-4BCF-05AB-278F605DAB05}" dt="2020-08-04T22:52:44.857" v="0"/>
          <ac:spMkLst>
            <pc:docMk/>
            <pc:sldMk cId="767572981" sldId="298"/>
            <ac:spMk id="2" creationId="{65668E03-AE03-4533-98EE-938C0E0267EF}"/>
          </ac:spMkLst>
        </pc:spChg>
        <pc:spChg chg="mod">
          <ac:chgData name="Erin Prangley" userId="S::eprangley@nacdd.org::7f058b9a-f90a-4281-a8c6-5ba31926f190" providerId="AD" clId="Web-{185398D3-DEE6-4BCF-05AB-278F605DAB05}" dt="2020-08-04T22:52:57.373" v="5" actId="14100"/>
          <ac:spMkLst>
            <pc:docMk/>
            <pc:sldMk cId="767572981" sldId="298"/>
            <ac:spMk id="3" creationId="{E43B1AE2-FE96-4EAE-A73C-E59011B567B7}"/>
          </ac:spMkLst>
        </pc:spChg>
      </pc:sldChg>
      <pc:sldChg chg="modSp add replId">
        <pc:chgData name="Erin Prangley" userId="S::eprangley@nacdd.org::7f058b9a-f90a-4281-a8c6-5ba31926f190" providerId="AD" clId="Web-{185398D3-DEE6-4BCF-05AB-278F605DAB05}" dt="2020-08-05T00:08:50.384" v="14" actId="20577"/>
        <pc:sldMkLst>
          <pc:docMk/>
          <pc:sldMk cId="1939224029" sldId="299"/>
        </pc:sldMkLst>
        <pc:spChg chg="mod">
          <ac:chgData name="Erin Prangley" userId="S::eprangley@nacdd.org::7f058b9a-f90a-4281-a8c6-5ba31926f190" providerId="AD" clId="Web-{185398D3-DEE6-4BCF-05AB-278F605DAB05}" dt="2020-08-05T00:08:50.384" v="14" actId="20577"/>
          <ac:spMkLst>
            <pc:docMk/>
            <pc:sldMk cId="1939224029" sldId="299"/>
            <ac:spMk id="3" creationId="{E43B1AE2-FE96-4EAE-A73C-E59011B567B7}"/>
          </ac:spMkLst>
        </pc:spChg>
      </pc:sldChg>
      <pc:sldChg chg="addSp delSp modSp new">
        <pc:chgData name="Erin Prangley" userId="S::eprangley@nacdd.org::7f058b9a-f90a-4281-a8c6-5ba31926f190" providerId="AD" clId="Web-{185398D3-DEE6-4BCF-05AB-278F605DAB05}" dt="2020-08-05T00:09:22.354" v="21"/>
        <pc:sldMkLst>
          <pc:docMk/>
          <pc:sldMk cId="1196085927" sldId="300"/>
        </pc:sldMkLst>
        <pc:spChg chg="del">
          <ac:chgData name="Erin Prangley" userId="S::eprangley@nacdd.org::7f058b9a-f90a-4281-a8c6-5ba31926f190" providerId="AD" clId="Web-{185398D3-DEE6-4BCF-05AB-278F605DAB05}" dt="2020-08-05T00:09:08.369" v="18"/>
          <ac:spMkLst>
            <pc:docMk/>
            <pc:sldMk cId="1196085927" sldId="300"/>
            <ac:spMk id="2" creationId="{F2747950-5814-40CD-9397-D774854981C9}"/>
          </ac:spMkLst>
        </pc:spChg>
        <pc:spChg chg="del">
          <ac:chgData name="Erin Prangley" userId="S::eprangley@nacdd.org::7f058b9a-f90a-4281-a8c6-5ba31926f190" providerId="AD" clId="Web-{185398D3-DEE6-4BCF-05AB-278F605DAB05}" dt="2020-08-05T00:09:22.354" v="21"/>
          <ac:spMkLst>
            <pc:docMk/>
            <pc:sldMk cId="1196085927" sldId="300"/>
            <ac:spMk id="3" creationId="{5BA13CC3-5FAF-4625-8B64-A13D9BCD2706}"/>
          </ac:spMkLst>
        </pc:spChg>
        <pc:picChg chg="add mod">
          <ac:chgData name="Erin Prangley" userId="S::eprangley@nacdd.org::7f058b9a-f90a-4281-a8c6-5ba31926f190" providerId="AD" clId="Web-{185398D3-DEE6-4BCF-05AB-278F605DAB05}" dt="2020-08-05T00:09:15.682" v="20" actId="1076"/>
          <ac:picMkLst>
            <pc:docMk/>
            <pc:sldMk cId="1196085927" sldId="300"/>
            <ac:picMk id="4" creationId="{A0C7320E-C4BC-48FC-8392-F492C59F4419}"/>
          </ac:picMkLst>
        </pc:picChg>
      </pc:sldChg>
    </pc:docChg>
  </pc:docChgLst>
  <pc:docChgLst>
    <pc:chgData name="Erin Prangley" userId="S::eprangley@nacdd.org::7f058b9a-f90a-4281-a8c6-5ba31926f190" providerId="AD" clId="Web-{224C3038-195C-AF1D-CE24-69D35D2543C1}"/>
    <pc:docChg chg="addSld modSld">
      <pc:chgData name="Erin Prangley" userId="S::eprangley@nacdd.org::7f058b9a-f90a-4281-a8c6-5ba31926f190" providerId="AD" clId="Web-{224C3038-195C-AF1D-CE24-69D35D2543C1}" dt="2020-08-05T19:55:42.411" v="786" actId="20577"/>
      <pc:docMkLst>
        <pc:docMk/>
      </pc:docMkLst>
      <pc:sldChg chg="addSp modSp">
        <pc:chgData name="Erin Prangley" userId="S::eprangley@nacdd.org::7f058b9a-f90a-4281-a8c6-5ba31926f190" providerId="AD" clId="Web-{224C3038-195C-AF1D-CE24-69D35D2543C1}" dt="2020-08-05T19:55:42.411" v="786" actId="20577"/>
        <pc:sldMkLst>
          <pc:docMk/>
          <pc:sldMk cId="767572981" sldId="298"/>
        </pc:sldMkLst>
        <pc:spChg chg="add mod">
          <ac:chgData name="Erin Prangley" userId="S::eprangley@nacdd.org::7f058b9a-f90a-4281-a8c6-5ba31926f190" providerId="AD" clId="Web-{224C3038-195C-AF1D-CE24-69D35D2543C1}" dt="2020-08-05T19:34:59.737" v="406" actId="14100"/>
          <ac:spMkLst>
            <pc:docMk/>
            <pc:sldMk cId="767572981" sldId="298"/>
            <ac:spMk id="2" creationId="{2764A348-46A2-4C5F-8C70-1ED5E7493DE4}"/>
          </ac:spMkLst>
        </pc:spChg>
        <pc:spChg chg="mod">
          <ac:chgData name="Erin Prangley" userId="S::eprangley@nacdd.org::7f058b9a-f90a-4281-a8c6-5ba31926f190" providerId="AD" clId="Web-{224C3038-195C-AF1D-CE24-69D35D2543C1}" dt="2020-08-05T19:55:42.411" v="786" actId="20577"/>
          <ac:spMkLst>
            <pc:docMk/>
            <pc:sldMk cId="767572981" sldId="298"/>
            <ac:spMk id="3" creationId="{E43B1AE2-FE96-4EAE-A73C-E59011B567B7}"/>
          </ac:spMkLst>
        </pc:spChg>
      </pc:sldChg>
      <pc:sldChg chg="addSp modSp">
        <pc:chgData name="Erin Prangley" userId="S::eprangley@nacdd.org::7f058b9a-f90a-4281-a8c6-5ba31926f190" providerId="AD" clId="Web-{224C3038-195C-AF1D-CE24-69D35D2543C1}" dt="2020-08-05T19:55:00.065" v="762" actId="20577"/>
        <pc:sldMkLst>
          <pc:docMk/>
          <pc:sldMk cId="1939224029" sldId="299"/>
        </pc:sldMkLst>
        <pc:spChg chg="add mod">
          <ac:chgData name="Erin Prangley" userId="S::eprangley@nacdd.org::7f058b9a-f90a-4281-a8c6-5ba31926f190" providerId="AD" clId="Web-{224C3038-195C-AF1D-CE24-69D35D2543C1}" dt="2020-08-05T19:50:13.749" v="656" actId="1076"/>
          <ac:spMkLst>
            <pc:docMk/>
            <pc:sldMk cId="1939224029" sldId="299"/>
            <ac:spMk id="2" creationId="{E61D84E7-A298-443D-A06C-0B9FADAF832A}"/>
          </ac:spMkLst>
        </pc:spChg>
        <pc:spChg chg="mod">
          <ac:chgData name="Erin Prangley" userId="S::eprangley@nacdd.org::7f058b9a-f90a-4281-a8c6-5ba31926f190" providerId="AD" clId="Web-{224C3038-195C-AF1D-CE24-69D35D2543C1}" dt="2020-08-05T19:55:00.065" v="762" actId="20577"/>
          <ac:spMkLst>
            <pc:docMk/>
            <pc:sldMk cId="1939224029" sldId="299"/>
            <ac:spMk id="3" creationId="{E43B1AE2-FE96-4EAE-A73C-E59011B567B7}"/>
          </ac:spMkLst>
        </pc:spChg>
      </pc:sldChg>
      <pc:sldChg chg="addSp modSp">
        <pc:chgData name="Erin Prangley" userId="S::eprangley@nacdd.org::7f058b9a-f90a-4281-a8c6-5ba31926f190" providerId="AD" clId="Web-{224C3038-195C-AF1D-CE24-69D35D2543C1}" dt="2020-08-05T13:33:58.503" v="29" actId="1076"/>
        <pc:sldMkLst>
          <pc:docMk/>
          <pc:sldMk cId="1196085927" sldId="300"/>
        </pc:sldMkLst>
        <pc:picChg chg="add mod">
          <ac:chgData name="Erin Prangley" userId="S::eprangley@nacdd.org::7f058b9a-f90a-4281-a8c6-5ba31926f190" providerId="AD" clId="Web-{224C3038-195C-AF1D-CE24-69D35D2543C1}" dt="2020-08-05T13:33:58.503" v="29" actId="1076"/>
          <ac:picMkLst>
            <pc:docMk/>
            <pc:sldMk cId="1196085927" sldId="300"/>
            <ac:picMk id="2" creationId="{E94810E1-7449-4050-B120-3F84B91C1137}"/>
          </ac:picMkLst>
        </pc:picChg>
      </pc:sldChg>
      <pc:sldChg chg="addSp delSp modSp add replId">
        <pc:chgData name="Erin Prangley" userId="S::eprangley@nacdd.org::7f058b9a-f90a-4281-a8c6-5ba31926f190" providerId="AD" clId="Web-{224C3038-195C-AF1D-CE24-69D35D2543C1}" dt="2020-08-05T19:33:58.655" v="377" actId="20577"/>
        <pc:sldMkLst>
          <pc:docMk/>
          <pc:sldMk cId="2012652374" sldId="301"/>
        </pc:sldMkLst>
        <pc:spChg chg="add mod">
          <ac:chgData name="Erin Prangley" userId="S::eprangley@nacdd.org::7f058b9a-f90a-4281-a8c6-5ba31926f190" providerId="AD" clId="Web-{224C3038-195C-AF1D-CE24-69D35D2543C1}" dt="2020-08-05T19:33:58.655" v="377" actId="20577"/>
          <ac:spMkLst>
            <pc:docMk/>
            <pc:sldMk cId="2012652374" sldId="301"/>
            <ac:spMk id="3" creationId="{4B5AA5B9-AA89-4841-9073-4F5FE251C3CD}"/>
          </ac:spMkLst>
        </pc:spChg>
        <pc:spChg chg="del mod">
          <ac:chgData name="Erin Prangley" userId="S::eprangley@nacdd.org::7f058b9a-f90a-4281-a8c6-5ba31926f190" providerId="AD" clId="Web-{224C3038-195C-AF1D-CE24-69D35D2543C1}" dt="2020-08-05T13:17:13.332" v="5"/>
          <ac:spMkLst>
            <pc:docMk/>
            <pc:sldMk cId="2012652374" sldId="301"/>
            <ac:spMk id="3" creationId="{E43B1AE2-FE96-4EAE-A73C-E59011B567B7}"/>
          </ac:spMkLst>
        </pc:spChg>
        <pc:spChg chg="add mod">
          <ac:chgData name="Erin Prangley" userId="S::eprangley@nacdd.org::7f058b9a-f90a-4281-a8c6-5ba31926f190" providerId="AD" clId="Web-{224C3038-195C-AF1D-CE24-69D35D2543C1}" dt="2020-08-05T14:29:06.468" v="341" actId="20577"/>
          <ac:spMkLst>
            <pc:docMk/>
            <pc:sldMk cId="2012652374" sldId="301"/>
            <ac:spMk id="4" creationId="{6CA7536D-5DE2-4827-A2AB-294336B264F2}"/>
          </ac:spMkLst>
        </pc:spChg>
        <pc:spChg chg="add del mod">
          <ac:chgData name="Erin Prangley" userId="S::eprangley@nacdd.org::7f058b9a-f90a-4281-a8c6-5ba31926f190" providerId="AD" clId="Web-{224C3038-195C-AF1D-CE24-69D35D2543C1}" dt="2020-08-05T13:17:19.879" v="6"/>
          <ac:spMkLst>
            <pc:docMk/>
            <pc:sldMk cId="2012652374" sldId="301"/>
            <ac:spMk id="4" creationId="{87DBF2B5-58C5-4A0B-8619-9DD6D84F2C94}"/>
          </ac:spMkLst>
        </pc:spChg>
        <pc:spChg chg="add mod">
          <ac:chgData name="Erin Prangley" userId="S::eprangley@nacdd.org::7f058b9a-f90a-4281-a8c6-5ba31926f190" providerId="AD" clId="Web-{224C3038-195C-AF1D-CE24-69D35D2543C1}" dt="2020-08-05T14:18:10.617" v="282" actId="20577"/>
          <ac:spMkLst>
            <pc:docMk/>
            <pc:sldMk cId="2012652374" sldId="301"/>
            <ac:spMk id="5" creationId="{03A387C7-2390-4CD3-81FE-5C280C13995A}"/>
          </ac:spMkLst>
        </pc:spChg>
        <pc:spChg chg="add mod">
          <ac:chgData name="Erin Prangley" userId="S::eprangley@nacdd.org::7f058b9a-f90a-4281-a8c6-5ba31926f190" providerId="AD" clId="Web-{224C3038-195C-AF1D-CE24-69D35D2543C1}" dt="2020-08-05T14:17:52.413" v="272" actId="20577"/>
          <ac:spMkLst>
            <pc:docMk/>
            <pc:sldMk cId="2012652374" sldId="301"/>
            <ac:spMk id="6" creationId="{90927F23-349C-4BC8-B20F-66B5560A1B8D}"/>
          </ac:spMkLst>
        </pc:spChg>
        <pc:picChg chg="add mod">
          <ac:chgData name="Erin Prangley" userId="S::eprangley@nacdd.org::7f058b9a-f90a-4281-a8c6-5ba31926f190" providerId="AD" clId="Web-{224C3038-195C-AF1D-CE24-69D35D2543C1}" dt="2020-08-05T14:13:53.508" v="192"/>
          <ac:picMkLst>
            <pc:docMk/>
            <pc:sldMk cId="2012652374" sldId="301"/>
            <ac:picMk id="2" creationId="{8ADBE2C2-959F-4BD8-8946-B6F637A53FC5}"/>
          </ac:picMkLst>
        </pc:picChg>
      </pc:sldChg>
    </pc:docChg>
  </pc:docChgLst>
  <pc:docChgLst>
    <pc:chgData clId="Web-{E6FEB136-0CE0-6BC9-4DB8-DA4853EBEE62}"/>
    <pc:docChg chg="modSld">
      <pc:chgData name="" userId="" providerId="" clId="Web-{E6FEB136-0CE0-6BC9-4DB8-DA4853EBEE62}" dt="2020-07-30T15:22:23.545" v="7" actId="20577"/>
      <pc:docMkLst>
        <pc:docMk/>
      </pc:docMkLst>
      <pc:sldChg chg="modSp">
        <pc:chgData name="" userId="" providerId="" clId="Web-{E6FEB136-0CE0-6BC9-4DB8-DA4853EBEE62}" dt="2020-07-30T15:22:23.545" v="6" actId="20577"/>
        <pc:sldMkLst>
          <pc:docMk/>
          <pc:sldMk cId="1731942061" sldId="256"/>
        </pc:sldMkLst>
        <pc:spChg chg="mod">
          <ac:chgData name="" userId="" providerId="" clId="Web-{E6FEB136-0CE0-6BC9-4DB8-DA4853EBEE62}" dt="2020-07-30T15:22:23.545" v="6" actId="20577"/>
          <ac:spMkLst>
            <pc:docMk/>
            <pc:sldMk cId="1731942061" sldId="256"/>
            <ac:spMk id="2" creationId="{00000000-0000-0000-0000-000000000000}"/>
          </ac:spMkLst>
        </pc:spChg>
      </pc:sldChg>
    </pc:docChg>
  </pc:docChgLst>
  <pc:docChgLst>
    <pc:chgData name="Erin Prangley" userId="S::eprangley@nacdd.org::7f058b9a-f90a-4281-a8c6-5ba31926f190" providerId="AD" clId="Web-{EBE42E34-C9E9-5785-3858-D528866C8F18}"/>
    <pc:docChg chg="delSld modSld">
      <pc:chgData name="Erin Prangley" userId="S::eprangley@nacdd.org::7f058b9a-f90a-4281-a8c6-5ba31926f190" providerId="AD" clId="Web-{EBE42E34-C9E9-5785-3858-D528866C8F18}" dt="2020-08-05T20:02:29.465" v="462"/>
      <pc:docMkLst>
        <pc:docMk/>
      </pc:docMkLst>
      <pc:sldChg chg="del">
        <pc:chgData name="Erin Prangley" userId="S::eprangley@nacdd.org::7f058b9a-f90a-4281-a8c6-5ba31926f190" providerId="AD" clId="Web-{EBE42E34-C9E9-5785-3858-D528866C8F18}" dt="2020-08-05T20:02:29.465" v="462"/>
        <pc:sldMkLst>
          <pc:docMk/>
          <pc:sldMk cId="887963204" sldId="283"/>
        </pc:sldMkLst>
      </pc:sldChg>
      <pc:sldChg chg="addSp modSp">
        <pc:chgData name="Erin Prangley" userId="S::eprangley@nacdd.org::7f058b9a-f90a-4281-a8c6-5ba31926f190" providerId="AD" clId="Web-{EBE42E34-C9E9-5785-3858-D528866C8F18}" dt="2020-08-05T20:02:13.307" v="460" actId="20577"/>
        <pc:sldMkLst>
          <pc:docMk/>
          <pc:sldMk cId="1196085927" sldId="300"/>
        </pc:sldMkLst>
        <pc:spChg chg="add mod">
          <ac:chgData name="Erin Prangley" userId="S::eprangley@nacdd.org::7f058b9a-f90a-4281-a8c6-5ba31926f190" providerId="AD" clId="Web-{EBE42E34-C9E9-5785-3858-D528866C8F18}" dt="2020-08-05T20:02:13.307" v="460" actId="20577"/>
          <ac:spMkLst>
            <pc:docMk/>
            <pc:sldMk cId="1196085927" sldId="300"/>
            <ac:spMk id="3" creationId="{6205B76C-815F-42F1-BE1E-0EC6F5ABBF64}"/>
          </ac:spMkLst>
        </pc:spChg>
        <pc:picChg chg="mod">
          <ac:chgData name="Erin Prangley" userId="S::eprangley@nacdd.org::7f058b9a-f90a-4281-a8c6-5ba31926f190" providerId="AD" clId="Web-{EBE42E34-C9E9-5785-3858-D528866C8F18}" dt="2020-08-05T20:01:43.071" v="434" actId="1076"/>
          <ac:picMkLst>
            <pc:docMk/>
            <pc:sldMk cId="1196085927" sldId="300"/>
            <ac:picMk id="2" creationId="{E94810E1-7449-4050-B120-3F84B91C1137}"/>
          </ac:picMkLst>
        </pc:picChg>
      </pc:sldChg>
      <pc:sldChg chg="modSp">
        <pc:chgData name="Erin Prangley" userId="S::eprangley@nacdd.org::7f058b9a-f90a-4281-a8c6-5ba31926f190" providerId="AD" clId="Web-{EBE42E34-C9E9-5785-3858-D528866C8F18}" dt="2020-08-05T20:01:35.243" v="430" actId="20577"/>
        <pc:sldMkLst>
          <pc:docMk/>
          <pc:sldMk cId="2012652374" sldId="301"/>
        </pc:sldMkLst>
        <pc:spChg chg="mod">
          <ac:chgData name="Erin Prangley" userId="S::eprangley@nacdd.org::7f058b9a-f90a-4281-a8c6-5ba31926f190" providerId="AD" clId="Web-{EBE42E34-C9E9-5785-3858-D528866C8F18}" dt="2020-08-05T20:01:35.243" v="430" actId="20577"/>
          <ac:spMkLst>
            <pc:docMk/>
            <pc:sldMk cId="2012652374" sldId="301"/>
            <ac:spMk id="4" creationId="{6CA7536D-5DE2-4827-A2AB-294336B264F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BAF7F8D9-1CF3-4AF4-99FC-4EE3CAF8338F}" type="datetimeFigureOut">
              <a:rPr lang="en-US" smtClean="0"/>
              <a:t>8/5/2020</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0F08332C-4196-4BAA-8379-D1CF8D375562}" type="slidenum">
              <a:rPr lang="en-US" smtClean="0"/>
              <a:t>‹#›</a:t>
            </a:fld>
            <a:endParaRPr lang="en-US"/>
          </a:p>
        </p:txBody>
      </p:sp>
    </p:spTree>
    <p:extLst>
      <p:ext uri="{BB962C8B-B14F-4D97-AF65-F5344CB8AC3E}">
        <p14:creationId xmlns:p14="http://schemas.microsoft.com/office/powerpoint/2010/main" val="24782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baseline="0">
              <a:cs typeface="Calibri"/>
            </a:endParaRPr>
          </a:p>
        </p:txBody>
      </p:sp>
      <p:sp>
        <p:nvSpPr>
          <p:cNvPr id="4" name="Slide Number Placeholder 3"/>
          <p:cNvSpPr>
            <a:spLocks noGrp="1"/>
          </p:cNvSpPr>
          <p:nvPr>
            <p:ph type="sldNum" sz="quarter" idx="10"/>
          </p:nvPr>
        </p:nvSpPr>
        <p:spPr/>
        <p:txBody>
          <a:bodyPr/>
          <a:lstStyle/>
          <a:p>
            <a:fld id="{0F08332C-4196-4BAA-8379-D1CF8D375562}" type="slidenum">
              <a:rPr lang="en-US" smtClean="0"/>
              <a:t>1</a:t>
            </a:fld>
            <a:endParaRPr lang="en-US"/>
          </a:p>
        </p:txBody>
      </p:sp>
    </p:spTree>
    <p:extLst>
      <p:ext uri="{BB962C8B-B14F-4D97-AF65-F5344CB8AC3E}">
        <p14:creationId xmlns:p14="http://schemas.microsoft.com/office/powerpoint/2010/main" val="311164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6</a:t>
            </a:fld>
            <a:endParaRPr lang="en-US"/>
          </a:p>
        </p:txBody>
      </p:sp>
    </p:spTree>
    <p:extLst>
      <p:ext uri="{BB962C8B-B14F-4D97-AF65-F5344CB8AC3E}">
        <p14:creationId xmlns:p14="http://schemas.microsoft.com/office/powerpoint/2010/main" val="53630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184681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3346291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8/5/2020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261684132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8/5/2020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13485115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ppropriations.house.gov/news/press-releases/house-passes-six-bill-appropriations-minibu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apnews.com/bce8ae96cb6a466f966a2a3a229cf9f0" TargetMode="External"/><Relationship Id="rId2" Type="http://schemas.openxmlformats.org/officeDocument/2006/relationships/hyperlink" Target="https://www.whitehouse.gov/presidential-actions/executive-order-improving-rural-health-telehealth-acces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Calibri"/>
                <a:cs typeface="Calibri Light"/>
              </a:rPr>
              <a:t>NACDD </a:t>
            </a:r>
            <a:br>
              <a:rPr lang="en-US">
                <a:latin typeface="Calibri"/>
                <a:cs typeface="Calibri Light"/>
              </a:rPr>
            </a:br>
            <a:r>
              <a:rPr lang="en-US">
                <a:latin typeface="Calibri"/>
                <a:cs typeface="Calibri Light"/>
              </a:rPr>
              <a:t>Policy Update</a:t>
            </a:r>
            <a:br>
              <a:rPr lang="en-US">
                <a:latin typeface="Calibri"/>
                <a:cs typeface="Calibri Light"/>
              </a:rPr>
            </a:br>
            <a:r>
              <a:rPr lang="en-US">
                <a:latin typeface="Calibri"/>
                <a:cs typeface="Calibri Light"/>
              </a:rPr>
              <a:t>August 5</a:t>
            </a:r>
          </a:p>
        </p:txBody>
      </p:sp>
      <p:sp>
        <p:nvSpPr>
          <p:cNvPr id="3" name="Subtitle 2"/>
          <p:cNvSpPr>
            <a:spLocks noGrp="1"/>
          </p:cNvSpPr>
          <p:nvPr>
            <p:ph type="subTitle" idx="1"/>
          </p:nvPr>
        </p:nvSpPr>
        <p:spPr/>
        <p:txBody>
          <a:bodyPr vert="horz" lIns="91440" tIns="45720" rIns="91440" bIns="45720" rtlCol="0" anchor="t">
            <a:normAutofit/>
          </a:bodyPr>
          <a:lstStyle/>
          <a:p>
            <a:endParaRPr lang="en-US"/>
          </a:p>
          <a:p>
            <a:r>
              <a:rPr lang="en-US"/>
              <a:t>Erin </a:t>
            </a:r>
            <a:r>
              <a:rPr lang="en-US" err="1"/>
              <a:t>Prangley</a:t>
            </a:r>
            <a:r>
              <a:rPr lang="en-US"/>
              <a:t>, NACDD, Director, Public Policy</a:t>
            </a:r>
            <a:endParaRPr lang="en-US">
              <a:cs typeface="Calibri"/>
            </a:endParaRPr>
          </a:p>
          <a:p>
            <a:r>
              <a:rPr lang="en-US">
                <a:cs typeface="Calibri"/>
              </a:rPr>
              <a:t>eprangley@nacdd.org</a:t>
            </a:r>
          </a:p>
        </p:txBody>
      </p:sp>
    </p:spTree>
    <p:extLst>
      <p:ext uri="{BB962C8B-B14F-4D97-AF65-F5344CB8AC3E}">
        <p14:creationId xmlns:p14="http://schemas.microsoft.com/office/powerpoint/2010/main" val="173194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43B1AE2-FE96-4EAE-A73C-E59011B567B7}"/>
              </a:ext>
            </a:extLst>
          </p:cNvPr>
          <p:cNvSpPr>
            <a:spLocks noGrp="1"/>
          </p:cNvSpPr>
          <p:nvPr>
            <p:ph type="subTitle" idx="1"/>
          </p:nvPr>
        </p:nvSpPr>
        <p:spPr>
          <a:xfrm>
            <a:off x="691932" y="1245970"/>
            <a:ext cx="9976068" cy="4011830"/>
          </a:xfrm>
        </p:spPr>
        <p:txBody>
          <a:bodyPr vert="horz" lIns="91440" tIns="45720" rIns="91440" bIns="45720" rtlCol="0" anchor="t">
            <a:noAutofit/>
          </a:bodyPr>
          <a:lstStyle/>
          <a:p>
            <a:pPr algn="l"/>
            <a:r>
              <a:rPr lang="en-US" sz="1600" b="1" u="sng">
                <a:ea typeface="+mn-lt"/>
                <a:cs typeface="+mn-lt"/>
              </a:rPr>
              <a:t>COVID Relief</a:t>
            </a:r>
            <a:r>
              <a:rPr lang="en-US" sz="1600">
                <a:ea typeface="+mn-lt"/>
                <a:cs typeface="+mn-lt"/>
              </a:rPr>
              <a:t> </a:t>
            </a:r>
            <a:endParaRPr lang="en-US" sz="1600">
              <a:cs typeface="Calibri" panose="020F0502020204030204"/>
            </a:endParaRPr>
          </a:p>
          <a:p>
            <a:pPr marL="342900" indent="-342900" algn="l">
              <a:buChar char="•"/>
            </a:pPr>
            <a:r>
              <a:rPr lang="en-US" sz="1600">
                <a:ea typeface="+mn-lt"/>
                <a:cs typeface="+mn-lt"/>
              </a:rPr>
              <a:t>Negotiations between White House and Democrats. White House chief of staff Mark Meadows said Tuesday's session was "probably the most productive meeting we've had to date." Treasury Secretary Steven Mnuchin said the two sides set a goal of reaching an agreement by the end of the week to permit a vote next week.</a:t>
            </a:r>
          </a:p>
          <a:p>
            <a:pPr marL="342900" indent="-342900" algn="l">
              <a:buChar char="•"/>
            </a:pPr>
            <a:r>
              <a:rPr lang="en-US" sz="1600">
                <a:ea typeface="+mn-lt"/>
                <a:cs typeface="+mn-lt"/>
              </a:rPr>
              <a:t>The Senate is scheduled to recess on Friday (August 7), but the break will almost certainly be delayed if an agreement cannot be reached. The House was scheduled to start its August break on Friday (July 31) and Members were sent home but told to be prepared to return with 24-hours’ notice once a deal is reached. </a:t>
            </a:r>
            <a:br>
              <a:rPr lang="en-US"/>
            </a:br>
            <a:endParaRPr lang="en-US" sz="1600">
              <a:cs typeface="Calibri"/>
            </a:endParaRPr>
          </a:p>
          <a:p>
            <a:pPr algn="l"/>
            <a:r>
              <a:rPr lang="en-US" sz="1600" b="1" u="sng">
                <a:ea typeface="+mn-lt"/>
                <a:cs typeface="+mn-lt"/>
              </a:rPr>
              <a:t>Appropriations</a:t>
            </a:r>
          </a:p>
          <a:p>
            <a:pPr marL="342900" indent="-342900" algn="l">
              <a:buChar char="•"/>
            </a:pPr>
            <a:r>
              <a:rPr lang="en-US" sz="1600">
                <a:ea typeface="+mn-lt"/>
                <a:cs typeface="+mn-lt"/>
              </a:rPr>
              <a:t>On Friday the House passed, on a 217 to 197 vote, a package of fiscal year 2021 appropriations bills. The package consists of six bills that fund federal departments including Defense, Commerce, Justice, Energy, Treasury Labor, Health and Human Services, Education, Transportation, and Housing and Urban Development from October 1, 2020 to September 30, 2021.</a:t>
            </a:r>
          </a:p>
          <a:p>
            <a:pPr marL="342900" indent="-342900" algn="l">
              <a:buChar char="•"/>
            </a:pPr>
            <a:r>
              <a:rPr lang="en-US" sz="1600">
                <a:ea typeface="+mn-lt"/>
                <a:cs typeface="+mn-lt"/>
              </a:rPr>
              <a:t>The </a:t>
            </a:r>
            <a:r>
              <a:rPr lang="en-US" sz="1600" u="sng">
                <a:ea typeface="+mn-lt"/>
                <a:cs typeface="+mn-lt"/>
                <a:hlinkClick r:id="rId2"/>
              </a:rPr>
              <a:t>minibus spending package</a:t>
            </a:r>
            <a:r>
              <a:rPr lang="en-US" sz="1600">
                <a:ea typeface="+mn-lt"/>
                <a:cs typeface="+mn-lt"/>
              </a:rPr>
              <a:t>, included the Labor-HHS-Education spending bill as Division F. </a:t>
            </a:r>
            <a:endParaRPr lang="en-US" sz="1600">
              <a:cs typeface="Calibri"/>
            </a:endParaRPr>
          </a:p>
          <a:p>
            <a:pPr marL="342900" indent="-342900" algn="l">
              <a:buChar char="•"/>
            </a:pPr>
            <a:r>
              <a:rPr lang="en-US" sz="1600">
                <a:ea typeface="+mn-lt"/>
                <a:cs typeface="+mn-lt"/>
              </a:rPr>
              <a:t>$80,000,000 for State Councils on Developmental Disabilities, which is $2,000,000 above the fiscal year 2020 enacted level and $24,000,000 above the fiscal year 2021 budget request. </a:t>
            </a:r>
            <a:endParaRPr lang="en-US" sz="1600">
              <a:cs typeface="Calibri"/>
            </a:endParaRPr>
          </a:p>
        </p:txBody>
      </p:sp>
      <p:sp>
        <p:nvSpPr>
          <p:cNvPr id="2" name="TextBox 1">
            <a:extLst>
              <a:ext uri="{FF2B5EF4-FFF2-40B4-BE49-F238E27FC236}">
                <a16:creationId xmlns:a16="http://schemas.microsoft.com/office/drawing/2014/main" id="{2764A348-46A2-4C5F-8C70-1ED5E7493DE4}"/>
              </a:ext>
            </a:extLst>
          </p:cNvPr>
          <p:cNvSpPr txBox="1"/>
          <p:nvPr/>
        </p:nvSpPr>
        <p:spPr>
          <a:xfrm>
            <a:off x="835572" y="327572"/>
            <a:ext cx="338257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alibri Light"/>
                <a:cs typeface="Calibri Light"/>
              </a:rPr>
              <a:t>Legislative Update</a:t>
            </a:r>
          </a:p>
        </p:txBody>
      </p:sp>
    </p:spTree>
    <p:extLst>
      <p:ext uri="{BB962C8B-B14F-4D97-AF65-F5344CB8AC3E}">
        <p14:creationId xmlns:p14="http://schemas.microsoft.com/office/powerpoint/2010/main" val="76757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43B1AE2-FE96-4EAE-A73C-E59011B567B7}"/>
              </a:ext>
            </a:extLst>
          </p:cNvPr>
          <p:cNvSpPr>
            <a:spLocks noGrp="1"/>
          </p:cNvSpPr>
          <p:nvPr>
            <p:ph type="subTitle" idx="1"/>
          </p:nvPr>
        </p:nvSpPr>
        <p:spPr>
          <a:xfrm>
            <a:off x="753242" y="834315"/>
            <a:ext cx="9914758" cy="4992795"/>
          </a:xfrm>
        </p:spPr>
        <p:txBody>
          <a:bodyPr vert="horz" lIns="91440" tIns="45720" rIns="91440" bIns="45720" rtlCol="0" anchor="t">
            <a:noAutofit/>
          </a:bodyPr>
          <a:lstStyle/>
          <a:p>
            <a:pPr algn="l"/>
            <a:r>
              <a:rPr lang="en-US" sz="1600" b="1" u="sng">
                <a:ea typeface="+mn-lt"/>
                <a:cs typeface="+mn-lt"/>
              </a:rPr>
              <a:t>White House Issues Executive Order on Telehealth</a:t>
            </a:r>
          </a:p>
          <a:p>
            <a:pPr marL="285750" indent="-285750" algn="l">
              <a:buChar char="•"/>
            </a:pPr>
            <a:r>
              <a:rPr lang="en-US" sz="1600">
                <a:ea typeface="+mn-lt"/>
                <a:cs typeface="+mn-lt"/>
              </a:rPr>
              <a:t>The White House acknowledged that the utilization of telehealth services during the COVID-19 pandemic will make telehealth “a permanent feature of healthcare delivery system” going forward.  </a:t>
            </a:r>
          </a:p>
          <a:p>
            <a:pPr marL="285750" indent="-285750" algn="l">
              <a:buChar char="•"/>
            </a:pPr>
            <a:r>
              <a:rPr lang="en-US" sz="1600">
                <a:ea typeface="+mn-lt"/>
                <a:cs typeface="+mn-lt"/>
              </a:rPr>
              <a:t>The executive order: 1) Directs the Department of Health and Human Services (HHS) to create rural health payment models; 2) Directs the Department of Agriculture and the Federal Communications Commission to develop a strategy to improve communications infrastructure in rural communities; 3) Directs HHS to report to the White House within 30 days on a plan to improve rural care, reduce maternal mortality, and mental health in rural communities; 4) Directs HHS to begin the regulatory process to allow the Department to continue telehealth payment beyond the expiration of the public health declaration. (Note: This is a recommendation from the Waiver Unwinding Working Group.) </a:t>
            </a:r>
          </a:p>
          <a:p>
            <a:pPr marL="285750" indent="-285750" algn="l">
              <a:buChar char="•"/>
            </a:pPr>
            <a:r>
              <a:rPr lang="en-US" sz="1600">
                <a:ea typeface="+mn-lt"/>
                <a:cs typeface="+mn-lt"/>
              </a:rPr>
              <a:t>The full text of the executive order can be found </a:t>
            </a:r>
            <a:r>
              <a:rPr lang="en-US" sz="1600" u="sng">
                <a:ea typeface="+mn-lt"/>
                <a:cs typeface="+mn-lt"/>
                <a:hlinkClick r:id="rId2"/>
              </a:rPr>
              <a:t>HERE</a:t>
            </a:r>
            <a:r>
              <a:rPr lang="en-US" sz="1600">
                <a:ea typeface="+mn-lt"/>
                <a:cs typeface="+mn-lt"/>
              </a:rPr>
              <a:t>.</a:t>
            </a:r>
            <a:endParaRPr lang="en-US" sz="1600">
              <a:cs typeface="Calibri" panose="020F0502020204030204"/>
            </a:endParaRPr>
          </a:p>
          <a:p>
            <a:pPr algn="l"/>
            <a:r>
              <a:rPr lang="en-US" sz="1600" b="1" u="sng">
                <a:ea typeface="+mn-lt"/>
                <a:cs typeface="+mn-lt"/>
              </a:rPr>
              <a:t>Federal judge rules it is unconstitutional to deny Puerto Ricans access to SSI, SNAP, Medicare Part D</a:t>
            </a:r>
            <a:endParaRPr lang="en-US" sz="1600" b="1" u="sng">
              <a:cs typeface="Calibri" panose="020F0502020204030204"/>
            </a:endParaRPr>
          </a:p>
          <a:p>
            <a:pPr marL="285750" indent="-285750" algn="l">
              <a:buChar char="•"/>
            </a:pPr>
            <a:r>
              <a:rPr lang="en-US" sz="1600">
                <a:ea typeface="+mn-lt"/>
                <a:cs typeface="+mn-lt"/>
              </a:rPr>
              <a:t>In a 70-page ruling, U.S. District Judge William G. Young “called it a discriminatory policy to deny Puerto Ricans Supplemental Security Income, which provides extra income for the elderly, blind, or disabled; Supplemental Nutrition Assistance Program, formerly known as food stamps; and Medicare Part D Low-Income Subsidy, which helps cover the cost of a prescription drug plan.</a:t>
            </a:r>
            <a:endParaRPr lang="en-US" sz="1600">
              <a:cs typeface="Calibri" panose="020F0502020204030204"/>
            </a:endParaRPr>
          </a:p>
          <a:p>
            <a:pPr marL="285750" indent="-285750" algn="l">
              <a:buChar char="•"/>
            </a:pPr>
            <a:r>
              <a:rPr lang="en-US" sz="1600">
                <a:ea typeface="+mn-lt"/>
                <a:cs typeface="+mn-lt"/>
              </a:rPr>
              <a:t>“The federal safety net is flimsier and more porous in Puerto Rico than in the rest of the nation,” he wrote. “To be blunt, the federal government discriminates against Americans who live in Puerto Rico.”</a:t>
            </a:r>
          </a:p>
          <a:p>
            <a:pPr marL="285750" indent="-285750" algn="l">
              <a:buChar char="•"/>
            </a:pPr>
            <a:r>
              <a:rPr lang="en-US" sz="1600">
                <a:ea typeface="+mn-lt"/>
                <a:cs typeface="+mn-lt"/>
              </a:rPr>
              <a:t>Click to read more: </a:t>
            </a:r>
            <a:r>
              <a:rPr lang="en-US" sz="1600">
                <a:ea typeface="+mn-lt"/>
                <a:cs typeface="+mn-lt"/>
                <a:hlinkClick r:id="rId3"/>
              </a:rPr>
              <a:t>https://apnews.com/bce8ae96cb6a466f966a2a3a229cf9f0</a:t>
            </a:r>
            <a:endParaRPr lang="en-US" sz="1600">
              <a:cs typeface="Calibri"/>
            </a:endParaRPr>
          </a:p>
          <a:p>
            <a:endParaRPr lang="en-US" sz="1600">
              <a:cs typeface="Calibri"/>
            </a:endParaRPr>
          </a:p>
        </p:txBody>
      </p:sp>
      <p:sp>
        <p:nvSpPr>
          <p:cNvPr id="2" name="TextBox 1">
            <a:extLst>
              <a:ext uri="{FF2B5EF4-FFF2-40B4-BE49-F238E27FC236}">
                <a16:creationId xmlns:a16="http://schemas.microsoft.com/office/drawing/2014/main" id="{E61D84E7-A298-443D-A06C-0B9FADAF832A}"/>
              </a:ext>
            </a:extLst>
          </p:cNvPr>
          <p:cNvSpPr txBox="1"/>
          <p:nvPr/>
        </p:nvSpPr>
        <p:spPr>
          <a:xfrm>
            <a:off x="581572" y="310055"/>
            <a:ext cx="484526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alibri"/>
                <a:cs typeface="Calibri"/>
              </a:rPr>
              <a:t>Administration Updates</a:t>
            </a:r>
          </a:p>
        </p:txBody>
      </p:sp>
    </p:spTree>
    <p:extLst>
      <p:ext uri="{BB962C8B-B14F-4D97-AF65-F5344CB8AC3E}">
        <p14:creationId xmlns:p14="http://schemas.microsoft.com/office/powerpoint/2010/main" val="193922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A387C7-2390-4CD3-81FE-5C280C13995A}"/>
              </a:ext>
            </a:extLst>
          </p:cNvPr>
          <p:cNvSpPr txBox="1"/>
          <p:nvPr/>
        </p:nvSpPr>
        <p:spPr>
          <a:xfrm>
            <a:off x="555297" y="4890814"/>
            <a:ext cx="67634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panose="020F0502020204030204"/>
            </a:endParaRPr>
          </a:p>
        </p:txBody>
      </p:sp>
      <p:pic>
        <p:nvPicPr>
          <p:cNvPr id="2" name="Picture 2" descr="A screenshot of a cell phone&#10;&#10;Description automatically generated">
            <a:extLst>
              <a:ext uri="{FF2B5EF4-FFF2-40B4-BE49-F238E27FC236}">
                <a16:creationId xmlns:a16="http://schemas.microsoft.com/office/drawing/2014/main" id="{8ADBE2C2-959F-4BD8-8946-B6F637A53FC5}"/>
              </a:ext>
            </a:extLst>
          </p:cNvPr>
          <p:cNvPicPr>
            <a:picLocks noChangeAspect="1"/>
          </p:cNvPicPr>
          <p:nvPr/>
        </p:nvPicPr>
        <p:blipFill>
          <a:blip r:embed="rId2"/>
          <a:stretch>
            <a:fillRect/>
          </a:stretch>
        </p:blipFill>
        <p:spPr>
          <a:xfrm>
            <a:off x="8210331" y="482456"/>
            <a:ext cx="2874579" cy="3712191"/>
          </a:xfrm>
          <a:prstGeom prst="rect">
            <a:avLst/>
          </a:prstGeom>
          <a:ln w="57150">
            <a:solidFill>
              <a:srgbClr val="FFC000"/>
            </a:solidFill>
          </a:ln>
        </p:spPr>
      </p:pic>
      <p:sp>
        <p:nvSpPr>
          <p:cNvPr id="3" name="TextBox 2">
            <a:extLst>
              <a:ext uri="{FF2B5EF4-FFF2-40B4-BE49-F238E27FC236}">
                <a16:creationId xmlns:a16="http://schemas.microsoft.com/office/drawing/2014/main" id="{4B5AA5B9-AA89-4841-9073-4F5FE251C3CD}"/>
              </a:ext>
            </a:extLst>
          </p:cNvPr>
          <p:cNvSpPr txBox="1"/>
          <p:nvPr/>
        </p:nvSpPr>
        <p:spPr>
          <a:xfrm>
            <a:off x="555297" y="835572"/>
            <a:ext cx="685975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Endorsed: Equal Access to Information Act (Sen. Menendez (NJ)): Would require: 1</a:t>
            </a:r>
            <a:r>
              <a:rPr lang="en-US">
                <a:ea typeface="+mn-lt"/>
                <a:cs typeface="+mn-lt"/>
              </a:rPr>
              <a:t>) All federal agencies to survey people with disabilities, people with limited English, within 30 days (and annually for the next 3 years); 2) Working group to draft a report on how the agencies communicate with people with disabilities and limited English proficiency during emergencies; 3) Stakeholder input requirements. </a:t>
            </a:r>
            <a:endParaRPr lang="en-US"/>
          </a:p>
        </p:txBody>
      </p:sp>
      <p:sp>
        <p:nvSpPr>
          <p:cNvPr id="4" name="TextBox 3">
            <a:extLst>
              <a:ext uri="{FF2B5EF4-FFF2-40B4-BE49-F238E27FC236}">
                <a16:creationId xmlns:a16="http://schemas.microsoft.com/office/drawing/2014/main" id="{6CA7536D-5DE2-4827-A2AB-294336B264F2}"/>
              </a:ext>
            </a:extLst>
          </p:cNvPr>
          <p:cNvSpPr txBox="1"/>
          <p:nvPr/>
        </p:nvSpPr>
        <p:spPr>
          <a:xfrm>
            <a:off x="555297" y="2753710"/>
            <a:ext cx="695609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t>Other actions (sign on letters, social media, etc.)</a:t>
            </a:r>
          </a:p>
          <a:p>
            <a:pPr marL="285750" indent="-285750">
              <a:buFont typeface="Arial"/>
              <a:buChar char="•"/>
            </a:pPr>
            <a:r>
              <a:rPr lang="en-US">
                <a:cs typeface="Calibri"/>
              </a:rPr>
              <a:t>Census: Letter to Leadership to extend the statutory reporting deadlines for the 2020 Census. (Census Project)</a:t>
            </a:r>
            <a:endParaRPr lang="en-US">
              <a:ea typeface="+mn-lt"/>
              <a:cs typeface="+mn-lt"/>
            </a:endParaRPr>
          </a:p>
          <a:p>
            <a:pPr marL="285750" indent="-285750">
              <a:buFont typeface="Arial"/>
              <a:buChar char="•"/>
            </a:pPr>
            <a:r>
              <a:rPr lang="en-US">
                <a:ea typeface="+mn-lt"/>
                <a:cs typeface="+mn-lt"/>
              </a:rPr>
              <a:t>Adult Dependents: Thank you to Chair Grassley for Adult Dependent Rebates included in HEALS. (NACDD lead)</a:t>
            </a:r>
          </a:p>
          <a:p>
            <a:pPr marL="285750" indent="-285750">
              <a:buFont typeface="Arial"/>
              <a:buChar char="•"/>
            </a:pPr>
            <a:r>
              <a:rPr lang="en-US">
                <a:cs typeface="Calibri" panose="020F0502020204030204"/>
              </a:rPr>
              <a:t>Telehealth: CCD statement of principles for telehealth expansion. (CCD)</a:t>
            </a:r>
            <a:endParaRPr lang="en-US">
              <a:ea typeface="+mn-lt"/>
              <a:cs typeface="+mn-lt"/>
            </a:endParaRPr>
          </a:p>
          <a:p>
            <a:pPr marL="285750" indent="-285750">
              <a:buFont typeface="Arial"/>
              <a:buChar char="•"/>
            </a:pPr>
            <a:r>
              <a:rPr lang="en-US">
                <a:ea typeface="+mn-lt"/>
                <a:cs typeface="+mn-lt"/>
              </a:rPr>
              <a:t>Durable Medical Equipment: Letter to CMS asking for a delay in Medicare Competitive Bidding Program (CBP) for , Prosthetics, Orthotics, and Supplies (DMEPOS) for one year or throughout the public health emergency (whichever is longer)(ITEM Coalition)</a:t>
            </a:r>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6" name="TextBox 5">
            <a:extLst>
              <a:ext uri="{FF2B5EF4-FFF2-40B4-BE49-F238E27FC236}">
                <a16:creationId xmlns:a16="http://schemas.microsoft.com/office/drawing/2014/main" id="{90927F23-349C-4BC8-B20F-66B5560A1B8D}"/>
              </a:ext>
            </a:extLst>
          </p:cNvPr>
          <p:cNvSpPr txBox="1"/>
          <p:nvPr/>
        </p:nvSpPr>
        <p:spPr>
          <a:xfrm>
            <a:off x="558034" y="251482"/>
            <a:ext cx="365409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Coalition Work</a:t>
            </a:r>
          </a:p>
        </p:txBody>
      </p:sp>
    </p:spTree>
    <p:extLst>
      <p:ext uri="{BB962C8B-B14F-4D97-AF65-F5344CB8AC3E}">
        <p14:creationId xmlns:p14="http://schemas.microsoft.com/office/powerpoint/2010/main" val="201265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automatically generated">
            <a:extLst>
              <a:ext uri="{FF2B5EF4-FFF2-40B4-BE49-F238E27FC236}">
                <a16:creationId xmlns:a16="http://schemas.microsoft.com/office/drawing/2014/main" id="{A0C7320E-C4BC-48FC-8392-F492C59F4419}"/>
              </a:ext>
            </a:extLst>
          </p:cNvPr>
          <p:cNvPicPr>
            <a:picLocks noChangeAspect="1"/>
          </p:cNvPicPr>
          <p:nvPr/>
        </p:nvPicPr>
        <p:blipFill>
          <a:blip r:embed="rId2"/>
          <a:stretch>
            <a:fillRect/>
          </a:stretch>
        </p:blipFill>
        <p:spPr>
          <a:xfrm>
            <a:off x="5681547" y="665166"/>
            <a:ext cx="6450980" cy="3148743"/>
          </a:xfrm>
          <a:prstGeom prst="rect">
            <a:avLst/>
          </a:prstGeom>
        </p:spPr>
      </p:pic>
      <p:pic>
        <p:nvPicPr>
          <p:cNvPr id="2" name="Picture 2" descr="A picture containing fence, parked, side, bench&#10;&#10;Description automatically generated">
            <a:extLst>
              <a:ext uri="{FF2B5EF4-FFF2-40B4-BE49-F238E27FC236}">
                <a16:creationId xmlns:a16="http://schemas.microsoft.com/office/drawing/2014/main" id="{E94810E1-7449-4050-B120-3F84B91C1137}"/>
              </a:ext>
            </a:extLst>
          </p:cNvPr>
          <p:cNvPicPr>
            <a:picLocks noChangeAspect="1"/>
          </p:cNvPicPr>
          <p:nvPr/>
        </p:nvPicPr>
        <p:blipFill>
          <a:blip r:embed="rId3"/>
          <a:stretch>
            <a:fillRect/>
          </a:stretch>
        </p:blipFill>
        <p:spPr>
          <a:xfrm>
            <a:off x="751298" y="1897881"/>
            <a:ext cx="4459889" cy="3823383"/>
          </a:xfrm>
          <a:prstGeom prst="rect">
            <a:avLst/>
          </a:prstGeom>
        </p:spPr>
      </p:pic>
      <p:sp>
        <p:nvSpPr>
          <p:cNvPr id="3" name="TextBox 2">
            <a:extLst>
              <a:ext uri="{FF2B5EF4-FFF2-40B4-BE49-F238E27FC236}">
                <a16:creationId xmlns:a16="http://schemas.microsoft.com/office/drawing/2014/main" id="{6205B76C-815F-42F1-BE1E-0EC6F5ABBF64}"/>
              </a:ext>
            </a:extLst>
          </p:cNvPr>
          <p:cNvSpPr txBox="1"/>
          <p:nvPr/>
        </p:nvSpPr>
        <p:spPr>
          <a:xfrm>
            <a:off x="958193" y="371366"/>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State Spotlights</a:t>
            </a:r>
          </a:p>
        </p:txBody>
      </p:sp>
    </p:spTree>
    <p:extLst>
      <p:ext uri="{BB962C8B-B14F-4D97-AF65-F5344CB8AC3E}">
        <p14:creationId xmlns:p14="http://schemas.microsoft.com/office/powerpoint/2010/main" val="1196085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540406" y="181193"/>
            <a:ext cx="10515600"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a:latin typeface="+mj-lt"/>
                <a:ea typeface="+mj-ea"/>
                <a:cs typeface="Calibri Light"/>
              </a:rPr>
              <a:t>Next Steps: Grassroots/</a:t>
            </a:r>
            <a:r>
              <a:rPr lang="en-US" sz="4400" err="1">
                <a:latin typeface="+mj-lt"/>
                <a:ea typeface="+mj-ea"/>
                <a:cs typeface="Calibri Light"/>
              </a:rPr>
              <a:t>Grasstops</a:t>
            </a:r>
            <a:r>
              <a:rPr lang="en-US" sz="4400">
                <a:latin typeface="+mj-lt"/>
                <a:ea typeface="+mj-ea"/>
                <a:cs typeface="Calibri Light"/>
              </a:rPr>
              <a:t> Advocacy</a:t>
            </a:r>
            <a:endParaRPr lang="en-US">
              <a:ea typeface="+mj-ea"/>
            </a:endParaRPr>
          </a:p>
        </p:txBody>
      </p:sp>
      <p:sp>
        <p:nvSpPr>
          <p:cNvPr id="2" name="TextBox 1">
            <a:extLst>
              <a:ext uri="{FF2B5EF4-FFF2-40B4-BE49-F238E27FC236}">
                <a16:creationId xmlns:a16="http://schemas.microsoft.com/office/drawing/2014/main" id="{13AFD391-B3AB-4B60-893A-FA0AED554F6F}"/>
              </a:ext>
            </a:extLst>
          </p:cNvPr>
          <p:cNvSpPr txBox="1"/>
          <p:nvPr/>
        </p:nvSpPr>
        <p:spPr>
          <a:xfrm>
            <a:off x="590331" y="835572"/>
            <a:ext cx="110901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Segoe UI"/>
            </a:endParaRPr>
          </a:p>
        </p:txBody>
      </p:sp>
      <p:pic>
        <p:nvPicPr>
          <p:cNvPr id="3" name="Picture 4" descr="A close up of a flower&#10;&#10;Description automatically generated">
            <a:extLst>
              <a:ext uri="{FF2B5EF4-FFF2-40B4-BE49-F238E27FC236}">
                <a16:creationId xmlns:a16="http://schemas.microsoft.com/office/drawing/2014/main" id="{3CC17D13-9F75-4172-A7ED-51238B42D097}"/>
              </a:ext>
            </a:extLst>
          </p:cNvPr>
          <p:cNvPicPr>
            <a:picLocks noChangeAspect="1"/>
          </p:cNvPicPr>
          <p:nvPr/>
        </p:nvPicPr>
        <p:blipFill>
          <a:blip r:embed="rId3"/>
          <a:stretch>
            <a:fillRect/>
          </a:stretch>
        </p:blipFill>
        <p:spPr>
          <a:xfrm>
            <a:off x="538820" y="1140427"/>
            <a:ext cx="2390775" cy="1914525"/>
          </a:xfrm>
          <a:prstGeom prst="rect">
            <a:avLst/>
          </a:prstGeom>
        </p:spPr>
      </p:pic>
      <p:sp>
        <p:nvSpPr>
          <p:cNvPr id="5" name="TextBox 4">
            <a:extLst>
              <a:ext uri="{FF2B5EF4-FFF2-40B4-BE49-F238E27FC236}">
                <a16:creationId xmlns:a16="http://schemas.microsoft.com/office/drawing/2014/main" id="{BACE6F07-CF13-446A-B0D1-20CD79EF8736}"/>
              </a:ext>
            </a:extLst>
          </p:cNvPr>
          <p:cNvSpPr txBox="1"/>
          <p:nvPr/>
        </p:nvSpPr>
        <p:spPr>
          <a:xfrm>
            <a:off x="3741821" y="144579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Self-Advocates</a:t>
            </a:r>
          </a:p>
          <a:p>
            <a:endParaRPr lang="en-US">
              <a:cs typeface="Calibri"/>
            </a:endParaRPr>
          </a:p>
        </p:txBody>
      </p:sp>
      <p:sp>
        <p:nvSpPr>
          <p:cNvPr id="6" name="TextBox 5">
            <a:extLst>
              <a:ext uri="{FF2B5EF4-FFF2-40B4-BE49-F238E27FC236}">
                <a16:creationId xmlns:a16="http://schemas.microsoft.com/office/drawing/2014/main" id="{C5166B5D-F40A-4A79-9BFF-3F8843DC99DD}"/>
              </a:ext>
            </a:extLst>
          </p:cNvPr>
          <p:cNvSpPr txBox="1"/>
          <p:nvPr/>
        </p:nvSpPr>
        <p:spPr>
          <a:xfrm>
            <a:off x="3483644" y="3924801"/>
            <a:ext cx="239227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DD Council Execs</a:t>
            </a:r>
            <a:endParaRPr lang="en-US"/>
          </a:p>
          <a:p>
            <a:pPr algn="ctr"/>
            <a:r>
              <a:rPr lang="en-US">
                <a:cs typeface="Calibri"/>
              </a:rPr>
              <a:t>DD Council Members</a:t>
            </a:r>
            <a:br>
              <a:rPr lang="en-US">
                <a:cs typeface="Calibri"/>
              </a:rPr>
            </a:br>
            <a:r>
              <a:rPr lang="en-US">
                <a:cs typeface="Calibri"/>
              </a:rPr>
              <a:t>Local Legislators</a:t>
            </a:r>
          </a:p>
          <a:p>
            <a:pPr algn="ctr"/>
            <a:r>
              <a:rPr lang="en-US">
                <a:cs typeface="Calibri"/>
              </a:rPr>
              <a:t>Non-profits/providers</a:t>
            </a:r>
            <a:br>
              <a:rPr lang="en-US">
                <a:cs typeface="Calibri"/>
              </a:rPr>
            </a:br>
            <a:r>
              <a:rPr lang="en-US">
                <a:cs typeface="Calibri"/>
              </a:rPr>
              <a:t>Council grantees</a:t>
            </a:r>
          </a:p>
          <a:p>
            <a:pPr algn="ctr"/>
            <a:r>
              <a:rPr lang="en-US">
                <a:cs typeface="Calibri"/>
              </a:rPr>
              <a:t>Media</a:t>
            </a:r>
          </a:p>
          <a:p>
            <a:endParaRPr lang="en-US">
              <a:cs typeface="Calibri"/>
            </a:endParaRPr>
          </a:p>
        </p:txBody>
      </p:sp>
      <p:pic>
        <p:nvPicPr>
          <p:cNvPr id="7" name="Picture 7" descr="A picture containing nature, grass&#10;&#10;Description automatically generated">
            <a:extLst>
              <a:ext uri="{FF2B5EF4-FFF2-40B4-BE49-F238E27FC236}">
                <a16:creationId xmlns:a16="http://schemas.microsoft.com/office/drawing/2014/main" id="{BDB4289B-4853-4087-9F0A-3D23BF7D2205}"/>
              </a:ext>
            </a:extLst>
          </p:cNvPr>
          <p:cNvPicPr>
            <a:picLocks noChangeAspect="1"/>
          </p:cNvPicPr>
          <p:nvPr/>
        </p:nvPicPr>
        <p:blipFill>
          <a:blip r:embed="rId4"/>
          <a:stretch>
            <a:fillRect/>
          </a:stretch>
        </p:blipFill>
        <p:spPr>
          <a:xfrm>
            <a:off x="593558" y="3928310"/>
            <a:ext cx="2743200" cy="1828800"/>
          </a:xfrm>
          <a:prstGeom prst="rect">
            <a:avLst/>
          </a:prstGeom>
        </p:spPr>
      </p:pic>
      <p:sp>
        <p:nvSpPr>
          <p:cNvPr id="8" name="TextBox 7">
            <a:extLst>
              <a:ext uri="{FF2B5EF4-FFF2-40B4-BE49-F238E27FC236}">
                <a16:creationId xmlns:a16="http://schemas.microsoft.com/office/drawing/2014/main" id="{E5E3147A-9BDC-476B-A058-876A5934BABB}"/>
              </a:ext>
            </a:extLst>
          </p:cNvPr>
          <p:cNvSpPr txBox="1"/>
          <p:nvPr/>
        </p:nvSpPr>
        <p:spPr>
          <a:xfrm>
            <a:off x="5957638" y="1024689"/>
            <a:ext cx="575109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Calibri"/>
                <a:cs typeface="Arial"/>
              </a:rPr>
              <a:t>Contact your Congressional Delegation:</a:t>
            </a:r>
          </a:p>
          <a:p>
            <a:pPr>
              <a:buAutoNum type="arabicPeriod"/>
            </a:pPr>
            <a:r>
              <a:rPr lang="en-US" sz="1600">
                <a:latin typeface="Calibri"/>
                <a:cs typeface="Arial"/>
              </a:rPr>
              <a:t>Call the Capitol Switchboard at (202) 224-3121 (voice) or (202) 224-3091 (tty) and ask to be connected to your member. </a:t>
            </a:r>
          </a:p>
          <a:p>
            <a:pPr>
              <a:buAutoNum type="arabicPeriod"/>
            </a:pPr>
            <a:r>
              <a:rPr lang="en-US" sz="1600" b="1">
                <a:latin typeface="Calibri"/>
                <a:cs typeface="Arial"/>
              </a:rPr>
              <a:t> Script: "</a:t>
            </a:r>
            <a:r>
              <a:rPr lang="en-US" sz="1600">
                <a:latin typeface="Calibri"/>
                <a:cs typeface="Arial"/>
              </a:rPr>
              <a:t>Hello, this is [Name]. I'm a resident of [Town, State]. I am calling to ask [Senator's or Representative's Name] to insist that legislation for the COVID-19 response include 1) an increased FMAP, 2) funding for Medicaid home and community-based services, 3) at least $540B funding for states, and at least $30M for the state developmental disabilities councils and other DD Act programs."</a:t>
            </a:r>
          </a:p>
        </p:txBody>
      </p:sp>
      <p:sp>
        <p:nvSpPr>
          <p:cNvPr id="9" name="TextBox 8">
            <a:extLst>
              <a:ext uri="{FF2B5EF4-FFF2-40B4-BE49-F238E27FC236}">
                <a16:creationId xmlns:a16="http://schemas.microsoft.com/office/drawing/2014/main" id="{C3D7BDBB-1C76-469C-88D6-F8B57CCD305E}"/>
              </a:ext>
            </a:extLst>
          </p:cNvPr>
          <p:cNvSpPr txBox="1"/>
          <p:nvPr/>
        </p:nvSpPr>
        <p:spPr>
          <a:xfrm>
            <a:off x="5922545" y="3887203"/>
            <a:ext cx="523975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1. Power map influencers in your state. </a:t>
            </a:r>
            <a:endParaRPr lang="en-US" sz="1600">
              <a:cs typeface="Calibri"/>
            </a:endParaRPr>
          </a:p>
          <a:p>
            <a:r>
              <a:rPr lang="en-US" sz="1600">
                <a:cs typeface="Calibri"/>
              </a:rPr>
              <a:t>2. Ask them to forward the letter from Sen. Warren or the DD Network letter to their members of Congress.</a:t>
            </a:r>
          </a:p>
          <a:p>
            <a:r>
              <a:rPr lang="en-US" sz="1600">
                <a:cs typeface="Calibri"/>
              </a:rPr>
              <a:t>3. Keep track of the congressional staff responses and let NACDD know so they can follow up.</a:t>
            </a:r>
          </a:p>
          <a:p>
            <a:r>
              <a:rPr lang="en-US" sz="1600">
                <a:cs typeface="Calibri"/>
              </a:rPr>
              <a:t>4. Contact Erin Prangley for background information and letters to send. </a:t>
            </a:r>
          </a:p>
        </p:txBody>
      </p:sp>
      <p:cxnSp>
        <p:nvCxnSpPr>
          <p:cNvPr id="10" name="Straight Arrow Connector 9">
            <a:extLst>
              <a:ext uri="{FF2B5EF4-FFF2-40B4-BE49-F238E27FC236}">
                <a16:creationId xmlns:a16="http://schemas.microsoft.com/office/drawing/2014/main" id="{1009088C-E904-4BD6-9B9B-0A3099679D3D}"/>
              </a:ext>
            </a:extLst>
          </p:cNvPr>
          <p:cNvCxnSpPr/>
          <p:nvPr/>
        </p:nvCxnSpPr>
        <p:spPr>
          <a:xfrm>
            <a:off x="232110" y="3530767"/>
            <a:ext cx="11450052" cy="70185"/>
          </a:xfrm>
          <a:prstGeom prst="straightConnector1">
            <a:avLst/>
          </a:prstGeom>
          <a:ln w="5715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5730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3FEC-FC81-4CE5-B59B-B0562765C121}"/>
              </a:ext>
            </a:extLst>
          </p:cNvPr>
          <p:cNvSpPr>
            <a:spLocks noGrp="1"/>
          </p:cNvSpPr>
          <p:nvPr>
            <p:ph type="ctrTitle"/>
          </p:nvPr>
        </p:nvSpPr>
        <p:spPr>
          <a:xfrm>
            <a:off x="1524000" y="2430702"/>
            <a:ext cx="9144000" cy="1079261"/>
          </a:xfrm>
        </p:spPr>
        <p:txBody>
          <a:bodyPr>
            <a:normAutofit fontScale="90000"/>
          </a:bodyPr>
          <a:lstStyle/>
          <a:p>
            <a:r>
              <a:rPr lang="en-US" sz="4000">
                <a:cs typeface="Calibri Light"/>
              </a:rPr>
              <a:t>For more information contact </a:t>
            </a:r>
            <a:br>
              <a:rPr lang="en-US" sz="4000">
                <a:cs typeface="Calibri Light"/>
              </a:rPr>
            </a:br>
            <a:r>
              <a:rPr lang="en-US" sz="4000">
                <a:cs typeface="Calibri Light"/>
              </a:rPr>
              <a:t>Erin Prangley at eprangley@nacdd.org</a:t>
            </a:r>
          </a:p>
        </p:txBody>
      </p:sp>
    </p:spTree>
    <p:extLst>
      <p:ext uri="{BB962C8B-B14F-4D97-AF65-F5344CB8AC3E}">
        <p14:creationId xmlns:p14="http://schemas.microsoft.com/office/powerpoint/2010/main" val="3724045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Robert McWilliams</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2" ma:contentTypeDescription="Create a new document." ma:contentTypeScope="" ma:versionID="569c95cd2ebacd01c34f0b02fe1a454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dc80f5ee546cd110d0324f911a607fe7"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B0843C-86CD-480E-B9D4-E64D1EB301FC}">
  <ds:schemaRefs>
    <ds:schemaRef ds:uri="7244ee07-bebb-4256-851d-8920eeb3e1b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772963A-0220-41D6-B9B1-C736684CB04B}">
  <ds:schemaRefs>
    <ds:schemaRef ds:uri="560c9c75-9737-4a47-90d7-3192440b0b55"/>
    <ds:schemaRef ds:uri="7244ee07-bebb-4256-851d-8920eeb3e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9879FF-AB67-425D-94EA-6057DA49C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2</Notes>
  <HiddenSlides>0</HiddenSlide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1_Office Theme</vt:lpstr>
      <vt:lpstr>NACDD  Policy Update August 5</vt:lpstr>
      <vt:lpstr>PowerPoint Presentation</vt:lpstr>
      <vt:lpstr>PowerPoint Presentation</vt:lpstr>
      <vt:lpstr>PowerPoint Presentation</vt:lpstr>
      <vt:lpstr>PowerPoint Presentation</vt:lpstr>
      <vt:lpstr>PowerPoint Presentation</vt:lpstr>
      <vt:lpstr>For more information contact  Erin Prangley at eprangley@nacdd.org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Misilo</dc:creator>
  <cp:revision>1</cp:revision>
  <cp:lastPrinted>2017-11-16T14:55:44Z</cp:lastPrinted>
  <dcterms:created xsi:type="dcterms:W3CDTF">2016-02-23T16:23:37Z</dcterms:created>
  <dcterms:modified xsi:type="dcterms:W3CDTF">2020-08-05T20:03:06Z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3760800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