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15"/>
  </p:notesMasterIdLst>
  <p:sldIdLst>
    <p:sldId id="256" r:id="rId6"/>
    <p:sldId id="283" r:id="rId7"/>
    <p:sldId id="287" r:id="rId8"/>
    <p:sldId id="297" r:id="rId9"/>
    <p:sldId id="292" r:id="rId10"/>
    <p:sldId id="296" r:id="rId11"/>
    <p:sldId id="293" r:id="rId12"/>
    <p:sldId id="295"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6202A-1FBD-6134-516A-7A35B555CE58}" v="2936" dt="2020-06-10T21:13:40.937"/>
    <p1510:client id="{0711AFCA-D5B5-34B4-480B-031763E9ADB2}" v="2108" dt="2020-04-22T21:19:56.939"/>
    <p1510:client id="{0C5F6025-E66E-2A61-7489-6D0808E1B516}" v="1" dt="2020-03-13T17:07:35.838"/>
    <p1510:client id="{1315B9E3-E32A-C65A-B584-C4F3E23E1323}" v="137" dt="2020-06-24T18:19:05.139"/>
    <p1510:client id="{1C484A58-7637-2A35-DBDD-19195C9887FE}" v="3033" dt="2020-07-01T21:57:18.983"/>
    <p1510:client id="{2D2ACB97-EFDD-70DF-E148-74AEDF7FAB51}" v="2158" dt="2020-06-17T19:54:26.149"/>
    <p1510:client id="{32067CD1-933C-CC1D-B266-5CF3B470BAAE}" v="3410" dt="2020-04-30T20:01:35.937"/>
    <p1510:client id="{3DD2C6DE-A51F-2F22-BE60-AAC0BE59F81A}" v="79" dt="2020-04-17T18:08:34.367"/>
    <p1510:client id="{44AF20CE-6B83-A814-D0C4-566F6C07EC5E}" v="67" dt="2020-05-19T16:29:02.340"/>
    <p1510:client id="{5BC49F64-EBE6-05B8-883E-6132EE12C468}" v="3794" dt="2020-07-29T20:19:53.714"/>
    <p1510:client id="{6239733B-7BE8-3D67-3DBB-009B31A7249F}" v="1703" dt="2020-07-08T04:47:25.934"/>
    <p1510:client id="{62F83E9F-E6A6-0509-9B54-8B200C29C02C}" v="866" dt="2020-05-20T19:31:27.787"/>
    <p1510:client id="{6305CAE4-2847-157E-EC9A-0222F94A1CCD}" v="216" dt="2020-05-27T18:24:23.052"/>
    <p1510:client id="{6D63E9E0-7C81-CAC1-9DAF-2D73739703AD}" v="344" dt="2020-04-30T17:03:11.819"/>
    <p1510:client id="{7EE89681-B69B-8868-901B-9E6308E4FD3D}" v="12" dt="2020-05-20T04:37:16.394"/>
    <p1510:client id="{8390CBCF-637A-5949-7B37-6F7FF58D271A}" v="546" dt="2020-05-20T20:08:20.523"/>
    <p1510:client id="{88F49B6E-B9AB-45AB-EDBB-3FF9177070C4}" v="3580" dt="2020-06-04T17:58:35.823"/>
    <p1510:client id="{8F9742CE-90D4-5E0D-3669-DC4729693B1F}" v="54" dt="2020-05-19T03:09:47.925"/>
    <p1510:client id="{9CC9966E-3E90-9D6D-D196-5651F9B24AB3}" v="1299" dt="2020-05-06T19:50:00.649"/>
    <p1510:client id="{B58D5ADC-B836-E3A0-5D2F-66DED8A2DBAC}" v="4056" dt="2020-07-22T20:02:08.497"/>
    <p1510:client id="{C02848A7-8ABC-5757-1F1C-3E7CC1128C94}" v="16" dt="2020-03-13T16:29:05.621"/>
    <p1510:client id="{C6DFB089-54DC-0B65-1470-88C207F29AEE}" v="491" dt="2020-07-15T20:04:11.964"/>
    <p1510:client id="{D819760F-F9CA-51CC-03B4-CD888A713B33}" v="3622" dt="2020-04-15T20:13:21.368"/>
    <p1510:client id="{D9CB2D88-5241-2E74-FBA0-167D27AAF649}" v="13" dt="2020-07-14T17:02:01.820"/>
    <p1510:client id="{DFA26018-049D-D3DC-F7C2-172C902974E5}" v="234" dt="2020-05-20T04:33:09.887"/>
    <p1510:client id="{E1AB6195-F4CC-9A32-D7A3-6B5EB47AB422}" v="5312" dt="2020-05-13T17:55:05.719"/>
    <p1510:client id="{EB9C8E00-867F-A7B5-724A-AB275B356076}" v="1469" dt="2020-05-27T20:03:11.904"/>
    <p1510:client id="{EF5EE5C4-FD79-9DF4-27BA-288752ED4552}" v="858" dt="2020-06-24T19:17:30.816"/>
    <p1510:client id="{F77752D8-FFAF-0153-9858-C8F151DA8FB2}" v="1105" dt="2020-06-23T17:08:28.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5BC49F64-EBE6-05B8-883E-6132EE12C468}"/>
    <pc:docChg chg="addSld delSld modSld">
      <pc:chgData name="Erin Prangley" userId="S::eprangley@nacdd.org::7f058b9a-f90a-4281-a8c6-5ba31926f190" providerId="AD" clId="Web-{5BC49F64-EBE6-05B8-883E-6132EE12C468}" dt="2020-07-29T20:19:53.714" v="3800" actId="1076"/>
      <pc:docMkLst>
        <pc:docMk/>
      </pc:docMkLst>
      <pc:sldChg chg="del">
        <pc:chgData name="Erin Prangley" userId="S::eprangley@nacdd.org::7f058b9a-f90a-4281-a8c6-5ba31926f190" providerId="AD" clId="Web-{5BC49F64-EBE6-05B8-883E-6132EE12C468}" dt="2020-07-29T16:43:45.036" v="441"/>
        <pc:sldMkLst>
          <pc:docMk/>
          <pc:sldMk cId="1235500481" sldId="281"/>
        </pc:sldMkLst>
      </pc:sldChg>
      <pc:sldChg chg="modSp">
        <pc:chgData name="Erin Prangley" userId="S::eprangley@nacdd.org::7f058b9a-f90a-4281-a8c6-5ba31926f190" providerId="AD" clId="Web-{5BC49F64-EBE6-05B8-883E-6132EE12C468}" dt="2020-07-29T16:43:07.628" v="438" actId="20577"/>
        <pc:sldMkLst>
          <pc:docMk/>
          <pc:sldMk cId="887963204" sldId="283"/>
        </pc:sldMkLst>
        <pc:spChg chg="mod">
          <ac:chgData name="Erin Prangley" userId="S::eprangley@nacdd.org::7f058b9a-f90a-4281-a8c6-5ba31926f190" providerId="AD" clId="Web-{5BC49F64-EBE6-05B8-883E-6132EE12C468}" dt="2020-07-29T16:43:07.628" v="438" actId="20577"/>
          <ac:spMkLst>
            <pc:docMk/>
            <pc:sldMk cId="887963204" sldId="283"/>
            <ac:spMk id="3" creationId="{516B753C-B80F-472B-9D8D-40C05A8CF13C}"/>
          </ac:spMkLst>
        </pc:spChg>
      </pc:sldChg>
      <pc:sldChg chg="del">
        <pc:chgData name="Erin Prangley" userId="S::eprangley@nacdd.org::7f058b9a-f90a-4281-a8c6-5ba31926f190" providerId="AD" clId="Web-{5BC49F64-EBE6-05B8-883E-6132EE12C468}" dt="2020-07-29T16:44:00.444" v="443"/>
        <pc:sldMkLst>
          <pc:docMk/>
          <pc:sldMk cId="658916228" sldId="284"/>
        </pc:sldMkLst>
      </pc:sldChg>
      <pc:sldChg chg="del">
        <pc:chgData name="Erin Prangley" userId="S::eprangley@nacdd.org::7f058b9a-f90a-4281-a8c6-5ba31926f190" providerId="AD" clId="Web-{5BC49F64-EBE6-05B8-883E-6132EE12C468}" dt="2020-07-29T16:51:24.629" v="744"/>
        <pc:sldMkLst>
          <pc:docMk/>
          <pc:sldMk cId="3336003520" sldId="285"/>
        </pc:sldMkLst>
      </pc:sldChg>
      <pc:sldChg chg="addSp modSp modNotes">
        <pc:chgData name="Erin Prangley" userId="S::eprangley@nacdd.org::7f058b9a-f90a-4281-a8c6-5ba31926f190" providerId="AD" clId="Web-{5BC49F64-EBE6-05B8-883E-6132EE12C468}" dt="2020-07-29T20:19:53.714" v="3800" actId="1076"/>
        <pc:sldMkLst>
          <pc:docMk/>
          <pc:sldMk cId="304872668" sldId="287"/>
        </pc:sldMkLst>
        <pc:spChg chg="mod">
          <ac:chgData name="Erin Prangley" userId="S::eprangley@nacdd.org::7f058b9a-f90a-4281-a8c6-5ba31926f190" providerId="AD" clId="Web-{5BC49F64-EBE6-05B8-883E-6132EE12C468}" dt="2020-07-29T20:19:53.714" v="3800" actId="1076"/>
          <ac:spMkLst>
            <pc:docMk/>
            <pc:sldMk cId="304872668" sldId="287"/>
            <ac:spMk id="2" creationId="{13AFD391-B3AB-4B60-893A-FA0AED554F6F}"/>
          </ac:spMkLst>
        </pc:spChg>
        <pc:spChg chg="add mod">
          <ac:chgData name="Erin Prangley" userId="S::eprangley@nacdd.org::7f058b9a-f90a-4281-a8c6-5ba31926f190" providerId="AD" clId="Web-{5BC49F64-EBE6-05B8-883E-6132EE12C468}" dt="2020-07-29T20:19:48.792" v="3799" actId="1076"/>
          <ac:spMkLst>
            <pc:docMk/>
            <pc:sldMk cId="304872668" sldId="287"/>
            <ac:spMk id="3" creationId="{53E5ABE4-5BA6-42B2-8777-7987F8838777}"/>
          </ac:spMkLst>
        </pc:spChg>
        <pc:spChg chg="mod">
          <ac:chgData name="Erin Prangley" userId="S::eprangley@nacdd.org::7f058b9a-f90a-4281-a8c6-5ba31926f190" providerId="AD" clId="Web-{5BC49F64-EBE6-05B8-883E-6132EE12C468}" dt="2020-07-29T20:19:32.495" v="3797" actId="1076"/>
          <ac:spMkLst>
            <pc:docMk/>
            <pc:sldMk cId="304872668" sldId="287"/>
            <ac:spMk id="4" creationId="{54B89752-1F49-41D1-A904-BF406CECAF29}"/>
          </ac:spMkLst>
        </pc:spChg>
        <pc:graphicFrameChg chg="mod modGraphic">
          <ac:chgData name="Erin Prangley" userId="S::eprangley@nacdd.org::7f058b9a-f90a-4281-a8c6-5ba31926f190" providerId="AD" clId="Web-{5BC49F64-EBE6-05B8-883E-6132EE12C468}" dt="2020-07-29T20:19:07.229" v="3793"/>
          <ac:graphicFrameMkLst>
            <pc:docMk/>
            <pc:sldMk cId="304872668" sldId="287"/>
            <ac:graphicFrameMk id="5" creationId="{D248B122-F311-4C62-B1EE-4438DE07B503}"/>
          </ac:graphicFrameMkLst>
        </pc:graphicFrameChg>
      </pc:sldChg>
      <pc:sldChg chg="del">
        <pc:chgData name="Erin Prangley" userId="S::eprangley@nacdd.org::7f058b9a-f90a-4281-a8c6-5ba31926f190" providerId="AD" clId="Web-{5BC49F64-EBE6-05B8-883E-6132EE12C468}" dt="2020-07-29T16:44:16.960" v="444"/>
        <pc:sldMkLst>
          <pc:docMk/>
          <pc:sldMk cId="3284498527" sldId="288"/>
        </pc:sldMkLst>
      </pc:sldChg>
      <pc:sldChg chg="del">
        <pc:chgData name="Erin Prangley" userId="S::eprangley@nacdd.org::7f058b9a-f90a-4281-a8c6-5ba31926f190" providerId="AD" clId="Web-{5BC49F64-EBE6-05B8-883E-6132EE12C468}" dt="2020-07-29T16:44:23.867" v="445"/>
        <pc:sldMkLst>
          <pc:docMk/>
          <pc:sldMk cId="1443885286" sldId="289"/>
        </pc:sldMkLst>
      </pc:sldChg>
      <pc:sldChg chg="del">
        <pc:chgData name="Erin Prangley" userId="S::eprangley@nacdd.org::7f058b9a-f90a-4281-a8c6-5ba31926f190" providerId="AD" clId="Web-{5BC49F64-EBE6-05B8-883E-6132EE12C468}" dt="2020-07-29T16:43:11.175" v="440"/>
        <pc:sldMkLst>
          <pc:docMk/>
          <pc:sldMk cId="1085284222" sldId="290"/>
        </pc:sldMkLst>
      </pc:sldChg>
      <pc:sldChg chg="del">
        <pc:chgData name="Erin Prangley" userId="S::eprangley@nacdd.org::7f058b9a-f90a-4281-a8c6-5ba31926f190" providerId="AD" clId="Web-{5BC49F64-EBE6-05B8-883E-6132EE12C468}" dt="2020-07-29T16:43:52.162" v="442"/>
        <pc:sldMkLst>
          <pc:docMk/>
          <pc:sldMk cId="3449931176" sldId="291"/>
        </pc:sldMkLst>
      </pc:sldChg>
      <pc:sldChg chg="modSp">
        <pc:chgData name="Erin Prangley" userId="S::eprangley@nacdd.org::7f058b9a-f90a-4281-a8c6-5ba31926f190" providerId="AD" clId="Web-{5BC49F64-EBE6-05B8-883E-6132EE12C468}" dt="2020-07-29T16:47:03.643" v="522" actId="20577"/>
        <pc:sldMkLst>
          <pc:docMk/>
          <pc:sldMk cId="4123041072" sldId="292"/>
        </pc:sldMkLst>
        <pc:spChg chg="mod">
          <ac:chgData name="Erin Prangley" userId="S::eprangley@nacdd.org::7f058b9a-f90a-4281-a8c6-5ba31926f190" providerId="AD" clId="Web-{5BC49F64-EBE6-05B8-883E-6132EE12C468}" dt="2020-07-29T16:47:03.643" v="522" actId="20577"/>
          <ac:spMkLst>
            <pc:docMk/>
            <pc:sldMk cId="4123041072" sldId="292"/>
            <ac:spMk id="4" creationId="{54B89752-1F49-41D1-A904-BF406CECAF29}"/>
          </ac:spMkLst>
        </pc:spChg>
      </pc:sldChg>
      <pc:sldChg chg="modSp">
        <pc:chgData name="Erin Prangley" userId="S::eprangley@nacdd.org::7f058b9a-f90a-4281-a8c6-5ba31926f190" providerId="AD" clId="Web-{5BC49F64-EBE6-05B8-883E-6132EE12C468}" dt="2020-07-29T16:46:14.624" v="481" actId="20577"/>
        <pc:sldMkLst>
          <pc:docMk/>
          <pc:sldMk cId="3905988689" sldId="293"/>
        </pc:sldMkLst>
        <pc:spChg chg="mod">
          <ac:chgData name="Erin Prangley" userId="S::eprangley@nacdd.org::7f058b9a-f90a-4281-a8c6-5ba31926f190" providerId="AD" clId="Web-{5BC49F64-EBE6-05B8-883E-6132EE12C468}" dt="2020-07-29T16:46:14.624" v="481" actId="20577"/>
          <ac:spMkLst>
            <pc:docMk/>
            <pc:sldMk cId="3905988689" sldId="293"/>
            <ac:spMk id="4" creationId="{54B89752-1F49-41D1-A904-BF406CECAF29}"/>
          </ac:spMkLst>
        </pc:spChg>
        <pc:picChg chg="mod">
          <ac:chgData name="Erin Prangley" userId="S::eprangley@nacdd.org::7f058b9a-f90a-4281-a8c6-5ba31926f190" providerId="AD" clId="Web-{5BC49F64-EBE6-05B8-883E-6132EE12C468}" dt="2020-07-29T16:45:46.091" v="452" actId="14100"/>
          <ac:picMkLst>
            <pc:docMk/>
            <pc:sldMk cId="3905988689" sldId="293"/>
            <ac:picMk id="2" creationId="{FE050922-3C9D-436E-87F3-5C2C4ABE07F7}"/>
          </ac:picMkLst>
        </pc:picChg>
      </pc:sldChg>
      <pc:sldChg chg="del">
        <pc:chgData name="Erin Prangley" userId="S::eprangley@nacdd.org::7f058b9a-f90a-4281-a8c6-5ba31926f190" providerId="AD" clId="Web-{5BC49F64-EBE6-05B8-883E-6132EE12C468}" dt="2020-07-29T16:44:38.462" v="446"/>
        <pc:sldMkLst>
          <pc:docMk/>
          <pc:sldMk cId="1512401741" sldId="294"/>
        </pc:sldMkLst>
      </pc:sldChg>
      <pc:sldChg chg="modSp">
        <pc:chgData name="Erin Prangley" userId="S::eprangley@nacdd.org::7f058b9a-f90a-4281-a8c6-5ba31926f190" providerId="AD" clId="Web-{5BC49F64-EBE6-05B8-883E-6132EE12C468}" dt="2020-07-29T16:49:20.715" v="589" actId="20577"/>
        <pc:sldMkLst>
          <pc:docMk/>
          <pc:sldMk cId="2672862086" sldId="295"/>
        </pc:sldMkLst>
        <pc:spChg chg="mod">
          <ac:chgData name="Erin Prangley" userId="S::eprangley@nacdd.org::7f058b9a-f90a-4281-a8c6-5ba31926f190" providerId="AD" clId="Web-{5BC49F64-EBE6-05B8-883E-6132EE12C468}" dt="2020-07-29T16:49:20.715" v="589" actId="20577"/>
          <ac:spMkLst>
            <pc:docMk/>
            <pc:sldMk cId="2672862086" sldId="295"/>
            <ac:spMk id="4" creationId="{54B89752-1F49-41D1-A904-BF406CECAF29}"/>
          </ac:spMkLst>
        </pc:spChg>
      </pc:sldChg>
      <pc:sldChg chg="addSp delSp modSp add replId">
        <pc:chgData name="Erin Prangley" userId="S::eprangley@nacdd.org::7f058b9a-f90a-4281-a8c6-5ba31926f190" providerId="AD" clId="Web-{5BC49F64-EBE6-05B8-883E-6132EE12C468}" dt="2020-07-29T19:53:26.653" v="3701" actId="20577"/>
        <pc:sldMkLst>
          <pc:docMk/>
          <pc:sldMk cId="2813666706" sldId="296"/>
        </pc:sldMkLst>
        <pc:spChg chg="add mod">
          <ac:chgData name="Erin Prangley" userId="S::eprangley@nacdd.org::7f058b9a-f90a-4281-a8c6-5ba31926f190" providerId="AD" clId="Web-{5BC49F64-EBE6-05B8-883E-6132EE12C468}" dt="2020-07-29T19:53:26.653" v="3701" actId="20577"/>
          <ac:spMkLst>
            <pc:docMk/>
            <pc:sldMk cId="2813666706" sldId="296"/>
            <ac:spMk id="2" creationId="{E5438031-FC74-42B3-8D86-AD2C04560E5A}"/>
          </ac:spMkLst>
        </pc:spChg>
        <pc:spChg chg="mod">
          <ac:chgData name="Erin Prangley" userId="S::eprangley@nacdd.org::7f058b9a-f90a-4281-a8c6-5ba31926f190" providerId="AD" clId="Web-{5BC49F64-EBE6-05B8-883E-6132EE12C468}" dt="2020-07-29T16:50:00.545" v="667" actId="20577"/>
          <ac:spMkLst>
            <pc:docMk/>
            <pc:sldMk cId="2813666706" sldId="296"/>
            <ac:spMk id="4" creationId="{54B89752-1F49-41D1-A904-BF406CECAF29}"/>
          </ac:spMkLst>
        </pc:spChg>
        <pc:spChg chg="mod">
          <ac:chgData name="Erin Prangley" userId="S::eprangley@nacdd.org::7f058b9a-f90a-4281-a8c6-5ba31926f190" providerId="AD" clId="Web-{5BC49F64-EBE6-05B8-883E-6132EE12C468}" dt="2020-07-29T16:48:20.414" v="548" actId="20577"/>
          <ac:spMkLst>
            <pc:docMk/>
            <pc:sldMk cId="2813666706" sldId="296"/>
            <ac:spMk id="9" creationId="{49957284-6638-44CF-B0E6-395B38658FF3}"/>
          </ac:spMkLst>
        </pc:spChg>
        <pc:spChg chg="mod">
          <ac:chgData name="Erin Prangley" userId="S::eprangley@nacdd.org::7f058b9a-f90a-4281-a8c6-5ba31926f190" providerId="AD" clId="Web-{5BC49F64-EBE6-05B8-883E-6132EE12C468}" dt="2020-07-29T19:52:58.434" v="3644" actId="14100"/>
          <ac:spMkLst>
            <pc:docMk/>
            <pc:sldMk cId="2813666706" sldId="296"/>
            <ac:spMk id="10" creationId="{E0E1AE28-433D-4E2A-8091-44D6204EE65B}"/>
          </ac:spMkLst>
        </pc:spChg>
        <pc:spChg chg="del">
          <ac:chgData name="Erin Prangley" userId="S::eprangley@nacdd.org::7f058b9a-f90a-4281-a8c6-5ba31926f190" providerId="AD" clId="Web-{5BC49F64-EBE6-05B8-883E-6132EE12C468}" dt="2020-07-29T16:48:28.352" v="554"/>
          <ac:spMkLst>
            <pc:docMk/>
            <pc:sldMk cId="2813666706" sldId="296"/>
            <ac:spMk id="11" creationId="{3AF6060D-FE2B-4CAB-BB51-47AC5E7AE6BA}"/>
          </ac:spMkLst>
        </pc:spChg>
        <pc:picChg chg="del mod">
          <ac:chgData name="Erin Prangley" userId="S::eprangley@nacdd.org::7f058b9a-f90a-4281-a8c6-5ba31926f190" providerId="AD" clId="Web-{5BC49F64-EBE6-05B8-883E-6132EE12C468}" dt="2020-07-29T19:50:45.509" v="3619"/>
          <ac:picMkLst>
            <pc:docMk/>
            <pc:sldMk cId="2813666706" sldId="296"/>
            <ac:picMk id="3" creationId="{4B6B2469-8507-4AAD-9418-3D9B792AE4D6}"/>
          </ac:picMkLst>
        </pc:picChg>
        <pc:picChg chg="add mod">
          <ac:chgData name="Erin Prangley" userId="S::eprangley@nacdd.org::7f058b9a-f90a-4281-a8c6-5ba31926f190" providerId="AD" clId="Web-{5BC49F64-EBE6-05B8-883E-6132EE12C468}" dt="2020-07-29T19:52:52.293" v="3643" actId="1076"/>
          <ac:picMkLst>
            <pc:docMk/>
            <pc:sldMk cId="2813666706" sldId="296"/>
            <ac:picMk id="5" creationId="{82FF5B8E-8A57-4EEB-AD8B-AF76EAE623FA}"/>
          </ac:picMkLst>
        </pc:picChg>
        <pc:picChg chg="del">
          <ac:chgData name="Erin Prangley" userId="S::eprangley@nacdd.org::7f058b9a-f90a-4281-a8c6-5ba31926f190" providerId="AD" clId="Web-{5BC49F64-EBE6-05B8-883E-6132EE12C468}" dt="2020-07-29T19:50:47.119" v="3620"/>
          <ac:picMkLst>
            <pc:docMk/>
            <pc:sldMk cId="2813666706" sldId="296"/>
            <ac:picMk id="6" creationId="{559DE2FD-C356-4402-884D-75B45FBB0034}"/>
          </ac:picMkLst>
        </pc:picChg>
        <pc:picChg chg="del">
          <ac:chgData name="Erin Prangley" userId="S::eprangley@nacdd.org::7f058b9a-f90a-4281-a8c6-5ba31926f190" providerId="AD" clId="Web-{5BC49F64-EBE6-05B8-883E-6132EE12C468}" dt="2020-07-29T19:50:48.541" v="3621"/>
          <ac:picMkLst>
            <pc:docMk/>
            <pc:sldMk cId="2813666706" sldId="296"/>
            <ac:picMk id="7" creationId="{2795AEBD-D22D-45DE-819D-E442E07E6E13}"/>
          </ac:picMkLst>
        </pc:picChg>
        <pc:picChg chg="add del mod">
          <ac:chgData name="Erin Prangley" userId="S::eprangley@nacdd.org::7f058b9a-f90a-4281-a8c6-5ba31926f190" providerId="AD" clId="Web-{5BC49F64-EBE6-05B8-883E-6132EE12C468}" dt="2020-07-29T19:52:06.777" v="3631"/>
          <ac:picMkLst>
            <pc:docMk/>
            <pc:sldMk cId="2813666706" sldId="296"/>
            <ac:picMk id="8" creationId="{3C78B6F0-B889-4220-9653-3BFFD3EFBED6}"/>
          </ac:picMkLst>
        </pc:picChg>
      </pc:sldChg>
      <pc:sldChg chg="addSp delSp modSp add replId">
        <pc:chgData name="Erin Prangley" userId="S::eprangley@nacdd.org::7f058b9a-f90a-4281-a8c6-5ba31926f190" providerId="AD" clId="Web-{5BC49F64-EBE6-05B8-883E-6132EE12C468}" dt="2020-07-29T19:43:38.814" v="3134" actId="20577"/>
        <pc:sldMkLst>
          <pc:docMk/>
          <pc:sldMk cId="4257304428" sldId="297"/>
        </pc:sldMkLst>
        <pc:spChg chg="mod">
          <ac:chgData name="Erin Prangley" userId="S::eprangley@nacdd.org::7f058b9a-f90a-4281-a8c6-5ba31926f190" providerId="AD" clId="Web-{5BC49F64-EBE6-05B8-883E-6132EE12C468}" dt="2020-07-29T16:50:56.908" v="742" actId="20577"/>
          <ac:spMkLst>
            <pc:docMk/>
            <pc:sldMk cId="4257304428" sldId="297"/>
            <ac:spMk id="4" creationId="{54B89752-1F49-41D1-A904-BF406CECAF29}"/>
          </ac:spMkLst>
        </pc:spChg>
        <pc:spChg chg="add mod">
          <ac:chgData name="Erin Prangley" userId="S::eprangley@nacdd.org::7f058b9a-f90a-4281-a8c6-5ba31926f190" providerId="AD" clId="Web-{5BC49F64-EBE6-05B8-883E-6132EE12C468}" dt="2020-07-29T19:29:02.375" v="2067" actId="1076"/>
          <ac:spMkLst>
            <pc:docMk/>
            <pc:sldMk cId="4257304428" sldId="297"/>
            <ac:spMk id="5" creationId="{BACE6F07-CF13-446A-B0D1-20CD79EF8736}"/>
          </ac:spMkLst>
        </pc:spChg>
        <pc:spChg chg="add mod">
          <ac:chgData name="Erin Prangley" userId="S::eprangley@nacdd.org::7f058b9a-f90a-4281-a8c6-5ba31926f190" providerId="AD" clId="Web-{5BC49F64-EBE6-05B8-883E-6132EE12C468}" dt="2020-07-29T19:43:38.814" v="3134" actId="20577"/>
          <ac:spMkLst>
            <pc:docMk/>
            <pc:sldMk cId="4257304428" sldId="297"/>
            <ac:spMk id="6" creationId="{C5166B5D-F40A-4A79-9BFF-3F8843DC99DD}"/>
          </ac:spMkLst>
        </pc:spChg>
        <pc:spChg chg="add mod">
          <ac:chgData name="Erin Prangley" userId="S::eprangley@nacdd.org::7f058b9a-f90a-4281-a8c6-5ba31926f190" providerId="AD" clId="Web-{5BC49F64-EBE6-05B8-883E-6132EE12C468}" dt="2020-07-29T19:43:23.782" v="3133" actId="14100"/>
          <ac:spMkLst>
            <pc:docMk/>
            <pc:sldMk cId="4257304428" sldId="297"/>
            <ac:spMk id="8" creationId="{E5E3147A-9BDC-476B-A058-876A5934BABB}"/>
          </ac:spMkLst>
        </pc:spChg>
        <pc:spChg chg="add mod">
          <ac:chgData name="Erin Prangley" userId="S::eprangley@nacdd.org::7f058b9a-f90a-4281-a8c6-5ba31926f190" providerId="AD" clId="Web-{5BC49F64-EBE6-05B8-883E-6132EE12C468}" dt="2020-07-29T19:43:08.970" v="3131" actId="1076"/>
          <ac:spMkLst>
            <pc:docMk/>
            <pc:sldMk cId="4257304428" sldId="297"/>
            <ac:spMk id="9" creationId="{C3D7BDBB-1C76-469C-88D6-F8B57CCD305E}"/>
          </ac:spMkLst>
        </pc:spChg>
        <pc:graphicFrameChg chg="del mod modGraphic">
          <ac:chgData name="Erin Prangley" userId="S::eprangley@nacdd.org::7f058b9a-f90a-4281-a8c6-5ba31926f190" providerId="AD" clId="Web-{5BC49F64-EBE6-05B8-883E-6132EE12C468}" dt="2020-07-29T16:50:27.250" v="672"/>
          <ac:graphicFrameMkLst>
            <pc:docMk/>
            <pc:sldMk cId="4257304428" sldId="297"/>
            <ac:graphicFrameMk id="5" creationId="{D248B122-F311-4C62-B1EE-4438DE07B503}"/>
          </ac:graphicFrameMkLst>
        </pc:graphicFrameChg>
        <pc:picChg chg="add mod">
          <ac:chgData name="Erin Prangley" userId="S::eprangley@nacdd.org::7f058b9a-f90a-4281-a8c6-5ba31926f190" providerId="AD" clId="Web-{5BC49F64-EBE6-05B8-883E-6132EE12C468}" dt="2020-07-29T19:24:44.824" v="1780" actId="1076"/>
          <ac:picMkLst>
            <pc:docMk/>
            <pc:sldMk cId="4257304428" sldId="297"/>
            <ac:picMk id="3" creationId="{3CC17D13-9F75-4172-A7ED-51238B42D097}"/>
          </ac:picMkLst>
        </pc:picChg>
        <pc:picChg chg="add mod">
          <ac:chgData name="Erin Prangley" userId="S::eprangley@nacdd.org::7f058b9a-f90a-4281-a8c6-5ba31926f190" providerId="AD" clId="Web-{5BC49F64-EBE6-05B8-883E-6132EE12C468}" dt="2020-07-29T19:41:50.609" v="3110" actId="1076"/>
          <ac:picMkLst>
            <pc:docMk/>
            <pc:sldMk cId="4257304428" sldId="297"/>
            <ac:picMk id="7" creationId="{BDB4289B-4853-4087-9F0A-3D23BF7D2205}"/>
          </ac:picMkLst>
        </pc:picChg>
        <pc:cxnChg chg="add mod">
          <ac:chgData name="Erin Prangley" userId="S::eprangley@nacdd.org::7f058b9a-f90a-4281-a8c6-5ba31926f190" providerId="AD" clId="Web-{5BC49F64-EBE6-05B8-883E-6132EE12C468}" dt="2020-07-29T19:42:08.312" v="3113" actId="1076"/>
          <ac:cxnSpMkLst>
            <pc:docMk/>
            <pc:sldMk cId="4257304428" sldId="297"/>
            <ac:cxnSpMk id="10" creationId="{1009088C-E904-4BD6-9B9B-0A3099679D3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7/29/2020</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baseline="0" dirty="0">
              <a:cs typeface="Calibri"/>
            </a:endParaRP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2</a:t>
            </a:fld>
            <a:endParaRPr lang="en-US"/>
          </a:p>
        </p:txBody>
      </p:sp>
    </p:spTree>
    <p:extLst>
      <p:ext uri="{BB962C8B-B14F-4D97-AF65-F5344CB8AC3E}">
        <p14:creationId xmlns:p14="http://schemas.microsoft.com/office/powerpoint/2010/main" val="320642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r>
              <a:rPr lang="en-US">
                <a:cs typeface="Calibri"/>
              </a:rPr>
              <a:t>State funds "flexiblity": </a:t>
            </a:r>
            <a:r>
              <a:rPr lang="en-US"/>
              <a:t>Changes to use of existing CARES Act funds for state and local governments ○ Prohibits use for pensions, post-employment benefits, rainy day funds, and personal use of government officers ○ Allows use to cover revenue shortfalls ○ Extends eligible use through 90 days after the end of a government’s 2021 fiscal year ● No additional funding for highways, transits agencies, CDBG, or tribal government</a:t>
            </a:r>
          </a:p>
          <a:p>
            <a:pPr marL="914400"/>
            <a:endParaRPr lang="en-US" dirty="0"/>
          </a:p>
          <a:p>
            <a:pPr marL="914400"/>
            <a:r>
              <a:rPr lang="en-US"/>
              <a:t>Immunity: Replaces state tort law with an exclusive federal cause of action for lawsuits related to COVID-19 exposure ○ Bars lawsuits for negligence but includes an exception for intentional misconduct and gross negligence ○ Raises the standard of proof plaintiffs must meet to “clear and convincing evidence” ● Shields corporations from lawsuits if they “make reasonable efforts” to comply with mandatory government safety standards ○ Where multiple government standards apply (e.g. differing state and local guidance), corporations would be shielded from lawsuits as long as they make reasonable efforts to comply with any one applicable standard ● Immunizes employers from both lawsuits and public enforcement of employment law where alleged violations are related to COVID-19 response, including lawsuits to enforce the Fair Labor Standards Act (FLSA), Americans with Disabilities Act (ADA), Title VII of the Civil Rights Act, and other non-discrimination laws ● Bars COVID-19 related medical liability lawsuits against health care providers, except for “gross negligence and willful misconduct” ● Corporate immunity provisions would last through 2024</a:t>
            </a:r>
          </a:p>
        </p:txBody>
      </p:sp>
      <p:sp>
        <p:nvSpPr>
          <p:cNvPr id="4" name="Slide Number Placeholder 3"/>
          <p:cNvSpPr>
            <a:spLocks noGrp="1"/>
          </p:cNvSpPr>
          <p:nvPr>
            <p:ph type="sldNum" sz="quarter" idx="5"/>
          </p:nvPr>
        </p:nvSpPr>
        <p:spPr/>
        <p:txBody>
          <a:bodyPr/>
          <a:lstStyle/>
          <a:p>
            <a:fld id="{0F08332C-4196-4BAA-8379-D1CF8D375562}" type="slidenum">
              <a:rPr lang="en-US" smtClean="0"/>
              <a:t>3</a:t>
            </a:fld>
            <a:endParaRPr lang="en-US"/>
          </a:p>
        </p:txBody>
      </p:sp>
    </p:spTree>
    <p:extLst>
      <p:ext uri="{BB962C8B-B14F-4D97-AF65-F5344CB8AC3E}">
        <p14:creationId xmlns:p14="http://schemas.microsoft.com/office/powerpoint/2010/main" val="1573057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4</a:t>
            </a:fld>
            <a:endParaRPr lang="en-US"/>
          </a:p>
        </p:txBody>
      </p:sp>
    </p:spTree>
    <p:extLst>
      <p:ext uri="{BB962C8B-B14F-4D97-AF65-F5344CB8AC3E}">
        <p14:creationId xmlns:p14="http://schemas.microsoft.com/office/powerpoint/2010/main" val="53630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5</a:t>
            </a:fld>
            <a:endParaRPr lang="en-US"/>
          </a:p>
        </p:txBody>
      </p:sp>
    </p:spTree>
    <p:extLst>
      <p:ext uri="{BB962C8B-B14F-4D97-AF65-F5344CB8AC3E}">
        <p14:creationId xmlns:p14="http://schemas.microsoft.com/office/powerpoint/2010/main" val="274140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6</a:t>
            </a:fld>
            <a:endParaRPr lang="en-US"/>
          </a:p>
        </p:txBody>
      </p:sp>
    </p:spTree>
    <p:extLst>
      <p:ext uri="{BB962C8B-B14F-4D97-AF65-F5344CB8AC3E}">
        <p14:creationId xmlns:p14="http://schemas.microsoft.com/office/powerpoint/2010/main" val="111545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7</a:t>
            </a:fld>
            <a:endParaRPr lang="en-US"/>
          </a:p>
        </p:txBody>
      </p:sp>
    </p:spTree>
    <p:extLst>
      <p:ext uri="{BB962C8B-B14F-4D97-AF65-F5344CB8AC3E}">
        <p14:creationId xmlns:p14="http://schemas.microsoft.com/office/powerpoint/2010/main" val="74257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a:endParaRPr lang="en-US" dirty="0">
              <a:cs typeface="Calibri"/>
            </a:endParaRPr>
          </a:p>
        </p:txBody>
      </p:sp>
      <p:sp>
        <p:nvSpPr>
          <p:cNvPr id="4" name="Slide Number Placeholder 3"/>
          <p:cNvSpPr>
            <a:spLocks noGrp="1"/>
          </p:cNvSpPr>
          <p:nvPr>
            <p:ph type="sldNum" sz="quarter" idx="5"/>
          </p:nvPr>
        </p:nvSpPr>
        <p:spPr/>
        <p:txBody>
          <a:bodyPr/>
          <a:lstStyle/>
          <a:p>
            <a:fld id="{0F08332C-4196-4BAA-8379-D1CF8D375562}" type="slidenum">
              <a:rPr lang="en-US" smtClean="0"/>
              <a:t>8</a:t>
            </a:fld>
            <a:endParaRPr lang="en-US"/>
          </a:p>
        </p:txBody>
      </p:sp>
    </p:spTree>
    <p:extLst>
      <p:ext uri="{BB962C8B-B14F-4D97-AF65-F5344CB8AC3E}">
        <p14:creationId xmlns:p14="http://schemas.microsoft.com/office/powerpoint/2010/main" val="3771001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7/29/2020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7/29/2020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7/29/2020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ongress.gov/bill/116th-congress/house-bill/6800?q=%7B%22search%22%3A%22hr6800%22%7D"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progressivecaucusactionfund.org/s/Comparison-of-the-Heroes-Act-and-HEALS-Act.pdf" TargetMode="External"/><Relationship Id="rId5" Type="http://schemas.openxmlformats.org/officeDocument/2006/relationships/hyperlink" Target="https://medicaid.publicrep.org/wp-content/uploads/HEALS-v-HEROES.pdf" TargetMode="External"/><Relationship Id="rId4" Type="http://schemas.openxmlformats.org/officeDocument/2006/relationships/hyperlink" Target="https://www.republicanleader.senate.gov/newsroom/research/senate-republicans-introduce-the-heals-ac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tcdd.texas.gov/resources/covid-19-information/texas-covid-stori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www.survivalcoalitionwi.org/wp-content/uploads/2020/04/SurvivalCoalition_PressRelease_COVID2_042120_FINAL.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alibri"/>
                <a:cs typeface="Calibri Light"/>
              </a:rPr>
              <a:t>NACDD </a:t>
            </a:r>
            <a:br>
              <a:rPr lang="en-US" dirty="0">
                <a:latin typeface="Calibri"/>
                <a:cs typeface="Calibri Light"/>
              </a:rPr>
            </a:br>
            <a:r>
              <a:rPr lang="en-US" dirty="0">
                <a:latin typeface="Calibri"/>
                <a:cs typeface="Calibri Light"/>
              </a:rPr>
              <a:t>Policy Update</a:t>
            </a:r>
            <a:br>
              <a:rPr lang="en-US" dirty="0">
                <a:latin typeface="Calibri"/>
                <a:cs typeface="Calibri Light"/>
              </a:rPr>
            </a:br>
            <a:r>
              <a:rPr lang="en-US" dirty="0">
                <a:latin typeface="Calibri"/>
                <a:cs typeface="Calibri Light"/>
              </a:rPr>
              <a:t>July 22</a:t>
            </a:r>
            <a:endParaRPr lang="en-US" dirty="0">
              <a:latin typeface="Calibri"/>
            </a:endParaRPr>
          </a:p>
        </p:txBody>
      </p:sp>
      <p:sp>
        <p:nvSpPr>
          <p:cNvPr id="3" name="Subtitle 2"/>
          <p:cNvSpPr>
            <a:spLocks noGrp="1"/>
          </p:cNvSpPr>
          <p:nvPr>
            <p:ph type="subTitle" idx="1"/>
          </p:nvPr>
        </p:nvSpPr>
        <p:spPr/>
        <p:txBody>
          <a:bodyPr vert="horz" lIns="91440" tIns="45720" rIns="91440" bIns="45720" rtlCol="0" anchor="t">
            <a:normAutofit/>
          </a:bodyPr>
          <a:lstStyle/>
          <a:p>
            <a:endParaRPr lang="en-US" dirty="0"/>
          </a:p>
          <a:p>
            <a:r>
              <a:rPr lang="en-US" dirty="0"/>
              <a:t>Erin </a:t>
            </a:r>
            <a:r>
              <a:rPr lang="en-US" dirty="0" err="1"/>
              <a:t>Prangley</a:t>
            </a:r>
            <a:r>
              <a:rPr lang="en-US" dirty="0"/>
              <a:t>, NACDD, Director, Public Policy</a:t>
            </a:r>
            <a:endParaRPr lang="en-US" dirty="0">
              <a:cs typeface="Calibri"/>
            </a:endParaRPr>
          </a:p>
          <a:p>
            <a:r>
              <a:rPr lang="en-US" dirty="0">
                <a:cs typeface="Calibri"/>
              </a:rPr>
              <a:t>eprangley@nacdd.org</a:t>
            </a:r>
          </a:p>
        </p:txBody>
      </p:sp>
    </p:spTree>
    <p:extLst>
      <p:ext uri="{BB962C8B-B14F-4D97-AF65-F5344CB8AC3E}">
        <p14:creationId xmlns:p14="http://schemas.microsoft.com/office/powerpoint/2010/main" val="17319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592958" y="181193"/>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a:latin typeface="+mj-lt"/>
                <a:ea typeface="+mj-ea"/>
                <a:cs typeface="Calibri Light"/>
              </a:rPr>
              <a:t>Agenda</a:t>
            </a:r>
            <a:endParaRPr lang="en-US" sz="4400" dirty="0">
              <a:latin typeface="+mj-lt"/>
              <a:ea typeface="+mj-ea"/>
              <a:cs typeface="Calibri Light"/>
            </a:endParaRPr>
          </a:p>
        </p:txBody>
      </p:sp>
      <p:sp>
        <p:nvSpPr>
          <p:cNvPr id="3" name="TextBox 2">
            <a:extLst>
              <a:ext uri="{FF2B5EF4-FFF2-40B4-BE49-F238E27FC236}">
                <a16:creationId xmlns:a16="http://schemas.microsoft.com/office/drawing/2014/main" id="{516B753C-B80F-472B-9D8D-40C05A8CF13C}"/>
              </a:ext>
            </a:extLst>
          </p:cNvPr>
          <p:cNvSpPr txBox="1"/>
          <p:nvPr/>
        </p:nvSpPr>
        <p:spPr>
          <a:xfrm>
            <a:off x="1753627" y="1746470"/>
            <a:ext cx="7538009" cy="1754326"/>
          </a:xfrm>
          <a:prstGeom prst="rect">
            <a:avLst/>
          </a:prstGeom>
          <a:solidFill>
            <a:schemeClr val="bg1"/>
          </a:solidFill>
          <a:ln w="57150">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dirty="0">
                <a:cs typeface="Calibri"/>
              </a:rPr>
              <a:t>Legislative Update: HEALS v. HEROES</a:t>
            </a:r>
          </a:p>
          <a:p>
            <a:pPr marL="342900" indent="-342900">
              <a:buAutoNum type="arabicPeriod"/>
            </a:pPr>
            <a:r>
              <a:rPr lang="en-US" dirty="0">
                <a:cs typeface="Calibri"/>
              </a:rPr>
              <a:t>Next Steps for DD Council Advocacy</a:t>
            </a:r>
          </a:p>
          <a:p>
            <a:pPr marL="342900" indent="-342900">
              <a:buAutoNum type="arabicPeriod"/>
            </a:pPr>
            <a:r>
              <a:rPr lang="en-US" dirty="0">
                <a:cs typeface="Calibri"/>
              </a:rPr>
              <a:t>Public Policy Committee Task Forces resources and next steps:  </a:t>
            </a:r>
          </a:p>
          <a:p>
            <a:pPr marL="800100" lvl="1" indent="-342900">
              <a:buAutoNum type="arabicPeriod"/>
            </a:pPr>
            <a:r>
              <a:rPr lang="en-US" dirty="0">
                <a:cs typeface="Calibri"/>
              </a:rPr>
              <a:t>State Budget Emergency Toolkit  </a:t>
            </a:r>
            <a:endParaRPr lang="en-US" dirty="0"/>
          </a:p>
          <a:p>
            <a:pPr marL="800100" lvl="1" indent="-342900">
              <a:buAutoNum type="arabicPeriod"/>
            </a:pPr>
            <a:r>
              <a:rPr lang="en-US" dirty="0">
                <a:cs typeface="Calibri"/>
              </a:rPr>
              <a:t>Emergency Waivers Recommendations</a:t>
            </a:r>
          </a:p>
          <a:p>
            <a:pPr marL="800100" lvl="1" indent="-342900">
              <a:buAutoNum type="arabicPeriod"/>
            </a:pPr>
            <a:r>
              <a:rPr lang="en-US" dirty="0">
                <a:cs typeface="Calibri"/>
              </a:rPr>
              <a:t>Story collections</a:t>
            </a:r>
          </a:p>
        </p:txBody>
      </p:sp>
    </p:spTree>
    <p:extLst>
      <p:ext uri="{BB962C8B-B14F-4D97-AF65-F5344CB8AC3E}">
        <p14:creationId xmlns:p14="http://schemas.microsoft.com/office/powerpoint/2010/main" val="88796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492781" y="218"/>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000" dirty="0">
                <a:latin typeface="+mj-lt"/>
                <a:ea typeface="+mj-ea"/>
                <a:cs typeface="Calibri Light"/>
              </a:rPr>
              <a:t>Legislative Update</a:t>
            </a:r>
          </a:p>
        </p:txBody>
      </p:sp>
      <p:sp>
        <p:nvSpPr>
          <p:cNvPr id="2" name="TextBox 1">
            <a:extLst>
              <a:ext uri="{FF2B5EF4-FFF2-40B4-BE49-F238E27FC236}">
                <a16:creationId xmlns:a16="http://schemas.microsoft.com/office/drawing/2014/main" id="{13AFD391-B3AB-4B60-893A-FA0AED554F6F}"/>
              </a:ext>
            </a:extLst>
          </p:cNvPr>
          <p:cNvSpPr txBox="1"/>
          <p:nvPr/>
        </p:nvSpPr>
        <p:spPr>
          <a:xfrm>
            <a:off x="490068" y="587421"/>
            <a:ext cx="110901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is a comparison of the Heroes Act (</a:t>
            </a:r>
            <a:r>
              <a:rPr lang="en-US" dirty="0">
                <a:hlinkClick r:id="rId3"/>
              </a:rPr>
              <a:t>H.R. 6800</a:t>
            </a:r>
            <a:r>
              <a:rPr lang="en-US" dirty="0"/>
              <a:t>) COVID-19 relief package, passed by the House on May 15, 2020, and the Health, Economic Assistance, Liability Protection, and Schools (</a:t>
            </a:r>
            <a:r>
              <a:rPr lang="en-US" dirty="0">
                <a:hlinkClick r:id="rId4"/>
              </a:rPr>
              <a:t>HEALS</a:t>
            </a:r>
            <a:r>
              <a:rPr lang="en-US"/>
              <a:t>) Act announced on July 27, 2020.</a:t>
            </a:r>
            <a:endParaRPr lang="en-US" dirty="0">
              <a:cs typeface="Segoe UI"/>
            </a:endParaRPr>
          </a:p>
        </p:txBody>
      </p:sp>
      <p:graphicFrame>
        <p:nvGraphicFramePr>
          <p:cNvPr id="5" name="Table 5">
            <a:extLst>
              <a:ext uri="{FF2B5EF4-FFF2-40B4-BE49-F238E27FC236}">
                <a16:creationId xmlns:a16="http://schemas.microsoft.com/office/drawing/2014/main" id="{D248B122-F311-4C62-B1EE-4438DE07B503}"/>
              </a:ext>
            </a:extLst>
          </p:cNvPr>
          <p:cNvGraphicFramePr>
            <a:graphicFrameLocks noGrp="1"/>
          </p:cNvGraphicFramePr>
          <p:nvPr>
            <p:extLst>
              <p:ext uri="{D42A27DB-BD31-4B8C-83A1-F6EECF244321}">
                <p14:modId xmlns:p14="http://schemas.microsoft.com/office/powerpoint/2010/main" val="1797577714"/>
              </p:ext>
            </p:extLst>
          </p:nvPr>
        </p:nvGraphicFramePr>
        <p:xfrm>
          <a:off x="511342" y="2265947"/>
          <a:ext cx="11054721" cy="4754880"/>
        </p:xfrm>
        <a:graphic>
          <a:graphicData uri="http://schemas.openxmlformats.org/drawingml/2006/table">
            <a:tbl>
              <a:tblPr firstRow="1" bandRow="1">
                <a:tableStyleId>{5C22544A-7EE6-4342-B048-85BDC9FD1C3A}</a:tableStyleId>
              </a:tblPr>
              <a:tblGrid>
                <a:gridCol w="3684907">
                  <a:extLst>
                    <a:ext uri="{9D8B030D-6E8A-4147-A177-3AD203B41FA5}">
                      <a16:colId xmlns:a16="http://schemas.microsoft.com/office/drawing/2014/main" val="805429339"/>
                    </a:ext>
                  </a:extLst>
                </a:gridCol>
                <a:gridCol w="3684907">
                  <a:extLst>
                    <a:ext uri="{9D8B030D-6E8A-4147-A177-3AD203B41FA5}">
                      <a16:colId xmlns:a16="http://schemas.microsoft.com/office/drawing/2014/main" val="464701423"/>
                    </a:ext>
                  </a:extLst>
                </a:gridCol>
                <a:gridCol w="3684907">
                  <a:extLst>
                    <a:ext uri="{9D8B030D-6E8A-4147-A177-3AD203B41FA5}">
                      <a16:colId xmlns:a16="http://schemas.microsoft.com/office/drawing/2014/main" val="4253934752"/>
                    </a:ext>
                  </a:extLst>
                </a:gridCol>
              </a:tblGrid>
              <a:tr h="339844">
                <a:tc>
                  <a:txBody>
                    <a:bodyPr/>
                    <a:lstStyle/>
                    <a:p>
                      <a:pPr lvl="0">
                        <a:buNone/>
                      </a:pPr>
                      <a:r>
                        <a:rPr lang="en-US"/>
                        <a:t>Issue</a:t>
                      </a:r>
                      <a:endParaRPr lang="en-US" dirty="0"/>
                    </a:p>
                  </a:txBody>
                  <a:tcPr/>
                </a:tc>
                <a:tc>
                  <a:txBody>
                    <a:bodyPr/>
                    <a:lstStyle/>
                    <a:p>
                      <a:pPr lvl="0">
                        <a:buNone/>
                      </a:pPr>
                      <a:r>
                        <a:rPr lang="en-US" dirty="0"/>
                        <a:t>HEALS</a:t>
                      </a:r>
                    </a:p>
                  </a:txBody>
                  <a:tcPr/>
                </a:tc>
                <a:tc>
                  <a:txBody>
                    <a:bodyPr/>
                    <a:lstStyle/>
                    <a:p>
                      <a:pPr lvl="0">
                        <a:buNone/>
                      </a:pPr>
                      <a:r>
                        <a:rPr lang="en-US" dirty="0"/>
                        <a:t>HEROES</a:t>
                      </a:r>
                    </a:p>
                  </a:txBody>
                  <a:tcPr/>
                </a:tc>
                <a:extLst>
                  <a:ext uri="{0D108BD9-81ED-4DB2-BD59-A6C34878D82A}">
                    <a16:rowId xmlns:a16="http://schemas.microsoft.com/office/drawing/2014/main" val="3265441379"/>
                  </a:ext>
                </a:extLst>
              </a:tr>
              <a:tr h="339844">
                <a:tc>
                  <a:txBody>
                    <a:bodyPr/>
                    <a:lstStyle/>
                    <a:p>
                      <a:pPr lvl="0">
                        <a:buNone/>
                      </a:pPr>
                      <a:r>
                        <a:rPr lang="en-US"/>
                        <a:t>Total Funding</a:t>
                      </a:r>
                    </a:p>
                  </a:txBody>
                  <a:tcPr/>
                </a:tc>
                <a:tc>
                  <a:txBody>
                    <a:bodyPr/>
                    <a:lstStyle/>
                    <a:p>
                      <a:pPr lvl="0">
                        <a:buNone/>
                      </a:pPr>
                      <a:r>
                        <a:rPr lang="en-US"/>
                        <a:t>$1T</a:t>
                      </a:r>
                      <a:endParaRPr lang="en-US" dirty="0"/>
                    </a:p>
                  </a:txBody>
                  <a:tcPr/>
                </a:tc>
                <a:tc>
                  <a:txBody>
                    <a:bodyPr/>
                    <a:lstStyle/>
                    <a:p>
                      <a:pPr marL="0" marR="0" lvl="0" indent="0" algn="l">
                        <a:lnSpc>
                          <a:spcPct val="100000"/>
                        </a:lnSpc>
                        <a:spcBef>
                          <a:spcPts val="0"/>
                        </a:spcBef>
                        <a:spcAft>
                          <a:spcPts val="0"/>
                        </a:spcAft>
                        <a:buNone/>
                      </a:pPr>
                      <a:r>
                        <a:rPr lang="en-US" sz="1800" b="0" i="0" u="none" strike="noStrike" noProof="0">
                          <a:latin typeface="Calibri"/>
                        </a:rPr>
                        <a:t>$3.5T</a:t>
                      </a:r>
                      <a:endParaRPr lang="en-US" sz="1800" b="0" i="0" u="none" strike="noStrike" noProof="0" dirty="0">
                        <a:latin typeface="Calibri"/>
                      </a:endParaRPr>
                    </a:p>
                  </a:txBody>
                  <a:tcPr/>
                </a:tc>
                <a:extLst>
                  <a:ext uri="{0D108BD9-81ED-4DB2-BD59-A6C34878D82A}">
                    <a16:rowId xmlns:a16="http://schemas.microsoft.com/office/drawing/2014/main" val="2035655328"/>
                  </a:ext>
                </a:extLst>
              </a:tr>
              <a:tr h="845254">
                <a:tc>
                  <a:txBody>
                    <a:bodyPr/>
                    <a:lstStyle/>
                    <a:p>
                      <a:pPr lvl="0">
                        <a:buNone/>
                      </a:pPr>
                      <a:r>
                        <a:rPr lang="en-US"/>
                        <a:t>DD Act Programs</a:t>
                      </a:r>
                    </a:p>
                  </a:txBody>
                  <a:tcPr/>
                </a:tc>
                <a:tc>
                  <a:txBody>
                    <a:bodyPr/>
                    <a:lstStyle/>
                    <a:p>
                      <a:pPr lvl="0">
                        <a:buNone/>
                      </a:pPr>
                      <a:r>
                        <a:rPr lang="en-US" dirty="0"/>
                        <a:t>$10M for P&amp;A; $2M for </a:t>
                      </a:r>
                      <a:r>
                        <a:rPr lang="en-US"/>
                        <a:t>other ACL programs which </a:t>
                      </a:r>
                      <a:r>
                        <a:rPr lang="en-US" u="sng"/>
                        <a:t>might </a:t>
                      </a:r>
                      <a:r>
                        <a:rPr lang="en-US"/>
                        <a:t>include </a:t>
                      </a:r>
                      <a:r>
                        <a:rPr lang="en-US" dirty="0"/>
                        <a:t>DD Act programs.</a:t>
                      </a:r>
                    </a:p>
                  </a:txBody>
                  <a:tcPr/>
                </a:tc>
                <a:tc>
                  <a:txBody>
                    <a:bodyPr/>
                    <a:lstStyle/>
                    <a:p>
                      <a:pPr marL="0" lvl="0" indent="0" algn="l">
                        <a:lnSpc>
                          <a:spcPct val="100000"/>
                        </a:lnSpc>
                        <a:spcBef>
                          <a:spcPts val="0"/>
                        </a:spcBef>
                        <a:spcAft>
                          <a:spcPts val="0"/>
                        </a:spcAft>
                        <a:buNone/>
                      </a:pPr>
                      <a:r>
                        <a:rPr lang="en-US"/>
                        <a:t>$10M for DD Act Programs</a:t>
                      </a:r>
                      <a:endParaRPr lang="en-US" dirty="0"/>
                    </a:p>
                  </a:txBody>
                  <a:tcPr/>
                </a:tc>
                <a:extLst>
                  <a:ext uri="{0D108BD9-81ED-4DB2-BD59-A6C34878D82A}">
                    <a16:rowId xmlns:a16="http://schemas.microsoft.com/office/drawing/2014/main" val="2922505361"/>
                  </a:ext>
                </a:extLst>
              </a:tr>
              <a:tr h="339844">
                <a:tc>
                  <a:txBody>
                    <a:bodyPr/>
                    <a:lstStyle/>
                    <a:p>
                      <a:pPr lvl="0">
                        <a:buNone/>
                      </a:pPr>
                      <a:r>
                        <a:rPr lang="en-US"/>
                        <a:t>Adult Dependent </a:t>
                      </a:r>
                    </a:p>
                  </a:txBody>
                  <a:tcPr/>
                </a:tc>
                <a:tc>
                  <a:txBody>
                    <a:bodyPr/>
                    <a:lstStyle/>
                    <a:p>
                      <a:pPr lvl="0">
                        <a:buNone/>
                      </a:pPr>
                      <a:r>
                        <a:rPr lang="en-US" sz="1800" b="0" i="0" u="none" strike="noStrike" noProof="0">
                          <a:latin typeface="Calibri"/>
                        </a:rPr>
                        <a:t>Includes adult dependents. </a:t>
                      </a:r>
                      <a:endParaRPr lang="en-US"/>
                    </a:p>
                  </a:txBody>
                  <a:tcPr/>
                </a:tc>
                <a:tc>
                  <a:txBody>
                    <a:bodyPr/>
                    <a:lstStyle/>
                    <a:p>
                      <a:pPr marL="0" lvl="0" indent="0" algn="l">
                        <a:lnSpc>
                          <a:spcPct val="100000"/>
                        </a:lnSpc>
                        <a:spcBef>
                          <a:spcPts val="0"/>
                        </a:spcBef>
                        <a:spcAft>
                          <a:spcPts val="0"/>
                        </a:spcAft>
                        <a:buNone/>
                      </a:pPr>
                      <a:r>
                        <a:rPr lang="en-US" sz="1800" b="0" i="0" u="none" strike="noStrike" noProof="0">
                          <a:latin typeface="Calibri"/>
                        </a:rPr>
                        <a:t>Includes adult dependents.</a:t>
                      </a:r>
                    </a:p>
                  </a:txBody>
                  <a:tcPr/>
                </a:tc>
                <a:extLst>
                  <a:ext uri="{0D108BD9-81ED-4DB2-BD59-A6C34878D82A}">
                    <a16:rowId xmlns:a16="http://schemas.microsoft.com/office/drawing/2014/main" val="1320829605"/>
                  </a:ext>
                </a:extLst>
              </a:tr>
              <a:tr h="592549">
                <a:tc>
                  <a:txBody>
                    <a:bodyPr/>
                    <a:lstStyle/>
                    <a:p>
                      <a:pPr lvl="0">
                        <a:buNone/>
                      </a:pPr>
                      <a:r>
                        <a:rPr lang="en-US"/>
                        <a:t>HCBS Funding</a:t>
                      </a:r>
                      <a:endParaRPr lang="en-US" dirty="0"/>
                    </a:p>
                  </a:txBody>
                  <a:tcPr/>
                </a:tc>
                <a:tc>
                  <a:txBody>
                    <a:bodyPr/>
                    <a:lstStyle/>
                    <a:p>
                      <a:pPr lvl="0" algn="l">
                        <a:lnSpc>
                          <a:spcPct val="100000"/>
                        </a:lnSpc>
                        <a:spcBef>
                          <a:spcPts val="0"/>
                        </a:spcBef>
                        <a:spcAft>
                          <a:spcPts val="0"/>
                        </a:spcAft>
                        <a:buNone/>
                      </a:pPr>
                      <a:r>
                        <a:rPr lang="en-US" sz="1800" b="0" i="0" u="none" strike="noStrike" noProof="0">
                          <a:latin typeface="Calibri"/>
                        </a:rPr>
                        <a:t>None.</a:t>
                      </a:r>
                      <a:endParaRPr lang="en-US" sz="1800" b="0" i="0" u="none" strike="noStrike" noProof="0" dirty="0">
                        <a:latin typeface="Calibri"/>
                      </a:endParaRPr>
                    </a:p>
                  </a:txBody>
                  <a:tcPr/>
                </a:tc>
                <a:tc>
                  <a:txBody>
                    <a:bodyPr/>
                    <a:lstStyle/>
                    <a:p>
                      <a:pPr lvl="0" algn="l">
                        <a:lnSpc>
                          <a:spcPct val="100000"/>
                        </a:lnSpc>
                        <a:spcBef>
                          <a:spcPts val="0"/>
                        </a:spcBef>
                        <a:spcAft>
                          <a:spcPts val="0"/>
                        </a:spcAft>
                        <a:buNone/>
                      </a:pPr>
                      <a:r>
                        <a:rPr lang="en-US" sz="1800" b="0" i="0" u="none" strike="noStrike" noProof="0" dirty="0"/>
                        <a:t>FMAP bump to 14% plus additional </a:t>
                      </a:r>
                      <a:r>
                        <a:rPr lang="en-US" sz="1800" b="0" i="0" u="none" strike="noStrike" noProof="0"/>
                        <a:t>10% HCBS program for 1 year.</a:t>
                      </a:r>
                      <a:endParaRPr lang="en-US"/>
                    </a:p>
                  </a:txBody>
                  <a:tcPr/>
                </a:tc>
                <a:extLst>
                  <a:ext uri="{0D108BD9-81ED-4DB2-BD59-A6C34878D82A}">
                    <a16:rowId xmlns:a16="http://schemas.microsoft.com/office/drawing/2014/main" val="535414865"/>
                  </a:ext>
                </a:extLst>
              </a:tr>
              <a:tr h="592549">
                <a:tc>
                  <a:txBody>
                    <a:bodyPr/>
                    <a:lstStyle/>
                    <a:p>
                      <a:pPr lvl="0">
                        <a:buNone/>
                      </a:pPr>
                      <a:r>
                        <a:rPr lang="en-US"/>
                        <a:t>State Stabilization Funds </a:t>
                      </a:r>
                    </a:p>
                  </a:txBody>
                  <a:tcPr/>
                </a:tc>
                <a:tc>
                  <a:txBody>
                    <a:bodyPr/>
                    <a:lstStyle/>
                    <a:p>
                      <a:pPr lvl="0" algn="l">
                        <a:lnSpc>
                          <a:spcPct val="100000"/>
                        </a:lnSpc>
                        <a:spcBef>
                          <a:spcPts val="0"/>
                        </a:spcBef>
                        <a:spcAft>
                          <a:spcPts val="0"/>
                        </a:spcAft>
                        <a:buNone/>
                      </a:pPr>
                      <a:r>
                        <a:rPr lang="en-US" sz="1800" b="0" i="0" u="none" strike="noStrike" noProof="0" dirty="0">
                          <a:latin typeface="Calibri"/>
                        </a:rPr>
                        <a:t>No general relief funds for state and </a:t>
                      </a:r>
                      <a:r>
                        <a:rPr lang="en-US" sz="1800" b="0" i="0" u="none" strike="noStrike" noProof="0">
                          <a:latin typeface="Calibri"/>
                        </a:rPr>
                        <a:t>local governments. </a:t>
                      </a:r>
                    </a:p>
                  </a:txBody>
                  <a:tcPr/>
                </a:tc>
                <a:tc>
                  <a:txBody>
                    <a:bodyPr/>
                    <a:lstStyle/>
                    <a:p>
                      <a:pPr lvl="0" algn="l">
                        <a:lnSpc>
                          <a:spcPct val="100000"/>
                        </a:lnSpc>
                        <a:spcBef>
                          <a:spcPts val="0"/>
                        </a:spcBef>
                        <a:spcAft>
                          <a:spcPts val="0"/>
                        </a:spcAft>
                        <a:buNone/>
                      </a:pPr>
                      <a:r>
                        <a:rPr lang="en-US" sz="1800" b="0" i="0" u="none" strike="noStrike" noProof="0" dirty="0"/>
                        <a:t>$540 billion in grants to states, tribes, </a:t>
                      </a:r>
                      <a:r>
                        <a:rPr lang="en-US" sz="1800" b="0" i="0" u="none" strike="noStrike" noProof="0"/>
                        <a:t>and territories; </a:t>
                      </a:r>
                      <a:r>
                        <a:rPr lang="en-US" sz="1800" b="0" i="0" u="none" strike="noStrike" noProof="0">
                          <a:latin typeface="Calibri"/>
                        </a:rPr>
                        <a:t>$375 billion to local </a:t>
                      </a:r>
                      <a:endParaRPr lang="en-US"/>
                    </a:p>
                  </a:txBody>
                  <a:tcPr/>
                </a:tc>
                <a:extLst>
                  <a:ext uri="{0D108BD9-81ED-4DB2-BD59-A6C34878D82A}">
                    <a16:rowId xmlns:a16="http://schemas.microsoft.com/office/drawing/2014/main" val="1040026075"/>
                  </a:ext>
                </a:extLst>
              </a:tr>
              <a:tr h="1350664">
                <a:tc>
                  <a:txBody>
                    <a:bodyPr/>
                    <a:lstStyle/>
                    <a:p>
                      <a:pPr lvl="0">
                        <a:buNone/>
                      </a:pPr>
                      <a:r>
                        <a:rPr lang="en-US"/>
                        <a:t>Corporate immunity from lawsuits "related to" COVID-19.</a:t>
                      </a:r>
                      <a:endParaRPr lang="en-US" dirty="0"/>
                    </a:p>
                  </a:txBody>
                  <a:tcPr/>
                </a:tc>
                <a:tc>
                  <a:txBody>
                    <a:bodyPr/>
                    <a:lstStyle/>
                    <a:p>
                      <a:pPr lvl="0">
                        <a:buNone/>
                      </a:pPr>
                      <a:r>
                        <a:rPr lang="en-US" dirty="0"/>
                        <a:t>Expansive corporate immunity sheilding from lawsuits (states and </a:t>
                      </a:r>
                      <a:r>
                        <a:rPr lang="en-US"/>
                        <a:t>federal) except for "intentional misconduct and gross negligence" through </a:t>
                      </a:r>
                      <a:r>
                        <a:rPr lang="en-US" dirty="0"/>
                        <a:t>2024.</a:t>
                      </a:r>
                    </a:p>
                  </a:txBody>
                  <a:tcPr/>
                </a:tc>
                <a:tc>
                  <a:txBody>
                    <a:bodyPr/>
                    <a:lstStyle/>
                    <a:p>
                      <a:pPr marL="0" lvl="0" indent="0" algn="l">
                        <a:lnSpc>
                          <a:spcPct val="100000"/>
                        </a:lnSpc>
                        <a:spcBef>
                          <a:spcPts val="0"/>
                        </a:spcBef>
                        <a:spcAft>
                          <a:spcPts val="0"/>
                        </a:spcAft>
                        <a:buNone/>
                      </a:pPr>
                      <a:r>
                        <a:rPr lang="en-US" sz="1800" b="0" i="0" u="none" strike="noStrike" noProof="0">
                          <a:latin typeface="Calibri"/>
                        </a:rPr>
                        <a:t>No corporate immunity provision</a:t>
                      </a:r>
                      <a:endParaRPr lang="en-US"/>
                    </a:p>
                  </a:txBody>
                  <a:tcPr/>
                </a:tc>
                <a:extLst>
                  <a:ext uri="{0D108BD9-81ED-4DB2-BD59-A6C34878D82A}">
                    <a16:rowId xmlns:a16="http://schemas.microsoft.com/office/drawing/2014/main" val="3267479322"/>
                  </a:ext>
                </a:extLst>
              </a:tr>
            </a:tbl>
          </a:graphicData>
        </a:graphic>
      </p:graphicFrame>
      <p:sp>
        <p:nvSpPr>
          <p:cNvPr id="3" name="TextBox 2">
            <a:extLst>
              <a:ext uri="{FF2B5EF4-FFF2-40B4-BE49-F238E27FC236}">
                <a16:creationId xmlns:a16="http://schemas.microsoft.com/office/drawing/2014/main" id="{53E5ABE4-5BA6-42B2-8777-7987F8838777}"/>
              </a:ext>
            </a:extLst>
          </p:cNvPr>
          <p:cNvSpPr txBox="1"/>
          <p:nvPr/>
        </p:nvSpPr>
        <p:spPr>
          <a:xfrm>
            <a:off x="493872" y="1239144"/>
            <a:ext cx="109500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See more disability specific</a:t>
            </a:r>
            <a:r>
              <a:rPr lang="en-US">
                <a:solidFill>
                  <a:srgbClr val="000000"/>
                </a:solidFill>
                <a:cs typeface="Calibri"/>
              </a:rPr>
              <a:t> information here</a:t>
            </a:r>
            <a:r>
              <a:rPr lang="en-US">
                <a:ea typeface="+mn-lt"/>
                <a:cs typeface="+mn-lt"/>
              </a:rPr>
              <a:t>:</a:t>
            </a:r>
            <a:r>
              <a:rPr lang="en-US" dirty="0">
                <a:ea typeface="+mn-lt"/>
                <a:cs typeface="+mn-lt"/>
              </a:rPr>
              <a:t> </a:t>
            </a:r>
            <a:r>
              <a:rPr lang="en-US" dirty="0">
                <a:ea typeface="+mn-lt"/>
                <a:cs typeface="+mn-lt"/>
                <a:hlinkClick r:id="rId5"/>
              </a:rPr>
              <a:t>https://medicaid.publicrep.org/wp-content/uploads/HEALS-v-HEROES.pdf</a:t>
            </a:r>
            <a:r>
              <a:rPr lang="en-US">
                <a:solidFill>
                  <a:srgbClr val="323130"/>
                </a:solidFill>
                <a:cs typeface="Calibri"/>
              </a:rPr>
              <a:t> and general information here </a:t>
            </a:r>
            <a:r>
              <a:rPr lang="en-US" dirty="0">
                <a:cs typeface="Calibri"/>
                <a:hlinkClick r:id="rId6"/>
              </a:rPr>
              <a:t>https://progressivecaucusactionfund.org/s/Comparison-of-the-Heroes-Act-and-HEALS-Act.pdf</a:t>
            </a:r>
            <a:r>
              <a:rPr lang="en-US" dirty="0">
                <a:cs typeface="Calibri" panose="020F0502020204030204"/>
              </a:rPr>
              <a:t>.</a:t>
            </a:r>
          </a:p>
        </p:txBody>
      </p:sp>
    </p:spTree>
    <p:extLst>
      <p:ext uri="{BB962C8B-B14F-4D97-AF65-F5344CB8AC3E}">
        <p14:creationId xmlns:p14="http://schemas.microsoft.com/office/powerpoint/2010/main" val="30487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540406" y="181193"/>
            <a:ext cx="10515600"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dirty="0">
                <a:latin typeface="+mj-lt"/>
                <a:ea typeface="+mj-ea"/>
                <a:cs typeface="Calibri Light"/>
              </a:rPr>
              <a:t>Next Steps: Grassroots/</a:t>
            </a:r>
            <a:r>
              <a:rPr lang="en-US" sz="4400" dirty="0" err="1">
                <a:latin typeface="+mj-lt"/>
                <a:ea typeface="+mj-ea"/>
                <a:cs typeface="Calibri Light"/>
              </a:rPr>
              <a:t>Grasstops</a:t>
            </a:r>
            <a:r>
              <a:rPr lang="en-US" sz="4400" dirty="0">
                <a:latin typeface="+mj-lt"/>
                <a:ea typeface="+mj-ea"/>
                <a:cs typeface="Calibri Light"/>
              </a:rPr>
              <a:t> Advocacy</a:t>
            </a:r>
            <a:endParaRPr lang="en-US" dirty="0">
              <a:ea typeface="+mj-ea"/>
            </a:endParaRPr>
          </a:p>
        </p:txBody>
      </p:sp>
      <p:sp>
        <p:nvSpPr>
          <p:cNvPr id="2" name="TextBox 1">
            <a:extLst>
              <a:ext uri="{FF2B5EF4-FFF2-40B4-BE49-F238E27FC236}">
                <a16:creationId xmlns:a16="http://schemas.microsoft.com/office/drawing/2014/main" id="{13AFD391-B3AB-4B60-893A-FA0AED554F6F}"/>
              </a:ext>
            </a:extLst>
          </p:cNvPr>
          <p:cNvSpPr txBox="1"/>
          <p:nvPr/>
        </p:nvSpPr>
        <p:spPr>
          <a:xfrm>
            <a:off x="590331" y="835572"/>
            <a:ext cx="110901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Segoe UI"/>
            </a:endParaRPr>
          </a:p>
        </p:txBody>
      </p:sp>
      <p:pic>
        <p:nvPicPr>
          <p:cNvPr id="3" name="Picture 4" descr="A close up of a flower&#10;&#10;Description automatically generated">
            <a:extLst>
              <a:ext uri="{FF2B5EF4-FFF2-40B4-BE49-F238E27FC236}">
                <a16:creationId xmlns:a16="http://schemas.microsoft.com/office/drawing/2014/main" id="{3CC17D13-9F75-4172-A7ED-51238B42D097}"/>
              </a:ext>
            </a:extLst>
          </p:cNvPr>
          <p:cNvPicPr>
            <a:picLocks noChangeAspect="1"/>
          </p:cNvPicPr>
          <p:nvPr/>
        </p:nvPicPr>
        <p:blipFill>
          <a:blip r:embed="rId3"/>
          <a:stretch>
            <a:fillRect/>
          </a:stretch>
        </p:blipFill>
        <p:spPr>
          <a:xfrm>
            <a:off x="538820" y="1140427"/>
            <a:ext cx="2390775" cy="1914525"/>
          </a:xfrm>
          <a:prstGeom prst="rect">
            <a:avLst/>
          </a:prstGeom>
        </p:spPr>
      </p:pic>
      <p:sp>
        <p:nvSpPr>
          <p:cNvPr id="5" name="TextBox 4">
            <a:extLst>
              <a:ext uri="{FF2B5EF4-FFF2-40B4-BE49-F238E27FC236}">
                <a16:creationId xmlns:a16="http://schemas.microsoft.com/office/drawing/2014/main" id="{BACE6F07-CF13-446A-B0D1-20CD79EF8736}"/>
              </a:ext>
            </a:extLst>
          </p:cNvPr>
          <p:cNvSpPr txBox="1"/>
          <p:nvPr/>
        </p:nvSpPr>
        <p:spPr>
          <a:xfrm>
            <a:off x="3741821" y="144579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Self-Advocates</a:t>
            </a:r>
          </a:p>
          <a:p>
            <a:endParaRPr lang="en-US" dirty="0">
              <a:cs typeface="Calibri"/>
            </a:endParaRPr>
          </a:p>
        </p:txBody>
      </p:sp>
      <p:sp>
        <p:nvSpPr>
          <p:cNvPr id="6" name="TextBox 5">
            <a:extLst>
              <a:ext uri="{FF2B5EF4-FFF2-40B4-BE49-F238E27FC236}">
                <a16:creationId xmlns:a16="http://schemas.microsoft.com/office/drawing/2014/main" id="{C5166B5D-F40A-4A79-9BFF-3F8843DC99DD}"/>
              </a:ext>
            </a:extLst>
          </p:cNvPr>
          <p:cNvSpPr txBox="1"/>
          <p:nvPr/>
        </p:nvSpPr>
        <p:spPr>
          <a:xfrm>
            <a:off x="3483644" y="3924801"/>
            <a:ext cx="239227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DD Council Execs</a:t>
            </a:r>
            <a:endParaRPr lang="en-US"/>
          </a:p>
          <a:p>
            <a:pPr algn="ctr"/>
            <a:r>
              <a:rPr lang="en-US">
                <a:cs typeface="Calibri"/>
              </a:rPr>
              <a:t>DD Council Members</a:t>
            </a:r>
            <a:br>
              <a:rPr lang="en-US" dirty="0">
                <a:cs typeface="Calibri"/>
              </a:rPr>
            </a:br>
            <a:r>
              <a:rPr lang="en-US">
                <a:cs typeface="Calibri"/>
              </a:rPr>
              <a:t>Local Legislators</a:t>
            </a:r>
          </a:p>
          <a:p>
            <a:pPr algn="ctr"/>
            <a:r>
              <a:rPr lang="en-US" dirty="0">
                <a:cs typeface="Calibri"/>
              </a:rPr>
              <a:t>Non-profits/providers</a:t>
            </a:r>
            <a:br>
              <a:rPr lang="en-US" dirty="0">
                <a:cs typeface="Calibri"/>
              </a:rPr>
            </a:br>
            <a:r>
              <a:rPr lang="en-US">
                <a:cs typeface="Calibri"/>
              </a:rPr>
              <a:t>Council grantees</a:t>
            </a:r>
            <a:endParaRPr lang="en-US" dirty="0">
              <a:cs typeface="Calibri"/>
            </a:endParaRPr>
          </a:p>
          <a:p>
            <a:pPr algn="ctr"/>
            <a:r>
              <a:rPr lang="en-US">
                <a:cs typeface="Calibri"/>
              </a:rPr>
              <a:t>Media</a:t>
            </a:r>
            <a:endParaRPr lang="en-US" dirty="0">
              <a:cs typeface="Calibri"/>
            </a:endParaRPr>
          </a:p>
          <a:p>
            <a:endParaRPr lang="en-US" dirty="0">
              <a:cs typeface="Calibri"/>
            </a:endParaRPr>
          </a:p>
        </p:txBody>
      </p:sp>
      <p:pic>
        <p:nvPicPr>
          <p:cNvPr id="7" name="Picture 7" descr="A picture containing nature, grass&#10;&#10;Description automatically generated">
            <a:extLst>
              <a:ext uri="{FF2B5EF4-FFF2-40B4-BE49-F238E27FC236}">
                <a16:creationId xmlns:a16="http://schemas.microsoft.com/office/drawing/2014/main" id="{BDB4289B-4853-4087-9F0A-3D23BF7D2205}"/>
              </a:ext>
            </a:extLst>
          </p:cNvPr>
          <p:cNvPicPr>
            <a:picLocks noChangeAspect="1"/>
          </p:cNvPicPr>
          <p:nvPr/>
        </p:nvPicPr>
        <p:blipFill>
          <a:blip r:embed="rId4"/>
          <a:stretch>
            <a:fillRect/>
          </a:stretch>
        </p:blipFill>
        <p:spPr>
          <a:xfrm>
            <a:off x="593558" y="3928310"/>
            <a:ext cx="2743200" cy="1828800"/>
          </a:xfrm>
          <a:prstGeom prst="rect">
            <a:avLst/>
          </a:prstGeom>
        </p:spPr>
      </p:pic>
      <p:sp>
        <p:nvSpPr>
          <p:cNvPr id="8" name="TextBox 7">
            <a:extLst>
              <a:ext uri="{FF2B5EF4-FFF2-40B4-BE49-F238E27FC236}">
                <a16:creationId xmlns:a16="http://schemas.microsoft.com/office/drawing/2014/main" id="{E5E3147A-9BDC-476B-A058-876A5934BABB}"/>
              </a:ext>
            </a:extLst>
          </p:cNvPr>
          <p:cNvSpPr txBox="1"/>
          <p:nvPr/>
        </p:nvSpPr>
        <p:spPr>
          <a:xfrm>
            <a:off x="5957638" y="1024689"/>
            <a:ext cx="575109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Calibri"/>
                <a:cs typeface="Arial"/>
              </a:rPr>
              <a:t>Contact your Congressional Delegation:</a:t>
            </a:r>
          </a:p>
          <a:p>
            <a:pPr>
              <a:buAutoNum type="arabicPeriod"/>
            </a:pPr>
            <a:r>
              <a:rPr lang="en-US" sz="1600">
                <a:latin typeface="Calibri"/>
                <a:cs typeface="Arial"/>
              </a:rPr>
              <a:t>Call the Capitol Switchboard at (202) 224-3121 (voice) or (202) 224-3091 (tty) and ask to be connected to your member. </a:t>
            </a:r>
          </a:p>
          <a:p>
            <a:pPr>
              <a:buAutoNum type="arabicPeriod"/>
            </a:pPr>
            <a:r>
              <a:rPr lang="en-US" sz="1600" b="1">
                <a:latin typeface="Calibri"/>
                <a:cs typeface="Arial"/>
              </a:rPr>
              <a:t> Script: "</a:t>
            </a:r>
            <a:r>
              <a:rPr lang="en-US" sz="1600">
                <a:latin typeface="Calibri"/>
                <a:cs typeface="Arial"/>
              </a:rPr>
              <a:t>Hello, this is [Name]. I'm a resident of [Town, State]. I am calling to ask [Senator's or Representative's Name] to insist that legislation for the COVID-19 response include 1) an increased FMAP, 2) funding for Medicaid home and community-based services, 3) at least $540B funding for states, and at least $30M for the state developmental disabilities councils and other DD Act programs."</a:t>
            </a:r>
          </a:p>
        </p:txBody>
      </p:sp>
      <p:sp>
        <p:nvSpPr>
          <p:cNvPr id="9" name="TextBox 8">
            <a:extLst>
              <a:ext uri="{FF2B5EF4-FFF2-40B4-BE49-F238E27FC236}">
                <a16:creationId xmlns:a16="http://schemas.microsoft.com/office/drawing/2014/main" id="{C3D7BDBB-1C76-469C-88D6-F8B57CCD305E}"/>
              </a:ext>
            </a:extLst>
          </p:cNvPr>
          <p:cNvSpPr txBox="1"/>
          <p:nvPr/>
        </p:nvSpPr>
        <p:spPr>
          <a:xfrm>
            <a:off x="5922545" y="3887203"/>
            <a:ext cx="5239752"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1. Power map influencers in your state. </a:t>
            </a:r>
            <a:endParaRPr lang="en-US" sz="1600">
              <a:cs typeface="Calibri"/>
            </a:endParaRPr>
          </a:p>
          <a:p>
            <a:r>
              <a:rPr lang="en-US" sz="1600">
                <a:cs typeface="Calibri"/>
              </a:rPr>
              <a:t>2. Ask them to forward the letter from Sen. Warren or the DD Network letter to their members of Congress.</a:t>
            </a:r>
          </a:p>
          <a:p>
            <a:r>
              <a:rPr lang="en-US" sz="1600">
                <a:cs typeface="Calibri"/>
              </a:rPr>
              <a:t>3. Keep track of the congressional staff responses and let NACDD know so </a:t>
            </a:r>
            <a:r>
              <a:rPr lang="en-US" sz="1600" dirty="0">
                <a:cs typeface="Calibri"/>
              </a:rPr>
              <a:t>they can follow up.</a:t>
            </a:r>
          </a:p>
          <a:p>
            <a:r>
              <a:rPr lang="en-US" sz="1600">
                <a:cs typeface="Calibri"/>
              </a:rPr>
              <a:t>4. Contact Erin Prangley for background information and letters to send. </a:t>
            </a:r>
            <a:endParaRPr lang="en-US" sz="1600" dirty="0">
              <a:cs typeface="Calibri"/>
            </a:endParaRPr>
          </a:p>
        </p:txBody>
      </p:sp>
      <p:cxnSp>
        <p:nvCxnSpPr>
          <p:cNvPr id="10" name="Straight Arrow Connector 9">
            <a:extLst>
              <a:ext uri="{FF2B5EF4-FFF2-40B4-BE49-F238E27FC236}">
                <a16:creationId xmlns:a16="http://schemas.microsoft.com/office/drawing/2014/main" id="{1009088C-E904-4BD6-9B9B-0A3099679D3D}"/>
              </a:ext>
            </a:extLst>
          </p:cNvPr>
          <p:cNvCxnSpPr/>
          <p:nvPr/>
        </p:nvCxnSpPr>
        <p:spPr>
          <a:xfrm>
            <a:off x="232110" y="3530767"/>
            <a:ext cx="11450052" cy="70185"/>
          </a:xfrm>
          <a:prstGeom prst="straightConnector1">
            <a:avLst/>
          </a:prstGeom>
          <a:ln w="5715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5730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540406" y="181193"/>
            <a:ext cx="10813392"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600" dirty="0">
                <a:latin typeface="+mj-lt"/>
                <a:ea typeface="+mj-ea"/>
                <a:cs typeface="Calibri Light"/>
              </a:rPr>
              <a:t>PPC Resource: Emergency Medicaid Waivers</a:t>
            </a:r>
            <a:endParaRPr lang="en-US" sz="3600">
              <a:ea typeface="+mj-ea"/>
              <a:cs typeface="Calibri"/>
            </a:endParaRPr>
          </a:p>
        </p:txBody>
      </p:sp>
      <p:pic>
        <p:nvPicPr>
          <p:cNvPr id="7" name="Picture 7" descr="A screenshot of a cell phone&#10;&#10;Description automatically generated">
            <a:extLst>
              <a:ext uri="{FF2B5EF4-FFF2-40B4-BE49-F238E27FC236}">
                <a16:creationId xmlns:a16="http://schemas.microsoft.com/office/drawing/2014/main" id="{2795AEBD-D22D-45DE-819D-E442E07E6E13}"/>
              </a:ext>
            </a:extLst>
          </p:cNvPr>
          <p:cNvPicPr>
            <a:picLocks noChangeAspect="1"/>
          </p:cNvPicPr>
          <p:nvPr/>
        </p:nvPicPr>
        <p:blipFill>
          <a:blip r:embed="rId3"/>
          <a:stretch>
            <a:fillRect/>
          </a:stretch>
        </p:blipFill>
        <p:spPr>
          <a:xfrm>
            <a:off x="8318740" y="3088355"/>
            <a:ext cx="2743200" cy="3499253"/>
          </a:xfrm>
          <a:prstGeom prst="rect">
            <a:avLst/>
          </a:prstGeom>
        </p:spPr>
      </p:pic>
      <p:pic>
        <p:nvPicPr>
          <p:cNvPr id="6" name="Picture 6" descr="A screenshot of a social media post&#10;&#10;Description automatically generated">
            <a:extLst>
              <a:ext uri="{FF2B5EF4-FFF2-40B4-BE49-F238E27FC236}">
                <a16:creationId xmlns:a16="http://schemas.microsoft.com/office/drawing/2014/main" id="{559DE2FD-C356-4402-884D-75B45FBB0034}"/>
              </a:ext>
            </a:extLst>
          </p:cNvPr>
          <p:cNvPicPr>
            <a:picLocks noChangeAspect="1"/>
          </p:cNvPicPr>
          <p:nvPr/>
        </p:nvPicPr>
        <p:blipFill>
          <a:blip r:embed="rId4"/>
          <a:stretch>
            <a:fillRect/>
          </a:stretch>
        </p:blipFill>
        <p:spPr>
          <a:xfrm>
            <a:off x="7772400" y="2004793"/>
            <a:ext cx="2743200" cy="3538526"/>
          </a:xfrm>
          <a:prstGeom prst="rect">
            <a:avLst/>
          </a:prstGeom>
        </p:spPr>
      </p:pic>
      <p:pic>
        <p:nvPicPr>
          <p:cNvPr id="3" name="Picture 5" descr="A screenshot of a cell phone&#10;&#10;Description automatically generated">
            <a:extLst>
              <a:ext uri="{FF2B5EF4-FFF2-40B4-BE49-F238E27FC236}">
                <a16:creationId xmlns:a16="http://schemas.microsoft.com/office/drawing/2014/main" id="{4B6B2469-8507-4AAD-9418-3D9B792AE4D6}"/>
              </a:ext>
            </a:extLst>
          </p:cNvPr>
          <p:cNvPicPr>
            <a:picLocks noChangeAspect="1"/>
          </p:cNvPicPr>
          <p:nvPr/>
        </p:nvPicPr>
        <p:blipFill>
          <a:blip r:embed="rId5"/>
          <a:stretch>
            <a:fillRect/>
          </a:stretch>
        </p:blipFill>
        <p:spPr>
          <a:xfrm>
            <a:off x="6955236" y="1298669"/>
            <a:ext cx="2829464" cy="3560985"/>
          </a:xfrm>
          <a:prstGeom prst="rect">
            <a:avLst/>
          </a:prstGeom>
        </p:spPr>
      </p:pic>
      <p:sp>
        <p:nvSpPr>
          <p:cNvPr id="9" name="TextBox 8">
            <a:extLst>
              <a:ext uri="{FF2B5EF4-FFF2-40B4-BE49-F238E27FC236}">
                <a16:creationId xmlns:a16="http://schemas.microsoft.com/office/drawing/2014/main" id="{49957284-6638-44CF-B0E6-395B38658FF3}"/>
              </a:ext>
            </a:extLst>
          </p:cNvPr>
          <p:cNvSpPr txBox="1"/>
          <p:nvPr/>
        </p:nvSpPr>
        <p:spPr>
          <a:xfrm>
            <a:off x="540589" y="1115683"/>
            <a:ext cx="50004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Recommendation #1: Automatic extension and reinstatement of approved emergency waivers.</a:t>
            </a:r>
          </a:p>
        </p:txBody>
      </p:sp>
      <p:sp>
        <p:nvSpPr>
          <p:cNvPr id="10" name="TextBox 9">
            <a:extLst>
              <a:ext uri="{FF2B5EF4-FFF2-40B4-BE49-F238E27FC236}">
                <a16:creationId xmlns:a16="http://schemas.microsoft.com/office/drawing/2014/main" id="{E0E1AE28-433D-4E2A-8091-44D6204EE65B}"/>
              </a:ext>
            </a:extLst>
          </p:cNvPr>
          <p:cNvSpPr txBox="1"/>
          <p:nvPr/>
        </p:nvSpPr>
        <p:spPr>
          <a:xfrm>
            <a:off x="540589" y="1719533"/>
            <a:ext cx="662508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Recommendation #2: Allow states to permanently continue certain </a:t>
            </a:r>
            <a:r>
              <a:rPr lang="en-US" dirty="0"/>
              <a:t>waiver services included in many states’ approved 1915 (c) Waiver </a:t>
            </a:r>
            <a:r>
              <a:rPr lang="en-US"/>
              <a:t>Appendix K.·</a:t>
            </a:r>
          </a:p>
          <a:p>
            <a:pPr marL="285750" indent="-285750">
              <a:buFont typeface="Arial"/>
              <a:buChar char="•"/>
            </a:pPr>
            <a:r>
              <a:rPr lang="en-US"/>
              <a:t>Telehealth with safeguards to protect against social isolation;</a:t>
            </a:r>
            <a:endParaRPr lang="en-US" dirty="0">
              <a:cs typeface="Calibri"/>
            </a:endParaRPr>
          </a:p>
          <a:p>
            <a:pPr marL="285750" indent="-285750">
              <a:buFont typeface="Arial"/>
              <a:buChar char="•"/>
            </a:pPr>
            <a:r>
              <a:rPr lang="en-US"/>
              <a:t>Virtual Services where desired by the participant and as appropriate;</a:t>
            </a:r>
            <a:endParaRPr lang="en-US" dirty="0">
              <a:cs typeface="Calibri"/>
            </a:endParaRPr>
          </a:p>
          <a:p>
            <a:pPr marL="285750" indent="-285750">
              <a:buFont typeface="Arial"/>
              <a:buChar char="•"/>
            </a:pPr>
            <a:r>
              <a:rPr lang="en-US"/>
              <a:t>Remote support technology (both remote services and </a:t>
            </a:r>
            <a:r>
              <a:rPr lang="en-US" dirty="0"/>
              <a:t>supports and providing access to technology to </a:t>
            </a:r>
            <a:r>
              <a:rPr lang="en-US"/>
              <a:t>access virtual services)</a:t>
            </a:r>
            <a:endParaRPr lang="en-US" dirty="0">
              <a:cs typeface="Calibri"/>
            </a:endParaRPr>
          </a:p>
          <a:p>
            <a:pPr marL="285750" indent="-285750">
              <a:buFont typeface="Arial"/>
              <a:buChar char="•"/>
            </a:pPr>
            <a:r>
              <a:rPr lang="en-US"/>
              <a:t>Assistive Technology</a:t>
            </a:r>
            <a:endParaRPr lang="en-US" dirty="0">
              <a:cs typeface="Calibri"/>
            </a:endParaRPr>
          </a:p>
          <a:p>
            <a:pPr marL="285750" indent="-285750">
              <a:buFont typeface="Arial"/>
              <a:buChar char="•"/>
            </a:pPr>
            <a:r>
              <a:rPr lang="en-US"/>
              <a:t>Overtime and hazard pay for Direct Care workers;</a:t>
            </a:r>
            <a:endParaRPr lang="en-US" dirty="0">
              <a:cs typeface="Calibri"/>
            </a:endParaRPr>
          </a:p>
          <a:p>
            <a:pPr marL="285750" indent="-285750">
              <a:buFont typeface="Arial"/>
              <a:buChar char="•"/>
            </a:pPr>
            <a:r>
              <a:rPr lang="en-US"/>
              <a:t>Personal Protective Equipment and medical supplies</a:t>
            </a:r>
            <a:endParaRPr lang="en-US" dirty="0">
              <a:cs typeface="Calibri"/>
            </a:endParaRPr>
          </a:p>
          <a:p>
            <a:pPr marL="285750" indent="-285750">
              <a:buFont typeface="Arial"/>
              <a:buChar char="•"/>
            </a:pPr>
            <a:r>
              <a:rPr lang="en-US"/>
              <a:t>Family members paid as support</a:t>
            </a:r>
            <a:endParaRPr lang="en-US" dirty="0">
              <a:cs typeface="Calibri"/>
            </a:endParaRPr>
          </a:p>
          <a:p>
            <a:pPr marL="285750" indent="-285750">
              <a:buFont typeface="Arial"/>
              <a:buChar char="•"/>
            </a:pPr>
            <a:r>
              <a:rPr lang="en-US"/>
              <a:t>Support to set up and use technology, including connecting to the internet and training and support to use the technology.</a:t>
            </a:r>
            <a:endParaRPr lang="en-US">
              <a:cs typeface="Calibri"/>
            </a:endParaRPr>
          </a:p>
          <a:p>
            <a:r>
              <a:rPr lang="en-US"/>
              <a:t>Recommendation #3: CMS should incentivize rebalancing initiatives.</a:t>
            </a:r>
          </a:p>
        </p:txBody>
      </p:sp>
      <p:sp>
        <p:nvSpPr>
          <p:cNvPr id="11" name="TextBox 10">
            <a:extLst>
              <a:ext uri="{FF2B5EF4-FFF2-40B4-BE49-F238E27FC236}">
                <a16:creationId xmlns:a16="http://schemas.microsoft.com/office/drawing/2014/main" id="{3AF6060D-FE2B-4CAB-BB51-47AC5E7AE6BA}"/>
              </a:ext>
            </a:extLst>
          </p:cNvPr>
          <p:cNvSpPr txBox="1"/>
          <p:nvPr/>
        </p:nvSpPr>
        <p:spPr>
          <a:xfrm>
            <a:off x="540589" y="5773947"/>
            <a:ext cx="97737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Recommendation #4: Stakeholder input </a:t>
            </a:r>
          </a:p>
        </p:txBody>
      </p:sp>
    </p:spTree>
    <p:extLst>
      <p:ext uri="{BB962C8B-B14F-4D97-AF65-F5344CB8AC3E}">
        <p14:creationId xmlns:p14="http://schemas.microsoft.com/office/powerpoint/2010/main" val="412304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540406" y="181193"/>
            <a:ext cx="10813392"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600" dirty="0">
                <a:latin typeface="+mj-lt"/>
                <a:ea typeface="+mj-ea"/>
                <a:cs typeface="Calibri Light"/>
              </a:rPr>
              <a:t>Next Steps: State Support for Waivers</a:t>
            </a:r>
            <a:endParaRPr lang="en-US" sz="3600" dirty="0">
              <a:ea typeface="+mj-ea"/>
              <a:cs typeface="Calibri"/>
            </a:endParaRPr>
          </a:p>
        </p:txBody>
      </p:sp>
      <p:sp>
        <p:nvSpPr>
          <p:cNvPr id="9" name="TextBox 8">
            <a:extLst>
              <a:ext uri="{FF2B5EF4-FFF2-40B4-BE49-F238E27FC236}">
                <a16:creationId xmlns:a16="http://schemas.microsoft.com/office/drawing/2014/main" id="{49957284-6638-44CF-B0E6-395B38658FF3}"/>
              </a:ext>
            </a:extLst>
          </p:cNvPr>
          <p:cNvSpPr txBox="1"/>
          <p:nvPr/>
        </p:nvSpPr>
        <p:spPr>
          <a:xfrm>
            <a:off x="540589" y="1115683"/>
            <a:ext cx="50004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10" name="TextBox 9">
            <a:extLst>
              <a:ext uri="{FF2B5EF4-FFF2-40B4-BE49-F238E27FC236}">
                <a16:creationId xmlns:a16="http://schemas.microsoft.com/office/drawing/2014/main" id="{E0E1AE28-433D-4E2A-8091-44D6204EE65B}"/>
              </a:ext>
            </a:extLst>
          </p:cNvPr>
          <p:cNvSpPr txBox="1"/>
          <p:nvPr/>
        </p:nvSpPr>
        <p:spPr>
          <a:xfrm>
            <a:off x="460378" y="1298428"/>
            <a:ext cx="5893165" cy="39803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cs typeface="Calibri"/>
              </a:rPr>
              <a:t>Grassroots</a:t>
            </a:r>
          </a:p>
          <a:p>
            <a:r>
              <a:rPr lang="en-US">
                <a:cs typeface="Calibri"/>
              </a:rPr>
              <a:t>1. Story collection. (See shared resources drive for examples from Wisconsin, Texas, and other states.)</a:t>
            </a:r>
          </a:p>
          <a:p>
            <a:r>
              <a:rPr lang="en-US" dirty="0">
                <a:cs typeface="Calibri"/>
              </a:rPr>
              <a:t>2. Package and report to state and federal legislators. </a:t>
            </a:r>
            <a:r>
              <a:rPr lang="en-US" i="1" dirty="0">
                <a:cs typeface="Calibri"/>
              </a:rPr>
              <a:t>See</a:t>
            </a:r>
            <a:r>
              <a:rPr lang="en-US" dirty="0">
                <a:cs typeface="Calibri"/>
              </a:rPr>
              <a:t> </a:t>
            </a:r>
            <a:r>
              <a:rPr lang="en-US" dirty="0">
                <a:ea typeface="+mn-lt"/>
                <a:cs typeface="+mn-lt"/>
              </a:rPr>
              <a:t>TX Covid </a:t>
            </a:r>
            <a:r>
              <a:rPr lang="en-US">
                <a:ea typeface="+mn-lt"/>
                <a:cs typeface="+mn-lt"/>
              </a:rPr>
              <a:t>Stories at </a:t>
            </a:r>
            <a:r>
              <a:rPr lang="en-US" dirty="0">
                <a:ea typeface="+mn-lt"/>
                <a:cs typeface="+mn-lt"/>
                <a:hlinkClick r:id="rId3"/>
              </a:rPr>
              <a:t>https://tcdd.texas.gov/resources/covid-19-information/texas-covid-stories/</a:t>
            </a:r>
            <a:r>
              <a:rPr lang="en-US">
                <a:ea typeface="+mn-lt"/>
                <a:cs typeface="+mn-lt"/>
              </a:rPr>
              <a:t> and WI Survival Coalition press release and press packet on </a:t>
            </a:r>
            <a:r>
              <a:rPr lang="en-US" dirty="0">
                <a:ea typeface="+mn-lt"/>
                <a:cs typeface="+mn-lt"/>
              </a:rPr>
              <a:t>survey of COVID impacts on people with disabilities at </a:t>
            </a:r>
            <a:endParaRPr lang="en-US" dirty="0">
              <a:cs typeface="Calibri"/>
            </a:endParaRPr>
          </a:p>
          <a:p>
            <a:r>
              <a:rPr lang="en-US" dirty="0">
                <a:ea typeface="+mn-lt"/>
                <a:cs typeface="+mn-lt"/>
                <a:hlinkClick r:id="rId4"/>
              </a:rPr>
              <a:t>http://www.survivalcoalitionwi.org/wp-content/uploads/2020/04/SurvivalCoalition_PressRelease_COVID2_042120_FINAL.pdf</a:t>
            </a:r>
            <a:endParaRPr lang="en-US"/>
          </a:p>
          <a:p>
            <a:endParaRPr lang="en-US" dirty="0">
              <a:cs typeface="Calibri"/>
            </a:endParaRPr>
          </a:p>
          <a:p>
            <a:endParaRPr lang="en-US">
              <a:cs typeface="Calibri"/>
            </a:endParaRPr>
          </a:p>
          <a:p>
            <a:endParaRPr lang="en-US" dirty="0">
              <a:cs typeface="Calibri"/>
            </a:endParaRPr>
          </a:p>
        </p:txBody>
      </p:sp>
      <p:sp>
        <p:nvSpPr>
          <p:cNvPr id="2" name="TextBox 1">
            <a:extLst>
              <a:ext uri="{FF2B5EF4-FFF2-40B4-BE49-F238E27FC236}">
                <a16:creationId xmlns:a16="http://schemas.microsoft.com/office/drawing/2014/main" id="{E5438031-FC74-42B3-8D86-AD2C04560E5A}"/>
              </a:ext>
            </a:extLst>
          </p:cNvPr>
          <p:cNvSpPr txBox="1"/>
          <p:nvPr/>
        </p:nvSpPr>
        <p:spPr>
          <a:xfrm>
            <a:off x="463216" y="4463715"/>
            <a:ext cx="44577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cs typeface="Calibri"/>
              </a:rPr>
              <a:t>Grasstops</a:t>
            </a:r>
            <a:endParaRPr lang="en-US" u="sng" dirty="0"/>
          </a:p>
          <a:p>
            <a:r>
              <a:rPr lang="en-US"/>
              <a:t>1. Powermap grasstop influencers.</a:t>
            </a:r>
            <a:endParaRPr lang="en-US" dirty="0">
              <a:cs typeface="Calibri"/>
            </a:endParaRPr>
          </a:p>
          <a:p>
            <a:r>
              <a:rPr lang="en-US" dirty="0">
                <a:cs typeface="Calibri"/>
              </a:rPr>
              <a:t>2. Contact them to see if they agree with NACDD recommendations and would be willing to contact CMS with their own letter </a:t>
            </a:r>
            <a:r>
              <a:rPr lang="en-US">
                <a:cs typeface="Calibri"/>
              </a:rPr>
              <a:t>to amplify these recommendations.</a:t>
            </a:r>
            <a:endParaRPr lang="en-US" dirty="0">
              <a:cs typeface="Calibri"/>
            </a:endParaRPr>
          </a:p>
        </p:txBody>
      </p:sp>
      <p:pic>
        <p:nvPicPr>
          <p:cNvPr id="5" name="Picture 7" descr="A screenshot of a cell phone&#10;&#10;Description automatically generated">
            <a:extLst>
              <a:ext uri="{FF2B5EF4-FFF2-40B4-BE49-F238E27FC236}">
                <a16:creationId xmlns:a16="http://schemas.microsoft.com/office/drawing/2014/main" id="{82FF5B8E-8A57-4EEB-AD8B-AF76EAE623FA}"/>
              </a:ext>
            </a:extLst>
          </p:cNvPr>
          <p:cNvPicPr>
            <a:picLocks noChangeAspect="1"/>
          </p:cNvPicPr>
          <p:nvPr/>
        </p:nvPicPr>
        <p:blipFill>
          <a:blip r:embed="rId5"/>
          <a:stretch>
            <a:fillRect/>
          </a:stretch>
        </p:blipFill>
        <p:spPr>
          <a:xfrm>
            <a:off x="6468980" y="1636696"/>
            <a:ext cx="5259804" cy="3674844"/>
          </a:xfrm>
          <a:prstGeom prst="rect">
            <a:avLst/>
          </a:prstGeom>
        </p:spPr>
      </p:pic>
    </p:spTree>
    <p:extLst>
      <p:ext uri="{BB962C8B-B14F-4D97-AF65-F5344CB8AC3E}">
        <p14:creationId xmlns:p14="http://schemas.microsoft.com/office/powerpoint/2010/main" val="281366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1206061" y="198710"/>
            <a:ext cx="9779876"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85000" lnSpcReduction="10000"/>
          </a:bodyPr>
          <a:lstStyle/>
          <a:p>
            <a:pPr>
              <a:lnSpc>
                <a:spcPct val="90000"/>
              </a:lnSpc>
              <a:spcBef>
                <a:spcPct val="0"/>
              </a:spcBef>
              <a:spcAft>
                <a:spcPts val="600"/>
              </a:spcAft>
            </a:pPr>
            <a:r>
              <a:rPr lang="en-US" sz="4400" dirty="0">
                <a:latin typeface="+mj-lt"/>
                <a:ea typeface="+mj-ea"/>
                <a:cs typeface="Calibri Light"/>
              </a:rPr>
              <a:t>PPC Resource: State Emergency Budget Toolkit</a:t>
            </a:r>
            <a:endParaRPr lang="en-US" dirty="0">
              <a:ea typeface="+mj-ea"/>
            </a:endParaRPr>
          </a:p>
        </p:txBody>
      </p:sp>
      <p:pic>
        <p:nvPicPr>
          <p:cNvPr id="2" name="Picture 2" descr="A screenshot of a cell phone&#10;&#10;Description automatically generated">
            <a:extLst>
              <a:ext uri="{FF2B5EF4-FFF2-40B4-BE49-F238E27FC236}">
                <a16:creationId xmlns:a16="http://schemas.microsoft.com/office/drawing/2014/main" id="{FE050922-3C9D-436E-87F3-5C2C4ABE07F7}"/>
              </a:ext>
            </a:extLst>
          </p:cNvPr>
          <p:cNvPicPr>
            <a:picLocks noChangeAspect="1"/>
          </p:cNvPicPr>
          <p:nvPr/>
        </p:nvPicPr>
        <p:blipFill>
          <a:blip r:embed="rId3"/>
          <a:stretch>
            <a:fillRect/>
          </a:stretch>
        </p:blipFill>
        <p:spPr>
          <a:xfrm>
            <a:off x="1334778" y="746731"/>
            <a:ext cx="8427084" cy="6113713"/>
          </a:xfrm>
          <a:prstGeom prst="rect">
            <a:avLst/>
          </a:prstGeom>
        </p:spPr>
      </p:pic>
    </p:spTree>
    <p:extLst>
      <p:ext uri="{BB962C8B-B14F-4D97-AF65-F5344CB8AC3E}">
        <p14:creationId xmlns:p14="http://schemas.microsoft.com/office/powerpoint/2010/main" val="390598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B89752-1F49-41D1-A904-BF406CECAF29}"/>
              </a:ext>
            </a:extLst>
          </p:cNvPr>
          <p:cNvSpPr txBox="1"/>
          <p:nvPr/>
        </p:nvSpPr>
        <p:spPr>
          <a:xfrm>
            <a:off x="741855" y="198710"/>
            <a:ext cx="10244082" cy="79588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600" dirty="0">
                <a:latin typeface="+mj-lt"/>
                <a:ea typeface="+mj-ea"/>
                <a:cs typeface="Calibri Light"/>
              </a:rPr>
              <a:t>Next Step: Customize the Toolkit!</a:t>
            </a:r>
            <a:endParaRPr lang="en-US" sz="3600" dirty="0">
              <a:ea typeface="+mj-ea"/>
              <a:cs typeface="Calibri"/>
            </a:endParaRPr>
          </a:p>
        </p:txBody>
      </p:sp>
      <p:pic>
        <p:nvPicPr>
          <p:cNvPr id="3" name="Picture 4" descr="A screenshot of a cell phone&#10;&#10;Description automatically generated">
            <a:extLst>
              <a:ext uri="{FF2B5EF4-FFF2-40B4-BE49-F238E27FC236}">
                <a16:creationId xmlns:a16="http://schemas.microsoft.com/office/drawing/2014/main" id="{8145692F-D5DB-435C-AAE6-094398DC0B36}"/>
              </a:ext>
            </a:extLst>
          </p:cNvPr>
          <p:cNvPicPr>
            <a:picLocks noChangeAspect="1"/>
          </p:cNvPicPr>
          <p:nvPr/>
        </p:nvPicPr>
        <p:blipFill>
          <a:blip r:embed="rId3"/>
          <a:stretch>
            <a:fillRect/>
          </a:stretch>
        </p:blipFill>
        <p:spPr>
          <a:xfrm>
            <a:off x="181156" y="1236401"/>
            <a:ext cx="5920595" cy="4399576"/>
          </a:xfrm>
          <a:prstGeom prst="rect">
            <a:avLst/>
          </a:prstGeom>
        </p:spPr>
      </p:pic>
      <p:pic>
        <p:nvPicPr>
          <p:cNvPr id="5" name="Picture 5" descr="A screenshot of a cell phone&#10;&#10;Description automatically generated">
            <a:extLst>
              <a:ext uri="{FF2B5EF4-FFF2-40B4-BE49-F238E27FC236}">
                <a16:creationId xmlns:a16="http://schemas.microsoft.com/office/drawing/2014/main" id="{94D96AD9-CBD0-4672-8BEA-C13F5B1CCCAC}"/>
              </a:ext>
            </a:extLst>
          </p:cNvPr>
          <p:cNvPicPr>
            <a:picLocks noChangeAspect="1"/>
          </p:cNvPicPr>
          <p:nvPr/>
        </p:nvPicPr>
        <p:blipFill>
          <a:blip r:embed="rId4"/>
          <a:stretch>
            <a:fillRect/>
          </a:stretch>
        </p:blipFill>
        <p:spPr>
          <a:xfrm>
            <a:off x="6090249" y="1316134"/>
            <a:ext cx="5934972" cy="4412637"/>
          </a:xfrm>
          <a:prstGeom prst="rect">
            <a:avLst/>
          </a:prstGeom>
        </p:spPr>
      </p:pic>
    </p:spTree>
    <p:extLst>
      <p:ext uri="{BB962C8B-B14F-4D97-AF65-F5344CB8AC3E}">
        <p14:creationId xmlns:p14="http://schemas.microsoft.com/office/powerpoint/2010/main" val="267286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3FEC-FC81-4CE5-B59B-B0562765C121}"/>
              </a:ext>
            </a:extLst>
          </p:cNvPr>
          <p:cNvSpPr>
            <a:spLocks noGrp="1"/>
          </p:cNvSpPr>
          <p:nvPr>
            <p:ph type="ctrTitle"/>
          </p:nvPr>
        </p:nvSpPr>
        <p:spPr>
          <a:xfrm>
            <a:off x="1524000" y="2430702"/>
            <a:ext cx="9144000" cy="1079261"/>
          </a:xfrm>
        </p:spPr>
        <p:txBody>
          <a:bodyPr>
            <a:normAutofit fontScale="90000"/>
          </a:bodyPr>
          <a:lstStyle/>
          <a:p>
            <a:r>
              <a:rPr lang="en-US" sz="4000">
                <a:cs typeface="Calibri Light"/>
              </a:rPr>
              <a:t>For more information contact </a:t>
            </a:r>
            <a:br>
              <a:rPr lang="en-US" sz="4000" dirty="0">
                <a:cs typeface="Calibri Light"/>
              </a:rPr>
            </a:br>
            <a:r>
              <a:rPr lang="en-US" sz="4000">
                <a:cs typeface="Calibri Light"/>
              </a:rPr>
              <a:t>Erin Prangley at eprangley@nacdd.org</a:t>
            </a:r>
          </a:p>
        </p:txBody>
      </p:sp>
    </p:spTree>
    <p:extLst>
      <p:ext uri="{BB962C8B-B14F-4D97-AF65-F5344CB8AC3E}">
        <p14:creationId xmlns:p14="http://schemas.microsoft.com/office/powerpoint/2010/main" val="3724045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Robert McWilliams</DisplayName>
        <AccountId>12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B0843C-86CD-480E-B9D4-E64D1EB301FC}">
  <ds:schemaRefs>
    <ds:schemaRef ds:uri="http://schemas.microsoft.com/office/2006/metadata/properties"/>
    <ds:schemaRef ds:uri="http://schemas.microsoft.com/office/infopath/2007/PartnerControls"/>
    <ds:schemaRef ds:uri="7244ee07-bebb-4256-851d-8920eeb3e1b7"/>
  </ds:schemaRefs>
</ds:datastoreItem>
</file>

<file path=customXml/itemProps2.xml><?xml version="1.0" encoding="utf-8"?>
<ds:datastoreItem xmlns:ds="http://schemas.openxmlformats.org/officeDocument/2006/customXml" ds:itemID="{5772963A-0220-41D6-B9B1-C736684CB04B}">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9879FF-AB67-425D-94EA-6057DA49C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8</Notes>
  <HiddenSlides>0</HiddenSlide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NACDD  Policy Update July 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contact  Erin Prangley at eprangley@nacdd.org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7117</cp:revision>
  <cp:lastPrinted>2017-11-16T14:55:44Z</cp:lastPrinted>
  <dcterms:created xsi:type="dcterms:W3CDTF">2016-02-23T16:23:37Z</dcterms:created>
  <dcterms:modified xsi:type="dcterms:W3CDTF">2020-07-29T20:19:54Z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3760800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