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0" r:id="rId5"/>
  </p:sldMasterIdLst>
  <p:notesMasterIdLst>
    <p:notesMasterId r:id="rId12"/>
  </p:notesMasterIdLst>
  <p:sldIdLst>
    <p:sldId id="256" r:id="rId6"/>
    <p:sldId id="279" r:id="rId7"/>
    <p:sldId id="283" r:id="rId8"/>
    <p:sldId id="281" r:id="rId9"/>
    <p:sldId id="284"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6202A-1FBD-6134-516A-7A35B555CE58}" v="2936" dt="2020-06-10T21:13:40.937"/>
    <p1510:client id="{0711AFCA-D5B5-34B4-480B-031763E9ADB2}" v="2108" dt="2020-04-22T21:19:56.939"/>
    <p1510:client id="{0C5F6025-E66E-2A61-7489-6D0808E1B516}" v="1" dt="2020-03-13T17:07:35.838"/>
    <p1510:client id="{1315B9E3-E32A-C65A-B584-C4F3E23E1323}" v="137" dt="2020-06-24T18:19:05.139"/>
    <p1510:client id="{1C484A58-7637-2A35-DBDD-19195C9887FE}" v="3033" dt="2020-07-01T21:57:18.983"/>
    <p1510:client id="{2D2ACB97-EFDD-70DF-E148-74AEDF7FAB51}" v="2158" dt="2020-06-17T19:54:26.149"/>
    <p1510:client id="{32067CD1-933C-CC1D-B266-5CF3B470BAAE}" v="3410" dt="2020-04-30T20:01:35.937"/>
    <p1510:client id="{3DD2C6DE-A51F-2F22-BE60-AAC0BE59F81A}" v="79" dt="2020-04-17T18:08:34.367"/>
    <p1510:client id="{44AF20CE-6B83-A814-D0C4-566F6C07EC5E}" v="67" dt="2020-05-19T16:29:02.340"/>
    <p1510:client id="{6239733B-7BE8-3D67-3DBB-009B31A7249F}" v="1703" dt="2020-07-08T04:47:25.934"/>
    <p1510:client id="{62F83E9F-E6A6-0509-9B54-8B200C29C02C}" v="866" dt="2020-05-20T19:31:27.787"/>
    <p1510:client id="{6305CAE4-2847-157E-EC9A-0222F94A1CCD}" v="216" dt="2020-05-27T18:24:23.052"/>
    <p1510:client id="{6D63E9E0-7C81-CAC1-9DAF-2D73739703AD}" v="344" dt="2020-04-30T17:03:11.819"/>
    <p1510:client id="{7EE89681-B69B-8868-901B-9E6308E4FD3D}" v="12" dt="2020-05-20T04:37:16.394"/>
    <p1510:client id="{8390CBCF-637A-5949-7B37-6F7FF58D271A}" v="546" dt="2020-05-20T20:08:20.523"/>
    <p1510:client id="{88F49B6E-B9AB-45AB-EDBB-3FF9177070C4}" v="3580" dt="2020-06-04T17:58:35.823"/>
    <p1510:client id="{8F9742CE-90D4-5E0D-3669-DC4729693B1F}" v="54" dt="2020-05-19T03:09:47.925"/>
    <p1510:client id="{9CC9966E-3E90-9D6D-D196-5651F9B24AB3}" v="1299" dt="2020-05-06T19:50:00.649"/>
    <p1510:client id="{C02848A7-8ABC-5757-1F1C-3E7CC1128C94}" v="16" dt="2020-03-13T16:29:05.621"/>
    <p1510:client id="{C6DFB089-54DC-0B65-1470-88C207F29AEE}" v="491" dt="2020-07-15T20:04:11.964"/>
    <p1510:client id="{D819760F-F9CA-51CC-03B4-CD888A713B33}" v="3622" dt="2020-04-15T20:13:21.368"/>
    <p1510:client id="{D9CB2D88-5241-2E74-FBA0-167D27AAF649}" v="13" dt="2020-07-14T17:02:01.820"/>
    <p1510:client id="{DFA26018-049D-D3DC-F7C2-172C902974E5}" v="234" dt="2020-05-20T04:33:09.887"/>
    <p1510:client id="{E1AB6195-F4CC-9A32-D7A3-6B5EB47AB422}" v="5312" dt="2020-05-13T17:55:05.719"/>
    <p1510:client id="{EB9C8E00-867F-A7B5-724A-AB275B356076}" v="1469" dt="2020-05-27T20:03:11.904"/>
    <p1510:client id="{EF5EE5C4-FD79-9DF4-27BA-288752ED4552}" v="858" dt="2020-06-24T19:17:30.816"/>
    <p1510:client id="{F77752D8-FFAF-0153-9858-C8F151DA8FB2}" v="1105" dt="2020-06-23T17:08:28.80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n Prangley" userId="S::eprangley@nacdd.org::7f058b9a-f90a-4281-a8c6-5ba31926f190" providerId="AD" clId="Web-{C6DFB089-54DC-0B65-1470-88C207F29AEE}"/>
    <pc:docChg chg="addSld delSld modSld">
      <pc:chgData name="Erin Prangley" userId="S::eprangley@nacdd.org::7f058b9a-f90a-4281-a8c6-5ba31926f190" providerId="AD" clId="Web-{C6DFB089-54DC-0B65-1470-88C207F29AEE}" dt="2020-07-15T20:04:11.964" v="497" actId="14100"/>
      <pc:docMkLst>
        <pc:docMk/>
      </pc:docMkLst>
      <pc:sldChg chg="modSp">
        <pc:chgData name="Erin Prangley" userId="S::eprangley@nacdd.org::7f058b9a-f90a-4281-a8c6-5ba31926f190" providerId="AD" clId="Web-{C6DFB089-54DC-0B65-1470-88C207F29AEE}" dt="2020-07-15T19:38:52.337" v="41" actId="20577"/>
        <pc:sldMkLst>
          <pc:docMk/>
          <pc:sldMk cId="2584096605" sldId="279"/>
        </pc:sldMkLst>
        <pc:spChg chg="mod">
          <ac:chgData name="Erin Prangley" userId="S::eprangley@nacdd.org::7f058b9a-f90a-4281-a8c6-5ba31926f190" providerId="AD" clId="Web-{C6DFB089-54DC-0B65-1470-88C207F29AEE}" dt="2020-07-15T19:38:52.337" v="41" actId="20577"/>
          <ac:spMkLst>
            <pc:docMk/>
            <pc:sldMk cId="2584096605" sldId="279"/>
            <ac:spMk id="3" creationId="{516B753C-B80F-472B-9D8D-40C05A8CF13C}"/>
          </ac:spMkLst>
        </pc:spChg>
      </pc:sldChg>
      <pc:sldChg chg="modSp">
        <pc:chgData name="Erin Prangley" userId="S::eprangley@nacdd.org::7f058b9a-f90a-4281-a8c6-5ba31926f190" providerId="AD" clId="Web-{C6DFB089-54DC-0B65-1470-88C207F29AEE}" dt="2020-07-15T19:49:49.419" v="347" actId="14100"/>
        <pc:sldMkLst>
          <pc:docMk/>
          <pc:sldMk cId="1235500481" sldId="281"/>
        </pc:sldMkLst>
        <pc:spChg chg="mod">
          <ac:chgData name="Erin Prangley" userId="S::eprangley@nacdd.org::7f058b9a-f90a-4281-a8c6-5ba31926f190" providerId="AD" clId="Web-{C6DFB089-54DC-0B65-1470-88C207F29AEE}" dt="2020-07-15T19:49:49.419" v="347" actId="14100"/>
          <ac:spMkLst>
            <pc:docMk/>
            <pc:sldMk cId="1235500481" sldId="281"/>
            <ac:spMk id="6" creationId="{BD9724BB-A3AB-4B49-A6C8-F6876604A5E1}"/>
          </ac:spMkLst>
        </pc:spChg>
      </pc:sldChg>
      <pc:sldChg chg="del">
        <pc:chgData name="Erin Prangley" userId="S::eprangley@nacdd.org::7f058b9a-f90a-4281-a8c6-5ba31926f190" providerId="AD" clId="Web-{C6DFB089-54DC-0B65-1470-88C207F29AEE}" dt="2020-07-15T19:39:23.026" v="43"/>
        <pc:sldMkLst>
          <pc:docMk/>
          <pc:sldMk cId="1929142854" sldId="282"/>
        </pc:sldMkLst>
      </pc:sldChg>
      <pc:sldChg chg="delSp modSp">
        <pc:chgData name="Erin Prangley" userId="S::eprangley@nacdd.org::7f058b9a-f90a-4281-a8c6-5ba31926f190" providerId="AD" clId="Web-{C6DFB089-54DC-0B65-1470-88C207F29AEE}" dt="2020-07-15T19:55:52.891" v="453" actId="1076"/>
        <pc:sldMkLst>
          <pc:docMk/>
          <pc:sldMk cId="887963204" sldId="283"/>
        </pc:sldMkLst>
        <pc:spChg chg="mod">
          <ac:chgData name="Erin Prangley" userId="S::eprangley@nacdd.org::7f058b9a-f90a-4281-a8c6-5ba31926f190" providerId="AD" clId="Web-{C6DFB089-54DC-0B65-1470-88C207F29AEE}" dt="2020-07-15T19:55:52.891" v="453" actId="1076"/>
          <ac:spMkLst>
            <pc:docMk/>
            <pc:sldMk cId="887963204" sldId="283"/>
            <ac:spMk id="3" creationId="{516B753C-B80F-472B-9D8D-40C05A8CF13C}"/>
          </ac:spMkLst>
        </pc:spChg>
        <pc:spChg chg="mod">
          <ac:chgData name="Erin Prangley" userId="S::eprangley@nacdd.org::7f058b9a-f90a-4281-a8c6-5ba31926f190" providerId="AD" clId="Web-{C6DFB089-54DC-0B65-1470-88C207F29AEE}" dt="2020-07-15T19:48:38.618" v="344" actId="1076"/>
          <ac:spMkLst>
            <pc:docMk/>
            <pc:sldMk cId="887963204" sldId="283"/>
            <ac:spMk id="4" creationId="{54B89752-1F49-41D1-A904-BF406CECAF29}"/>
          </ac:spMkLst>
        </pc:spChg>
        <pc:spChg chg="del mod">
          <ac:chgData name="Erin Prangley" userId="S::eprangley@nacdd.org::7f058b9a-f90a-4281-a8c6-5ba31926f190" providerId="AD" clId="Web-{C6DFB089-54DC-0B65-1470-88C207F29AEE}" dt="2020-07-15T19:48:05.226" v="332"/>
          <ac:spMkLst>
            <pc:docMk/>
            <pc:sldMk cId="887963204" sldId="283"/>
            <ac:spMk id="6" creationId="{BD9724BB-A3AB-4B49-A6C8-F6876604A5E1}"/>
          </ac:spMkLst>
        </pc:spChg>
      </pc:sldChg>
      <pc:sldChg chg="addSp delSp modSp new">
        <pc:chgData name="Erin Prangley" userId="S::eprangley@nacdd.org::7f058b9a-f90a-4281-a8c6-5ba31926f190" providerId="AD" clId="Web-{C6DFB089-54DC-0B65-1470-88C207F29AEE}" dt="2020-07-15T20:04:11.964" v="497" actId="14100"/>
        <pc:sldMkLst>
          <pc:docMk/>
          <pc:sldMk cId="658916228" sldId="284"/>
        </pc:sldMkLst>
        <pc:spChg chg="del mod">
          <ac:chgData name="Erin Prangley" userId="S::eprangley@nacdd.org::7f058b9a-f90a-4281-a8c6-5ba31926f190" providerId="AD" clId="Web-{C6DFB089-54DC-0B65-1470-88C207F29AEE}" dt="2020-07-15T20:02:57.617" v="489"/>
          <ac:spMkLst>
            <pc:docMk/>
            <pc:sldMk cId="658916228" sldId="284"/>
            <ac:spMk id="2" creationId="{2C75CD71-21DF-408E-94A3-E794957B56EB}"/>
          </ac:spMkLst>
        </pc:spChg>
        <pc:spChg chg="del">
          <ac:chgData name="Erin Prangley" userId="S::eprangley@nacdd.org::7f058b9a-f90a-4281-a8c6-5ba31926f190" providerId="AD" clId="Web-{C6DFB089-54DC-0B65-1470-88C207F29AEE}" dt="2020-07-15T20:01:57.942" v="461"/>
          <ac:spMkLst>
            <pc:docMk/>
            <pc:sldMk cId="658916228" sldId="284"/>
            <ac:spMk id="3" creationId="{AABFA18D-F75B-4BDC-825D-09C1C17468A2}"/>
          </ac:spMkLst>
        </pc:spChg>
        <pc:spChg chg="add mod">
          <ac:chgData name="Erin Prangley" userId="S::eprangley@nacdd.org::7f058b9a-f90a-4281-a8c6-5ba31926f190" providerId="AD" clId="Web-{C6DFB089-54DC-0B65-1470-88C207F29AEE}" dt="2020-07-15T20:04:11.964" v="497" actId="14100"/>
          <ac:spMkLst>
            <pc:docMk/>
            <pc:sldMk cId="658916228" sldId="284"/>
            <ac:spMk id="4" creationId="{3E70A752-57CD-41A1-8F5B-8329E9A78F18}"/>
          </ac:spMkLst>
        </pc:spChg>
      </pc:sldChg>
      <pc:sldChg chg="modSp add del replId">
        <pc:chgData name="Erin Prangley" userId="S::eprangley@nacdd.org::7f058b9a-f90a-4281-a8c6-5ba31926f190" providerId="AD" clId="Web-{C6DFB089-54DC-0B65-1470-88C207F29AEE}" dt="2020-07-15T19:56:04.345" v="454"/>
        <pc:sldMkLst>
          <pc:docMk/>
          <pc:sldMk cId="3408507255" sldId="284"/>
        </pc:sldMkLst>
        <pc:spChg chg="mod">
          <ac:chgData name="Erin Prangley" userId="S::eprangley@nacdd.org::7f058b9a-f90a-4281-a8c6-5ba31926f190" providerId="AD" clId="Web-{C6DFB089-54DC-0B65-1470-88C207F29AEE}" dt="2020-07-15T14:55:38.716" v="3" actId="20577"/>
          <ac:spMkLst>
            <pc:docMk/>
            <pc:sldMk cId="3408507255" sldId="284"/>
            <ac:spMk id="4" creationId="{54B89752-1F49-41D1-A904-BF406CECAF29}"/>
          </ac:spMkLst>
        </pc:spChg>
        <pc:spChg chg="mod">
          <ac:chgData name="Erin Prangley" userId="S::eprangley@nacdd.org::7f058b9a-f90a-4281-a8c6-5ba31926f190" providerId="AD" clId="Web-{C6DFB089-54DC-0B65-1470-88C207F29AEE}" dt="2020-07-15T14:55:42.294" v="6" actId="20577"/>
          <ac:spMkLst>
            <pc:docMk/>
            <pc:sldMk cId="3408507255" sldId="284"/>
            <ac:spMk id="6" creationId="{BD9724BB-A3AB-4B49-A6C8-F6876604A5E1}"/>
          </ac:spMkLst>
        </pc:spChg>
      </pc:sldChg>
    </pc:docChg>
  </pc:docChgLst>
  <pc:docChgLst>
    <pc:chgData name="Erin Prangley" userId="S::eprangley@nacdd.org::7f058b9a-f90a-4281-a8c6-5ba31926f190" providerId="AD" clId="Web-{D9CB2D88-5241-2E74-FBA0-167D27AAF649}"/>
    <pc:docChg chg="addSld modSld">
      <pc:chgData name="Erin Prangley" userId="S::eprangley@nacdd.org::7f058b9a-f90a-4281-a8c6-5ba31926f190" providerId="AD" clId="Web-{D9CB2D88-5241-2E74-FBA0-167D27AAF649}" dt="2020-07-14T17:02:01.820" v="11"/>
      <pc:docMkLst>
        <pc:docMk/>
      </pc:docMkLst>
      <pc:sldChg chg="modSp">
        <pc:chgData name="Erin Prangley" userId="S::eprangley@nacdd.org::7f058b9a-f90a-4281-a8c6-5ba31926f190" providerId="AD" clId="Web-{D9CB2D88-5241-2E74-FBA0-167D27AAF649}" dt="2020-07-14T16:35:47.535" v="0" actId="20577"/>
        <pc:sldMkLst>
          <pc:docMk/>
          <pc:sldMk cId="1731942061" sldId="256"/>
        </pc:sldMkLst>
        <pc:spChg chg="mod">
          <ac:chgData name="Erin Prangley" userId="S::eprangley@nacdd.org::7f058b9a-f90a-4281-a8c6-5ba31926f190" providerId="AD" clId="Web-{D9CB2D88-5241-2E74-FBA0-167D27AAF649}" dt="2020-07-14T16:35:47.535" v="0" actId="20577"/>
          <ac:spMkLst>
            <pc:docMk/>
            <pc:sldMk cId="1731942061" sldId="256"/>
            <ac:spMk id="2" creationId="{00000000-0000-0000-0000-000000000000}"/>
          </ac:spMkLst>
        </pc:spChg>
      </pc:sldChg>
      <pc:sldChg chg="modSp">
        <pc:chgData name="Erin Prangley" userId="S::eprangley@nacdd.org::7f058b9a-f90a-4281-a8c6-5ba31926f190" providerId="AD" clId="Web-{D9CB2D88-5241-2E74-FBA0-167D27AAF649}" dt="2020-07-14T17:02:01.726" v="9" actId="20577"/>
        <pc:sldMkLst>
          <pc:docMk/>
          <pc:sldMk cId="2584096605" sldId="279"/>
        </pc:sldMkLst>
        <pc:spChg chg="mod">
          <ac:chgData name="Erin Prangley" userId="S::eprangley@nacdd.org::7f058b9a-f90a-4281-a8c6-5ba31926f190" providerId="AD" clId="Web-{D9CB2D88-5241-2E74-FBA0-167D27AAF649}" dt="2020-07-14T17:02:01.726" v="9" actId="20577"/>
          <ac:spMkLst>
            <pc:docMk/>
            <pc:sldMk cId="2584096605" sldId="279"/>
            <ac:spMk id="3" creationId="{516B753C-B80F-472B-9D8D-40C05A8CF13C}"/>
          </ac:spMkLst>
        </pc:spChg>
      </pc:sldChg>
      <pc:sldChg chg="add replId">
        <pc:chgData name="Erin Prangley" userId="S::eprangley@nacdd.org::7f058b9a-f90a-4281-a8c6-5ba31926f190" providerId="AD" clId="Web-{D9CB2D88-5241-2E74-FBA0-167D27AAF649}" dt="2020-07-14T17:02:01.820" v="11"/>
        <pc:sldMkLst>
          <pc:docMk/>
          <pc:sldMk cId="887963204"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55" cy="466554"/>
          </a:xfrm>
          <a:prstGeom prst="rect">
            <a:avLst/>
          </a:prstGeom>
        </p:spPr>
        <p:txBody>
          <a:bodyPr vert="horz" lIns="90690" tIns="45345" rIns="90690" bIns="45345" rtlCol="0"/>
          <a:lstStyle>
            <a:lvl1pPr algn="l">
              <a:defRPr sz="1200"/>
            </a:lvl1pPr>
          </a:lstStyle>
          <a:p>
            <a:endParaRPr lang="en-US"/>
          </a:p>
        </p:txBody>
      </p:sp>
      <p:sp>
        <p:nvSpPr>
          <p:cNvPr id="3" name="Date Placeholder 2"/>
          <p:cNvSpPr>
            <a:spLocks noGrp="1"/>
          </p:cNvSpPr>
          <p:nvPr>
            <p:ph type="dt" idx="1"/>
          </p:nvPr>
        </p:nvSpPr>
        <p:spPr>
          <a:xfrm>
            <a:off x="3970673" y="0"/>
            <a:ext cx="3038155" cy="466554"/>
          </a:xfrm>
          <a:prstGeom prst="rect">
            <a:avLst/>
          </a:prstGeom>
        </p:spPr>
        <p:txBody>
          <a:bodyPr vert="horz" lIns="90690" tIns="45345" rIns="90690" bIns="45345" rtlCol="0"/>
          <a:lstStyle>
            <a:lvl1pPr algn="r">
              <a:defRPr sz="1200"/>
            </a:lvl1pPr>
          </a:lstStyle>
          <a:p>
            <a:fld id="{BAF7F8D9-1CF3-4AF4-99FC-4EE3CAF8338F}" type="datetimeFigureOut">
              <a:rPr lang="en-US" smtClean="0"/>
              <a:t>7/15/2020</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0690" tIns="45345" rIns="90690" bIns="45345" rtlCol="0" anchor="ctr"/>
          <a:lstStyle/>
          <a:p>
            <a:endParaRPr lang="en-US"/>
          </a:p>
        </p:txBody>
      </p:sp>
      <p:sp>
        <p:nvSpPr>
          <p:cNvPr id="5" name="Notes Placeholder 4"/>
          <p:cNvSpPr>
            <a:spLocks noGrp="1"/>
          </p:cNvSpPr>
          <p:nvPr>
            <p:ph type="body" sz="quarter" idx="3"/>
          </p:nvPr>
        </p:nvSpPr>
        <p:spPr>
          <a:xfrm>
            <a:off x="701355" y="4473243"/>
            <a:ext cx="5607691" cy="3661502"/>
          </a:xfrm>
          <a:prstGeom prst="rect">
            <a:avLst/>
          </a:prstGeom>
        </p:spPr>
        <p:txBody>
          <a:bodyPr vert="horz" lIns="90690" tIns="45345" rIns="90690" bIns="4534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46"/>
            <a:ext cx="3038155" cy="466554"/>
          </a:xfrm>
          <a:prstGeom prst="rect">
            <a:avLst/>
          </a:prstGeom>
        </p:spPr>
        <p:txBody>
          <a:bodyPr vert="horz" lIns="90690" tIns="45345" rIns="90690" bIns="45345" rtlCol="0" anchor="b"/>
          <a:lstStyle>
            <a:lvl1pPr algn="l">
              <a:defRPr sz="1200"/>
            </a:lvl1pPr>
          </a:lstStyle>
          <a:p>
            <a:endParaRPr lang="en-US"/>
          </a:p>
        </p:txBody>
      </p:sp>
      <p:sp>
        <p:nvSpPr>
          <p:cNvPr id="7" name="Slide Number Placeholder 6"/>
          <p:cNvSpPr>
            <a:spLocks noGrp="1"/>
          </p:cNvSpPr>
          <p:nvPr>
            <p:ph type="sldNum" sz="quarter" idx="5"/>
          </p:nvPr>
        </p:nvSpPr>
        <p:spPr>
          <a:xfrm>
            <a:off x="3970673" y="8829846"/>
            <a:ext cx="3038155" cy="466554"/>
          </a:xfrm>
          <a:prstGeom prst="rect">
            <a:avLst/>
          </a:prstGeom>
        </p:spPr>
        <p:txBody>
          <a:bodyPr vert="horz" lIns="90690" tIns="45345" rIns="90690" bIns="45345" rtlCol="0" anchor="b"/>
          <a:lstStyle>
            <a:lvl1pPr algn="r">
              <a:defRPr sz="1200"/>
            </a:lvl1pPr>
          </a:lstStyle>
          <a:p>
            <a:fld id="{0F08332C-4196-4BAA-8379-D1CF8D375562}" type="slidenum">
              <a:rPr lang="en-US" smtClean="0"/>
              <a:t>‹#›</a:t>
            </a:fld>
            <a:endParaRPr lang="en-US"/>
          </a:p>
        </p:txBody>
      </p:sp>
    </p:spTree>
    <p:extLst>
      <p:ext uri="{BB962C8B-B14F-4D97-AF65-F5344CB8AC3E}">
        <p14:creationId xmlns:p14="http://schemas.microsoft.com/office/powerpoint/2010/main" val="247829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baseline="0" dirty="0">
              <a:cs typeface="Calibri"/>
            </a:endParaRPr>
          </a:p>
        </p:txBody>
      </p:sp>
      <p:sp>
        <p:nvSpPr>
          <p:cNvPr id="4" name="Slide Number Placeholder 3"/>
          <p:cNvSpPr>
            <a:spLocks noGrp="1"/>
          </p:cNvSpPr>
          <p:nvPr>
            <p:ph type="sldNum" sz="quarter" idx="10"/>
          </p:nvPr>
        </p:nvSpPr>
        <p:spPr/>
        <p:txBody>
          <a:bodyPr/>
          <a:lstStyle/>
          <a:p>
            <a:fld id="{0F08332C-4196-4BAA-8379-D1CF8D375562}" type="slidenum">
              <a:rPr lang="en-US" smtClean="0"/>
              <a:t>1</a:t>
            </a:fld>
            <a:endParaRPr lang="en-US"/>
          </a:p>
        </p:txBody>
      </p:sp>
    </p:spTree>
    <p:extLst>
      <p:ext uri="{BB962C8B-B14F-4D97-AF65-F5344CB8AC3E}">
        <p14:creationId xmlns:p14="http://schemas.microsoft.com/office/powerpoint/2010/main" val="3111649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2</a:t>
            </a:fld>
            <a:endParaRPr lang="en-US"/>
          </a:p>
        </p:txBody>
      </p:sp>
    </p:spTree>
    <p:extLst>
      <p:ext uri="{BB962C8B-B14F-4D97-AF65-F5344CB8AC3E}">
        <p14:creationId xmlns:p14="http://schemas.microsoft.com/office/powerpoint/2010/main" val="458817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3</a:t>
            </a:fld>
            <a:endParaRPr lang="en-US"/>
          </a:p>
        </p:txBody>
      </p:sp>
    </p:spTree>
    <p:extLst>
      <p:ext uri="{BB962C8B-B14F-4D97-AF65-F5344CB8AC3E}">
        <p14:creationId xmlns:p14="http://schemas.microsoft.com/office/powerpoint/2010/main" val="32064209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a:endParaRPr lang="en-US" dirty="0">
              <a:cs typeface="Calibri"/>
            </a:endParaRPr>
          </a:p>
        </p:txBody>
      </p:sp>
      <p:sp>
        <p:nvSpPr>
          <p:cNvPr id="4" name="Slide Number Placeholder 3"/>
          <p:cNvSpPr>
            <a:spLocks noGrp="1"/>
          </p:cNvSpPr>
          <p:nvPr>
            <p:ph type="sldNum" sz="quarter" idx="5"/>
          </p:nvPr>
        </p:nvSpPr>
        <p:spPr/>
        <p:txBody>
          <a:bodyPr/>
          <a:lstStyle/>
          <a:p>
            <a:fld id="{0F08332C-4196-4BAA-8379-D1CF8D375562}" type="slidenum">
              <a:rPr lang="en-US" smtClean="0"/>
              <a:t>5</a:t>
            </a:fld>
            <a:endParaRPr lang="en-US"/>
          </a:p>
        </p:txBody>
      </p:sp>
    </p:spTree>
    <p:extLst>
      <p:ext uri="{BB962C8B-B14F-4D97-AF65-F5344CB8AC3E}">
        <p14:creationId xmlns:p14="http://schemas.microsoft.com/office/powerpoint/2010/main" val="3471606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184681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a:t>National Association of</a:t>
            </a:r>
            <a:br>
              <a:rPr lang="en-US"/>
            </a:br>
            <a:r>
              <a:rPr lang="en-US"/>
              <a:t>Councils on</a:t>
            </a:r>
            <a:br>
              <a:rPr lang="en-US"/>
            </a:br>
            <a:r>
              <a:rPr lang="en-US"/>
              <a:t>Developmental Disabilities</a:t>
            </a:r>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National</a:t>
            </a:r>
          </a:p>
          <a:p>
            <a:r>
              <a:rPr lang="en-US"/>
              <a:t>Non-profit</a:t>
            </a:r>
          </a:p>
          <a:p>
            <a:r>
              <a:rPr lang="en-US"/>
              <a:t>Membership-based</a:t>
            </a:r>
          </a:p>
          <a:p>
            <a:endParaRPr lang="en-US"/>
          </a:p>
        </p:txBody>
      </p:sp>
      <p:sp>
        <p:nvSpPr>
          <p:cNvPr id="4" name="Date Placeholder 3"/>
          <p:cNvSpPr>
            <a:spLocks noGrp="1"/>
          </p:cNvSpPr>
          <p:nvPr>
            <p:ph type="dt" sz="half" idx="10"/>
          </p:nvPr>
        </p:nvSpPr>
        <p:spPr/>
        <p:txBody>
          <a:bodyPr/>
          <a:lstStyle/>
          <a:p>
            <a:fld id="{F261030D-7635-4D6E-A552-892831EEB5CE}" type="datetimeFigureOut">
              <a:rPr lang="en-US" smtClean="0"/>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67522-D8F7-421B-8518-6A5347804991}" type="slidenum">
              <a:rPr lang="en-US" smtClean="0"/>
              <a:t>‹#›</a:t>
            </a:fld>
            <a:endParaRPr lang="en-US"/>
          </a:p>
        </p:txBody>
      </p:sp>
    </p:spTree>
    <p:extLst>
      <p:ext uri="{BB962C8B-B14F-4D97-AF65-F5344CB8AC3E}">
        <p14:creationId xmlns:p14="http://schemas.microsoft.com/office/powerpoint/2010/main" val="3346291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2616841321"/>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National Association of Councils on </a:t>
            </a:r>
            <a:br>
              <a:rPr lang="en-US"/>
            </a:br>
            <a:r>
              <a:rPr lang="en-US"/>
              <a:t>Developmental Disabilities</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Serve as the collective voice of the nation’s 56 DD Councils which exist in ever state and territory of the US</a:t>
            </a:r>
          </a:p>
          <a:p>
            <a:pPr lvl="0"/>
            <a:r>
              <a:rPr lang="en-US"/>
              <a:t>The mission of the DD Councils, and therefore NACDD, is Systems Change</a:t>
            </a:r>
          </a:p>
          <a:p>
            <a:pPr lvl="0"/>
            <a:r>
              <a:rPr lang="en-US"/>
              <a:t>Established in 1970 as part of the first Reauthorization of the Developmental Disabilities Assistance and Bill of Rights Act (DD Act)</a:t>
            </a:r>
          </a:p>
          <a:p>
            <a:pPr lvl="0"/>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1030D-7635-4D6E-A552-892831EEB5CE}" type="datetimeFigureOut">
              <a:rPr lang="en-US" smtClean="0"/>
              <a:t>7/15/2020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67522-D8F7-421B-8518-6A5347804991}" type="slidenum">
              <a:rPr lang="en-US" smtClean="0"/>
              <a:t>‹#›</a:t>
            </a:fld>
            <a:endParaRPr lang="en-US"/>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68305" y="5805678"/>
            <a:ext cx="3081386" cy="1052322"/>
          </a:xfrm>
          <a:prstGeom prst="rect">
            <a:avLst/>
          </a:prstGeom>
        </p:spPr>
      </p:pic>
    </p:spTree>
    <p:extLst>
      <p:ext uri="{BB962C8B-B14F-4D97-AF65-F5344CB8AC3E}">
        <p14:creationId xmlns:p14="http://schemas.microsoft.com/office/powerpoint/2010/main" val="134851157"/>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enate.webex.com/mw3300/mywebex/default.do?service=1&amp;siteurl=senate&amp;nomenu=true&amp;main_url=%2Fmc3300%2Fe.do%3Fsiteurl%3Dsenate%26AT%3DMI%26EventID%3D30596567%26UID%3D1637402%26Host%3DQUhTSwAAAAKnf_w3cIppyOmqPfZiP5wOrKut9-F5C8QajLBYVdgdvTb0MquYVtmQxlvbUlPeo6kQkwu5tkz8c2WdYt-wgMO60%26RG%3D1%26FrameSet%3D2%26RGID%3Drb179b684bae96d06743095e11d4111a6" TargetMode="External"/><Relationship Id="rId2" Type="http://schemas.openxmlformats.org/officeDocument/2006/relationships/hyperlink" Target="https://senate.webex.com/mw3300/mywebex/default.do?service=1&amp;siteurl=senate&amp;nomenu=true&amp;main_url=%2Fmc3300%2Fe.do%3Fsiteurl%3Dsenate%26AT%3DMI%26EventID%3D30595082%26UID%3D1637402%26Host%3DQUhTSwAAAAInljdhuAETVQmjlrwWeqtSi2UjwActjVqjFO7a9L3j58_2M-v4fy6fWgNZYnsdtp7f8muP2b0ZO6GznqfM0KF70%26RG%3D1%26FrameSet%3D2%26RGID%3Dr34db4e0622bc041d5f1b528f8812cca1" TargetMode="External"/><Relationship Id="rId1" Type="http://schemas.openxmlformats.org/officeDocument/2006/relationships/slideLayout" Target="../slideLayouts/slideLayout1.xml"/><Relationship Id="rId4" Type="http://schemas.openxmlformats.org/officeDocument/2006/relationships/hyperlink" Target="mailto:sarah_mueller@help.senate.gov"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a:cs typeface="Calibri Light"/>
              </a:rPr>
              <a:t>NACDD </a:t>
            </a:r>
            <a:br>
              <a:rPr lang="en-US" dirty="0">
                <a:latin typeface="Calibri"/>
                <a:cs typeface="Calibri Light"/>
              </a:rPr>
            </a:br>
            <a:r>
              <a:rPr lang="en-US" dirty="0">
                <a:latin typeface="Calibri"/>
                <a:cs typeface="Calibri Light"/>
              </a:rPr>
              <a:t>Policy Update</a:t>
            </a:r>
            <a:br>
              <a:rPr lang="en-US" dirty="0">
                <a:latin typeface="Calibri"/>
                <a:cs typeface="Calibri Light"/>
              </a:rPr>
            </a:br>
            <a:r>
              <a:rPr lang="en-US" dirty="0">
                <a:latin typeface="Calibri"/>
                <a:cs typeface="Calibri Light"/>
              </a:rPr>
              <a:t>July 15</a:t>
            </a:r>
            <a:endParaRPr lang="en-US" dirty="0">
              <a:latin typeface="Calibri"/>
            </a:endParaRPr>
          </a:p>
        </p:txBody>
      </p:sp>
      <p:sp>
        <p:nvSpPr>
          <p:cNvPr id="3" name="Subtitle 2"/>
          <p:cNvSpPr>
            <a:spLocks noGrp="1"/>
          </p:cNvSpPr>
          <p:nvPr>
            <p:ph type="subTitle" idx="1"/>
          </p:nvPr>
        </p:nvSpPr>
        <p:spPr/>
        <p:txBody>
          <a:bodyPr vert="horz" lIns="91440" tIns="45720" rIns="91440" bIns="45720" rtlCol="0" anchor="t">
            <a:normAutofit/>
          </a:bodyPr>
          <a:lstStyle/>
          <a:p>
            <a:endParaRPr lang="en-US" dirty="0"/>
          </a:p>
          <a:p>
            <a:r>
              <a:rPr lang="en-US" dirty="0"/>
              <a:t>Erin </a:t>
            </a:r>
            <a:r>
              <a:rPr lang="en-US" dirty="0" err="1"/>
              <a:t>Prangley</a:t>
            </a:r>
            <a:r>
              <a:rPr lang="en-US" dirty="0"/>
              <a:t>, NACDD, Director, Public Policy</a:t>
            </a:r>
            <a:endParaRPr lang="en-US" dirty="0">
              <a:cs typeface="Calibri"/>
            </a:endParaRPr>
          </a:p>
          <a:p>
            <a:r>
              <a:rPr lang="en-US" dirty="0">
                <a:cs typeface="Calibri"/>
              </a:rPr>
              <a:t>eprangley@nacdd.org</a:t>
            </a:r>
          </a:p>
        </p:txBody>
      </p:sp>
    </p:spTree>
    <p:extLst>
      <p:ext uri="{BB962C8B-B14F-4D97-AF65-F5344CB8AC3E}">
        <p14:creationId xmlns:p14="http://schemas.microsoft.com/office/powerpoint/2010/main" val="173194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601717" y="373883"/>
            <a:ext cx="10515600" cy="79588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dirty="0">
                <a:latin typeface="+mj-lt"/>
                <a:ea typeface="+mj-ea"/>
                <a:cs typeface="Calibri Light"/>
              </a:rPr>
              <a:t>Legislative Update</a:t>
            </a:r>
          </a:p>
        </p:txBody>
      </p:sp>
      <p:sp>
        <p:nvSpPr>
          <p:cNvPr id="6" name="TextBox 5">
            <a:extLst>
              <a:ext uri="{FF2B5EF4-FFF2-40B4-BE49-F238E27FC236}">
                <a16:creationId xmlns:a16="http://schemas.microsoft.com/office/drawing/2014/main" id="{BD9724BB-A3AB-4B49-A6C8-F6876604A5E1}"/>
              </a:ext>
            </a:extLst>
          </p:cNvPr>
          <p:cNvSpPr txBox="1"/>
          <p:nvPr/>
        </p:nvSpPr>
        <p:spPr>
          <a:xfrm>
            <a:off x="674682" y="1796839"/>
            <a:ext cx="10217578" cy="434650"/>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b="1" dirty="0">
                <a:solidFill>
                  <a:schemeClr val="accent2"/>
                </a:solidFill>
                <a:cs typeface="Segoe UI"/>
              </a:rPr>
              <a:t>Senate and House in recess until July 20. House committees will continue to meet throughout the recess. </a:t>
            </a:r>
            <a:endParaRPr lang="en-US" dirty="0">
              <a:solidFill>
                <a:schemeClr val="accent2"/>
              </a:solidFill>
            </a:endParaRPr>
          </a:p>
          <a:p>
            <a:pPr algn="ctr"/>
            <a:endParaRPr lang="en-US" sz="1600" b="1" dirty="0">
              <a:solidFill>
                <a:schemeClr val="accent2"/>
              </a:solidFill>
              <a:cs typeface="Segoe UI"/>
            </a:endParaRPr>
          </a:p>
        </p:txBody>
      </p:sp>
      <p:sp>
        <p:nvSpPr>
          <p:cNvPr id="3" name="TextBox 2">
            <a:extLst>
              <a:ext uri="{FF2B5EF4-FFF2-40B4-BE49-F238E27FC236}">
                <a16:creationId xmlns:a16="http://schemas.microsoft.com/office/drawing/2014/main" id="{516B753C-B80F-472B-9D8D-40C05A8CF13C}"/>
              </a:ext>
            </a:extLst>
          </p:cNvPr>
          <p:cNvSpPr txBox="1"/>
          <p:nvPr/>
        </p:nvSpPr>
        <p:spPr>
          <a:xfrm>
            <a:off x="677918" y="2666125"/>
            <a:ext cx="10214302" cy="2554545"/>
          </a:xfrm>
          <a:prstGeom prst="rect">
            <a:avLst/>
          </a:prstGeom>
          <a:noFill/>
          <a:ln w="57150">
            <a:solidFill>
              <a:schemeClr val="accent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ea typeface="+mn-lt"/>
                <a:cs typeface="+mn-lt"/>
              </a:rPr>
              <a:t>Appropriations </a:t>
            </a:r>
            <a:endParaRPr lang="en-US" sz="1600" dirty="0">
              <a:ea typeface="+mn-lt"/>
              <a:cs typeface="+mn-lt"/>
            </a:endParaRPr>
          </a:p>
          <a:p>
            <a:endParaRPr lang="en-US" sz="1600" dirty="0">
              <a:ea typeface="+mn-lt"/>
              <a:cs typeface="+mn-lt"/>
            </a:endParaRPr>
          </a:p>
          <a:p>
            <a:r>
              <a:rPr lang="en-US" sz="1600">
                <a:ea typeface="+mn-lt"/>
                <a:cs typeface="+mn-lt"/>
              </a:rPr>
              <a:t>Developmental Disabilities State Councils</a:t>
            </a:r>
            <a:endParaRPr lang="en-US"/>
          </a:p>
          <a:p>
            <a:r>
              <a:rPr lang="en-US" sz="1600">
                <a:ea typeface="+mn-lt"/>
                <a:cs typeface="+mn-lt"/>
              </a:rPr>
              <a:t>The Committee recommends $80,000,000 for State Councils on Developmental Disabilities, which is $2,000,000 above the fiscal year 2020 enacted level and $24,000,000 above the fiscal year 2021 budget request. The Developmental Disabilities State Councils work to develop, improve and expand the system of services and supports for people with developmental disabilities. The Committee recommends not less than $700,000 for technical assistance and training for the State Councils on Developmental Disabilities, and requests that ACL report back to the Committee within 90 days of enactment of this Act on implementation of this language.</a:t>
            </a:r>
            <a:endParaRPr lang="en-US"/>
          </a:p>
          <a:p>
            <a:endParaRPr lang="en-US" sz="1600" dirty="0">
              <a:ea typeface="+mn-lt"/>
              <a:cs typeface="+mn-lt"/>
            </a:endParaRPr>
          </a:p>
        </p:txBody>
      </p:sp>
    </p:spTree>
    <p:extLst>
      <p:ext uri="{BB962C8B-B14F-4D97-AF65-F5344CB8AC3E}">
        <p14:creationId xmlns:p14="http://schemas.microsoft.com/office/powerpoint/2010/main" val="2584096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592958" y="181193"/>
            <a:ext cx="10515600" cy="79588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dirty="0">
                <a:latin typeface="+mj-lt"/>
                <a:ea typeface="+mj-ea"/>
                <a:cs typeface="Calibri Light"/>
              </a:rPr>
              <a:t>Legislative Update</a:t>
            </a:r>
          </a:p>
        </p:txBody>
      </p:sp>
      <p:sp>
        <p:nvSpPr>
          <p:cNvPr id="3" name="TextBox 2">
            <a:extLst>
              <a:ext uri="{FF2B5EF4-FFF2-40B4-BE49-F238E27FC236}">
                <a16:creationId xmlns:a16="http://schemas.microsoft.com/office/drawing/2014/main" id="{516B753C-B80F-472B-9D8D-40C05A8CF13C}"/>
              </a:ext>
            </a:extLst>
          </p:cNvPr>
          <p:cNvSpPr txBox="1"/>
          <p:nvPr/>
        </p:nvSpPr>
        <p:spPr>
          <a:xfrm>
            <a:off x="616608" y="1536263"/>
            <a:ext cx="10214302" cy="3539430"/>
          </a:xfrm>
          <a:prstGeom prst="rect">
            <a:avLst/>
          </a:prstGeom>
          <a:noFill/>
          <a:ln w="57150">
            <a:solidFill>
              <a:schemeClr val="accent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a:ea typeface="+mn-lt"/>
                <a:cs typeface="+mn-lt"/>
              </a:rPr>
              <a:t>Senate Republicans COVID 4 bill next week could</a:t>
            </a:r>
            <a:r>
              <a:rPr lang="en-US" sz="1600" dirty="0">
                <a:cs typeface="Calibri"/>
              </a:rPr>
              <a:t> include:</a:t>
            </a:r>
          </a:p>
          <a:p>
            <a:pPr marL="285750" indent="-285750">
              <a:buFont typeface="Arial"/>
              <a:buChar char="•"/>
            </a:pPr>
            <a:r>
              <a:rPr lang="en-US" sz="1600">
                <a:cs typeface="Calibri"/>
              </a:rPr>
              <a:t>Second stimulus </a:t>
            </a:r>
            <a:r>
              <a:rPr lang="en-US" sz="1600">
                <a:ea typeface="+mn-lt"/>
                <a:cs typeface="+mn-lt"/>
              </a:rPr>
              <a:t>checks - amount and eligibility criteria are up for debate. (e.g. $1,200 one-time stimulus check to $2,000 a month second stimulus checks); could lower income criteria to those earn up to $40,000 a year.)</a:t>
            </a:r>
            <a:endParaRPr lang="en-US">
              <a:cs typeface="Calibri"/>
            </a:endParaRPr>
          </a:p>
          <a:p>
            <a:pPr marL="285750" indent="-285750">
              <a:buFont typeface="Arial"/>
              <a:buChar char="•"/>
            </a:pPr>
            <a:r>
              <a:rPr lang="en-US" sz="1600">
                <a:ea typeface="+mn-lt"/>
                <a:cs typeface="+mn-lt"/>
              </a:rPr>
              <a:t>State and local aid – amounts will differ. (e.g. Republicans want $30 billion to open schools, while Democrats are targeting $430 billion)</a:t>
            </a:r>
            <a:endParaRPr lang="en-US">
              <a:ea typeface="+mn-lt"/>
              <a:cs typeface="+mn-lt"/>
            </a:endParaRPr>
          </a:p>
          <a:p>
            <a:pPr marL="285750" indent="-285750">
              <a:buFont typeface="Arial"/>
              <a:buChar char="•"/>
            </a:pPr>
            <a:r>
              <a:rPr lang="en-US" sz="1600">
                <a:ea typeface="+mn-lt"/>
                <a:cs typeface="+mn-lt"/>
              </a:rPr>
              <a:t>Smaller unemployment benefits / return-to-work-bonus – Less than House proposal. (Does $600 a week unemployment benefit create a disincentive for recipients to return to work.) </a:t>
            </a:r>
            <a:endParaRPr lang="en-US">
              <a:ea typeface="+mn-lt"/>
              <a:cs typeface="+mn-lt"/>
            </a:endParaRPr>
          </a:p>
          <a:p>
            <a:pPr marL="285750" indent="-285750">
              <a:buFont typeface="Arial"/>
              <a:buChar char="•"/>
            </a:pPr>
            <a:r>
              <a:rPr lang="en-US" sz="1600">
                <a:ea typeface="+mn-lt"/>
                <a:cs typeface="+mn-lt"/>
              </a:rPr>
              <a:t>Liability protections for businesses - Businesses, hospitals and schools are a must-have provision for McConnell. He has made liability protection a centerpiece of the new stimulus, and wants five-year, retroactive protection from 2019 to 2024.</a:t>
            </a:r>
            <a:endParaRPr lang="en-US">
              <a:ea typeface="+mn-lt"/>
              <a:cs typeface="+mn-lt"/>
            </a:endParaRPr>
          </a:p>
          <a:p>
            <a:pPr marL="285750" indent="-285750">
              <a:buFont typeface="Arial"/>
              <a:buChar char="•"/>
            </a:pPr>
            <a:r>
              <a:rPr lang="en-US" sz="1600">
                <a:ea typeface="+mn-lt"/>
                <a:cs typeface="+mn-lt"/>
              </a:rPr>
              <a:t>Targeting the new stimulus closer to $1.3 trillion in total spending (House Democrats proposed $3 trillion for the Heroes Act)</a:t>
            </a:r>
            <a:endParaRPr lang="en-US">
              <a:ea typeface="+mn-lt"/>
              <a:cs typeface="+mn-lt"/>
            </a:endParaRPr>
          </a:p>
          <a:p>
            <a:pPr marL="285750" indent="-285750">
              <a:buFont typeface="Arial"/>
              <a:buChar char="•"/>
            </a:pPr>
            <a:endParaRPr lang="en-US" sz="1600" dirty="0">
              <a:ea typeface="+mn-lt"/>
              <a:cs typeface="+mn-lt"/>
            </a:endParaRPr>
          </a:p>
          <a:p>
            <a:r>
              <a:rPr lang="en-US" sz="1600">
                <a:ea typeface="+mn-lt"/>
                <a:cs typeface="+mn-lt"/>
              </a:rPr>
              <a:t>Congress breaks for summer recess on August 7. </a:t>
            </a:r>
            <a:endParaRPr lang="en-US" sz="1600">
              <a:cs typeface="Calibri"/>
            </a:endParaRPr>
          </a:p>
        </p:txBody>
      </p:sp>
    </p:spTree>
    <p:extLst>
      <p:ext uri="{BB962C8B-B14F-4D97-AF65-F5344CB8AC3E}">
        <p14:creationId xmlns:p14="http://schemas.microsoft.com/office/powerpoint/2010/main" val="887963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4B89752-1F49-41D1-A904-BF406CECAF29}"/>
              </a:ext>
            </a:extLst>
          </p:cNvPr>
          <p:cNvSpPr txBox="1"/>
          <p:nvPr/>
        </p:nvSpPr>
        <p:spPr>
          <a:xfrm>
            <a:off x="838200" y="365125"/>
            <a:ext cx="10515600" cy="795881"/>
          </a:xfrm>
          <a:prstGeom prst="rect">
            <a:avLst/>
          </a:prstGeom>
        </p:spPr>
        <p:txBody>
          <a:bodyPr rot="0" spcFirstLastPara="0" vertOverflow="overflow" horzOverflow="overflow" vert="horz" lIns="91440" tIns="45720" rIns="91440" bIns="45720" numCol="1" spcCol="0" rtlCol="0" fromWordArt="0" anchor="ctr" anchorCtr="0" forceAA="0" compatLnSpc="1">
            <a:prstTxWarp prst="textNoShape">
              <a:avLst/>
            </a:prstTxWarp>
            <a:normAutofit/>
          </a:bodyPr>
          <a:lstStyle/>
          <a:p>
            <a:pPr>
              <a:lnSpc>
                <a:spcPct val="90000"/>
              </a:lnSpc>
              <a:spcBef>
                <a:spcPct val="0"/>
              </a:spcBef>
              <a:spcAft>
                <a:spcPts val="600"/>
              </a:spcAft>
            </a:pPr>
            <a:r>
              <a:rPr lang="en-US" sz="4400">
                <a:latin typeface="+mj-lt"/>
                <a:ea typeface="+mj-ea"/>
                <a:cs typeface="Calibri Light"/>
              </a:rPr>
              <a:t>Administrative Update</a:t>
            </a:r>
          </a:p>
        </p:txBody>
      </p:sp>
      <p:sp>
        <p:nvSpPr>
          <p:cNvPr id="6" name="TextBox 5">
            <a:extLst>
              <a:ext uri="{FF2B5EF4-FFF2-40B4-BE49-F238E27FC236}">
                <a16:creationId xmlns:a16="http://schemas.microsoft.com/office/drawing/2014/main" id="{BD9724BB-A3AB-4B49-A6C8-F6876604A5E1}"/>
              </a:ext>
            </a:extLst>
          </p:cNvPr>
          <p:cNvSpPr txBox="1"/>
          <p:nvPr/>
        </p:nvSpPr>
        <p:spPr>
          <a:xfrm>
            <a:off x="727234" y="1402701"/>
            <a:ext cx="10217578" cy="1520719"/>
          </a:xfrm>
          <a:prstGeom prst="rect">
            <a:avLst/>
          </a:prstGeom>
          <a:noFill/>
          <a:ln w="57150">
            <a:solidFill>
              <a:schemeClr val="accent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en-US">
                <a:ea typeface="+mn-lt"/>
                <a:cs typeface="+mn-lt"/>
              </a:rPr>
              <a:t>CMS delays settings rule transitions a full year (from  March 2022 to March 2023) due to the COVID situation. Encourage states to use the time to further compliance activities and larger goals of rebalancing and individualized supports that show promising practices in the states that put them in place during the public health emergency. There will be a public form in early August to focus on rebalancing and extension of compliance deadline.  </a:t>
            </a:r>
            <a:endParaRPr lang="en-US"/>
          </a:p>
        </p:txBody>
      </p:sp>
    </p:spTree>
    <p:extLst>
      <p:ext uri="{BB962C8B-B14F-4D97-AF65-F5344CB8AC3E}">
        <p14:creationId xmlns:p14="http://schemas.microsoft.com/office/powerpoint/2010/main" val="1235500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E70A752-57CD-41A1-8F5B-8329E9A78F18}"/>
              </a:ext>
            </a:extLst>
          </p:cNvPr>
          <p:cNvSpPr txBox="1"/>
          <p:nvPr/>
        </p:nvSpPr>
        <p:spPr>
          <a:xfrm>
            <a:off x="1229711" y="914401"/>
            <a:ext cx="10179268" cy="43581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90000"/>
              </a:lnSpc>
              <a:spcBef>
                <a:spcPct val="0"/>
              </a:spcBef>
            </a:pPr>
            <a:r>
              <a:rPr lang="en-US">
                <a:ea typeface="+mn-lt"/>
                <a:cs typeface="+mn-lt"/>
              </a:rPr>
              <a:t>Join us in celebrating the 30</a:t>
            </a:r>
            <a:r>
              <a:rPr lang="en-US" baseline="30000">
                <a:ea typeface="+mn-lt"/>
                <a:cs typeface="+mn-lt"/>
              </a:rPr>
              <a:t>th</a:t>
            </a:r>
            <a:r>
              <a:rPr lang="en-US">
                <a:ea typeface="+mn-lt"/>
                <a:cs typeface="+mn-lt"/>
              </a:rPr>
              <a:t> Anniversary of the Americans with Disabilities Act (ADA)! Signed on July 26</a:t>
            </a:r>
            <a:r>
              <a:rPr lang="en-US" baseline="30000">
                <a:ea typeface="+mn-lt"/>
                <a:cs typeface="+mn-lt"/>
              </a:rPr>
              <a:t>th</a:t>
            </a:r>
            <a:r>
              <a:rPr lang="en-US">
                <a:ea typeface="+mn-lt"/>
                <a:cs typeface="+mn-lt"/>
              </a:rPr>
              <a:t>, 1990, the ADA is the civil rights law that prohibits discrimination against individuals with disabilities and guarantees equal opportunity for individuals with disabilities in public accommodations, employment, transportation, state and local government services, and telecommunications. Please register and join us for the following events in celebration of the 30</a:t>
            </a:r>
            <a:r>
              <a:rPr lang="en-US" baseline="30000">
                <a:ea typeface="+mn-lt"/>
                <a:cs typeface="+mn-lt"/>
              </a:rPr>
              <a:t>th</a:t>
            </a:r>
            <a:r>
              <a:rPr lang="en-US">
                <a:ea typeface="+mn-lt"/>
                <a:cs typeface="+mn-lt"/>
              </a:rPr>
              <a:t> Anniversary of the ADA! These events are co-hosted by Senator Murray and Senator Casey.</a:t>
            </a:r>
            <a:br>
              <a:rPr lang="en-US" dirty="0">
                <a:ea typeface="+mn-lt"/>
                <a:cs typeface="+mn-lt"/>
              </a:rPr>
            </a:br>
            <a:endParaRPr lang="en-US" dirty="0">
              <a:ea typeface="+mn-lt"/>
              <a:cs typeface="+mn-lt"/>
            </a:endParaRPr>
          </a:p>
          <a:p>
            <a:pPr algn="ctr">
              <a:lnSpc>
                <a:spcPct val="90000"/>
              </a:lnSpc>
              <a:spcBef>
                <a:spcPct val="0"/>
              </a:spcBef>
            </a:pPr>
            <a:r>
              <a:rPr lang="en-US">
                <a:ea typeface="+mn-lt"/>
                <a:cs typeface="+mn-lt"/>
              </a:rPr>
              <a:t>-          Panel: “Honoring the Fight: 30 Years of the ADA” 7/22 10:30 – 11:30am EST</a:t>
            </a:r>
            <a:endParaRPr lang="en-US" dirty="0">
              <a:ea typeface="+mn-lt"/>
              <a:cs typeface="+mn-lt"/>
            </a:endParaRPr>
          </a:p>
          <a:p>
            <a:pPr algn="ctr">
              <a:lnSpc>
                <a:spcPct val="90000"/>
              </a:lnSpc>
              <a:spcBef>
                <a:spcPct val="0"/>
              </a:spcBef>
            </a:pPr>
            <a:r>
              <a:rPr lang="en-US">
                <a:ea typeface="+mn-lt"/>
                <a:cs typeface="+mn-lt"/>
              </a:rPr>
              <a:t>o   Click </a:t>
            </a:r>
            <a:r>
              <a:rPr lang="en-US" dirty="0">
                <a:ea typeface="+mn-lt"/>
                <a:cs typeface="+mn-lt"/>
                <a:hlinkClick r:id="rId2"/>
              </a:rPr>
              <a:t>here</a:t>
            </a:r>
            <a:r>
              <a:rPr lang="en-US">
                <a:ea typeface="+mn-lt"/>
                <a:cs typeface="+mn-lt"/>
              </a:rPr>
              <a:t> to register!</a:t>
            </a:r>
            <a:endParaRPr lang="en-US" dirty="0">
              <a:ea typeface="+mn-lt"/>
              <a:cs typeface="+mn-lt"/>
            </a:endParaRPr>
          </a:p>
          <a:p>
            <a:pPr algn="ctr">
              <a:lnSpc>
                <a:spcPct val="90000"/>
              </a:lnSpc>
              <a:spcBef>
                <a:spcPct val="0"/>
              </a:spcBef>
            </a:pPr>
            <a:r>
              <a:rPr lang="en-US">
                <a:ea typeface="+mn-lt"/>
                <a:cs typeface="+mn-lt"/>
              </a:rPr>
              <a:t>-          Panel: “Continuing the Fight: Ensuring the ADA Works for Everyone” 7/24 1-2pm EST</a:t>
            </a:r>
            <a:endParaRPr lang="en-US" dirty="0">
              <a:ea typeface="+mn-lt"/>
              <a:cs typeface="+mn-lt"/>
            </a:endParaRPr>
          </a:p>
          <a:p>
            <a:pPr algn="ctr">
              <a:lnSpc>
                <a:spcPct val="90000"/>
              </a:lnSpc>
              <a:spcBef>
                <a:spcPct val="0"/>
              </a:spcBef>
            </a:pPr>
            <a:r>
              <a:rPr lang="en-US">
                <a:ea typeface="+mn-lt"/>
                <a:cs typeface="+mn-lt"/>
              </a:rPr>
              <a:t>o   Click </a:t>
            </a:r>
            <a:r>
              <a:rPr lang="en-US" dirty="0">
                <a:ea typeface="+mn-lt"/>
                <a:cs typeface="+mn-lt"/>
                <a:hlinkClick r:id="rId3"/>
              </a:rPr>
              <a:t>here</a:t>
            </a:r>
            <a:r>
              <a:rPr lang="en-US">
                <a:ea typeface="+mn-lt"/>
                <a:cs typeface="+mn-lt"/>
              </a:rPr>
              <a:t> to register!</a:t>
            </a:r>
            <a:endParaRPr lang="en-US" dirty="0">
              <a:ea typeface="+mn-lt"/>
              <a:cs typeface="+mn-lt"/>
            </a:endParaRPr>
          </a:p>
          <a:p>
            <a:pPr algn="ctr">
              <a:lnSpc>
                <a:spcPct val="90000"/>
              </a:lnSpc>
              <a:spcBef>
                <a:spcPct val="0"/>
              </a:spcBef>
            </a:pPr>
            <a:br>
              <a:rPr lang="en-US" dirty="0">
                <a:ea typeface="+mn-lt"/>
                <a:cs typeface="+mn-lt"/>
              </a:rPr>
            </a:br>
            <a:endParaRPr lang="en-US" dirty="0">
              <a:ea typeface="+mn-lt"/>
              <a:cs typeface="+mn-lt"/>
            </a:endParaRPr>
          </a:p>
          <a:p>
            <a:pPr algn="ctr">
              <a:lnSpc>
                <a:spcPct val="90000"/>
              </a:lnSpc>
              <a:spcBef>
                <a:spcPct val="0"/>
              </a:spcBef>
            </a:pPr>
            <a:r>
              <a:rPr lang="en-US">
                <a:ea typeface="+mn-lt"/>
                <a:cs typeface="+mn-lt"/>
              </a:rPr>
              <a:t>CART and American Sign Language will be provided. For further accommodations contact </a:t>
            </a:r>
            <a:r>
              <a:rPr lang="en-US" dirty="0">
                <a:ea typeface="+mn-lt"/>
                <a:cs typeface="+mn-lt"/>
                <a:hlinkClick r:id="rId4"/>
              </a:rPr>
              <a:t>sarah_mueller@help.senate.gov</a:t>
            </a:r>
            <a:r>
              <a:rPr lang="en-US">
                <a:ea typeface="+mn-lt"/>
                <a:cs typeface="+mn-lt"/>
              </a:rPr>
              <a:t>.</a:t>
            </a:r>
            <a:br>
              <a:rPr lang="en-US" dirty="0">
                <a:ea typeface="+mn-lt"/>
                <a:cs typeface="+mn-lt"/>
              </a:rPr>
            </a:br>
            <a:endParaRPr lang="en-US" dirty="0">
              <a:ea typeface="+mn-lt"/>
              <a:cs typeface="+mn-lt"/>
            </a:endParaRPr>
          </a:p>
          <a:p>
            <a:pPr algn="l"/>
            <a:endParaRPr lang="en-US" dirty="0">
              <a:cs typeface="Calibri"/>
            </a:endParaRPr>
          </a:p>
        </p:txBody>
      </p:sp>
    </p:spTree>
    <p:extLst>
      <p:ext uri="{BB962C8B-B14F-4D97-AF65-F5344CB8AC3E}">
        <p14:creationId xmlns:p14="http://schemas.microsoft.com/office/powerpoint/2010/main" val="65891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53FEC-FC81-4CE5-B59B-B0562765C121}"/>
              </a:ext>
            </a:extLst>
          </p:cNvPr>
          <p:cNvSpPr>
            <a:spLocks noGrp="1"/>
          </p:cNvSpPr>
          <p:nvPr>
            <p:ph type="ctrTitle"/>
          </p:nvPr>
        </p:nvSpPr>
        <p:spPr>
          <a:xfrm>
            <a:off x="1524000" y="2430702"/>
            <a:ext cx="9144000" cy="1079261"/>
          </a:xfrm>
        </p:spPr>
        <p:txBody>
          <a:bodyPr>
            <a:normAutofit fontScale="90000"/>
          </a:bodyPr>
          <a:lstStyle/>
          <a:p>
            <a:r>
              <a:rPr lang="en-US" sz="4000">
                <a:cs typeface="Calibri Light"/>
              </a:rPr>
              <a:t>For more information contact </a:t>
            </a:r>
            <a:br>
              <a:rPr lang="en-US" sz="4000" dirty="0">
                <a:cs typeface="Calibri Light"/>
              </a:rPr>
            </a:br>
            <a:r>
              <a:rPr lang="en-US" sz="4000">
                <a:cs typeface="Calibri Light"/>
              </a:rPr>
              <a:t>Erin Prangley at eprangley@nacdd.org</a:t>
            </a:r>
          </a:p>
        </p:txBody>
      </p:sp>
    </p:spTree>
    <p:extLst>
      <p:ext uri="{BB962C8B-B14F-4D97-AF65-F5344CB8AC3E}">
        <p14:creationId xmlns:p14="http://schemas.microsoft.com/office/powerpoint/2010/main" val="372404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0A0C90C0BAAFC42B9CBFEC0708F4935" ma:contentTypeVersion="12" ma:contentTypeDescription="Create a new document." ma:contentTypeScope="" ma:versionID="569c95cd2ebacd01c34f0b02fe1a4544">
  <xsd:schema xmlns:xsd="http://www.w3.org/2001/XMLSchema" xmlns:xs="http://www.w3.org/2001/XMLSchema" xmlns:p="http://schemas.microsoft.com/office/2006/metadata/properties" xmlns:ns2="560c9c75-9737-4a47-90d7-3192440b0b55" xmlns:ns3="7244ee07-bebb-4256-851d-8920eeb3e1b7" targetNamespace="http://schemas.microsoft.com/office/2006/metadata/properties" ma:root="true" ma:fieldsID="dc80f5ee546cd110d0324f911a607fe7" ns2:_="" ns3:_="">
    <xsd:import namespace="560c9c75-9737-4a47-90d7-3192440b0b55"/>
    <xsd:import namespace="7244ee07-bebb-4256-851d-8920eeb3e1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DateTaken"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c9c75-9737-4a47-90d7-3192440b0b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44ee07-bebb-4256-851d-8920eeb3e1b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244ee07-bebb-4256-851d-8920eeb3e1b7">
      <UserInfo>
        <DisplayName>Robert McWilliams</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72963A-0220-41D6-B9B1-C736684CB04B}">
  <ds:schemaRefs>
    <ds:schemaRef ds:uri="560c9c75-9737-4a47-90d7-3192440b0b55"/>
    <ds:schemaRef ds:uri="7244ee07-bebb-4256-851d-8920eeb3e1b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AB0843C-86CD-480E-B9D4-E64D1EB301FC}">
  <ds:schemaRefs>
    <ds:schemaRef ds:uri="http://schemas.microsoft.com/office/2006/metadata/properties"/>
    <ds:schemaRef ds:uri="http://schemas.microsoft.com/office/infopath/2007/PartnerControls"/>
    <ds:schemaRef ds:uri="7244ee07-bebb-4256-851d-8920eeb3e1b7"/>
  </ds:schemaRefs>
</ds:datastoreItem>
</file>

<file path=customXml/itemProps3.xml><?xml version="1.0" encoding="utf-8"?>
<ds:datastoreItem xmlns:ds="http://schemas.openxmlformats.org/officeDocument/2006/customXml" ds:itemID="{419879FF-AB67-425D-94EA-6057DA49CB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4</Notes>
  <HiddenSlides>0</HiddenSlide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1_Office Theme</vt:lpstr>
      <vt:lpstr>NACDD  Policy Update July 15</vt:lpstr>
      <vt:lpstr>PowerPoint Presentation</vt:lpstr>
      <vt:lpstr>PowerPoint Presentation</vt:lpstr>
      <vt:lpstr>PowerPoint Presentation</vt:lpstr>
      <vt:lpstr>PowerPoint Presentation</vt:lpstr>
      <vt:lpstr>For more information contact  Erin Prangley at eprangley@nacdd.org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Misilo</dc:creator>
  <cp:revision>5809</cp:revision>
  <cp:lastPrinted>2017-11-16T14:55:44Z</cp:lastPrinted>
  <dcterms:created xsi:type="dcterms:W3CDTF">2016-02-23T16:23:37Z</dcterms:created>
  <dcterms:modified xsi:type="dcterms:W3CDTF">2020-07-15T20:04:15Z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0x01010010A0C90C0BAAFC42B9CBFEC0708F4935</vt:lpwstr>
  </property>
  <property fmtid="{D5CDD505-2E9C-101B-9397-08002B2CF9AE}" pid="3" name="Order">
    <vt:r8>3760800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