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2"/>
  </p:notesMasterIdLst>
  <p:sldIdLst>
    <p:sldId id="256" r:id="rId6"/>
    <p:sldId id="276" r:id="rId7"/>
    <p:sldId id="281" r:id="rId8"/>
    <p:sldId id="280" r:id="rId9"/>
    <p:sldId id="279"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6202A-1FBD-6134-516A-7A35B555CE58}" v="2936" dt="2020-06-10T21:13:40.937"/>
    <p1510:client id="{0711AFCA-D5B5-34B4-480B-031763E9ADB2}" v="2108" dt="2020-04-22T21:19:56.939"/>
    <p1510:client id="{0C5F6025-E66E-2A61-7489-6D0808E1B516}" v="1" dt="2020-03-13T17:07:35.838"/>
    <p1510:client id="{1315B9E3-E32A-C65A-B584-C4F3E23E1323}" v="137" dt="2020-06-24T18:19:05.139"/>
    <p1510:client id="{1C484A58-7637-2A35-DBDD-19195C9887FE}" v="3033" dt="2020-07-01T21:57:18.983"/>
    <p1510:client id="{2D2ACB97-EFDD-70DF-E148-74AEDF7FAB51}" v="2158" dt="2020-06-17T19:54:26.149"/>
    <p1510:client id="{32067CD1-933C-CC1D-B266-5CF3B470BAAE}" v="3410" dt="2020-04-30T20:01:35.937"/>
    <p1510:client id="{3DD2C6DE-A51F-2F22-BE60-AAC0BE59F81A}" v="79" dt="2020-04-17T18:08:34.367"/>
    <p1510:client id="{44AF20CE-6B83-A814-D0C4-566F6C07EC5E}" v="67" dt="2020-05-19T16:29:02.340"/>
    <p1510:client id="{62F83E9F-E6A6-0509-9B54-8B200C29C02C}" v="866" dt="2020-05-20T19:31:27.787"/>
    <p1510:client id="{6305CAE4-2847-157E-EC9A-0222F94A1CCD}" v="216" dt="2020-05-27T18:24:23.052"/>
    <p1510:client id="{6D63E9E0-7C81-CAC1-9DAF-2D73739703AD}" v="344" dt="2020-04-30T17:03:11.819"/>
    <p1510:client id="{7EE89681-B69B-8868-901B-9E6308E4FD3D}" v="12" dt="2020-05-20T04:37:16.394"/>
    <p1510:client id="{8390CBCF-637A-5949-7B37-6F7FF58D271A}" v="546" dt="2020-05-20T20:08:20.523"/>
    <p1510:client id="{88F49B6E-B9AB-45AB-EDBB-3FF9177070C4}" v="3580" dt="2020-06-04T17:58:35.823"/>
    <p1510:client id="{8F9742CE-90D4-5E0D-3669-DC4729693B1F}" v="54" dt="2020-05-19T03:09:47.925"/>
    <p1510:client id="{9CC9966E-3E90-9D6D-D196-5651F9B24AB3}" v="1299" dt="2020-05-06T19:50:00.649"/>
    <p1510:client id="{C02848A7-8ABC-5757-1F1C-3E7CC1128C94}" v="16" dt="2020-03-13T16:29:05.621"/>
    <p1510:client id="{D819760F-F9CA-51CC-03B4-CD888A713B33}" v="3622" dt="2020-04-15T20:13:21.368"/>
    <p1510:client id="{DFA26018-049D-D3DC-F7C2-172C902974E5}" v="234" dt="2020-05-20T04:33:09.887"/>
    <p1510:client id="{E1AB6195-F4CC-9A32-D7A3-6B5EB47AB422}" v="5312" dt="2020-05-13T17:55:05.719"/>
    <p1510:client id="{EB9C8E00-867F-A7B5-724A-AB275B356076}" v="1469" dt="2020-05-27T20:03:11.904"/>
    <p1510:client id="{EF5EE5C4-FD79-9DF4-27BA-288752ED4552}" v="858" dt="2020-06-24T19:17:30.816"/>
    <p1510:client id="{F77752D8-FFAF-0153-9858-C8F151DA8FB2}" v="1105" dt="2020-06-23T17:08:28.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1C484A58-7637-2A35-DBDD-19195C9887FE}"/>
    <pc:docChg chg="addSld delSld modSld">
      <pc:chgData name="Erin Prangley" userId="S::eprangley@nacdd.org::7f058b9a-f90a-4281-a8c6-5ba31926f190" providerId="AD" clId="Web-{1C484A58-7637-2A35-DBDD-19195C9887FE}" dt="2020-07-01T21:57:18.983" v="3044" actId="20577"/>
      <pc:docMkLst>
        <pc:docMk/>
      </pc:docMkLst>
      <pc:sldChg chg="modSp">
        <pc:chgData name="Erin Prangley" userId="S::eprangley@nacdd.org::7f058b9a-f90a-4281-a8c6-5ba31926f190" providerId="AD" clId="Web-{1C484A58-7637-2A35-DBDD-19195C9887FE}" dt="2020-07-01T14:30:10.148" v="4" actId="20577"/>
        <pc:sldMkLst>
          <pc:docMk/>
          <pc:sldMk cId="1731942061" sldId="256"/>
        </pc:sldMkLst>
        <pc:spChg chg="mod">
          <ac:chgData name="Erin Prangley" userId="S::eprangley@nacdd.org::7f058b9a-f90a-4281-a8c6-5ba31926f190" providerId="AD" clId="Web-{1C484A58-7637-2A35-DBDD-19195C9887FE}" dt="2020-07-01T14:30:10.148" v="4" actId="20577"/>
          <ac:spMkLst>
            <pc:docMk/>
            <pc:sldMk cId="1731942061" sldId="256"/>
            <ac:spMk id="2" creationId="{00000000-0000-0000-0000-000000000000}"/>
          </ac:spMkLst>
        </pc:spChg>
      </pc:sldChg>
      <pc:sldChg chg="addSp delSp modSp mod setBg">
        <pc:chgData name="Erin Prangley" userId="S::eprangley@nacdd.org::7f058b9a-f90a-4281-a8c6-5ba31926f190" providerId="AD" clId="Web-{1C484A58-7637-2A35-DBDD-19195C9887FE}" dt="2020-07-01T21:42:00.089" v="2775" actId="20577"/>
        <pc:sldMkLst>
          <pc:docMk/>
          <pc:sldMk cId="909274442" sldId="276"/>
        </pc:sldMkLst>
        <pc:spChg chg="add del mod">
          <ac:chgData name="Erin Prangley" userId="S::eprangley@nacdd.org::7f058b9a-f90a-4281-a8c6-5ba31926f190" providerId="AD" clId="Web-{1C484A58-7637-2A35-DBDD-19195C9887FE}" dt="2020-07-01T21:33:16.600" v="2750"/>
          <ac:spMkLst>
            <pc:docMk/>
            <pc:sldMk cId="909274442" sldId="276"/>
            <ac:spMk id="2" creationId="{6B39B13F-8CC2-4C9D-8449-9F7CBF84B2A9}"/>
          </ac:spMkLst>
        </pc:spChg>
        <pc:spChg chg="mod">
          <ac:chgData name="Erin Prangley" userId="S::eprangley@nacdd.org::7f058b9a-f90a-4281-a8c6-5ba31926f190" providerId="AD" clId="Web-{1C484A58-7637-2A35-DBDD-19195C9887FE}" dt="2020-07-01T21:33:16.600" v="2750"/>
          <ac:spMkLst>
            <pc:docMk/>
            <pc:sldMk cId="909274442" sldId="276"/>
            <ac:spMk id="4" creationId="{54B89752-1F49-41D1-A904-BF406CECAF29}"/>
          </ac:spMkLst>
        </pc:spChg>
        <pc:spChg chg="mod ord">
          <ac:chgData name="Erin Prangley" userId="S::eprangley@nacdd.org::7f058b9a-f90a-4281-a8c6-5ba31926f190" providerId="AD" clId="Web-{1C484A58-7637-2A35-DBDD-19195C9887FE}" dt="2020-07-01T21:42:00.089" v="2775" actId="20577"/>
          <ac:spMkLst>
            <pc:docMk/>
            <pc:sldMk cId="909274442" sldId="276"/>
            <ac:spMk id="7" creationId="{04277F0F-9032-4A28-9C24-67A42711F1C8}"/>
          </ac:spMkLst>
        </pc:spChg>
        <pc:spChg chg="del mod">
          <ac:chgData name="Erin Prangley" userId="S::eprangley@nacdd.org::7f058b9a-f90a-4281-a8c6-5ba31926f190" providerId="AD" clId="Web-{1C484A58-7637-2A35-DBDD-19195C9887FE}" dt="2020-07-01T19:45:48.609" v="400"/>
          <ac:spMkLst>
            <pc:docMk/>
            <pc:sldMk cId="909274442" sldId="276"/>
            <ac:spMk id="8" creationId="{4642C433-BD91-4711-A7A6-4D7A891AF1E7}"/>
          </ac:spMkLst>
        </pc:spChg>
        <pc:spChg chg="add">
          <ac:chgData name="Erin Prangley" userId="S::eprangley@nacdd.org::7f058b9a-f90a-4281-a8c6-5ba31926f190" providerId="AD" clId="Web-{1C484A58-7637-2A35-DBDD-19195C9887FE}" dt="2020-07-01T21:33:16.600" v="2750"/>
          <ac:spMkLst>
            <pc:docMk/>
            <pc:sldMk cId="909274442" sldId="276"/>
            <ac:spMk id="12" creationId="{201CC55D-ED54-4C5C-95E6-10947BD1103B}"/>
          </ac:spMkLst>
        </pc:spChg>
        <pc:spChg chg="add">
          <ac:chgData name="Erin Prangley" userId="S::eprangley@nacdd.org::7f058b9a-f90a-4281-a8c6-5ba31926f190" providerId="AD" clId="Web-{1C484A58-7637-2A35-DBDD-19195C9887FE}" dt="2020-07-01T21:33:16.600" v="2750"/>
          <ac:spMkLst>
            <pc:docMk/>
            <pc:sldMk cId="909274442" sldId="276"/>
            <ac:spMk id="18" creationId="{3873B707-463F-40B0-8227-E8CC6C67EB25}"/>
          </ac:spMkLst>
        </pc:spChg>
        <pc:spChg chg="add">
          <ac:chgData name="Erin Prangley" userId="S::eprangley@nacdd.org::7f058b9a-f90a-4281-a8c6-5ba31926f190" providerId="AD" clId="Web-{1C484A58-7637-2A35-DBDD-19195C9887FE}" dt="2020-07-01T21:33:16.600" v="2750"/>
          <ac:spMkLst>
            <pc:docMk/>
            <pc:sldMk cId="909274442" sldId="276"/>
            <ac:spMk id="20" creationId="{C13237C8-E62C-4F0D-A318-BD6FB6C2D138}"/>
          </ac:spMkLst>
        </pc:spChg>
        <pc:spChg chg="add">
          <ac:chgData name="Erin Prangley" userId="S::eprangley@nacdd.org::7f058b9a-f90a-4281-a8c6-5ba31926f190" providerId="AD" clId="Web-{1C484A58-7637-2A35-DBDD-19195C9887FE}" dt="2020-07-01T21:33:16.600" v="2750"/>
          <ac:spMkLst>
            <pc:docMk/>
            <pc:sldMk cId="909274442" sldId="276"/>
            <ac:spMk id="22" creationId="{19C9EAEA-39D0-4B0E-A0EB-51E7B26740B1}"/>
          </ac:spMkLst>
        </pc:spChg>
        <pc:grpChg chg="add">
          <ac:chgData name="Erin Prangley" userId="S::eprangley@nacdd.org::7f058b9a-f90a-4281-a8c6-5ba31926f190" providerId="AD" clId="Web-{1C484A58-7637-2A35-DBDD-19195C9887FE}" dt="2020-07-01T21:33:16.600" v="2750"/>
          <ac:grpSpMkLst>
            <pc:docMk/>
            <pc:sldMk cId="909274442" sldId="276"/>
            <ac:grpSpMk id="14" creationId="{1DE889C7-FAD6-4397-98E2-05D503484459}"/>
          </ac:grpSpMkLst>
        </pc:grpChg>
        <pc:picChg chg="add del mod ord">
          <ac:chgData name="Erin Prangley" userId="S::eprangley@nacdd.org::7f058b9a-f90a-4281-a8c6-5ba31926f190" providerId="AD" clId="Web-{1C484A58-7637-2A35-DBDD-19195C9887FE}" dt="2020-07-01T21:33:54.133" v="2754"/>
          <ac:picMkLst>
            <pc:docMk/>
            <pc:sldMk cId="909274442" sldId="276"/>
            <ac:picMk id="6" creationId="{96665B95-3434-4B27-A163-362E68DE00F6}"/>
          </ac:picMkLst>
        </pc:picChg>
        <pc:picChg chg="add mod">
          <ac:chgData name="Erin Prangley" userId="S::eprangley@nacdd.org::7f058b9a-f90a-4281-a8c6-5ba31926f190" providerId="AD" clId="Web-{1C484A58-7637-2A35-DBDD-19195C9887FE}" dt="2020-07-01T21:34:26.212" v="2761" actId="14100"/>
          <ac:picMkLst>
            <pc:docMk/>
            <pc:sldMk cId="909274442" sldId="276"/>
            <ac:picMk id="9" creationId="{63DB04EF-AAEB-4FB8-9BB5-5668625A5CDA}"/>
          </ac:picMkLst>
        </pc:picChg>
      </pc:sldChg>
      <pc:sldChg chg="modSp">
        <pc:chgData name="Erin Prangley" userId="S::eprangley@nacdd.org::7f058b9a-f90a-4281-a8c6-5ba31926f190" providerId="AD" clId="Web-{1C484A58-7637-2A35-DBDD-19195C9887FE}" dt="2020-07-01T20:34:37.437" v="1738" actId="20577"/>
        <pc:sldMkLst>
          <pc:docMk/>
          <pc:sldMk cId="2584096605" sldId="279"/>
        </pc:sldMkLst>
        <pc:spChg chg="mod">
          <ac:chgData name="Erin Prangley" userId="S::eprangley@nacdd.org::7f058b9a-f90a-4281-a8c6-5ba31926f190" providerId="AD" clId="Web-{1C484A58-7637-2A35-DBDD-19195C9887FE}" dt="2020-07-01T20:34:37.437" v="1738" actId="20577"/>
          <ac:spMkLst>
            <pc:docMk/>
            <pc:sldMk cId="2584096605" sldId="279"/>
            <ac:spMk id="6" creationId="{BD9724BB-A3AB-4B49-A6C8-F6876604A5E1}"/>
          </ac:spMkLst>
        </pc:spChg>
      </pc:sldChg>
      <pc:sldChg chg="addSp delSp modSp">
        <pc:chgData name="Erin Prangley" userId="S::eprangley@nacdd.org::7f058b9a-f90a-4281-a8c6-5ba31926f190" providerId="AD" clId="Web-{1C484A58-7637-2A35-DBDD-19195C9887FE}" dt="2020-07-01T21:57:18.983" v="3043" actId="20577"/>
        <pc:sldMkLst>
          <pc:docMk/>
          <pc:sldMk cId="2209623357" sldId="280"/>
        </pc:sldMkLst>
        <pc:spChg chg="mod">
          <ac:chgData name="Erin Prangley" userId="S::eprangley@nacdd.org::7f058b9a-f90a-4281-a8c6-5ba31926f190" providerId="AD" clId="Web-{1C484A58-7637-2A35-DBDD-19195C9887FE}" dt="2020-07-01T21:57:01.013" v="3031" actId="1076"/>
          <ac:spMkLst>
            <pc:docMk/>
            <pc:sldMk cId="2209623357" sldId="280"/>
            <ac:spMk id="2" creationId="{6B39B13F-8CC2-4C9D-8449-9F7CBF84B2A9}"/>
          </ac:spMkLst>
        </pc:spChg>
        <pc:spChg chg="mod">
          <ac:chgData name="Erin Prangley" userId="S::eprangley@nacdd.org::7f058b9a-f90a-4281-a8c6-5ba31926f190" providerId="AD" clId="Web-{1C484A58-7637-2A35-DBDD-19195C9887FE}" dt="2020-07-01T21:57:18.983" v="3043" actId="20577"/>
          <ac:spMkLst>
            <pc:docMk/>
            <pc:sldMk cId="2209623357" sldId="280"/>
            <ac:spMk id="4" creationId="{54B89752-1F49-41D1-A904-BF406CECAF29}"/>
          </ac:spMkLst>
        </pc:spChg>
        <pc:spChg chg="add mod">
          <ac:chgData name="Erin Prangley" userId="S::eprangley@nacdd.org::7f058b9a-f90a-4281-a8c6-5ba31926f190" providerId="AD" clId="Web-{1C484A58-7637-2A35-DBDD-19195C9887FE}" dt="2020-07-01T21:57:07.482" v="3032" actId="1076"/>
          <ac:spMkLst>
            <pc:docMk/>
            <pc:sldMk cId="2209623357" sldId="280"/>
            <ac:spMk id="6" creationId="{94E78287-3B4D-430C-BAAE-A6BCCD9A11F8}"/>
          </ac:spMkLst>
        </pc:spChg>
        <pc:spChg chg="del mod">
          <ac:chgData name="Erin Prangley" userId="S::eprangley@nacdd.org::7f058b9a-f90a-4281-a8c6-5ba31926f190" providerId="AD" clId="Web-{1C484A58-7637-2A35-DBDD-19195C9887FE}" dt="2020-07-01T19:50:38.120" v="522"/>
          <ac:spMkLst>
            <pc:docMk/>
            <pc:sldMk cId="2209623357" sldId="280"/>
            <ac:spMk id="7" creationId="{04277F0F-9032-4A28-9C24-67A42711F1C8}"/>
          </ac:spMkLst>
        </pc:spChg>
      </pc:sldChg>
      <pc:sldChg chg="addSp delSp modSp add mod replId setBg">
        <pc:chgData name="Erin Prangley" userId="S::eprangley@nacdd.org::7f058b9a-f90a-4281-a8c6-5ba31926f190" providerId="AD" clId="Web-{1C484A58-7637-2A35-DBDD-19195C9887FE}" dt="2020-07-01T21:28:56.184" v="2748"/>
        <pc:sldMkLst>
          <pc:docMk/>
          <pc:sldMk cId="1513367725" sldId="281"/>
        </pc:sldMkLst>
        <pc:spChg chg="mod">
          <ac:chgData name="Erin Prangley" userId="S::eprangley@nacdd.org::7f058b9a-f90a-4281-a8c6-5ba31926f190" providerId="AD" clId="Web-{1C484A58-7637-2A35-DBDD-19195C9887FE}" dt="2020-07-01T21:28:56.184" v="2748"/>
          <ac:spMkLst>
            <pc:docMk/>
            <pc:sldMk cId="1513367725" sldId="281"/>
            <ac:spMk id="2" creationId="{6B39B13F-8CC2-4C9D-8449-9F7CBF84B2A9}"/>
          </ac:spMkLst>
        </pc:spChg>
        <pc:spChg chg="mod">
          <ac:chgData name="Erin Prangley" userId="S::eprangley@nacdd.org::7f058b9a-f90a-4281-a8c6-5ba31926f190" providerId="AD" clId="Web-{1C484A58-7637-2A35-DBDD-19195C9887FE}" dt="2020-07-01T21:28:56.184" v="2748"/>
          <ac:spMkLst>
            <pc:docMk/>
            <pc:sldMk cId="1513367725" sldId="281"/>
            <ac:spMk id="4" creationId="{54B89752-1F49-41D1-A904-BF406CECAF29}"/>
          </ac:spMkLst>
        </pc:spChg>
        <pc:spChg chg="add del mod">
          <ac:chgData name="Erin Prangley" userId="S::eprangley@nacdd.org::7f058b9a-f90a-4281-a8c6-5ba31926f190" providerId="AD" clId="Web-{1C484A58-7637-2A35-DBDD-19195C9887FE}" dt="2020-07-01T21:21:08.354" v="2689"/>
          <ac:spMkLst>
            <pc:docMk/>
            <pc:sldMk cId="1513367725" sldId="281"/>
            <ac:spMk id="6" creationId="{FA668E77-7328-419B-B466-5E3584D90704}"/>
          </ac:spMkLst>
        </pc:spChg>
        <pc:spChg chg="add del mod ord">
          <ac:chgData name="Erin Prangley" userId="S::eprangley@nacdd.org::7f058b9a-f90a-4281-a8c6-5ba31926f190" providerId="AD" clId="Web-{1C484A58-7637-2A35-DBDD-19195C9887FE}" dt="2020-07-01T21:28:56.184" v="2748"/>
          <ac:spMkLst>
            <pc:docMk/>
            <pc:sldMk cId="1513367725" sldId="281"/>
            <ac:spMk id="7" creationId="{04277F0F-9032-4A28-9C24-67A42711F1C8}"/>
          </ac:spMkLst>
        </pc:spChg>
        <pc:spChg chg="add del">
          <ac:chgData name="Erin Prangley" userId="S::eprangley@nacdd.org::7f058b9a-f90a-4281-a8c6-5ba31926f190" providerId="AD" clId="Web-{1C484A58-7637-2A35-DBDD-19195C9887FE}" dt="2020-07-01T21:21:10.979" v="2690"/>
          <ac:spMkLst>
            <pc:docMk/>
            <pc:sldMk cId="1513367725" sldId="281"/>
            <ac:spMk id="8" creationId="{95033839-9BCE-4F40-8030-165BB469E547}"/>
          </ac:spMkLst>
        </pc:spChg>
        <pc:spChg chg="add del">
          <ac:chgData name="Erin Prangley" userId="S::eprangley@nacdd.org::7f058b9a-f90a-4281-a8c6-5ba31926f190" providerId="AD" clId="Web-{1C484A58-7637-2A35-DBDD-19195C9887FE}" dt="2020-07-01T21:20:15.274" v="2679"/>
          <ac:spMkLst>
            <pc:docMk/>
            <pc:sldMk cId="1513367725" sldId="281"/>
            <ac:spMk id="9" creationId="{95033839-9BCE-4F40-8030-165BB469E547}"/>
          </ac:spMkLst>
        </pc:spChg>
        <pc:spChg chg="add del">
          <ac:chgData name="Erin Prangley" userId="S::eprangley@nacdd.org::7f058b9a-f90a-4281-a8c6-5ba31926f190" providerId="AD" clId="Web-{1C484A58-7637-2A35-DBDD-19195C9887FE}" dt="2020-07-01T21:21:02.463" v="2685"/>
          <ac:spMkLst>
            <pc:docMk/>
            <pc:sldMk cId="1513367725" sldId="281"/>
            <ac:spMk id="10" creationId="{95033839-9BCE-4F40-8030-165BB469E547}"/>
          </ac:spMkLst>
        </pc:spChg>
        <pc:spChg chg="add">
          <ac:chgData name="Erin Prangley" userId="S::eprangley@nacdd.org::7f058b9a-f90a-4281-a8c6-5ba31926f190" providerId="AD" clId="Web-{1C484A58-7637-2A35-DBDD-19195C9887FE}" dt="2020-07-01T21:28:56.184" v="2748"/>
          <ac:spMkLst>
            <pc:docMk/>
            <pc:sldMk cId="1513367725" sldId="281"/>
            <ac:spMk id="16" creationId="{201CC55D-ED54-4C5C-95E6-10947BD1103B}"/>
          </ac:spMkLst>
        </pc:spChg>
        <pc:spChg chg="add">
          <ac:chgData name="Erin Prangley" userId="S::eprangley@nacdd.org::7f058b9a-f90a-4281-a8c6-5ba31926f190" providerId="AD" clId="Web-{1C484A58-7637-2A35-DBDD-19195C9887FE}" dt="2020-07-01T21:28:56.184" v="2748"/>
          <ac:spMkLst>
            <pc:docMk/>
            <pc:sldMk cId="1513367725" sldId="281"/>
            <ac:spMk id="22" creationId="{3873B707-463F-40B0-8227-E8CC6C67EB25}"/>
          </ac:spMkLst>
        </pc:spChg>
        <pc:spChg chg="add">
          <ac:chgData name="Erin Prangley" userId="S::eprangley@nacdd.org::7f058b9a-f90a-4281-a8c6-5ba31926f190" providerId="AD" clId="Web-{1C484A58-7637-2A35-DBDD-19195C9887FE}" dt="2020-07-01T21:28:56.184" v="2748"/>
          <ac:spMkLst>
            <pc:docMk/>
            <pc:sldMk cId="1513367725" sldId="281"/>
            <ac:spMk id="24" creationId="{C13237C8-E62C-4F0D-A318-BD6FB6C2D138}"/>
          </ac:spMkLst>
        </pc:spChg>
        <pc:spChg chg="add">
          <ac:chgData name="Erin Prangley" userId="S::eprangley@nacdd.org::7f058b9a-f90a-4281-a8c6-5ba31926f190" providerId="AD" clId="Web-{1C484A58-7637-2A35-DBDD-19195C9887FE}" dt="2020-07-01T21:28:56.184" v="2748"/>
          <ac:spMkLst>
            <pc:docMk/>
            <pc:sldMk cId="1513367725" sldId="281"/>
            <ac:spMk id="26" creationId="{19C9EAEA-39D0-4B0E-A0EB-51E7B26740B1}"/>
          </ac:spMkLst>
        </pc:spChg>
        <pc:grpChg chg="add">
          <ac:chgData name="Erin Prangley" userId="S::eprangley@nacdd.org::7f058b9a-f90a-4281-a8c6-5ba31926f190" providerId="AD" clId="Web-{1C484A58-7637-2A35-DBDD-19195C9887FE}" dt="2020-07-01T21:28:56.184" v="2748"/>
          <ac:grpSpMkLst>
            <pc:docMk/>
            <pc:sldMk cId="1513367725" sldId="281"/>
            <ac:grpSpMk id="18" creationId="{1DE889C7-FAD6-4397-98E2-05D503484459}"/>
          </ac:grpSpMkLst>
        </pc:grpChg>
        <pc:picChg chg="add mod ord">
          <ac:chgData name="Erin Prangley" userId="S::eprangley@nacdd.org::7f058b9a-f90a-4281-a8c6-5ba31926f190" providerId="AD" clId="Web-{1C484A58-7637-2A35-DBDD-19195C9887FE}" dt="2020-07-01T21:28:56.184" v="2748"/>
          <ac:picMkLst>
            <pc:docMk/>
            <pc:sldMk cId="1513367725" sldId="281"/>
            <ac:picMk id="11" creationId="{0A813A5A-BC64-4BD5-8442-CE02A323D5EB}"/>
          </ac:picMkLst>
        </pc:picChg>
      </pc:sldChg>
      <pc:sldChg chg="del">
        <pc:chgData name="Erin Prangley" userId="S::eprangley@nacdd.org::7f058b9a-f90a-4281-a8c6-5ba31926f190" providerId="AD" clId="Web-{1C484A58-7637-2A35-DBDD-19195C9887FE}" dt="2020-07-01T19:54:59.442" v="907"/>
        <pc:sldMkLst>
          <pc:docMk/>
          <pc:sldMk cId="2262039320"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7/1/2020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r20.rs6.net/tn.jsp?f=001tanHENmxKcC44SqAkxZrQfzZ4odUZFQGjZcK1Fr4N1jM6SXQDrbSVy1Yhosun6ywMIJzEaR2JJAM9KOwtZDfE4VIrb85gXE8hp5db41DnMQt_lb7Nu-_20nS_nsrXKZ3C4hOPNDSk8_1sE8DYcF8itmqZV9BP6SE9uHnjKAIbPz0mkcQuH96N9MUK3nr1UaT1iJkyrRihlxsb81HuAxlpRtYil4RpxIDbH3JVchqeJ7tF0hdIhitxkxxgF9cjv2QawMR0ZKxZ8DmsgDXsTcG61xq0emylsEOHOF758L6unFdcITjb975wBwBLzk10ZmM-aq-SY1bfQ7mtERRKSjfTrE5pSTAwJd1kUont_PWT3Y=&amp;c=3080ISyebvu8f3a97_x-uiaY8zKEJpfe8OIA2MTOI8Eiqv4H4_LTlg==&amp;ch=1nGsdOKy0CSrW9iFmaXTdlyDibZApKCyrX3-84wFNcTxOEPTOAjHT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r20.rs6.net/tn.jsp?f=001tanHENmxKcC44SqAkxZrQfzZ4odUZFQGjZcK1Fr4N1jM6SXQDrbSVy1Yhosun6ywHihXbc9K1_KBAZRQD5Wx_1rJfg7JF1okUMA-yhCDfhpW_-JAFNPnFYBG_QlWR5NTsK_yYc0KQOp0sJcypxCUhpdQd4l--AwVC0bRpyOYPLe89ujJpXoANDAqBXPsl7imN36GwbogsvxE4NxkzvGpDR0aKtbbWy2XnGDvENauda-thBK2QA2kcifotpp_rS5XUFVfP4n7L3k=&amp;c=3080ISyebvu8f3a97_x-uiaY8zKEJpfe8OIA2MTOI8Eiqv4H4_LTlg==&amp;ch=1nGsdOKy0CSrW9iFmaXTdlyDibZApKCyrX3-84wFNcTxOEPTOAjHTA==" TargetMode="External"/><Relationship Id="rId5" Type="http://schemas.openxmlformats.org/officeDocument/2006/relationships/hyperlink" Target="http://r20.rs6.net/tn.jsp?f=001tanHENmxKcC44SqAkxZrQfzZ4odUZFQGjZcK1Fr4N1jM6SXQDrbSVy1Yhosun6ywq13r1Ge0DmZXl3NS1fAdU_o2MNkK2cA4M1eGr4e1NQq9HDTjClhkp54FzUkfIXe7d4EgrQAGTvw6tpbj5O2_vFjcT3FHH54r3tONVCpsIZRzFSNfZLEvZJnjqN5I_VMqw00A2Pmq9thWYVvrIDfhPvlJVKInvodVmBi_smKr_c4=&amp;c=3080ISyebvu8f3a97_x-uiaY8zKEJpfe8OIA2MTOI8Eiqv4H4_LTlg==&amp;ch=1nGsdOKy0CSrW9iFmaXTdlyDibZApKCyrX3-84wFNcTxOEPTOAjHTA==" TargetMode="External"/><Relationship Id="rId4" Type="http://schemas.openxmlformats.org/officeDocument/2006/relationships/hyperlink" Target="http://r20.rs6.net/tn.jsp?f=001tanHENmxKcC44SqAkxZrQfzZ4odUZFQGjZcK1Fr4N1jM6SXQDrbSVy1Yhosun6ywDVeCivz53F9OaquRa9mb3eFfaev7KnPQnYvT08SlSiFEayH1lEBu-BFAHV6S1398eCOXj7DH8wk_WKKhGk9hzynNT0iuHQbtEXzIgbyhD75kyhdwWuFqnKqPBEWK2Davp-_H8B3cC7mo8SXpr6gHyiQc-pB_uXX0zskhu5uy2-4=&amp;c=3080ISyebvu8f3a97_x-uiaY8zKEJpfe8OIA2MTOI8Eiqv4H4_LTlg==&amp;ch=1nGsdOKy0CSrW9iFmaXTdlyDibZApKCyrX3-84wFNcTxOEPTOAjHTA=="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r20.rs6.net/tn.jsp?f=001tanHENmxKcC44SqAkxZrQfzZ4odUZFQGjZcK1Fr4N1jM6SXQDrbSVy1Yhosun6ywMIJzEaR2JJAM9KOwtZDfE4VIrb85gXE8hp5db41DnMQt_lb7Nu-_20nS_nsrXKZ3C4hOPNDSk8_1sE8DYcF8itmqZV9BP6SE9uHnjKAIbPz0mkcQuH96N9MUK3nr1UaT1iJkyrRihlxsb81HuAxlpRtYil4RpxIDbH3JVchqeJ7tF0hdIhitxkxxgF9cjv2QawMR0ZKxZ8DmsgDXsTcG61xq0emylsEOHOF758L6unFdcITjb975wBwBLzk10ZmM-aq-SY1bfQ7mtERRKSjfTrE5pSTAwJd1kUont_PWT3Y=&amp;c=3080ISyebvu8f3a97_x-uiaY8zKEJpfe8OIA2MTOI8Eiqv4H4_LTlg==&amp;ch=1nGsdOKy0CSrW9iFmaXTdlyDibZApKCyrX3-84wFNcTxOEPTOAjHT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r20.rs6.net/tn.jsp?f=001tanHENmxKcC44SqAkxZrQfzZ4odUZFQGjZcK1Fr4N1jM6SXQDrbSVy1Yhosun6ywHihXbc9K1_KBAZRQD5Wx_1rJfg7JF1okUMA-yhCDfhpW_-JAFNPnFYBG_QlWR5NTsK_yYc0KQOp0sJcypxCUhpdQd4l--AwVC0bRpyOYPLe89ujJpXoANDAqBXPsl7imN36GwbogsvxE4NxkzvGpDR0aKtbbWy2XnGDvENauda-thBK2QA2kcifotpp_rS5XUFVfP4n7L3k=&amp;c=3080ISyebvu8f3a97_x-uiaY8zKEJpfe8OIA2MTOI8Eiqv4H4_LTlg==&amp;ch=1nGsdOKy0CSrW9iFmaXTdlyDibZApKCyrX3-84wFNcTxOEPTOAjHTA==" TargetMode="External"/><Relationship Id="rId5" Type="http://schemas.openxmlformats.org/officeDocument/2006/relationships/hyperlink" Target="http://r20.rs6.net/tn.jsp?f=001tanHENmxKcC44SqAkxZrQfzZ4odUZFQGjZcK1Fr4N1jM6SXQDrbSVy1Yhosun6ywq13r1Ge0DmZXl3NS1fAdU_o2MNkK2cA4M1eGr4e1NQq9HDTjClhkp54FzUkfIXe7d4EgrQAGTvw6tpbj5O2_vFjcT3FHH54r3tONVCpsIZRzFSNfZLEvZJnjqN5I_VMqw00A2Pmq9thWYVvrIDfhPvlJVKInvodVmBi_smKr_c4=&amp;c=3080ISyebvu8f3a97_x-uiaY8zKEJpfe8OIA2MTOI8Eiqv4H4_LTlg==&amp;ch=1nGsdOKy0CSrW9iFmaXTdlyDibZApKCyrX3-84wFNcTxOEPTOAjHTA==" TargetMode="External"/><Relationship Id="rId4" Type="http://schemas.openxmlformats.org/officeDocument/2006/relationships/hyperlink" Target="http://r20.rs6.net/tn.jsp?f=001tanHENmxKcC44SqAkxZrQfzZ4odUZFQGjZcK1Fr4N1jM6SXQDrbSVy1Yhosun6ywDVeCivz53F9OaquRa9mb3eFfaev7KnPQnYvT08SlSiFEayH1lEBu-BFAHV6S1398eCOXj7DH8wk_WKKhGk9hzynNT0iuHQbtEXzIgbyhD75kyhdwWuFqnKqPBEWK2Davp-_H8B3cC7mo8SXpr6gHyiQc-pB_uXX0zskhu5uy2-4=&amp;c=3080ISyebvu8f3a97_x-uiaY8zKEJpfe8OIA2MTOI8Eiqv4H4_LTlg==&amp;ch=1nGsdOKy0CSrW9iFmaXTdlyDibZApKCyrX3-84wFNcTxOEPTOAjHT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baseline="0" dirty="0">
              <a:cs typeface="Calibri"/>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FY2021 Appropriations: </a:t>
            </a:r>
            <a:endParaRPr lang="en-US" dirty="0"/>
          </a:p>
          <a:p>
            <a:r>
              <a:rPr lang="en-US" dirty="0"/>
              <a:t>Mark-ups in Senate: Likely next week and early June and continue after July 4th recess. </a:t>
            </a:r>
          </a:p>
          <a:p>
            <a:r>
              <a:rPr lang="en-US" dirty="0"/>
              <a:t>House: Will not proceed until the next COVID-19 relief bill has passed</a:t>
            </a:r>
          </a:p>
          <a:p>
            <a:r>
              <a:rPr lang="en-US" b="1" dirty="0"/>
              <a:t>Covid-19 Response Bills:</a:t>
            </a:r>
            <a:r>
              <a:rPr lang="en-US" dirty="0"/>
              <a:t> On Friday, Senate Democrats </a:t>
            </a:r>
            <a:r>
              <a:rPr lang="en-US" u="sng" dirty="0">
                <a:hlinkClick r:id="rId3"/>
              </a:rPr>
              <a:t>introduced</a:t>
            </a:r>
            <a:r>
              <a:rPr lang="en-US" dirty="0"/>
              <a:t> a COVID-19 response bill that aims to provide affordable coverage to Americans during the pandemic. It includes language that would require coverage of all COVID-19-related treatment, subsidized COBRA and a special enrollment period for healthcare.gov.</a:t>
            </a:r>
          </a:p>
          <a:p>
            <a:br>
              <a:rPr lang="en-US" dirty="0"/>
            </a:br>
            <a:endParaRPr lang="en-US" dirty="0"/>
          </a:p>
          <a:p>
            <a:r>
              <a:rPr lang="en-US" dirty="0"/>
              <a:t>Another bipartisan group of Senators introduced the "Paycheck Protection Extension Act", which would extend the deadline to apply to the Paycheck Protection Program (PPP) and the period that borrowers are allowed to use funds, as well as allow funds to be used to purchase PPE. The bill text can be found </a:t>
            </a:r>
            <a:r>
              <a:rPr lang="en-US" u="sng" dirty="0">
                <a:hlinkClick r:id="rId4"/>
              </a:rPr>
              <a:t>here</a:t>
            </a:r>
            <a:r>
              <a:rPr lang="en-US" dirty="0"/>
              <a:t>, and a summary is </a:t>
            </a:r>
            <a:r>
              <a:rPr lang="en-US" u="sng" dirty="0">
                <a:hlinkClick r:id="rId5"/>
              </a:rPr>
              <a:t>here</a:t>
            </a:r>
            <a:r>
              <a:rPr lang="en-US" dirty="0"/>
              <a:t>.</a:t>
            </a:r>
          </a:p>
          <a:p>
            <a:br>
              <a:rPr lang="en-US" dirty="0"/>
            </a:br>
            <a:endParaRPr lang="en-US" dirty="0"/>
          </a:p>
          <a:p>
            <a:r>
              <a:rPr lang="en-US" dirty="0"/>
              <a:t>When the Senate returns in June, they will have a busy agenda waiting for them. Finance Committee Chairman Chuck Grassley (R-IA) was quoted saying that he expects negotiations on the next coronavirus response to begin in the third or fourth week of June, and wrap up before August recess. (via </a:t>
            </a:r>
            <a:r>
              <a:rPr lang="en-US" u="sng" dirty="0">
                <a:hlinkClick r:id="rId6"/>
              </a:rPr>
              <a:t>Roll Call</a:t>
            </a:r>
            <a:r>
              <a:rPr lang="en-US" dirty="0"/>
              <a:t>)</a:t>
            </a:r>
          </a:p>
          <a:p>
            <a:br>
              <a:rPr lang="en-US" dirty="0"/>
            </a:br>
            <a:endParaRPr lang="en-US" dirty="0"/>
          </a:p>
          <a:p>
            <a:r>
              <a:rPr lang="en-US" dirty="0"/>
              <a:t>House Democrats are expressing more urgency on moving a COVID-19 relief package, and that the PPP fix that could come as soon as next week is not the only urgent need. We are hearing that House Democrats are pushing for negotiations with the pressure points of June 30 for state budgets and July 31 for the need to extend unemployment insurance.</a:t>
            </a:r>
          </a:p>
          <a:p>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2</a:t>
            </a:fld>
            <a:endParaRPr lang="en-US"/>
          </a:p>
        </p:txBody>
      </p:sp>
    </p:spTree>
    <p:extLst>
      <p:ext uri="{BB962C8B-B14F-4D97-AF65-F5344CB8AC3E}">
        <p14:creationId xmlns:p14="http://schemas.microsoft.com/office/powerpoint/2010/main" val="79820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FY2021 Appropriations: </a:t>
            </a:r>
            <a:endParaRPr lang="en-US" dirty="0"/>
          </a:p>
          <a:p>
            <a:r>
              <a:rPr lang="en-US" dirty="0"/>
              <a:t>Mark-ups in Senate: Likely next week and early June and continue after July 4th recess. </a:t>
            </a:r>
          </a:p>
          <a:p>
            <a:r>
              <a:rPr lang="en-US" dirty="0"/>
              <a:t>House: Will not proceed until the next COVID-19 relief bill has passed</a:t>
            </a:r>
          </a:p>
          <a:p>
            <a:r>
              <a:rPr lang="en-US" b="1" dirty="0"/>
              <a:t>Covid-19 Response Bills:</a:t>
            </a:r>
            <a:r>
              <a:rPr lang="en-US" dirty="0"/>
              <a:t> On Friday, Senate Democrats </a:t>
            </a:r>
            <a:r>
              <a:rPr lang="en-US" u="sng" dirty="0">
                <a:hlinkClick r:id="rId3"/>
              </a:rPr>
              <a:t>introduced</a:t>
            </a:r>
            <a:r>
              <a:rPr lang="en-US" dirty="0"/>
              <a:t> a COVID-19 response bill that aims to provide affordable coverage to Americans during the pandemic. It includes language that would require coverage of all COVID-19-related treatment, subsidized COBRA and a special enrollment period for healthcare.gov.</a:t>
            </a:r>
          </a:p>
          <a:p>
            <a:br>
              <a:rPr lang="en-US" dirty="0"/>
            </a:br>
            <a:endParaRPr lang="en-US" dirty="0"/>
          </a:p>
          <a:p>
            <a:r>
              <a:rPr lang="en-US" dirty="0"/>
              <a:t>Another bipartisan group of Senators introduced the "Paycheck Protection Extension Act", which would extend the deadline to apply to the Paycheck Protection Program (PPP) and the period that borrowers are allowed to use funds, as well as allow funds to be used to purchase PPE. The bill text can be found </a:t>
            </a:r>
            <a:r>
              <a:rPr lang="en-US" u="sng" dirty="0">
                <a:hlinkClick r:id="rId4"/>
              </a:rPr>
              <a:t>here</a:t>
            </a:r>
            <a:r>
              <a:rPr lang="en-US" dirty="0"/>
              <a:t>, and a summary is </a:t>
            </a:r>
            <a:r>
              <a:rPr lang="en-US" u="sng" dirty="0">
                <a:hlinkClick r:id="rId5"/>
              </a:rPr>
              <a:t>here</a:t>
            </a:r>
            <a:r>
              <a:rPr lang="en-US" dirty="0"/>
              <a:t>.</a:t>
            </a:r>
          </a:p>
          <a:p>
            <a:br>
              <a:rPr lang="en-US" dirty="0"/>
            </a:br>
            <a:endParaRPr lang="en-US" dirty="0"/>
          </a:p>
          <a:p>
            <a:r>
              <a:rPr lang="en-US" dirty="0"/>
              <a:t>When the Senate returns in June, they will have a busy agenda waiting for them. Finance Committee Chairman Chuck Grassley (R-IA) was quoted saying that he expects negotiations on the next coronavirus response to begin in the third or fourth week of June, and wrap up before August recess. (via </a:t>
            </a:r>
            <a:r>
              <a:rPr lang="en-US" u="sng" dirty="0">
                <a:hlinkClick r:id="rId6"/>
              </a:rPr>
              <a:t>Roll Call</a:t>
            </a:r>
            <a:r>
              <a:rPr lang="en-US" dirty="0"/>
              <a:t>)</a:t>
            </a:r>
          </a:p>
          <a:p>
            <a:br>
              <a:rPr lang="en-US" dirty="0"/>
            </a:br>
            <a:endParaRPr lang="en-US" dirty="0"/>
          </a:p>
          <a:p>
            <a:r>
              <a:rPr lang="en-US" dirty="0"/>
              <a:t>House Democrats are expressing more urgency on moving a COVID-19 relief package, and that the PPP fix that could come as soon as next week is not the only urgent need. We are hearing that House Democrats are pushing for negotiations with the pressure points of June 30 for state budgets and July 31 for the need to extend unemployment insurance.</a:t>
            </a:r>
          </a:p>
          <a:p>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3</a:t>
            </a:fld>
            <a:endParaRPr lang="en-US"/>
          </a:p>
        </p:txBody>
      </p:sp>
    </p:spTree>
    <p:extLst>
      <p:ext uri="{BB962C8B-B14F-4D97-AF65-F5344CB8AC3E}">
        <p14:creationId xmlns:p14="http://schemas.microsoft.com/office/powerpoint/2010/main" val="426297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has four primary tasks for immediate and long-term windows, including:</a:t>
            </a:r>
          </a:p>
          <a:p>
            <a:pPr marL="171450" indent="-171450">
              <a:buFont typeface="Arial"/>
              <a:buChar char="•"/>
            </a:pPr>
            <a:r>
              <a:rPr lang="en-US" dirty="0"/>
              <a:t>identify best practices for facilities to enable rapid and effective virus identification and mitigate transmission;</a:t>
            </a:r>
            <a:endParaRPr lang="en-US" dirty="0">
              <a:cs typeface="Calibri"/>
            </a:endParaRPr>
          </a:p>
          <a:p>
            <a:pPr marL="171450" indent="-171450">
              <a:buFont typeface="Arial"/>
              <a:buChar char="•"/>
            </a:pPr>
            <a:r>
              <a:rPr lang="en-US" dirty="0"/>
              <a:t>recommend best practices for infection control and facility resiliency;</a:t>
            </a:r>
            <a:endParaRPr lang="en-US" dirty="0">
              <a:cs typeface="Calibri"/>
            </a:endParaRPr>
          </a:p>
          <a:p>
            <a:pPr marL="171450" indent="-171450">
              <a:buFont typeface="Arial"/>
              <a:buChar char="•"/>
            </a:pPr>
            <a:r>
              <a:rPr lang="en-US" dirty="0"/>
              <a:t>identify best practices for improved care delivery and responsiveness for nursing home residences before, during and after an emergency;</a:t>
            </a:r>
            <a:endParaRPr lang="en-US" dirty="0">
              <a:cs typeface="Calibri"/>
            </a:endParaRPr>
          </a:p>
          <a:p>
            <a:pPr marL="171450" indent="-171450">
              <a:buFont typeface="Arial"/>
              <a:buChar char="•"/>
            </a:pPr>
            <a:r>
              <a:rPr lang="en-US" dirty="0"/>
              <a:t>leverage new data sources to improve infection control policies and enable coordination across government and local agencies to mitigate coronavirus and future emergencies.</a:t>
            </a:r>
            <a:endParaRPr lang="en-US" dirty="0">
              <a:cs typeface="Calibri"/>
            </a:endParaRPr>
          </a:p>
          <a:p>
            <a:r>
              <a:rPr lang="en-US" dirty="0"/>
              <a:t>The commission met for the first time on Tuesday, and Burket said one priority for him is to try to blend the requirement to follow science-driven guidance on the virus with a desire for the public to find a new normal.</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3</a:t>
            </a:fld>
            <a:endParaRPr lang="en-US"/>
          </a:p>
        </p:txBody>
      </p:sp>
    </p:spTree>
    <p:extLst>
      <p:ext uri="{BB962C8B-B14F-4D97-AF65-F5344CB8AC3E}">
        <p14:creationId xmlns:p14="http://schemas.microsoft.com/office/powerpoint/2010/main" val="14841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5</a:t>
            </a:fld>
            <a:endParaRPr lang="en-US"/>
          </a:p>
        </p:txBody>
      </p:sp>
    </p:spTree>
    <p:extLst>
      <p:ext uri="{BB962C8B-B14F-4D97-AF65-F5344CB8AC3E}">
        <p14:creationId xmlns:p14="http://schemas.microsoft.com/office/powerpoint/2010/main" val="45881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7/1/2020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7/1/2020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ging.senate.gov/imo/media/doc/COVID-19%20in%20Nursing%20Homes%20Final%20Report.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c-c-d.org/fichiers/CCD-LTSS-Statement-for-House-Ways-and-Means-Nursing-Home-Hearing-6-25-20.pdf" TargetMode="External"/><Relationship Id="rId4" Type="http://schemas.openxmlformats.org/officeDocument/2006/relationships/hyperlink" Target="https://waysandmeans.house.gov/legislation/hearings/examining-covid-19-nursing-home-crisi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aysandmeans.house.gov/legislation/hearings/examining-covid-19-nursing-home-crisi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c-c-d.org/fichiers/CCD-LTSS-Statement-for-House-Ways-and-Means-Nursing-Home-Hearing-6-25-20.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nsidehighered.com/quicktakes/2020/06/05/attorneys-general-sue-devos-education-department-over-title-ix-rul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nacdd.org/wp-content/uploads/2019/01/Final-CCD-Title-IX-comments-1.30.19.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tamara.jackson@wisconsin.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us02web.zoom.us/j/82156490017?pwd=RXdDckIwUkxuMGo3dkovOW1LWllVZz0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alibri"/>
                <a:cs typeface="Calibri Light"/>
              </a:rPr>
              <a:t>NACDD </a:t>
            </a:r>
            <a:br>
              <a:rPr lang="en-US" dirty="0">
                <a:latin typeface="Calibri"/>
                <a:cs typeface="Calibri Light"/>
              </a:rPr>
            </a:br>
            <a:r>
              <a:rPr lang="en-US" dirty="0">
                <a:latin typeface="Calibri"/>
                <a:cs typeface="Calibri Light"/>
              </a:rPr>
              <a:t>Policy Update</a:t>
            </a:r>
            <a:br>
              <a:rPr lang="en-US" dirty="0">
                <a:latin typeface="Calibri"/>
                <a:cs typeface="Calibri Light"/>
              </a:rPr>
            </a:br>
            <a:r>
              <a:rPr lang="en-US" dirty="0">
                <a:latin typeface="Calibri"/>
                <a:cs typeface="Calibri Light"/>
              </a:rPr>
              <a:t>July 1</a:t>
            </a:r>
            <a:endParaRPr lang="en-US" dirty="0">
              <a:latin typeface="Calibri"/>
            </a:endParaRPr>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p>
          <a:p>
            <a:r>
              <a:rPr lang="en-US" dirty="0"/>
              <a:t>Erin </a:t>
            </a:r>
            <a:r>
              <a:rPr lang="en-US" dirty="0" err="1"/>
              <a:t>Prangley</a:t>
            </a:r>
            <a:r>
              <a:rPr lang="en-US" dirty="0"/>
              <a:t>, NACDD, Director, Public Policy</a:t>
            </a:r>
            <a:endParaRPr lang="en-US" dirty="0">
              <a:cs typeface="Calibri"/>
            </a:endParaRPr>
          </a:p>
          <a:p>
            <a:r>
              <a:rPr lang="en-US" dirty="0">
                <a:cs typeface="Calibri"/>
              </a:rPr>
              <a:t>eprangley@nacdd.org</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B89752-1F49-41D1-A904-BF406CECAF29}"/>
              </a:ext>
            </a:extLst>
          </p:cNvPr>
          <p:cNvSpPr txBox="1"/>
          <p:nvPr/>
        </p:nvSpPr>
        <p:spPr>
          <a:xfrm>
            <a:off x="589560" y="856180"/>
            <a:ext cx="4560584" cy="11280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700">
                <a:latin typeface="+mj-lt"/>
                <a:ea typeface="+mj-ea"/>
                <a:cs typeface="+mj-cs"/>
              </a:rPr>
              <a:t>Legislative Update: Senate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277F0F-9032-4A28-9C24-67A42711F1C8}"/>
              </a:ext>
            </a:extLst>
          </p:cNvPr>
          <p:cNvSpPr txBox="1"/>
          <p:nvPr/>
        </p:nvSpPr>
        <p:spPr>
          <a:xfrm>
            <a:off x="126085" y="1986676"/>
            <a:ext cx="5033351" cy="432341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1100"/>
              <a:t>Senate passed extention to Paycheck Protection Program loans, which can be turned into grants, until Aug. 8. SBA has approved $520.6 billion via nearly 4.9 million loans. But, $130M is left unspent unless Congress can agree to an extension. House and President must act. </a:t>
            </a:r>
          </a:p>
          <a:p>
            <a:pPr marL="285750" indent="-228600">
              <a:lnSpc>
                <a:spcPct val="90000"/>
              </a:lnSpc>
              <a:spcAft>
                <a:spcPts val="600"/>
              </a:spcAft>
              <a:buFont typeface="Arial" panose="020B0604020202020204" pitchFamily="34" charset="0"/>
              <a:buChar char="•"/>
            </a:pPr>
            <a:r>
              <a:rPr lang="en-US" sz="1100"/>
              <a:t>Senate Democrats struck a very partisan tone this week. </a:t>
            </a:r>
          </a:p>
          <a:p>
            <a:pPr marL="742950" lvl="1" indent="-228600">
              <a:lnSpc>
                <a:spcPct val="90000"/>
              </a:lnSpc>
              <a:spcAft>
                <a:spcPts val="600"/>
              </a:spcAft>
              <a:buFont typeface="Arial" panose="020B0604020202020204" pitchFamily="34" charset="0"/>
              <a:buChar char="•"/>
            </a:pPr>
            <a:r>
              <a:rPr lang="en-US" sz="1100"/>
              <a:t>Several senators brougth COVID related bills to the floor requesting unanimous consent that they would not get. Two of them were of particular interest to NACDD: </a:t>
            </a:r>
            <a:r>
              <a:rPr lang="en-US" sz="1100" i="1"/>
              <a:t>Coronavirus Child Care and Education Relief Act (</a:t>
            </a:r>
            <a:r>
              <a:rPr lang="en-US" sz="1100"/>
              <a:t>would provide $430 billion to education including $12 billion for IDEA; and clarifies congressional intent is for funds to go to public schools, not vouchers) and </a:t>
            </a:r>
            <a:r>
              <a:rPr lang="en-US" sz="1100">
                <a:ea typeface="+mn-lt"/>
                <a:cs typeface="+mn-lt"/>
              </a:rPr>
              <a:t>the </a:t>
            </a:r>
            <a:r>
              <a:rPr lang="en-US" sz="1100" i="1">
                <a:ea typeface="+mn-lt"/>
                <a:cs typeface="+mn-lt"/>
              </a:rPr>
              <a:t>Nursing Home COVID-19 Protection and Prevention Act </a:t>
            </a:r>
            <a:r>
              <a:rPr lang="en-US" sz="1100">
                <a:ea typeface="+mn-lt"/>
                <a:cs typeface="+mn-lt"/>
              </a:rPr>
              <a:t>($20 billion to help states, nursing homes and other congregate settings implement strategies to reduce the spread of COVID-19). </a:t>
            </a:r>
            <a:r>
              <a:rPr lang="en-US" sz="1100" dirty="0"/>
              <a:t>  </a:t>
            </a:r>
            <a:endParaRPr lang="en-US" sz="1100" dirty="0">
              <a:cs typeface="Calibri"/>
            </a:endParaRPr>
          </a:p>
          <a:p>
            <a:pPr marL="742950" lvl="1" indent="-228600">
              <a:lnSpc>
                <a:spcPct val="90000"/>
              </a:lnSpc>
              <a:spcAft>
                <a:spcPts val="600"/>
              </a:spcAft>
              <a:buFont typeface="Arial" panose="020B0604020202020204" pitchFamily="34" charset="0"/>
              <a:buChar char="•"/>
            </a:pPr>
            <a:r>
              <a:rPr lang="en-US" sz="1100"/>
              <a:t>Democrats on the Aging Subcommittee released a report "COVID-19 IN NURSING HOMES How the Trump Administration Failed Residents and Workers" </a:t>
            </a:r>
            <a:r>
              <a:rPr lang="en-US" sz="1100" dirty="0">
                <a:hlinkClick r:id="rId3"/>
              </a:rPr>
              <a:t>https://www.aging.senate.gov/imo/media/doc/COVID-19%20in%20Nursing%20Homes%20Final%20Report.pdf</a:t>
            </a:r>
            <a:r>
              <a:rPr lang="en-US" sz="1100"/>
              <a:t>  Despite the partisan tone, there is a lot of good data and arguments in there.</a:t>
            </a:r>
          </a:p>
          <a:p>
            <a:pPr marL="285750" indent="-228600">
              <a:lnSpc>
                <a:spcPct val="90000"/>
              </a:lnSpc>
              <a:spcAft>
                <a:spcPts val="600"/>
              </a:spcAft>
              <a:buFont typeface="Arial" panose="020B0604020202020204" pitchFamily="34" charset="0"/>
              <a:buChar char="•"/>
            </a:pPr>
            <a:r>
              <a:rPr lang="en-US" sz="1100"/>
              <a:t>Senate will take up next COVID Package during the last week of July.  </a:t>
            </a:r>
          </a:p>
          <a:p>
            <a:pPr marL="285750" indent="-228600">
              <a:lnSpc>
                <a:spcPct val="90000"/>
              </a:lnSpc>
              <a:spcAft>
                <a:spcPts val="600"/>
              </a:spcAft>
              <a:buFont typeface="Arial" panose="020B0604020202020204" pitchFamily="34" charset="0"/>
              <a:buChar char="•"/>
            </a:pPr>
            <a:r>
              <a:rPr lang="en-US" sz="1100"/>
              <a:t>ADA Celebration Senate activities will include virtual panels during the week of 7/20.</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642B184-7D94-4F5B-A2EC-71C2D7356CF9}"/>
              </a:ext>
            </a:extLst>
          </p:cNvPr>
          <p:cNvSpPr txBox="1"/>
          <p:nvPr/>
        </p:nvSpPr>
        <p:spPr>
          <a:xfrm>
            <a:off x="569687" y="1304471"/>
            <a:ext cx="72789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cs typeface="Calibri"/>
            </a:endParaRPr>
          </a:p>
        </p:txBody>
      </p:sp>
      <p:sp>
        <p:nvSpPr>
          <p:cNvPr id="5" name="TextBox 4">
            <a:extLst>
              <a:ext uri="{FF2B5EF4-FFF2-40B4-BE49-F238E27FC236}">
                <a16:creationId xmlns:a16="http://schemas.microsoft.com/office/drawing/2014/main" id="{0560C07B-3464-4A5E-825D-5A94E7448958}"/>
              </a:ext>
            </a:extLst>
          </p:cNvPr>
          <p:cNvSpPr txBox="1"/>
          <p:nvPr/>
        </p:nvSpPr>
        <p:spPr>
          <a:xfrm>
            <a:off x="235659" y="1082284"/>
            <a:ext cx="11342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2" name="TextBox 1">
            <a:extLst>
              <a:ext uri="{FF2B5EF4-FFF2-40B4-BE49-F238E27FC236}">
                <a16:creationId xmlns:a16="http://schemas.microsoft.com/office/drawing/2014/main" id="{6B39B13F-8CC2-4C9D-8449-9F7CBF84B2A9}"/>
              </a:ext>
            </a:extLst>
          </p:cNvPr>
          <p:cNvSpPr txBox="1"/>
          <p:nvPr/>
        </p:nvSpPr>
        <p:spPr>
          <a:xfrm>
            <a:off x="397157" y="9386151"/>
            <a:ext cx="9859528" cy="3293209"/>
          </a:xfrm>
          <a:prstGeom prst="rect">
            <a:avLst/>
          </a:prstGeom>
          <a:noFill/>
          <a:ln w="57150">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solidFill>
                  <a:srgbClr val="0563C1"/>
                </a:solidFill>
                <a:ea typeface="+mn-lt"/>
                <a:cs typeface="+mn-lt"/>
              </a:rPr>
              <a:t>House </a:t>
            </a:r>
            <a:endParaRPr lang="en-US">
              <a:solidFill>
                <a:srgbClr val="000000"/>
              </a:solidFill>
              <a:ea typeface="+mn-lt"/>
              <a:cs typeface="+mn-lt"/>
            </a:endParaRPr>
          </a:p>
          <a:p>
            <a:pPr marL="285750" indent="-285750">
              <a:spcAft>
                <a:spcPts val="600"/>
              </a:spcAft>
              <a:buFont typeface="Arial"/>
              <a:buChar char="•"/>
            </a:pPr>
            <a:r>
              <a:rPr lang="en-US">
                <a:solidFill>
                  <a:srgbClr val="0563C1"/>
                </a:solidFill>
                <a:ea typeface="+mn-lt"/>
                <a:cs typeface="+mn-lt"/>
              </a:rPr>
              <a:t>Last week held a hearing on</a:t>
            </a:r>
            <a:r>
              <a:rPr lang="en-US" dirty="0">
                <a:solidFill>
                  <a:srgbClr val="0563C1"/>
                </a:solidFill>
                <a:cs typeface="Calibri"/>
              </a:rPr>
              <a:t> </a:t>
            </a:r>
            <a:r>
              <a:rPr lang="en-US">
                <a:cs typeface="Calibri"/>
              </a:rPr>
              <a:t>"Examining the Nursing Home COVID-19 crisis (video recording and testimony </a:t>
            </a:r>
            <a:r>
              <a:rPr lang="en-US" dirty="0">
                <a:cs typeface="Calibri"/>
                <a:hlinkClick r:id="rId4"/>
              </a:rPr>
              <a:t>here</a:t>
            </a:r>
            <a:r>
              <a:rPr lang="en-US">
                <a:cs typeface="Calibri"/>
              </a:rPr>
              <a:t>).  While most of the testimony was focused on nursing home regulations, there also was some mention of the need to expand HCBS as an alternative to nursing homes (mentioned specifically in the testimony of AARP and the ombudsmen).  CCD submitted a statement for the hearing, focusing on the need for HCBS funding for alternatives to nursing homes and other institutions and that the problems being highlighted in the hearing are not just nursing home issues but are congregate care issues. See </a:t>
            </a:r>
            <a:r>
              <a:rPr lang="en-US" dirty="0">
                <a:ea typeface="+mn-lt"/>
                <a:cs typeface="+mn-lt"/>
                <a:hlinkClick r:id="rId5"/>
              </a:rPr>
              <a:t>http://www.c-c-d.org/fichiers/CCD-LTSS-Statement-for-House-Ways-and-Means-Nursing-Home-Hearing-6-25-20.pdf</a:t>
            </a:r>
            <a:endParaRPr lang="en-US">
              <a:ea typeface="+mn-lt"/>
              <a:cs typeface="+mn-lt"/>
            </a:endParaRPr>
          </a:p>
          <a:p>
            <a:pPr marL="285750" indent="-285750">
              <a:spcAft>
                <a:spcPts val="600"/>
              </a:spcAft>
              <a:buFont typeface="Arial"/>
              <a:buChar char="•"/>
            </a:pPr>
            <a:r>
              <a:rPr lang="en-US">
                <a:cs typeface="Calibri"/>
              </a:rPr>
              <a:t>House took up National Defense Authorization Act. There is a concern that an Ability One amendendment could weaken competitive and integrated employment.</a:t>
            </a:r>
            <a:endParaRPr lang="en-US">
              <a:ea typeface="+mn-lt"/>
              <a:cs typeface="+mn-lt"/>
            </a:endParaRPr>
          </a:p>
        </p:txBody>
      </p:sp>
      <p:pic>
        <p:nvPicPr>
          <p:cNvPr id="9" name="Picture 9" descr="A picture containing text, map&#10;&#10;Description automatically generated">
            <a:extLst>
              <a:ext uri="{FF2B5EF4-FFF2-40B4-BE49-F238E27FC236}">
                <a16:creationId xmlns:a16="http://schemas.microsoft.com/office/drawing/2014/main" id="{63DB04EF-AAEB-4FB8-9BB5-5668625A5CDA}"/>
              </a:ext>
            </a:extLst>
          </p:cNvPr>
          <p:cNvPicPr>
            <a:picLocks noChangeAspect="1"/>
          </p:cNvPicPr>
          <p:nvPr/>
        </p:nvPicPr>
        <p:blipFill>
          <a:blip r:embed="rId6"/>
          <a:stretch>
            <a:fillRect/>
          </a:stretch>
        </p:blipFill>
        <p:spPr>
          <a:xfrm>
            <a:off x="5681546" y="1595932"/>
            <a:ext cx="6004932" cy="4121477"/>
          </a:xfrm>
          <a:prstGeom prst="rect">
            <a:avLst/>
          </a:prstGeom>
        </p:spPr>
      </p:pic>
    </p:spTree>
    <p:extLst>
      <p:ext uri="{BB962C8B-B14F-4D97-AF65-F5344CB8AC3E}">
        <p14:creationId xmlns:p14="http://schemas.microsoft.com/office/powerpoint/2010/main" val="90927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B89752-1F49-41D1-A904-BF406CECAF29}"/>
              </a:ext>
            </a:extLst>
          </p:cNvPr>
          <p:cNvSpPr txBox="1"/>
          <p:nvPr/>
        </p:nvSpPr>
        <p:spPr>
          <a:xfrm>
            <a:off x="589560" y="856180"/>
            <a:ext cx="4560584" cy="11280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700">
                <a:latin typeface="+mj-lt"/>
                <a:ea typeface="+mj-ea"/>
                <a:cs typeface="+mj-cs"/>
              </a:rPr>
              <a:t>Legislative Update: House </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277F0F-9032-4A28-9C24-67A42711F1C8}"/>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300"/>
              <a:t>Last week held a hearing on "Examining the Nursing Home COVID-19 crisis (video recording and testimony at </a:t>
            </a:r>
            <a:r>
              <a:rPr lang="en-US" sz="1300">
                <a:hlinkClick r:id="rId3"/>
              </a:rPr>
              <a:t>https://waysandmeans.house.gov/legislation/hearings/examining-covid-19-nursing-home-crisis</a:t>
            </a:r>
            <a:r>
              <a:rPr lang="en-US" sz="1300"/>
              <a:t>).  While most of the testimony was focused on nursing home regulations, there also was some mention of the need to expand HCBS as an alternative to nursing homes (mentioned specifically in the testimony of AARP and the ombudsmen).  CCD submitted a statement for the hearing, focusing on the need for HCBS funding for alternatives to nursing homes and other institutions and that the problems being highlighted in the hearing are not just nursing home issues but are congregate care issues. See </a:t>
            </a:r>
            <a:r>
              <a:rPr lang="en-US" sz="1300">
                <a:hlinkClick r:id="rId4"/>
              </a:rPr>
              <a:t>http://www.c-c-d.org/fichiers/CCD-LTSS-Statement-for-House-Ways-and-Means-Nursing-Home-Hearing-6-25-20.pdf</a:t>
            </a:r>
          </a:p>
          <a:p>
            <a:pPr marL="285750" indent="-228600">
              <a:lnSpc>
                <a:spcPct val="90000"/>
              </a:lnSpc>
              <a:spcAft>
                <a:spcPts val="600"/>
              </a:spcAft>
              <a:buFont typeface="Arial" panose="020B0604020202020204" pitchFamily="34" charset="0"/>
              <a:buChar char="•"/>
            </a:pPr>
            <a:r>
              <a:rPr lang="en-US" sz="1300"/>
              <a:t>House took up National Defense Authorization Act. There is a concern that an Ability One amendendment could weaken competitive and integrated employment.</a:t>
            </a:r>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descr="A picture containing indoor, text, book, sitting&#10;&#10;Description automatically generated">
            <a:extLst>
              <a:ext uri="{FF2B5EF4-FFF2-40B4-BE49-F238E27FC236}">
                <a16:creationId xmlns:a16="http://schemas.microsoft.com/office/drawing/2014/main" id="{0A813A5A-BC64-4BD5-8442-CE02A323D5EB}"/>
              </a:ext>
            </a:extLst>
          </p:cNvPr>
          <p:cNvPicPr>
            <a:picLocks noChangeAspect="1"/>
          </p:cNvPicPr>
          <p:nvPr/>
        </p:nvPicPr>
        <p:blipFill rotWithShape="1">
          <a:blip r:embed="rId5"/>
          <a:srcRect l="8910" r="7792" b="2"/>
          <a:stretch/>
        </p:blipFill>
        <p:spPr>
          <a:xfrm>
            <a:off x="5977788" y="799352"/>
            <a:ext cx="5425410" cy="5259296"/>
          </a:xfrm>
          <a:prstGeom prst="rect">
            <a:avLst/>
          </a:prstGeom>
        </p:spPr>
      </p:pic>
      <p:sp>
        <p:nvSpPr>
          <p:cNvPr id="3" name="TextBox 2">
            <a:extLst>
              <a:ext uri="{FF2B5EF4-FFF2-40B4-BE49-F238E27FC236}">
                <a16:creationId xmlns:a16="http://schemas.microsoft.com/office/drawing/2014/main" id="{A642B184-7D94-4F5B-A2EC-71C2D7356CF9}"/>
              </a:ext>
            </a:extLst>
          </p:cNvPr>
          <p:cNvSpPr txBox="1"/>
          <p:nvPr/>
        </p:nvSpPr>
        <p:spPr>
          <a:xfrm>
            <a:off x="569687" y="1304471"/>
            <a:ext cx="72789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cs typeface="Calibri"/>
            </a:endParaRPr>
          </a:p>
        </p:txBody>
      </p:sp>
      <p:sp>
        <p:nvSpPr>
          <p:cNvPr id="5" name="TextBox 4">
            <a:extLst>
              <a:ext uri="{FF2B5EF4-FFF2-40B4-BE49-F238E27FC236}">
                <a16:creationId xmlns:a16="http://schemas.microsoft.com/office/drawing/2014/main" id="{0560C07B-3464-4A5E-825D-5A94E7448958}"/>
              </a:ext>
            </a:extLst>
          </p:cNvPr>
          <p:cNvSpPr txBox="1"/>
          <p:nvPr/>
        </p:nvSpPr>
        <p:spPr>
          <a:xfrm>
            <a:off x="235659" y="1082284"/>
            <a:ext cx="11342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2" name="TextBox 1">
            <a:extLst>
              <a:ext uri="{FF2B5EF4-FFF2-40B4-BE49-F238E27FC236}">
                <a16:creationId xmlns:a16="http://schemas.microsoft.com/office/drawing/2014/main" id="{6B39B13F-8CC2-4C9D-8449-9F7CBF84B2A9}"/>
              </a:ext>
            </a:extLst>
          </p:cNvPr>
          <p:cNvSpPr txBox="1"/>
          <p:nvPr/>
        </p:nvSpPr>
        <p:spPr>
          <a:xfrm>
            <a:off x="397157" y="9386151"/>
            <a:ext cx="9859528" cy="3293209"/>
          </a:xfrm>
          <a:prstGeom prst="rect">
            <a:avLst/>
          </a:prstGeom>
          <a:noFill/>
          <a:ln w="57150">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solidFill>
                  <a:srgbClr val="0563C1"/>
                </a:solidFill>
                <a:ea typeface="+mn-lt"/>
                <a:cs typeface="+mn-lt"/>
              </a:rPr>
              <a:t>House </a:t>
            </a:r>
            <a:endParaRPr lang="en-US">
              <a:solidFill>
                <a:srgbClr val="000000"/>
              </a:solidFill>
              <a:ea typeface="+mn-lt"/>
              <a:cs typeface="+mn-lt"/>
            </a:endParaRPr>
          </a:p>
          <a:p>
            <a:pPr marL="285750" indent="-285750">
              <a:spcAft>
                <a:spcPts val="600"/>
              </a:spcAft>
              <a:buFont typeface="Arial"/>
              <a:buChar char="•"/>
            </a:pPr>
            <a:r>
              <a:rPr lang="en-US">
                <a:solidFill>
                  <a:srgbClr val="0563C1"/>
                </a:solidFill>
                <a:ea typeface="+mn-lt"/>
                <a:cs typeface="+mn-lt"/>
              </a:rPr>
              <a:t>Last week held a hearing on</a:t>
            </a:r>
            <a:r>
              <a:rPr lang="en-US" dirty="0">
                <a:solidFill>
                  <a:srgbClr val="0563C1"/>
                </a:solidFill>
                <a:cs typeface="Calibri"/>
              </a:rPr>
              <a:t> </a:t>
            </a:r>
            <a:r>
              <a:rPr lang="en-US">
                <a:cs typeface="Calibri"/>
              </a:rPr>
              <a:t>"Examining the Nursing Home COVID-19 crisis (video recording and testimony </a:t>
            </a:r>
            <a:r>
              <a:rPr lang="en-US" dirty="0">
                <a:cs typeface="Calibri"/>
                <a:hlinkClick r:id="rId3"/>
              </a:rPr>
              <a:t>here</a:t>
            </a:r>
            <a:r>
              <a:rPr lang="en-US">
                <a:cs typeface="Calibri"/>
              </a:rPr>
              <a:t>).  While most of the testimony was focused on nursing home regulations, there also was some mention of the need to expand HCBS as an alternative to nursing homes (mentioned specifically in the testimony of AARP and the ombudsmen).  CCD submitted a statement for the hearing, focusing on the need for HCBS funding for alternatives to nursing homes and other institutions and that the problems being highlighted in the hearing are not just nursing home issues but are congregate care issues. See </a:t>
            </a:r>
            <a:r>
              <a:rPr lang="en-US" dirty="0">
                <a:ea typeface="+mn-lt"/>
                <a:cs typeface="+mn-lt"/>
                <a:hlinkClick r:id="rId4"/>
              </a:rPr>
              <a:t>http://www.c-c-d.org/fichiers/CCD-LTSS-Statement-for-House-Ways-and-Means-Nursing-Home-Hearing-6-25-20.pdf</a:t>
            </a:r>
            <a:endParaRPr lang="en-US">
              <a:ea typeface="+mn-lt"/>
              <a:cs typeface="+mn-lt"/>
            </a:endParaRPr>
          </a:p>
          <a:p>
            <a:pPr marL="285750" indent="-285750">
              <a:spcAft>
                <a:spcPts val="600"/>
              </a:spcAft>
              <a:buFont typeface="Arial"/>
              <a:buChar char="•"/>
            </a:pPr>
            <a:r>
              <a:rPr lang="en-US">
                <a:cs typeface="Calibri"/>
              </a:rPr>
              <a:t>House took up National Defense Authorization Act. There is a concern that an Ability One amendendment could weaken competitive and integrated employment.</a:t>
            </a:r>
            <a:endParaRPr lang="en-US">
              <a:ea typeface="+mn-lt"/>
              <a:cs typeface="+mn-lt"/>
            </a:endParaRPr>
          </a:p>
        </p:txBody>
      </p:sp>
    </p:spTree>
    <p:extLst>
      <p:ext uri="{BB962C8B-B14F-4D97-AF65-F5344CB8AC3E}">
        <p14:creationId xmlns:p14="http://schemas.microsoft.com/office/powerpoint/2010/main" val="151336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1203744" y="369232"/>
            <a:ext cx="99156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mn-lt"/>
                <a:cs typeface="+mn-lt"/>
              </a:rPr>
              <a:t>New Amicus Brief: NY v. Dept. of </a:t>
            </a:r>
            <a:r>
              <a:rPr lang="en-US" sz="4000" dirty="0">
                <a:ea typeface="+mn-lt"/>
                <a:cs typeface="+mn-lt"/>
              </a:rPr>
              <a:t>Education </a:t>
            </a:r>
            <a:endParaRPr lang="en-US" sz="4000" dirty="0">
              <a:cs typeface="Calibri" panose="020F0502020204030204"/>
            </a:endParaRPr>
          </a:p>
        </p:txBody>
      </p:sp>
      <p:sp>
        <p:nvSpPr>
          <p:cNvPr id="3" name="TextBox 2">
            <a:extLst>
              <a:ext uri="{FF2B5EF4-FFF2-40B4-BE49-F238E27FC236}">
                <a16:creationId xmlns:a16="http://schemas.microsoft.com/office/drawing/2014/main" id="{A642B184-7D94-4F5B-A2EC-71C2D7356CF9}"/>
              </a:ext>
            </a:extLst>
          </p:cNvPr>
          <p:cNvSpPr txBox="1"/>
          <p:nvPr/>
        </p:nvSpPr>
        <p:spPr>
          <a:xfrm>
            <a:off x="569687" y="1304471"/>
            <a:ext cx="72789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cs typeface="Calibri"/>
            </a:endParaRPr>
          </a:p>
        </p:txBody>
      </p:sp>
      <p:sp>
        <p:nvSpPr>
          <p:cNvPr id="5" name="TextBox 4">
            <a:extLst>
              <a:ext uri="{FF2B5EF4-FFF2-40B4-BE49-F238E27FC236}">
                <a16:creationId xmlns:a16="http://schemas.microsoft.com/office/drawing/2014/main" id="{0560C07B-3464-4A5E-825D-5A94E7448958}"/>
              </a:ext>
            </a:extLst>
          </p:cNvPr>
          <p:cNvSpPr txBox="1"/>
          <p:nvPr/>
        </p:nvSpPr>
        <p:spPr>
          <a:xfrm>
            <a:off x="235659" y="1082284"/>
            <a:ext cx="11342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2" name="TextBox 1">
            <a:extLst>
              <a:ext uri="{FF2B5EF4-FFF2-40B4-BE49-F238E27FC236}">
                <a16:creationId xmlns:a16="http://schemas.microsoft.com/office/drawing/2014/main" id="{6B39B13F-8CC2-4C9D-8449-9F7CBF84B2A9}"/>
              </a:ext>
            </a:extLst>
          </p:cNvPr>
          <p:cNvSpPr txBox="1"/>
          <p:nvPr/>
        </p:nvSpPr>
        <p:spPr>
          <a:xfrm>
            <a:off x="568501" y="991103"/>
            <a:ext cx="10956064" cy="3693319"/>
          </a:xfrm>
          <a:prstGeom prst="rect">
            <a:avLst/>
          </a:prstGeom>
          <a:noFill/>
          <a:ln w="57150">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Issue: </a:t>
            </a:r>
            <a:r>
              <a:rPr lang="en-US" dirty="0">
                <a:ea typeface="+mn-lt"/>
                <a:cs typeface="+mn-lt"/>
              </a:rPr>
              <a:t>Whether the U.S. Department of Education (“ED”) and Secretary of Education Betsy DeVos published a final </a:t>
            </a:r>
            <a:r>
              <a:rPr lang="en-US">
                <a:ea typeface="+mn-lt"/>
                <a:cs typeface="+mn-lt"/>
              </a:rPr>
              <a:t>rule that upends ED’s 45-year-old regulations implementing Title IX, stripping longstanding protections for sexual harassment victims and imposing expansive new procedural requirements on K-12 and </a:t>
            </a:r>
            <a:r>
              <a:rPr lang="en-US" dirty="0">
                <a:ea typeface="+mn-lt"/>
                <a:cs typeface="+mn-lt"/>
              </a:rPr>
              <a:t>postsecondary educational institutions in handling students’ sexual harassment complaints, harms students with disablities.</a:t>
            </a:r>
            <a:endParaRPr lang="en-US" dirty="0"/>
          </a:p>
          <a:p>
            <a:endParaRPr lang="en-US" dirty="0">
              <a:cs typeface="Calibri"/>
            </a:endParaRPr>
          </a:p>
          <a:p>
            <a:r>
              <a:rPr lang="en-US" dirty="0">
                <a:cs typeface="Calibri"/>
              </a:rPr>
              <a:t>Argument: Students with disablities are dispropotionately affected by sexual assault and sexual harassment in schools. These regulations make it harder for students to report the assault and </a:t>
            </a:r>
            <a:r>
              <a:rPr lang="en-US">
                <a:cs typeface="Calibri"/>
              </a:rPr>
              <a:t>harassment and harder to receive a fair process because of lack of accommodations. </a:t>
            </a:r>
            <a:endParaRPr lang="en-US" dirty="0">
              <a:cs typeface="Calibri"/>
            </a:endParaRPr>
          </a:p>
          <a:p>
            <a:endParaRPr lang="en-US" dirty="0">
              <a:cs typeface="Calibri"/>
            </a:endParaRPr>
          </a:p>
          <a:p>
            <a:r>
              <a:rPr lang="en-US" dirty="0">
                <a:cs typeface="Calibri"/>
              </a:rPr>
              <a:t>Other signers: </a:t>
            </a:r>
            <a:r>
              <a:rPr lang="en-US" dirty="0">
                <a:ea typeface="+mn-lt"/>
                <a:cs typeface="+mn-lt"/>
              </a:rPr>
              <a:t>Lawyers’ Committee for Civil Rights Under Law, the American Humanist Association, Education Law Center- PA, Lambda Legal Defense and Education Fund, Inc., National Center for Parent Leadership, Advocacy and Community Empowerment, National Association of Councils on </a:t>
            </a:r>
            <a:r>
              <a:rPr lang="en-US">
                <a:ea typeface="+mn-lt"/>
                <a:cs typeface="+mn-lt"/>
              </a:rPr>
              <a:t>Developmental Disabilities and the National Center for Special Education in Charter Schools.</a:t>
            </a:r>
            <a:endParaRPr lang="en-US" dirty="0">
              <a:cs typeface="Calibri" panose="020F0502020204030204"/>
            </a:endParaRPr>
          </a:p>
        </p:txBody>
      </p:sp>
      <p:sp>
        <p:nvSpPr>
          <p:cNvPr id="6" name="TextBox 5">
            <a:extLst>
              <a:ext uri="{FF2B5EF4-FFF2-40B4-BE49-F238E27FC236}">
                <a16:creationId xmlns:a16="http://schemas.microsoft.com/office/drawing/2014/main" id="{94E78287-3B4D-430C-BAAE-A6BCCD9A11F8}"/>
              </a:ext>
            </a:extLst>
          </p:cNvPr>
          <p:cNvSpPr txBox="1"/>
          <p:nvPr/>
        </p:nvSpPr>
        <p:spPr>
          <a:xfrm>
            <a:off x="570572" y="4752278"/>
            <a:ext cx="10948637" cy="1200329"/>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For more information about the case, go to </a:t>
            </a:r>
            <a:r>
              <a:rPr lang="en-US" dirty="0">
                <a:ea typeface="+mn-lt"/>
                <a:cs typeface="+mn-lt"/>
                <a:hlinkClick r:id="rId3"/>
              </a:rPr>
              <a:t>https://www.insidehighered.com/quicktakes/2020/06/05/attorneys-general-sue-devos-education-department-over-title-ix-rule</a:t>
            </a:r>
            <a:r>
              <a:rPr lang="en-US" dirty="0">
                <a:ea typeface="+mn-lt"/>
                <a:cs typeface="+mn-lt"/>
              </a:rPr>
              <a:t>. For backgound on how this new regulation is harmful to </a:t>
            </a:r>
            <a:r>
              <a:rPr lang="en-US">
                <a:ea typeface="+mn-lt"/>
                <a:cs typeface="+mn-lt"/>
              </a:rPr>
              <a:t>students with disabiities see </a:t>
            </a:r>
            <a:r>
              <a:rPr lang="en-US" dirty="0">
                <a:ea typeface="+mn-lt"/>
                <a:cs typeface="+mn-lt"/>
                <a:hlinkClick r:id="rId4"/>
              </a:rPr>
              <a:t>https://nacdd.org/wp-content/uploads/2019/01/Final-CCD-Title-IX-comments-1.30.19.pdf</a:t>
            </a:r>
            <a:endParaRPr lang="en-US" dirty="0">
              <a:ea typeface="+mn-lt"/>
              <a:cs typeface="+mn-lt"/>
            </a:endParaRPr>
          </a:p>
        </p:txBody>
      </p:sp>
    </p:spTree>
    <p:extLst>
      <p:ext uri="{BB962C8B-B14F-4D97-AF65-F5344CB8AC3E}">
        <p14:creationId xmlns:p14="http://schemas.microsoft.com/office/powerpoint/2010/main" val="220962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838200" y="365125"/>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a:latin typeface="+mj-lt"/>
                <a:ea typeface="+mj-ea"/>
                <a:cs typeface="+mj-cs"/>
              </a:rPr>
              <a:t>Next Steps</a:t>
            </a:r>
          </a:p>
        </p:txBody>
      </p:sp>
      <p:sp>
        <p:nvSpPr>
          <p:cNvPr id="2" name="TextBox 1">
            <a:extLst>
              <a:ext uri="{FF2B5EF4-FFF2-40B4-BE49-F238E27FC236}">
                <a16:creationId xmlns:a16="http://schemas.microsoft.com/office/drawing/2014/main" id="{E1018641-3EFE-45A6-B64D-04EA7D651A5E}"/>
              </a:ext>
            </a:extLst>
          </p:cNvPr>
          <p:cNvSpPr txBox="1"/>
          <p:nvPr/>
        </p:nvSpPr>
        <p:spPr>
          <a:xfrm>
            <a:off x="842072" y="1253583"/>
            <a:ext cx="4443412" cy="1293907"/>
          </a:xfrm>
          <a:prstGeom prst="rect">
            <a:avLst/>
          </a:prstGeom>
          <a:noFill/>
          <a:ln w="57150">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b="1" dirty="0">
                <a:solidFill>
                  <a:schemeClr val="accent1"/>
                </a:solidFill>
                <a:cs typeface="Calibri"/>
              </a:rPr>
              <a:t>Join the State Budget Emergency Task Force!</a:t>
            </a:r>
          </a:p>
          <a:p>
            <a:endParaRPr lang="en-US">
              <a:cs typeface="Calibri"/>
            </a:endParaRPr>
          </a:p>
          <a:p>
            <a:pPr>
              <a:lnSpc>
                <a:spcPct val="90000"/>
              </a:lnSpc>
              <a:spcAft>
                <a:spcPts val="600"/>
              </a:spcAft>
            </a:pPr>
            <a:r>
              <a:rPr lang="en-US" dirty="0">
                <a:ea typeface="+mn-lt"/>
                <a:cs typeface="+mn-lt"/>
              </a:rPr>
              <a:t>Contact: Jeremy Paul-Norden at jeremy.norden-paul@ddc.wa.gov</a:t>
            </a:r>
            <a:endParaRPr lang="en-US" dirty="0"/>
          </a:p>
        </p:txBody>
      </p:sp>
      <p:sp>
        <p:nvSpPr>
          <p:cNvPr id="5" name="TextBox 4">
            <a:extLst>
              <a:ext uri="{FF2B5EF4-FFF2-40B4-BE49-F238E27FC236}">
                <a16:creationId xmlns:a16="http://schemas.microsoft.com/office/drawing/2014/main" id="{CF2E2085-651C-42E8-99E0-A2302EC58186}"/>
              </a:ext>
            </a:extLst>
          </p:cNvPr>
          <p:cNvSpPr txBox="1"/>
          <p:nvPr/>
        </p:nvSpPr>
        <p:spPr>
          <a:xfrm>
            <a:off x="5465763" y="1253583"/>
            <a:ext cx="5225164" cy="1292195"/>
          </a:xfrm>
          <a:prstGeom prst="rect">
            <a:avLst/>
          </a:prstGeom>
          <a:no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b="1" dirty="0">
                <a:solidFill>
                  <a:schemeClr val="accent2"/>
                </a:solidFill>
                <a:cs typeface="Calibri"/>
              </a:rPr>
              <a:t>Join "Unwinding" Emergency Waivers Task Force!</a:t>
            </a:r>
          </a:p>
          <a:p>
            <a:pPr>
              <a:lnSpc>
                <a:spcPct val="90000"/>
              </a:lnSpc>
              <a:spcAft>
                <a:spcPts val="600"/>
              </a:spcAft>
            </a:pPr>
            <a:endParaRPr lang="en-US" dirty="0">
              <a:cs typeface="Calibri"/>
            </a:endParaRPr>
          </a:p>
          <a:p>
            <a:pPr>
              <a:lnSpc>
                <a:spcPct val="90000"/>
              </a:lnSpc>
              <a:spcAft>
                <a:spcPts val="600"/>
              </a:spcAft>
            </a:pPr>
            <a:r>
              <a:rPr lang="en-US" dirty="0">
                <a:cs typeface="Calibri"/>
              </a:rPr>
              <a:t>Contact: Tamara Jackson </a:t>
            </a:r>
            <a:r>
              <a:rPr lang="en-US" dirty="0">
                <a:ea typeface="+mn-lt"/>
                <a:cs typeface="+mn-lt"/>
                <a:hlinkClick r:id="rId3"/>
              </a:rPr>
              <a:t>tamara.jackson@wisconsin.gov</a:t>
            </a:r>
            <a:r>
              <a:rPr lang="en-US" dirty="0">
                <a:ea typeface="+mn-lt"/>
                <a:cs typeface="+mn-lt"/>
              </a:rPr>
              <a:t> </a:t>
            </a:r>
            <a:endParaRPr lang="en-US" dirty="0">
              <a:cs typeface="Calibri"/>
            </a:endParaRPr>
          </a:p>
        </p:txBody>
      </p:sp>
      <p:sp>
        <p:nvSpPr>
          <p:cNvPr id="6" name="TextBox 5">
            <a:extLst>
              <a:ext uri="{FF2B5EF4-FFF2-40B4-BE49-F238E27FC236}">
                <a16:creationId xmlns:a16="http://schemas.microsoft.com/office/drawing/2014/main" id="{BD9724BB-A3AB-4B49-A6C8-F6876604A5E1}"/>
              </a:ext>
            </a:extLst>
          </p:cNvPr>
          <p:cNvSpPr txBox="1"/>
          <p:nvPr/>
        </p:nvSpPr>
        <p:spPr>
          <a:xfrm>
            <a:off x="3065786" y="2812839"/>
            <a:ext cx="5049992" cy="2965890"/>
          </a:xfrm>
          <a:prstGeom prst="rect">
            <a:avLst/>
          </a:prstGeom>
          <a:no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600" b="1">
                <a:solidFill>
                  <a:schemeClr val="accent2"/>
                </a:solidFill>
                <a:cs typeface="Segoe UI"/>
              </a:rPr>
              <a:t>Attend the NACDD Public Policy Committee Meeting!</a:t>
            </a:r>
            <a:endParaRPr lang="en-US" sz="1600" b="1">
              <a:solidFill>
                <a:schemeClr val="accent2"/>
              </a:solidFill>
              <a:cs typeface="Calibri"/>
            </a:endParaRPr>
          </a:p>
          <a:p>
            <a:pPr algn="ctr"/>
            <a:r>
              <a:rPr lang="en-US" sz="1600">
                <a:ea typeface="+mn-lt"/>
                <a:cs typeface="+mn-lt"/>
              </a:rPr>
              <a:t>Tomorrow, July 2, 2020, 2:00 PM Eastern Time</a:t>
            </a:r>
            <a:endParaRPr lang="en-US" sz="1600" dirty="0">
              <a:cs typeface="Calibri" panose="020F0502020204030204"/>
            </a:endParaRPr>
          </a:p>
          <a:p>
            <a:pPr algn="ctr"/>
            <a:endParaRPr lang="en-US" sz="1600" dirty="0">
              <a:ea typeface="+mn-lt"/>
              <a:cs typeface="+mn-lt"/>
            </a:endParaRPr>
          </a:p>
          <a:p>
            <a:pPr algn="ctr"/>
            <a:r>
              <a:rPr lang="en-US" sz="1600">
                <a:ea typeface="+mn-lt"/>
                <a:cs typeface="+mn-lt"/>
              </a:rPr>
              <a:t>Zoom Meeting</a:t>
            </a:r>
            <a:endParaRPr lang="en-US" sz="1600">
              <a:cs typeface="Calibri" panose="020F0502020204030204"/>
            </a:endParaRPr>
          </a:p>
          <a:p>
            <a:pPr algn="ctr"/>
            <a:r>
              <a:rPr lang="en-US" sz="1600" dirty="0">
                <a:ea typeface="+mn-lt"/>
                <a:cs typeface="+mn-lt"/>
                <a:hlinkClick r:id="rId4"/>
              </a:rPr>
              <a:t>https://us02web.zoom.us/j/82156490017?pwd=RXdDckIwUkxuMGo3dkovOW1LWllVZz09</a:t>
            </a:r>
            <a:endParaRPr lang="en-US" sz="1600" dirty="0">
              <a:cs typeface="Calibri" panose="020F0502020204030204"/>
            </a:endParaRPr>
          </a:p>
          <a:p>
            <a:pPr algn="ctr"/>
            <a:endParaRPr lang="en-US" sz="1600" dirty="0">
              <a:cs typeface="Calibri" panose="020F0502020204030204"/>
            </a:endParaRPr>
          </a:p>
          <a:p>
            <a:pPr algn="ctr"/>
            <a:r>
              <a:rPr lang="en-US" sz="1600">
                <a:ea typeface="+mn-lt"/>
                <a:cs typeface="+mn-lt"/>
              </a:rPr>
              <a:t>Meeting ID: 821 5649 0017  |  Password: 465609</a:t>
            </a:r>
            <a:endParaRPr lang="en-US" sz="1600" dirty="0">
              <a:cs typeface="Calibri" panose="020F0502020204030204"/>
            </a:endParaRPr>
          </a:p>
          <a:p>
            <a:pPr algn="ctr"/>
            <a:endParaRPr lang="en-US" sz="1600" dirty="0">
              <a:ea typeface="+mn-lt"/>
              <a:cs typeface="+mn-lt"/>
            </a:endParaRPr>
          </a:p>
          <a:p>
            <a:pPr algn="ctr"/>
            <a:r>
              <a:rPr lang="en-US" sz="1600">
                <a:ea typeface="+mn-lt"/>
                <a:cs typeface="+mn-lt"/>
              </a:rPr>
              <a:t>Dial by your location</a:t>
            </a:r>
            <a:endParaRPr lang="en-US" sz="1600" dirty="0">
              <a:cs typeface="Calibri" panose="020F0502020204030204"/>
            </a:endParaRPr>
          </a:p>
          <a:p>
            <a:pPr algn="ctr"/>
            <a:r>
              <a:rPr lang="en-US" sz="1600">
                <a:ea typeface="+mn-lt"/>
                <a:cs typeface="+mn-lt"/>
              </a:rPr>
              <a:t>        +1 301 715 8592 US (Germantown)</a:t>
            </a:r>
            <a:endParaRPr lang="en-US" sz="1600" dirty="0">
              <a:cs typeface="Calibri" panose="020F0502020204030204"/>
            </a:endParaRPr>
          </a:p>
          <a:p>
            <a:pPr algn="ctr"/>
            <a:r>
              <a:rPr lang="en-US" sz="1600">
                <a:ea typeface="+mn-lt"/>
                <a:cs typeface="+mn-lt"/>
              </a:rPr>
              <a:t>        +1 929 205 6099 US (New York)</a:t>
            </a:r>
            <a:endParaRPr lang="en-US" sz="1600" dirty="0">
              <a:cs typeface="Calibri" panose="020F0502020204030204"/>
            </a:endParaRPr>
          </a:p>
        </p:txBody>
      </p:sp>
    </p:spTree>
    <p:extLst>
      <p:ext uri="{BB962C8B-B14F-4D97-AF65-F5344CB8AC3E}">
        <p14:creationId xmlns:p14="http://schemas.microsoft.com/office/powerpoint/2010/main" val="258409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3FEC-FC81-4CE5-B59B-B0562765C121}"/>
              </a:ext>
            </a:extLst>
          </p:cNvPr>
          <p:cNvSpPr>
            <a:spLocks noGrp="1"/>
          </p:cNvSpPr>
          <p:nvPr>
            <p:ph type="ctrTitle"/>
          </p:nvPr>
        </p:nvSpPr>
        <p:spPr>
          <a:xfrm>
            <a:off x="1524000" y="2430702"/>
            <a:ext cx="9144000" cy="1079261"/>
          </a:xfrm>
        </p:spPr>
        <p:txBody>
          <a:bodyPr>
            <a:normAutofit fontScale="90000"/>
          </a:bodyPr>
          <a:lstStyle/>
          <a:p>
            <a:r>
              <a:rPr lang="en-US" sz="4000">
                <a:cs typeface="Calibri Light"/>
              </a:rPr>
              <a:t>For more information contact </a:t>
            </a:r>
            <a:br>
              <a:rPr lang="en-US" sz="4000" dirty="0">
                <a:cs typeface="Calibri Light"/>
              </a:rPr>
            </a:br>
            <a:r>
              <a:rPr lang="en-US" sz="4000">
                <a:cs typeface="Calibri Light"/>
              </a:rPr>
              <a:t>Erin Prangley at eprangley@nacdd.org</a:t>
            </a:r>
          </a:p>
        </p:txBody>
      </p:sp>
    </p:spTree>
    <p:extLst>
      <p:ext uri="{BB962C8B-B14F-4D97-AF65-F5344CB8AC3E}">
        <p14:creationId xmlns:p14="http://schemas.microsoft.com/office/powerpoint/2010/main" val="3724045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Robert McWilliams</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72963A-0220-41D6-B9B1-C736684CB04B}">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B0843C-86CD-480E-B9D4-E64D1EB301FC}">
  <ds:schemaRefs>
    <ds:schemaRef ds:uri="http://schemas.microsoft.com/office/2006/metadata/properties"/>
    <ds:schemaRef ds:uri="http://schemas.microsoft.com/office/infopath/2007/PartnerControls"/>
    <ds:schemaRef ds:uri="7244ee07-bebb-4256-851d-8920eeb3e1b7"/>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5</Notes>
  <HiddenSlides>0</HiddenSlide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NACDD  Policy Update July 1</vt:lpstr>
      <vt:lpstr>PowerPoint Presentation</vt:lpstr>
      <vt:lpstr>PowerPoint Presentation</vt:lpstr>
      <vt:lpstr>PowerPoint Presentation</vt:lpstr>
      <vt:lpstr>PowerPoint Presentation</vt:lpstr>
      <vt:lpstr>For more information contact  Erin Prangley at eprangley@nacdd.org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5263</cp:revision>
  <cp:lastPrinted>2017-11-16T14:55:44Z</cp:lastPrinted>
  <dcterms:created xsi:type="dcterms:W3CDTF">2016-02-23T16:23:37Z</dcterms:created>
  <dcterms:modified xsi:type="dcterms:W3CDTF">2020-07-01T21:57:19Z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3760800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