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8"/>
  </p:notesMasterIdLst>
  <p:sldIdLst>
    <p:sldId id="329" r:id="rId2"/>
    <p:sldId id="341" r:id="rId3"/>
    <p:sldId id="355" r:id="rId4"/>
    <p:sldId id="364" r:id="rId5"/>
    <p:sldId id="365" r:id="rId6"/>
    <p:sldId id="359" r:id="rId7"/>
    <p:sldId id="360" r:id="rId8"/>
    <p:sldId id="361" r:id="rId9"/>
    <p:sldId id="342" r:id="rId10"/>
    <p:sldId id="343" r:id="rId11"/>
    <p:sldId id="344" r:id="rId12"/>
    <p:sldId id="345" r:id="rId13"/>
    <p:sldId id="356" r:id="rId14"/>
    <p:sldId id="357" r:id="rId15"/>
    <p:sldId id="358" r:id="rId16"/>
    <p:sldId id="34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6" autoAdjust="0"/>
    <p:restoredTop sz="96192" autoAdjust="0"/>
  </p:normalViewPr>
  <p:slideViewPr>
    <p:cSldViewPr snapToGrid="0">
      <p:cViewPr varScale="1">
        <p:scale>
          <a:sx n="101" d="100"/>
          <a:sy n="101" d="100"/>
        </p:scale>
        <p:origin x="432" y="114"/>
      </p:cViewPr>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97026-85FD-4D14-856E-E2859AAB069C}" type="datetimeFigureOut">
              <a:rPr lang="en-US" smtClean="0"/>
              <a:t>6/17/2020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3BB4D-6926-4E1B-BDEB-AA2B72DF4F11}" type="slidenum">
              <a:rPr lang="en-US" smtClean="0"/>
              <a:t>‹#›</a:t>
            </a:fld>
            <a:endParaRPr lang="en-US" dirty="0"/>
          </a:p>
        </p:txBody>
      </p:sp>
    </p:spTree>
    <p:extLst>
      <p:ext uri="{BB962C8B-B14F-4D97-AF65-F5344CB8AC3E}">
        <p14:creationId xmlns:p14="http://schemas.microsoft.com/office/powerpoint/2010/main" val="6896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obtain SOS</a:t>
            </a:r>
            <a:r>
              <a:rPr lang="en-US" baseline="0" dirty="0"/>
              <a:t> data is via the website www.stateofthestates.org </a:t>
            </a:r>
          </a:p>
          <a:p>
            <a:endParaRPr lang="en-US" baseline="0" dirty="0"/>
          </a:p>
          <a:p>
            <a:endParaRPr lang="en-US" baseline="0" dirty="0"/>
          </a:p>
          <a:p>
            <a:r>
              <a:rPr lang="en-US" baseline="0" dirty="0"/>
              <a:t>Each state profile contains the following information specific to that state: </a:t>
            </a:r>
          </a:p>
          <a:p>
            <a:pPr marL="171450" indent="-171450">
              <a:buFont typeface="Arial" panose="020B0604020202020204" pitchFamily="34" charset="0"/>
              <a:buChar char="•"/>
            </a:pPr>
            <a:r>
              <a:rPr lang="en-US" baseline="0" dirty="0"/>
              <a:t>Total public IDD spending for services </a:t>
            </a:r>
          </a:p>
          <a:p>
            <a:pPr marL="171450" indent="-171450">
              <a:buFont typeface="Arial" panose="020B0604020202020204" pitchFamily="34" charset="0"/>
              <a:buChar char="•"/>
            </a:pPr>
            <a:r>
              <a:rPr lang="en-US" baseline="0" dirty="0"/>
              <a:t>Public IDD spending by revenue source</a:t>
            </a:r>
          </a:p>
          <a:p>
            <a:pPr marL="171450" indent="-171450">
              <a:buFont typeface="Arial" panose="020B0604020202020204" pitchFamily="34" charset="0"/>
              <a:buChar char="•"/>
            </a:pPr>
            <a:r>
              <a:rPr lang="en-US" baseline="0" dirty="0"/>
              <a:t>Fiscal effort for IDD services</a:t>
            </a:r>
          </a:p>
          <a:p>
            <a:pPr marL="171450" indent="-171450">
              <a:buFont typeface="Arial" panose="020B0604020202020204" pitchFamily="34" charset="0"/>
              <a:buChar char="•"/>
            </a:pPr>
            <a:r>
              <a:rPr lang="en-US" baseline="0" dirty="0"/>
              <a:t>Federal IDD Medicaid spending by revenue source</a:t>
            </a:r>
          </a:p>
          <a:p>
            <a:pPr marL="171450" indent="-171450">
              <a:buFont typeface="Arial" panose="020B0604020202020204" pitchFamily="34" charset="0"/>
              <a:buChar char="•"/>
            </a:pPr>
            <a:r>
              <a:rPr lang="en-US" baseline="0" dirty="0"/>
              <a:t>Federal-state Medicaid as a percentage of total and IDD spending in fiscal year (this one is FY 2015)</a:t>
            </a:r>
          </a:p>
          <a:p>
            <a:pPr marL="171450" indent="-171450">
              <a:buFont typeface="Arial" panose="020B0604020202020204" pitchFamily="34" charset="0"/>
              <a:buChar char="•"/>
            </a:pPr>
            <a:r>
              <a:rPr lang="en-US" baseline="0" dirty="0"/>
              <a:t># of HCBS waiver participants</a:t>
            </a:r>
          </a:p>
          <a:p>
            <a:pPr marL="171450" indent="-171450">
              <a:buFont typeface="Arial" panose="020B0604020202020204" pitchFamily="34" charset="0"/>
              <a:buChar char="•"/>
            </a:pPr>
            <a:r>
              <a:rPr lang="en-US" baseline="0" dirty="0"/>
              <a:t>Inflation adjusted waiver cost per participant</a:t>
            </a:r>
          </a:p>
          <a:p>
            <a:pPr marL="171450" indent="-171450">
              <a:buFont typeface="Arial" panose="020B0604020202020204" pitchFamily="34" charset="0"/>
              <a:buChar char="•"/>
            </a:pPr>
            <a:r>
              <a:rPr lang="en-US" baseline="0" dirty="0"/>
              <a:t>Average number of daily residents by setting size</a:t>
            </a:r>
          </a:p>
          <a:p>
            <a:pPr marL="171450" indent="-171450">
              <a:buFont typeface="Arial" panose="020B0604020202020204" pitchFamily="34" charset="0"/>
              <a:buChar char="•"/>
            </a:pPr>
            <a:r>
              <a:rPr lang="en-US" baseline="0" dirty="0"/>
              <a:t>Chart of number of persons served by setting</a:t>
            </a:r>
          </a:p>
          <a:p>
            <a:pPr marL="171450" indent="-171450">
              <a:buFont typeface="Arial" panose="020B0604020202020204" pitchFamily="34" charset="0"/>
              <a:buChar char="•"/>
            </a:pPr>
            <a:r>
              <a:rPr lang="en-US" baseline="0" dirty="0"/>
              <a:t># of people in public and private 16+ institutions</a:t>
            </a:r>
          </a:p>
          <a:p>
            <a:pPr marL="171450" indent="-171450">
              <a:buFont typeface="Arial" panose="020B0604020202020204" pitchFamily="34" charset="0"/>
              <a:buChar char="•"/>
            </a:pPr>
            <a:r>
              <a:rPr lang="en-US" baseline="0" dirty="0"/>
              <a:t>Individual and family support spending and participants</a:t>
            </a:r>
          </a:p>
          <a:p>
            <a:pPr marL="171450" indent="-171450">
              <a:buFont typeface="Arial" panose="020B0604020202020204" pitchFamily="34" charset="0"/>
              <a:buChar char="•"/>
            </a:pPr>
            <a:r>
              <a:rPr lang="en-US" baseline="0" dirty="0"/>
              <a:t>Proportion of spending by setting</a:t>
            </a:r>
          </a:p>
          <a:p>
            <a:pPr marL="171450" indent="-171450">
              <a:buFont typeface="Arial" panose="020B0604020202020204" pitchFamily="34" charset="0"/>
              <a:buChar char="•"/>
            </a:pPr>
            <a:r>
              <a:rPr lang="en-US" baseline="0" dirty="0"/>
              <a:t>% of supported employment participants in employment programs</a:t>
            </a:r>
          </a:p>
          <a:p>
            <a:pPr marL="171450" indent="-171450">
              <a:buFont typeface="Arial" panose="020B0604020202020204" pitchFamily="34" charset="0"/>
              <a:buChar char="•"/>
            </a:pPr>
            <a:r>
              <a:rPr lang="en-US" baseline="0" dirty="0"/>
              <a:t>Estimated number of individuals by living arrangement</a:t>
            </a:r>
          </a:p>
          <a:p>
            <a:pPr marL="171450" indent="-171450">
              <a:buFont typeface="Arial" panose="020B0604020202020204" pitchFamily="34" charset="0"/>
              <a:buChar char="•"/>
            </a:pPr>
            <a:r>
              <a:rPr lang="en-US" baseline="0" dirty="0"/>
              <a:t>Estimated number of individuals with IDD living with family caregivers by caregiver age group and </a:t>
            </a:r>
          </a:p>
          <a:p>
            <a:pPr marL="171450" indent="-171450">
              <a:buFont typeface="Arial" panose="020B0604020202020204" pitchFamily="34" charset="0"/>
              <a:buChar char="•"/>
            </a:pPr>
            <a:r>
              <a:rPr lang="en-US" baseline="0" dirty="0"/>
              <a:t>Number of IDD caregiving families receiving formal supports from IDD agency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6C7EAD-D84E-44A5-8087-D2AFD3F585BA}" type="slidenum">
              <a:rPr lang="en-US" smtClean="0"/>
              <a:t>2</a:t>
            </a:fld>
            <a:endParaRPr lang="en-US"/>
          </a:p>
        </p:txBody>
      </p:sp>
    </p:spTree>
    <p:extLst>
      <p:ext uri="{BB962C8B-B14F-4D97-AF65-F5344CB8AC3E}">
        <p14:creationId xmlns:p14="http://schemas.microsoft.com/office/powerpoint/2010/main" val="29543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of page 4</a:t>
            </a:r>
            <a:r>
              <a:rPr lang="en-US" baseline="0" dirty="0"/>
              <a:t> - </a:t>
            </a:r>
            <a:r>
              <a:rPr lang="en-US" dirty="0"/>
              <a:t>state profile</a:t>
            </a:r>
          </a:p>
        </p:txBody>
      </p:sp>
      <p:sp>
        <p:nvSpPr>
          <p:cNvPr id="4" name="Slide Number Placeholder 3"/>
          <p:cNvSpPr>
            <a:spLocks noGrp="1"/>
          </p:cNvSpPr>
          <p:nvPr>
            <p:ph type="sldNum" sz="quarter" idx="10"/>
          </p:nvPr>
        </p:nvSpPr>
        <p:spPr/>
        <p:txBody>
          <a:bodyPr/>
          <a:lstStyle/>
          <a:p>
            <a:fld id="{0588E375-CE18-4D4D-9FBE-CDE1F9C6D100}" type="slidenum">
              <a:rPr lang="en-US" smtClean="0"/>
              <a:t>9</a:t>
            </a:fld>
            <a:endParaRPr lang="en-US"/>
          </a:p>
        </p:txBody>
      </p:sp>
    </p:spTree>
    <p:extLst>
      <p:ext uri="{BB962C8B-B14F-4D97-AF65-F5344CB8AC3E}">
        <p14:creationId xmlns:p14="http://schemas.microsoft.com/office/powerpoint/2010/main" val="122290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a:t>
            </a:r>
            <a:r>
              <a:rPr lang="en-US" baseline="0" dirty="0"/>
              <a:t> a chart, go to the home page www.stateofthestates.org, click on “create a chart” under Intellectual/Developmental Disabilities in the right column highlighted here by a red arrow and circled in red. </a:t>
            </a:r>
          </a:p>
          <a:p>
            <a:endParaRPr lang="en-US" baseline="0" dirty="0"/>
          </a:p>
          <a:p>
            <a:r>
              <a:rPr lang="en-US" baseline="0" dirty="0"/>
              <a:t>The next page will bring you to two options: </a:t>
            </a:r>
          </a:p>
          <a:p>
            <a:pPr marL="228600" indent="-228600">
              <a:buAutoNum type="arabicPeriod"/>
            </a:pPr>
            <a:r>
              <a:rPr lang="en-US" baseline="0" dirty="0"/>
              <a:t>Compare all or some subset of states or regions </a:t>
            </a:r>
          </a:p>
          <a:p>
            <a:pPr marL="228600" indent="-228600">
              <a:buAutoNum type="arabicPeriod"/>
            </a:pPr>
            <a:r>
              <a:rPr lang="en-US" baseline="0" dirty="0"/>
              <a:t>Compare up to four states or regions</a:t>
            </a:r>
          </a:p>
          <a:p>
            <a:pPr marL="228600" indent="-228600">
              <a:buAutoNum type="arabicPeriod"/>
            </a:pPr>
            <a:endParaRPr lang="en-US" baseline="0" dirty="0"/>
          </a:p>
          <a:p>
            <a:pPr marL="0" indent="0">
              <a:buNone/>
            </a:pPr>
            <a:r>
              <a:rPr lang="en-US" baseline="0" dirty="0"/>
              <a:t>Here I’ve chosen the first option, so click the button that says “Create Chart”</a:t>
            </a:r>
          </a:p>
          <a:p>
            <a:pPr marL="0" indent="0">
              <a:buNone/>
            </a:pPr>
            <a:endParaRPr lang="en-US" baseline="0" dirty="0"/>
          </a:p>
          <a:p>
            <a:pPr marL="0" indent="0">
              <a:buNone/>
            </a:pPr>
            <a:r>
              <a:rPr lang="en-US" baseline="0" dirty="0"/>
              <a:t>It will take you to an informational page not illustrated here that provides instructions. Click the button that says “Begin Creating a Chart”</a:t>
            </a:r>
            <a:endParaRPr lang="en-US" dirty="0"/>
          </a:p>
        </p:txBody>
      </p:sp>
      <p:sp>
        <p:nvSpPr>
          <p:cNvPr id="4" name="Slide Number Placeholder 3"/>
          <p:cNvSpPr>
            <a:spLocks noGrp="1"/>
          </p:cNvSpPr>
          <p:nvPr>
            <p:ph type="sldNum" sz="quarter" idx="10"/>
          </p:nvPr>
        </p:nvSpPr>
        <p:spPr/>
        <p:txBody>
          <a:bodyPr/>
          <a:lstStyle/>
          <a:p>
            <a:fld id="{D26C7EAD-D84E-44A5-8087-D2AFD3F585BA}" type="slidenum">
              <a:rPr lang="en-US" smtClean="0"/>
              <a:t>12</a:t>
            </a:fld>
            <a:endParaRPr lang="en-US"/>
          </a:p>
        </p:txBody>
      </p:sp>
    </p:spTree>
    <p:extLst>
      <p:ext uri="{BB962C8B-B14F-4D97-AF65-F5344CB8AC3E}">
        <p14:creationId xmlns:p14="http://schemas.microsoft.com/office/powerpoint/2010/main" val="382695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9143999" cy="513543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3525" b="1" baseline="0">
                <a:solidFill>
                  <a:schemeClr val="tx1"/>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p>
            <a:fld id="{995CD79E-3937-4B18-8CD3-47D218D2AA8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sp>
        <p:nvSpPr>
          <p:cNvPr id="10" name="Rectangle 9"/>
          <p:cNvSpPr/>
          <p:nvPr/>
        </p:nvSpPr>
        <p:spPr bwMode="invGray">
          <a:xfrm>
            <a:off x="0" y="5128334"/>
            <a:ext cx="9144000" cy="129466"/>
          </a:xfrm>
          <a:prstGeom prst="rect">
            <a:avLst/>
          </a:prstGeom>
          <a:solidFill>
            <a:schemeClr val="bg1">
              <a:lumMod val="90000"/>
              <a:alpha val="55000"/>
            </a:schemeClr>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4" y="4367784"/>
            <a:ext cx="2612303" cy="221136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4551" y="5909670"/>
            <a:ext cx="3548960" cy="637396"/>
          </a:xfrm>
          <a:prstGeom prst="rect">
            <a:avLst/>
          </a:prstGeom>
        </p:spPr>
      </p:pic>
    </p:spTree>
    <p:extLst>
      <p:ext uri="{BB962C8B-B14F-4D97-AF65-F5344CB8AC3E}">
        <p14:creationId xmlns:p14="http://schemas.microsoft.com/office/powerpoint/2010/main" val="30752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1500" b="0"/>
            </a:lvl1pPr>
            <a:extLst/>
          </a:lstStyle>
          <a:p>
            <a:r>
              <a:rPr kumimoji="0" lang="en-US"/>
              <a:t>Click to edit Master title style</a:t>
            </a:r>
          </a:p>
        </p:txBody>
      </p:sp>
      <p:sp>
        <p:nvSpPr>
          <p:cNvPr id="3" name="Content Placeholder 2"/>
          <p:cNvSpPr>
            <a:spLocks noGrp="1"/>
          </p:cNvSpPr>
          <p:nvPr>
            <p:ph idx="1"/>
          </p:nvPr>
        </p:nvSpPr>
        <p:spPr>
          <a:xfrm>
            <a:off x="3019378" y="1743134"/>
            <a:ext cx="5920641" cy="4558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CCDEB8D6-CB0F-4B5D-85EF-E0EE5E9D5195}"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721A0-C84A-496F-BA5E-4936200E5C56}" type="slidenum">
              <a:rPr lang="en-US" smtClean="0"/>
              <a:pPr/>
              <a:t>‹#›</a:t>
            </a:fld>
            <a:endParaRPr lang="en-US" dirty="0"/>
          </a:p>
        </p:txBody>
      </p:sp>
      <p:sp>
        <p:nvSpPr>
          <p:cNvPr id="12" name="Rectangle 11"/>
          <p:cNvSpPr/>
          <p:nvPr/>
        </p:nvSpPr>
        <p:spPr bwMode="invGray">
          <a:xfrm>
            <a:off x="2855737" y="0"/>
            <a:ext cx="45720" cy="1453896"/>
          </a:xfrm>
          <a:prstGeom prst="rect">
            <a:avLst/>
          </a:prstGeom>
          <a:no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Tree>
    <p:extLst>
      <p:ext uri="{BB962C8B-B14F-4D97-AF65-F5344CB8AC3E}">
        <p14:creationId xmlns:p14="http://schemas.microsoft.com/office/powerpoint/2010/main" val="40169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1500" b="0"/>
            </a:lvl1pPr>
            <a:extLst/>
          </a:lstStyle>
          <a:p>
            <a:r>
              <a:rPr kumimoji="0" lang="en-US"/>
              <a:t>Click to edit Master title style</a:t>
            </a:r>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Edit Master text styles</a:t>
            </a:r>
          </a:p>
        </p:txBody>
      </p:sp>
      <p:sp>
        <p:nvSpPr>
          <p:cNvPr id="5" name="Date Placeholder 4"/>
          <p:cNvSpPr>
            <a:spLocks noGrp="1"/>
          </p:cNvSpPr>
          <p:nvPr>
            <p:ph type="dt" sz="half" idx="10"/>
          </p:nvPr>
        </p:nvSpPr>
        <p:spPr>
          <a:xfrm>
            <a:off x="164592" y="1170432"/>
            <a:ext cx="2523744" cy="201168"/>
          </a:xfrm>
        </p:spPr>
        <p:txBody>
          <a:bodyPr/>
          <a:lstStyle/>
          <a:p>
            <a:fld id="{DEDCB426-A7D1-417D-AD8D-C9750BFF0870}" type="datetime1">
              <a:rPr lang="en-US" smtClean="0"/>
              <a:t>6/17/2020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151721A0-C84A-496F-BA5E-4936200E5C56}" type="slidenum">
              <a:rPr lang="en-US" smtClean="0"/>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5876440"/>
            <a:ext cx="1072289" cy="908308"/>
          </a:xfrm>
          <a:prstGeom prst="rect">
            <a:avLst/>
          </a:prstGeom>
        </p:spPr>
      </p:pic>
    </p:spTree>
    <p:extLst>
      <p:ext uri="{BB962C8B-B14F-4D97-AF65-F5344CB8AC3E}">
        <p14:creationId xmlns:p14="http://schemas.microsoft.com/office/powerpoint/2010/main" val="39208132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E6B13A-2D47-4675-9CDE-DA2B187E50B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spTree>
    <p:extLst>
      <p:ext uri="{BB962C8B-B14F-4D97-AF65-F5344CB8AC3E}">
        <p14:creationId xmlns:p14="http://schemas.microsoft.com/office/powerpoint/2010/main" val="34119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8" name="Rectangle 7"/>
          <p:cNvSpPr/>
          <p:nvPr/>
        </p:nvSpPr>
        <p:spPr bwMode="ltGray">
          <a:xfrm>
            <a:off x="6647688"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2" name="Vertical Title 1"/>
          <p:cNvSpPr>
            <a:spLocks noGrp="1"/>
          </p:cNvSpPr>
          <p:nvPr>
            <p:ph type="title" orient="vert"/>
          </p:nvPr>
        </p:nvSpPr>
        <p:spPr>
          <a:xfrm>
            <a:off x="6781800" y="274642"/>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2"/>
            <a:ext cx="6019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2CEF10-DE93-4336-9DDF-3A9270C269E8}" type="datetime1">
              <a:rPr lang="en-US" smtClean="0"/>
              <a:t>6/17/2020</a:t>
            </a:fld>
            <a:endParaRPr lang="en-US" dirty="0"/>
          </a:p>
        </p:txBody>
      </p:sp>
      <p:sp>
        <p:nvSpPr>
          <p:cNvPr id="5" name="Footer Placeholder 4"/>
          <p:cNvSpPr>
            <a:spLocks noGrp="1"/>
          </p:cNvSpPr>
          <p:nvPr>
            <p:ph type="ftr" sz="quarter" idx="11"/>
          </p:nvPr>
        </p:nvSpPr>
        <p:spPr>
          <a:xfrm>
            <a:off x="2640597" y="6377461"/>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spTree>
    <p:extLst>
      <p:ext uri="{BB962C8B-B14F-4D97-AF65-F5344CB8AC3E}">
        <p14:creationId xmlns:p14="http://schemas.microsoft.com/office/powerpoint/2010/main" val="193720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76200" cy="6858000"/>
          </a:xfrm>
          <a:prstGeom prst="rect">
            <a:avLst/>
          </a:prstGeom>
          <a:gradFill rotWithShape="1">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dirty="0">
              <a:latin typeface="Arial" charset="0"/>
              <a:cs typeface="Arial" charset="0"/>
            </a:endParaRPr>
          </a:p>
        </p:txBody>
      </p:sp>
      <p:sp>
        <p:nvSpPr>
          <p:cNvPr id="3" name="Rectangle 13"/>
          <p:cNvSpPr>
            <a:spLocks noChangeArrowheads="1"/>
          </p:cNvSpPr>
          <p:nvPr/>
        </p:nvSpPr>
        <p:spPr bwMode="auto">
          <a:xfrm>
            <a:off x="914400" y="1828800"/>
            <a:ext cx="7162800" cy="76200"/>
          </a:xfrm>
          <a:prstGeom prst="rect">
            <a:avLst/>
          </a:prstGeom>
          <a:gradFill rotWithShape="1">
            <a:gsLst>
              <a:gs pos="0">
                <a:srgbClr val="A2A2A2"/>
              </a:gs>
              <a:gs pos="100000">
                <a:schemeClr val="bg1"/>
              </a:gs>
            </a:gsLst>
            <a:lin ang="0" scaled="1"/>
          </a:gradFill>
          <a:ln w="9525">
            <a:noFill/>
            <a:miter lim="800000"/>
            <a:headEnd/>
            <a:tailEnd/>
          </a:ln>
          <a:effectLst/>
        </p:spPr>
        <p:txBody>
          <a:bodyPr wrap="none" anchor="ctr"/>
          <a:lstStyle/>
          <a:p>
            <a:pPr>
              <a:defRPr/>
            </a:pPr>
            <a:endParaRPr lang="en-US" sz="1350" dirty="0">
              <a:latin typeface="Arial" charset="0"/>
              <a:cs typeface="Arial" charset="0"/>
            </a:endParaRPr>
          </a:p>
        </p:txBody>
      </p:sp>
      <p:sp>
        <p:nvSpPr>
          <p:cNvPr id="4" name="Rectangle 14"/>
          <p:cNvSpPr>
            <a:spLocks noChangeArrowheads="1"/>
          </p:cNvSpPr>
          <p:nvPr/>
        </p:nvSpPr>
        <p:spPr bwMode="auto">
          <a:xfrm flipH="1" flipV="1">
            <a:off x="8763000" y="0"/>
            <a:ext cx="457200" cy="6858000"/>
          </a:xfrm>
          <a:prstGeom prst="rect">
            <a:avLst/>
          </a:prstGeom>
          <a:gradFill rotWithShape="1">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dirty="0">
              <a:latin typeface="Arial" charset="0"/>
              <a:cs typeface="Arial" charset="0"/>
            </a:endParaRPr>
          </a:p>
        </p:txBody>
      </p:sp>
      <p:sp>
        <p:nvSpPr>
          <p:cNvPr id="5" name="Rectangle 15"/>
          <p:cNvSpPr>
            <a:spLocks noChangeArrowheads="1"/>
          </p:cNvSpPr>
          <p:nvPr/>
        </p:nvSpPr>
        <p:spPr bwMode="auto">
          <a:xfrm flipH="1">
            <a:off x="990600" y="4876800"/>
            <a:ext cx="7162800" cy="76200"/>
          </a:xfrm>
          <a:prstGeom prst="rect">
            <a:avLst/>
          </a:prstGeom>
          <a:gradFill rotWithShape="1">
            <a:gsLst>
              <a:gs pos="0">
                <a:srgbClr val="A2A2A2"/>
              </a:gs>
              <a:gs pos="100000">
                <a:schemeClr val="bg1"/>
              </a:gs>
            </a:gsLst>
            <a:lin ang="0" scaled="1"/>
          </a:gradFill>
          <a:ln w="9525">
            <a:noFill/>
            <a:miter lim="800000"/>
            <a:headEnd/>
            <a:tailEnd/>
          </a:ln>
          <a:effectLst/>
        </p:spPr>
        <p:txBody>
          <a:bodyPr wrap="none" anchor="ctr"/>
          <a:lstStyle/>
          <a:p>
            <a:pPr>
              <a:defRPr/>
            </a:pPr>
            <a:endParaRPr lang="en-US" sz="1350" dirty="0">
              <a:latin typeface="Arial" charset="0"/>
              <a:cs typeface="Arial" charset="0"/>
            </a:endParaRPr>
          </a:p>
        </p:txBody>
      </p:sp>
      <p:sp>
        <p:nvSpPr>
          <p:cNvPr id="6" name="Rectangle 17"/>
          <p:cNvSpPr>
            <a:spLocks noChangeArrowheads="1"/>
          </p:cNvSpPr>
          <p:nvPr/>
        </p:nvSpPr>
        <p:spPr bwMode="auto">
          <a:xfrm>
            <a:off x="2667000" y="5562600"/>
            <a:ext cx="5486400" cy="990600"/>
          </a:xfrm>
          <a:prstGeom prst="rect">
            <a:avLst/>
          </a:prstGeom>
          <a:noFill/>
          <a:ln w="9525">
            <a:noFill/>
            <a:miter lim="800000"/>
            <a:headEnd/>
            <a:tailEnd/>
          </a:ln>
          <a:effectLst/>
        </p:spPr>
        <p:txBody>
          <a:bodyPr/>
          <a:lstStyle/>
          <a:p>
            <a:pPr>
              <a:spcBef>
                <a:spcPct val="20000"/>
              </a:spcBef>
              <a:defRPr/>
            </a:pPr>
            <a:endParaRPr lang="en-US" sz="2400" b="0" dirty="0">
              <a:latin typeface="Times New Roman" pitchFamily="18" charset="0"/>
              <a:cs typeface="Arial" charset="0"/>
            </a:endParaRPr>
          </a:p>
        </p:txBody>
      </p:sp>
      <p:sp>
        <p:nvSpPr>
          <p:cNvPr id="7" name="Rectangle 6"/>
          <p:cNvSpPr>
            <a:spLocks noChangeArrowheads="1"/>
          </p:cNvSpPr>
          <p:nvPr/>
        </p:nvSpPr>
        <p:spPr bwMode="auto">
          <a:xfrm>
            <a:off x="0" y="0"/>
            <a:ext cx="457200" cy="6858000"/>
          </a:xfrm>
          <a:prstGeom prst="rect">
            <a:avLst/>
          </a:prstGeom>
          <a:gradFill rotWithShape="1">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dirty="0">
              <a:latin typeface="Arial" charset="0"/>
            </a:endParaRPr>
          </a:p>
        </p:txBody>
      </p:sp>
    </p:spTree>
    <p:extLst>
      <p:ext uri="{BB962C8B-B14F-4D97-AF65-F5344CB8AC3E}">
        <p14:creationId xmlns:p14="http://schemas.microsoft.com/office/powerpoint/2010/main" val="333237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2"/>
            <a:ext cx="4038600" cy="4525963"/>
          </a:xfrm>
          <a:prstGeom prst="rect">
            <a:avLst/>
          </a:prstGeom>
        </p:spPr>
        <p:txBody>
          <a:bodyPr vert="horz"/>
          <a:lstStyle>
            <a:lvl1pPr>
              <a:buClr>
                <a:srgbClr val="002060"/>
              </a:buClr>
              <a:buFont typeface="Wingdings" pitchFamily="2" charset="2"/>
              <a:buChar char="§"/>
              <a:defRPr/>
            </a:lvl1pPr>
            <a:lvl2pPr>
              <a:buClr>
                <a:srgbClr val="002060"/>
              </a:buClr>
              <a:buFont typeface="Wingdings" pitchFamily="2" charset="2"/>
              <a:buChar char="§"/>
              <a:defRPr/>
            </a:lvl2pPr>
            <a:lvl3pPr>
              <a:buClr>
                <a:srgbClr val="002060"/>
              </a:buClr>
              <a:buFont typeface="Wingdings" pitchFamily="2" charset="2"/>
              <a:buChar char="§"/>
              <a:defRPr/>
            </a:lvl3pPr>
            <a:lvl4pPr>
              <a:buClr>
                <a:srgbClr val="002060"/>
              </a:buClr>
              <a:buFont typeface="Wingdings" pitchFamily="2" charset="2"/>
              <a:buChar char="§"/>
              <a:defRPr/>
            </a:lvl4pPr>
            <a:lvl5pPr>
              <a:buClr>
                <a:srgbClr val="002060"/>
              </a:buClr>
              <a:buFont typeface="Wingdings"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648200" y="3938590"/>
            <a:ext cx="4038600" cy="2187575"/>
          </a:xfrm>
          <a:prstGeom prst="rect">
            <a:avLst/>
          </a:prstGeom>
        </p:spPr>
        <p:txBody>
          <a:bodyPr vert="horz"/>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Tree>
    <p:extLst>
      <p:ext uri="{BB962C8B-B14F-4D97-AF65-F5344CB8AC3E}">
        <p14:creationId xmlns:p14="http://schemas.microsoft.com/office/powerpoint/2010/main" val="256837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926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lvl1pPr>
              <a:buClr>
                <a:srgbClr val="002060"/>
              </a:buClr>
              <a:buSzPct val="100000"/>
              <a:defRPr/>
            </a:lvl1pPr>
            <a:lvl2pPr>
              <a:buClr>
                <a:srgbClr val="002060"/>
              </a:buClr>
              <a:buSzPct val="90000"/>
              <a:defRPr/>
            </a:lvl2pPr>
            <a:lvl3pPr>
              <a:buClr>
                <a:srgbClr val="002060"/>
              </a:buClr>
              <a:defRPr/>
            </a:lvl3pPr>
            <a:lvl4pPr>
              <a:buClr>
                <a:srgbClr val="002060"/>
              </a:buClr>
              <a:defRPr/>
            </a:lvl4pPr>
            <a:lvl5pPr>
              <a:buClr>
                <a:srgbClr val="002060"/>
              </a:buClr>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Tree>
    <p:extLst>
      <p:ext uri="{BB962C8B-B14F-4D97-AF65-F5344CB8AC3E}">
        <p14:creationId xmlns:p14="http://schemas.microsoft.com/office/powerpoint/2010/main" val="161809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12" name="Rectangle 11"/>
          <p:cNvSpPr/>
          <p:nvPr/>
        </p:nvSpPr>
        <p:spPr bwMode="invGray">
          <a:xfrm>
            <a:off x="0" y="2602520"/>
            <a:ext cx="9144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525" b="1" cap="none" baseline="0">
                <a:solidFill>
                  <a:schemeClr val="bg1"/>
                </a:solidFill>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eaLnBrk="1" latinLnBrk="0" hangingPunct="1"/>
            <a:r>
              <a:rPr kumimoji="0" lang="en-US"/>
              <a:t>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
        <p:nvSpPr>
          <p:cNvPr id="13"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8301572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12" name="Rectangle 11"/>
          <p:cNvSpPr/>
          <p:nvPr/>
        </p:nvSpPr>
        <p:spPr bwMode="invGray">
          <a:xfrm>
            <a:off x="0" y="2602520"/>
            <a:ext cx="9144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525" b="1" cap="none" baseline="0">
                <a:solidFill>
                  <a:schemeClr val="bg1"/>
                </a:solidFill>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eaLnBrk="1" latinLnBrk="0" hangingPunct="1"/>
            <a:r>
              <a:rPr kumimoji="0" lang="en-US"/>
              <a:t>Edit Master text styles</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
        <p:nvSpPr>
          <p:cNvPr id="13"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15897049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buClr>
                <a:srgbClr val="002060"/>
              </a:buClr>
              <a:defRPr sz="2100"/>
            </a:lvl1pPr>
            <a:lvl2pPr>
              <a:buClr>
                <a:srgbClr val="002060"/>
              </a:buClr>
              <a:defRPr sz="1800"/>
            </a:lvl2pPr>
            <a:lvl3pPr>
              <a:buClr>
                <a:srgbClr val="002060"/>
              </a:buClr>
              <a:defRPr sz="1500"/>
            </a:lvl3pPr>
            <a:lvl4pPr>
              <a:buClr>
                <a:srgbClr val="002060"/>
              </a:buClr>
              <a:defRPr sz="1350"/>
            </a:lvl4pPr>
            <a:lvl5pPr>
              <a:buClr>
                <a:srgbClr val="002060"/>
              </a:buClr>
              <a:defRPr sz="1350"/>
            </a:lvl5pPr>
            <a:lvl6pPr>
              <a:defRPr sz="1350"/>
            </a:lvl6pPr>
            <a:lvl7pPr>
              <a:defRPr sz="1350"/>
            </a:lvl7pPr>
            <a:lvl8pPr>
              <a:defRPr sz="1350"/>
            </a:lvl8pPr>
            <a:lvl9pPr>
              <a:defRPr sz="135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buClr>
                <a:srgbClr val="002060"/>
              </a:buClr>
              <a:defRPr sz="2100"/>
            </a:lvl1pPr>
            <a:lvl2pPr>
              <a:buClr>
                <a:srgbClr val="002060"/>
              </a:buClr>
              <a:defRPr sz="1800"/>
            </a:lvl2pPr>
            <a:lvl3pPr>
              <a:buClr>
                <a:srgbClr val="002060"/>
              </a:buClr>
              <a:defRPr sz="1500"/>
            </a:lvl3pPr>
            <a:lvl4pPr>
              <a:buClr>
                <a:srgbClr val="002060"/>
              </a:buClr>
              <a:defRPr sz="1350"/>
            </a:lvl4pPr>
            <a:lvl5pPr>
              <a:buClr>
                <a:srgbClr val="002060"/>
              </a:buClr>
              <a:defRPr sz="1350"/>
            </a:lvl5pPr>
            <a:lvl6pPr>
              <a:defRPr sz="1350"/>
            </a:lvl6pPr>
            <a:lvl7pPr>
              <a:defRPr sz="1350"/>
            </a:lvl7pPr>
            <a:lvl8pPr>
              <a:defRPr sz="1350"/>
            </a:lvl8pPr>
            <a:lvl9pPr>
              <a:defRPr sz="135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
        <p:nvSpPr>
          <p:cNvPr id="11"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369188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Edit Master text styles</a:t>
            </a:r>
          </a:p>
        </p:txBody>
      </p:sp>
      <p:sp>
        <p:nvSpPr>
          <p:cNvPr id="4" name="Content Placeholder 3"/>
          <p:cNvSpPr>
            <a:spLocks noGrp="1"/>
          </p:cNvSpPr>
          <p:nvPr>
            <p:ph sz="half" idx="2"/>
          </p:nvPr>
        </p:nvSpPr>
        <p:spPr>
          <a:xfrm>
            <a:off x="457200" y="2449512"/>
            <a:ext cx="4040188" cy="3951288"/>
          </a:xfrm>
        </p:spPr>
        <p:txBody>
          <a:bodyPr/>
          <a:lstStyle>
            <a:lvl1pPr>
              <a:buClr>
                <a:srgbClr val="002060"/>
              </a:buClr>
              <a:defRPr sz="1800"/>
            </a:lvl1pPr>
            <a:lvl2pPr>
              <a:buClr>
                <a:srgbClr val="002060"/>
              </a:buClr>
              <a:defRPr sz="1500"/>
            </a:lvl2pPr>
            <a:lvl3pPr>
              <a:buClr>
                <a:srgbClr val="002060"/>
              </a:buClr>
              <a:defRPr sz="1350"/>
            </a:lvl3pPr>
            <a:lvl4pPr>
              <a:buClr>
                <a:srgbClr val="002060"/>
              </a:buClr>
              <a:defRPr sz="1200"/>
            </a:lvl4pPr>
            <a:lvl5pPr>
              <a:buClr>
                <a:srgbClr val="002060"/>
              </a:buClr>
              <a:defRPr sz="1200"/>
            </a:lvl5pPr>
            <a:lvl6pPr>
              <a:defRPr sz="1200"/>
            </a:lvl6pPr>
            <a:lvl7pPr>
              <a:defRPr sz="1200"/>
            </a:lvl7pPr>
            <a:lvl8pPr>
              <a:defRPr sz="1200"/>
            </a:lvl8pPr>
            <a:lvl9pPr>
              <a:defRPr sz="12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4645026" y="2449512"/>
            <a:ext cx="4041775" cy="3951288"/>
          </a:xfrm>
        </p:spPr>
        <p:txBody>
          <a:bodyPr/>
          <a:lstStyle>
            <a:lvl1pPr>
              <a:buClr>
                <a:srgbClr val="002060"/>
              </a:buClr>
              <a:defRPr sz="1800"/>
            </a:lvl1pPr>
            <a:lvl2pPr>
              <a:buClr>
                <a:srgbClr val="002060"/>
              </a:buClr>
              <a:defRPr sz="1500"/>
            </a:lvl2pPr>
            <a:lvl3pPr>
              <a:buClr>
                <a:srgbClr val="002060"/>
              </a:buClr>
              <a:defRPr sz="1350"/>
            </a:lvl3pPr>
            <a:lvl4pPr>
              <a:buClr>
                <a:srgbClr val="002060"/>
              </a:buClr>
              <a:defRPr sz="1200"/>
            </a:lvl4pPr>
            <a:lvl5pPr>
              <a:buClr>
                <a:srgbClr val="002060"/>
              </a:buClr>
              <a:defRPr sz="1200"/>
            </a:lvl5pPr>
            <a:lvl6pPr>
              <a:defRPr sz="1200"/>
            </a:lvl6pPr>
            <a:lvl7pPr>
              <a:defRPr sz="1200"/>
            </a:lvl7pPr>
            <a:lvl8pPr>
              <a:defRPr sz="1200"/>
            </a:lvl8pPr>
            <a:lvl9pPr>
              <a:defRPr sz="12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
        <p:nvSpPr>
          <p:cNvPr id="14"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411608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6" name="Rectangle 5"/>
          <p:cNvSpPr/>
          <p:nvPr/>
        </p:nvSpPr>
        <p:spPr>
          <a:xfrm>
            <a:off x="0" y="12954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9" r="16271" b="25633"/>
          <a:stretch/>
        </p:blipFill>
        <p:spPr>
          <a:xfrm>
            <a:off x="36212" y="6146303"/>
            <a:ext cx="733332" cy="675484"/>
          </a:xfrm>
          <a:prstGeom prst="rect">
            <a:avLst/>
          </a:prstGeom>
        </p:spPr>
      </p:pic>
      <p:sp>
        <p:nvSpPr>
          <p:cNvPr id="11"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314308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CD79E-3937-4B18-8CD3-47D218D2AA87}" type="datetimeFigureOut">
              <a:rPr lang="en-US" smtClean="0"/>
              <a:pPr/>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721A0-C84A-496F-BA5E-4936200E5C56}" type="slidenum">
              <a:rPr lang="en-US" smtClean="0"/>
              <a:pPr/>
              <a:t>‹#›</a:t>
            </a:fld>
            <a:endParaRPr lang="en-US" dirty="0"/>
          </a:p>
        </p:txBody>
      </p:sp>
    </p:spTree>
    <p:extLst>
      <p:ext uri="{BB962C8B-B14F-4D97-AF65-F5344CB8AC3E}">
        <p14:creationId xmlns:p14="http://schemas.microsoft.com/office/powerpoint/2010/main" val="231106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295402"/>
            <a:ext cx="9144000" cy="164305"/>
          </a:xfrm>
          <a:prstGeom prst="rect">
            <a:avLst/>
          </a:prstGeom>
          <a:solidFill>
            <a:schemeClr val="bg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7" name="Rectangle 6"/>
          <p:cNvSpPr/>
          <p:nvPr/>
        </p:nvSpPr>
        <p:spPr bwMode="ltGray">
          <a:xfrm>
            <a:off x="1" y="1"/>
            <a:ext cx="9143999" cy="129540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pPr algn="r"/>
            <a:r>
              <a:rPr lang="en-US" altLang="en-US" i="1" dirty="0">
                <a:solidFill>
                  <a:schemeClr val="accent3"/>
                </a:solidFill>
              </a:rPr>
              <a:t>Source: Tanis, Lulinski, Wu, Braddock, &amp; Hemp (in preparation). Department of Psychiatry, University of Colorado Anschutz Medical Campus</a:t>
            </a:r>
            <a:endParaRPr lang="en-US" dirty="0"/>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900">
                <a:solidFill>
                  <a:schemeClr val="tx1">
                    <a:tint val="95000"/>
                  </a:schemeClr>
                </a:solidFill>
              </a:defRPr>
            </a:lvl1pPr>
            <a:extLst/>
          </a:lstStyle>
          <a:p>
            <a:fld id="{151721A0-C84A-496F-BA5E-4936200E5C56}" type="slidenum">
              <a:rPr lang="en-US" smtClean="0"/>
              <a:pPr/>
              <a:t>‹#›</a:t>
            </a:fld>
            <a:endParaRPr lang="en-US" dirty="0"/>
          </a:p>
        </p:txBody>
      </p:sp>
    </p:spTree>
    <p:extLst>
      <p:ext uri="{BB962C8B-B14F-4D97-AF65-F5344CB8AC3E}">
        <p14:creationId xmlns:p14="http://schemas.microsoft.com/office/powerpoint/2010/main" val="30778370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sldNum="0" hdr="0" dt="0"/>
  <p:txStyles>
    <p:titleStyle>
      <a:lvl1pPr algn="l" rtl="0" eaLnBrk="1" latinLnBrk="0" hangingPunct="1">
        <a:spcBef>
          <a:spcPct val="0"/>
        </a:spcBef>
        <a:buNone/>
        <a:defRPr kumimoji="0" sz="3375" b="1" kern="1200" baseline="0">
          <a:solidFill>
            <a:schemeClr val="tx1"/>
          </a:solidFill>
          <a:effectLst/>
          <a:latin typeface="Arial" pitchFamily="34" charset="0"/>
          <a:ea typeface="+mj-ea"/>
          <a:cs typeface="+mj-cs"/>
        </a:defRPr>
      </a:lvl1pPr>
      <a:extLst/>
    </p:titleStyle>
    <p:bodyStyle>
      <a:lvl1pPr marL="329184" indent="-240030" algn="l" rtl="0" eaLnBrk="1" latinLnBrk="0" hangingPunct="1">
        <a:spcBef>
          <a:spcPts val="0"/>
        </a:spcBef>
        <a:buClr>
          <a:srgbClr val="002060"/>
        </a:buClr>
        <a:buSzPct val="80000"/>
        <a:buFont typeface="Wingdings 2"/>
        <a:buChar char=""/>
        <a:defRPr kumimoji="0" sz="2400" kern="1200" baseline="0">
          <a:solidFill>
            <a:schemeClr val="accent3"/>
          </a:solidFill>
          <a:latin typeface="Arial" pitchFamily="34" charset="0"/>
          <a:ea typeface="+mn-ea"/>
          <a:cs typeface="+mn-cs"/>
        </a:defRPr>
      </a:lvl1pPr>
      <a:lvl2pPr marL="548640" indent="-205740" algn="l" rtl="0" eaLnBrk="1" latinLnBrk="0" hangingPunct="1">
        <a:spcBef>
          <a:spcPct val="20000"/>
        </a:spcBef>
        <a:buClr>
          <a:srgbClr val="002060"/>
        </a:buClr>
        <a:buSzPct val="90000"/>
        <a:buFont typeface="Wingdings"/>
        <a:buChar char=""/>
        <a:defRPr kumimoji="0" sz="2100" kern="1200" baseline="0">
          <a:solidFill>
            <a:schemeClr val="accent3"/>
          </a:solidFill>
          <a:latin typeface="Arial" pitchFamily="34" charset="0"/>
          <a:ea typeface="+mn-ea"/>
          <a:cs typeface="+mn-cs"/>
        </a:defRPr>
      </a:lvl2pPr>
      <a:lvl3pPr marL="747522" indent="-171450" algn="l" rtl="0" eaLnBrk="1" latinLnBrk="0" hangingPunct="1">
        <a:spcBef>
          <a:spcPct val="20000"/>
        </a:spcBef>
        <a:buClr>
          <a:srgbClr val="002060"/>
        </a:buClr>
        <a:buFont typeface="Arial"/>
        <a:buChar char="▪"/>
        <a:defRPr kumimoji="0" sz="1800" kern="1200" baseline="0">
          <a:solidFill>
            <a:schemeClr val="accent3"/>
          </a:solidFill>
          <a:latin typeface="Arial" pitchFamily="34" charset="0"/>
          <a:ea typeface="+mn-ea"/>
          <a:cs typeface="+mn-cs"/>
        </a:defRPr>
      </a:lvl3pPr>
      <a:lvl4pPr marL="912114" indent="-137160" algn="l" rtl="0" eaLnBrk="1" latinLnBrk="0" hangingPunct="1">
        <a:spcBef>
          <a:spcPct val="20000"/>
        </a:spcBef>
        <a:buClr>
          <a:srgbClr val="002060"/>
        </a:buClr>
        <a:buFont typeface="Arial"/>
        <a:buChar char="▪"/>
        <a:defRPr kumimoji="0" sz="1500" kern="1200" baseline="0">
          <a:solidFill>
            <a:schemeClr val="accent3"/>
          </a:solidFill>
          <a:latin typeface="Arial" pitchFamily="34" charset="0"/>
          <a:ea typeface="+mn-ea"/>
          <a:cs typeface="+mn-cs"/>
        </a:defRPr>
      </a:lvl4pPr>
      <a:lvl5pPr marL="1069848" indent="-137160" algn="l" rtl="0" eaLnBrk="1" latinLnBrk="0" hangingPunct="1">
        <a:spcBef>
          <a:spcPct val="20000"/>
        </a:spcBef>
        <a:buClr>
          <a:srgbClr val="002060"/>
        </a:buClr>
        <a:buFont typeface="Wingdings 3"/>
        <a:buChar char=""/>
        <a:defRPr kumimoji="0" lang="en-US" sz="1500" kern="1200" baseline="0" smtClean="0">
          <a:solidFill>
            <a:schemeClr val="accent3"/>
          </a:solidFill>
          <a:latin typeface="Arial" pitchFamily="34" charset="0"/>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6072"/>
            <a:ext cx="8077200" cy="1673352"/>
          </a:xfrm>
        </p:spPr>
        <p:txBody>
          <a:bodyPr>
            <a:noAutofit/>
          </a:bodyPr>
          <a:lstStyle/>
          <a:p>
            <a:r>
              <a:rPr lang="en-US" sz="4000" dirty="0"/>
              <a:t>Using The State of the States in Intellectual and Developmental Disabilities Data in State Plan Development</a:t>
            </a:r>
          </a:p>
        </p:txBody>
      </p:sp>
      <p:sp>
        <p:nvSpPr>
          <p:cNvPr id="6" name="Subtitle 5">
            <a:extLst>
              <a:ext uri="{FF2B5EF4-FFF2-40B4-BE49-F238E27FC236}">
                <a16:creationId xmlns:a16="http://schemas.microsoft.com/office/drawing/2014/main" id="{EC216EB9-E612-455E-9499-40BF73B52695}"/>
              </a:ext>
            </a:extLst>
          </p:cNvPr>
          <p:cNvSpPr>
            <a:spLocks noGrp="1"/>
          </p:cNvSpPr>
          <p:nvPr>
            <p:ph type="subTitle" idx="1"/>
          </p:nvPr>
        </p:nvSpPr>
        <p:spPr/>
        <p:txBody>
          <a:bodyPr/>
          <a:lstStyle/>
          <a:p>
            <a:endParaRPr lang="en-US"/>
          </a:p>
        </p:txBody>
      </p:sp>
      <p:sp>
        <p:nvSpPr>
          <p:cNvPr id="7" name="Subtitle 2">
            <a:extLst>
              <a:ext uri="{FF2B5EF4-FFF2-40B4-BE49-F238E27FC236}">
                <a16:creationId xmlns:a16="http://schemas.microsoft.com/office/drawing/2014/main" id="{B0374A60-46DB-412C-BF2F-231263784C0B}"/>
              </a:ext>
            </a:extLst>
          </p:cNvPr>
          <p:cNvSpPr txBox="1">
            <a:spLocks/>
          </p:cNvSpPr>
          <p:nvPr/>
        </p:nvSpPr>
        <p:spPr>
          <a:xfrm>
            <a:off x="2743200" y="3529585"/>
            <a:ext cx="6019800" cy="1499616"/>
          </a:xfrm>
          <a:prstGeom prst="rect">
            <a:avLst/>
          </a:prstGeom>
        </p:spPr>
        <p:txBody>
          <a:bodyPr vert="horz" lIns="118872" tIns="0" rIns="45720" bIns="0" rtlCol="0" anchor="b">
            <a:normAutofit/>
          </a:bodyPr>
          <a:lstStyle>
            <a:lvl1pPr marL="0" indent="0" algn="l" rtl="0" eaLnBrk="1" latinLnBrk="0" hangingPunct="1">
              <a:spcBef>
                <a:spcPts val="0"/>
              </a:spcBef>
              <a:buClr>
                <a:srgbClr val="002060"/>
              </a:buClr>
              <a:buSzPct val="80000"/>
              <a:buFont typeface="Wingdings 2"/>
              <a:buNone/>
              <a:defRPr kumimoji="0" sz="1500" kern="1200" baseline="0">
                <a:solidFill>
                  <a:srgbClr val="FFFFFF"/>
                </a:solidFill>
                <a:latin typeface="Arial" pitchFamily="34" charset="0"/>
                <a:ea typeface="+mn-ea"/>
                <a:cs typeface="+mn-cs"/>
              </a:defRPr>
            </a:lvl1pPr>
            <a:lvl2pPr marL="342900" indent="0" algn="ctr" rtl="0" eaLnBrk="1" latinLnBrk="0" hangingPunct="1">
              <a:spcBef>
                <a:spcPct val="20000"/>
              </a:spcBef>
              <a:buClr>
                <a:srgbClr val="002060"/>
              </a:buClr>
              <a:buSzPct val="90000"/>
              <a:buFont typeface="Wingdings"/>
              <a:buNone/>
              <a:defRPr kumimoji="0" sz="2100" kern="1200" baseline="0">
                <a:solidFill>
                  <a:schemeClr val="tx1">
                    <a:tint val="75000"/>
                  </a:schemeClr>
                </a:solidFill>
                <a:latin typeface="Arial" pitchFamily="34" charset="0"/>
                <a:ea typeface="+mn-ea"/>
                <a:cs typeface="+mn-cs"/>
              </a:defRPr>
            </a:lvl2pPr>
            <a:lvl3pPr marL="685800" indent="0" algn="ctr" rtl="0" eaLnBrk="1" latinLnBrk="0" hangingPunct="1">
              <a:spcBef>
                <a:spcPct val="20000"/>
              </a:spcBef>
              <a:buClr>
                <a:srgbClr val="002060"/>
              </a:buClr>
              <a:buFont typeface="Arial"/>
              <a:buNone/>
              <a:defRPr kumimoji="0" sz="1800" kern="1200" baseline="0">
                <a:solidFill>
                  <a:schemeClr val="tx1">
                    <a:tint val="75000"/>
                  </a:schemeClr>
                </a:solidFill>
                <a:latin typeface="Arial" pitchFamily="34" charset="0"/>
                <a:ea typeface="+mn-ea"/>
                <a:cs typeface="+mn-cs"/>
              </a:defRPr>
            </a:lvl3pPr>
            <a:lvl4pPr marL="1028700" indent="0" algn="ctr" rtl="0" eaLnBrk="1" latinLnBrk="0" hangingPunct="1">
              <a:spcBef>
                <a:spcPct val="20000"/>
              </a:spcBef>
              <a:buClr>
                <a:srgbClr val="002060"/>
              </a:buClr>
              <a:buFont typeface="Arial"/>
              <a:buNone/>
              <a:defRPr kumimoji="0" sz="1500" kern="1200" baseline="0">
                <a:solidFill>
                  <a:schemeClr val="tx1">
                    <a:tint val="75000"/>
                  </a:schemeClr>
                </a:solidFill>
                <a:latin typeface="Arial" pitchFamily="34" charset="0"/>
                <a:ea typeface="+mn-ea"/>
                <a:cs typeface="+mn-cs"/>
              </a:defRPr>
            </a:lvl4pPr>
            <a:lvl5pPr marL="1371600" indent="0" algn="ctr" rtl="0" eaLnBrk="1" latinLnBrk="0" hangingPunct="1">
              <a:spcBef>
                <a:spcPct val="20000"/>
              </a:spcBef>
              <a:buClr>
                <a:srgbClr val="002060"/>
              </a:buClr>
              <a:buFont typeface="Wingdings 3"/>
              <a:buNone/>
              <a:defRPr kumimoji="0" lang="en-US" sz="1500" kern="1200" baseline="0">
                <a:solidFill>
                  <a:schemeClr val="tx1">
                    <a:tint val="75000"/>
                  </a:schemeClr>
                </a:solidFill>
                <a:latin typeface="Arial" pitchFamily="34" charset="0"/>
                <a:ea typeface="+mn-ea"/>
                <a:cs typeface="+mn-cs"/>
              </a:defRPr>
            </a:lvl5pPr>
            <a:lvl6pPr marL="1714500" indent="0" algn="ctr" rtl="0" eaLnBrk="1" latinLnBrk="0" hangingPunct="1">
              <a:spcBef>
                <a:spcPct val="20000"/>
              </a:spcBef>
              <a:buClr>
                <a:schemeClr val="accent6"/>
              </a:buClr>
              <a:buSzPct val="100000"/>
              <a:buFont typeface="Wingdings 2"/>
              <a:buNone/>
              <a:defRPr kumimoji="0" sz="1500" kern="1200">
                <a:solidFill>
                  <a:schemeClr val="tx1">
                    <a:tint val="75000"/>
                  </a:schemeClr>
                </a:solidFill>
                <a:latin typeface="+mn-lt"/>
                <a:ea typeface="+mn-ea"/>
                <a:cs typeface="+mn-cs"/>
              </a:defRPr>
            </a:lvl6pPr>
            <a:lvl7pPr marL="2057400" indent="0" algn="ctr" rtl="0" eaLnBrk="1" latinLnBrk="0" hangingPunct="1">
              <a:spcBef>
                <a:spcPct val="20000"/>
              </a:spcBef>
              <a:buClr>
                <a:schemeClr val="accent1"/>
              </a:buClr>
              <a:buSzPct val="100000"/>
              <a:buFont typeface="Wingdings 2"/>
              <a:buNone/>
              <a:defRPr kumimoji="0" sz="1350" kern="1200">
                <a:solidFill>
                  <a:schemeClr val="tx1">
                    <a:tint val="75000"/>
                  </a:schemeClr>
                </a:solidFill>
                <a:latin typeface="+mn-lt"/>
                <a:ea typeface="+mn-ea"/>
                <a:cs typeface="+mn-cs"/>
              </a:defRPr>
            </a:lvl7pPr>
            <a:lvl8pPr marL="2400300" indent="0" algn="ctr" rtl="0" eaLnBrk="1" latinLnBrk="0" hangingPunct="1">
              <a:spcBef>
                <a:spcPct val="20000"/>
              </a:spcBef>
              <a:buClr>
                <a:schemeClr val="accent2"/>
              </a:buClr>
              <a:buFont typeface="Wingdings 2" pitchFamily="18" charset="2"/>
              <a:buNone/>
              <a:defRPr kumimoji="0" sz="1350" kern="1200">
                <a:solidFill>
                  <a:schemeClr val="tx1">
                    <a:tint val="75000"/>
                  </a:schemeClr>
                </a:solidFill>
                <a:latin typeface="+mn-lt"/>
                <a:ea typeface="+mn-ea"/>
                <a:cs typeface="+mn-cs"/>
              </a:defRPr>
            </a:lvl8pPr>
            <a:lvl9pPr marL="2743200" indent="0" algn="ctr" rtl="0" eaLnBrk="1" latinLnBrk="0" hangingPunct="1">
              <a:spcBef>
                <a:spcPct val="20000"/>
              </a:spcBef>
              <a:buClr>
                <a:schemeClr val="accent3"/>
              </a:buClr>
              <a:buFont typeface="Wingdings 2" pitchFamily="18" charset="2"/>
              <a:buNone/>
              <a:defRPr kumimoji="0" sz="1350" kern="1200" baseline="0">
                <a:solidFill>
                  <a:schemeClr val="tx1">
                    <a:tint val="75000"/>
                  </a:schemeClr>
                </a:solidFill>
                <a:latin typeface="+mn-lt"/>
                <a:ea typeface="+mn-ea"/>
                <a:cs typeface="+mn-cs"/>
              </a:defRPr>
            </a:lvl9pPr>
            <a:extLst/>
          </a:lstStyle>
          <a:p>
            <a:pPr defTabSz="914400"/>
            <a:r>
              <a:rPr lang="en-US"/>
              <a:t>Administration for Community Living </a:t>
            </a:r>
          </a:p>
          <a:p>
            <a:pPr defTabSz="914400"/>
            <a:r>
              <a:rPr lang="en-US"/>
              <a:t>Webinar for DD Councils</a:t>
            </a:r>
          </a:p>
          <a:p>
            <a:pPr defTabSz="914400"/>
            <a:r>
              <a:rPr lang="en-US"/>
              <a:t>August 6, 2019 (rev. 6.17.2020)</a:t>
            </a:r>
          </a:p>
          <a:p>
            <a:pPr algn="r" defTabSz="914400"/>
            <a:r>
              <a:rPr lang="en-US"/>
              <a:t>Amie Lulinski, PhD, FAAIDD</a:t>
            </a:r>
          </a:p>
          <a:p>
            <a:pPr algn="r" defTabSz="914400"/>
            <a:r>
              <a:rPr lang="en-US"/>
              <a:t>Emily Shea Tanis, PhD, FAAIDD (PI)</a:t>
            </a:r>
          </a:p>
          <a:p>
            <a:pPr algn="r" defTabSz="914400"/>
            <a:r>
              <a:rPr lang="en-US"/>
              <a:t>Joy Wu, PhD</a:t>
            </a:r>
            <a:endParaRPr lang="en-US" dirty="0"/>
          </a:p>
        </p:txBody>
      </p:sp>
    </p:spTree>
    <p:extLst>
      <p:ext uri="{BB962C8B-B14F-4D97-AF65-F5344CB8AC3E}">
        <p14:creationId xmlns:p14="http://schemas.microsoft.com/office/powerpoint/2010/main" val="88372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Family Support and Adequacy – State Profile (p. 6)</a:t>
            </a:r>
            <a:r>
              <a:rPr lang="en-US" dirty="0">
                <a:solidFill>
                  <a:srgbClr val="002060"/>
                </a:solidFill>
              </a:rPr>
              <a:t>– families</a:t>
            </a:r>
          </a:p>
        </p:txBody>
      </p:sp>
      <p:pic>
        <p:nvPicPr>
          <p:cNvPr id="3" name="Content Placeholder 2" descr="Screen shot of stacked column graph from page 6 of Colorado state profile. Displays estimated number of IDD caregiving families and proportion of caregiving families receiving support from state IDD agency from fiscal years 1989 to 2017."/>
          <p:cNvPicPr>
            <a:picLocks noGrp="1" noChangeAspect="1"/>
          </p:cNvPicPr>
          <p:nvPr>
            <p:ph idx="1"/>
          </p:nvPr>
        </p:nvPicPr>
        <p:blipFill>
          <a:blip r:embed="rId2"/>
          <a:stretch>
            <a:fillRect/>
          </a:stretch>
        </p:blipFill>
        <p:spPr>
          <a:xfrm>
            <a:off x="266700" y="1857375"/>
            <a:ext cx="8677275" cy="4217589"/>
          </a:xfrm>
          <a:prstGeom prst="rect">
            <a:avLst/>
          </a:prstGeom>
        </p:spPr>
      </p:pic>
      <p:sp>
        <p:nvSpPr>
          <p:cNvPr id="7"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410283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Housing - State Profile (p.  6)</a:t>
            </a:r>
            <a:endParaRPr lang="en-US" dirty="0">
              <a:solidFill>
                <a:srgbClr val="002060"/>
              </a:solidFill>
            </a:endParaRPr>
          </a:p>
        </p:txBody>
      </p:sp>
      <p:pic>
        <p:nvPicPr>
          <p:cNvPr id="4" name="Content Placeholder 3" descr="Screen shot of pie chart from page 6 of Colorado state profile displaying estimated number of individuals with IDD by age group with family caregivers in FY 2017. Of the estimated 91,903 caregivers, 44% were aged 40 or less; 35% aged 41-59; and 21% aged 60 or over." title="screen shot"/>
          <p:cNvPicPr>
            <a:picLocks noGrp="1" noChangeAspect="1"/>
          </p:cNvPicPr>
          <p:nvPr>
            <p:ph idx="1"/>
          </p:nvPr>
        </p:nvPicPr>
        <p:blipFill>
          <a:blip r:embed="rId2"/>
          <a:stretch>
            <a:fillRect/>
          </a:stretch>
        </p:blipFill>
        <p:spPr>
          <a:xfrm>
            <a:off x="140633" y="1838325"/>
            <a:ext cx="9008175" cy="3409950"/>
          </a:xfrm>
          <a:prstGeom prst="rect">
            <a:avLst/>
          </a:prstGeom>
        </p:spPr>
      </p:pic>
    </p:spTree>
    <p:extLst>
      <p:ext uri="{BB962C8B-B14F-4D97-AF65-F5344CB8AC3E}">
        <p14:creationId xmlns:p14="http://schemas.microsoft.com/office/powerpoint/2010/main" val="299250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 shot of how to create a chart indicating where to click I/DD comparison chart with red arrow and oval around the icon."/>
          <p:cNvGrpSpPr/>
          <p:nvPr/>
        </p:nvGrpSpPr>
        <p:grpSpPr>
          <a:xfrm>
            <a:off x="3621024" y="2650808"/>
            <a:ext cx="5257800" cy="3923298"/>
            <a:chOff x="3621024" y="2650808"/>
            <a:chExt cx="5257800" cy="3923298"/>
          </a:xfrm>
        </p:grpSpPr>
        <p:pic>
          <p:nvPicPr>
            <p:cNvPr id="6" name="Picture 5" descr="Screen shot of how to create a chart indicating where to click I/DD comparison chart with red arrown and oval around the icon." title="screen shot"/>
            <p:cNvPicPr>
              <a:picLocks noChangeAspect="1"/>
            </p:cNvPicPr>
            <p:nvPr/>
          </p:nvPicPr>
          <p:blipFill>
            <a:blip r:embed="rId3"/>
            <a:stretch>
              <a:fillRect/>
            </a:stretch>
          </p:blipFill>
          <p:spPr>
            <a:xfrm>
              <a:off x="4700679" y="2650808"/>
              <a:ext cx="4178145" cy="3923298"/>
            </a:xfrm>
            <a:prstGeom prst="rect">
              <a:avLst/>
            </a:prstGeom>
            <a:ln>
              <a:solidFill>
                <a:schemeClr val="accent3"/>
              </a:solidFill>
            </a:ln>
          </p:spPr>
        </p:pic>
        <p:grpSp>
          <p:nvGrpSpPr>
            <p:cNvPr id="21" name="Group 20"/>
            <p:cNvGrpSpPr/>
            <p:nvPr/>
          </p:nvGrpSpPr>
          <p:grpSpPr>
            <a:xfrm>
              <a:off x="3621024" y="4976758"/>
              <a:ext cx="2836100" cy="425695"/>
              <a:chOff x="1935273" y="2363840"/>
              <a:chExt cx="1454160" cy="141714"/>
            </a:xfrm>
          </p:grpSpPr>
          <p:sp>
            <p:nvSpPr>
              <p:cNvPr id="22" name="Left Arrow 21"/>
              <p:cNvSpPr/>
              <p:nvPr/>
            </p:nvSpPr>
            <p:spPr>
              <a:xfrm rot="10800000">
                <a:off x="1935273" y="2379515"/>
                <a:ext cx="418557" cy="110364"/>
              </a:xfrm>
              <a:prstGeom prst="leftArrow">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Oval 22"/>
              <p:cNvSpPr/>
              <p:nvPr/>
            </p:nvSpPr>
            <p:spPr>
              <a:xfrm>
                <a:off x="2400197" y="2363840"/>
                <a:ext cx="989236" cy="141714"/>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grpSp>
        <p:nvGrpSpPr>
          <p:cNvPr id="4" name="Group 3" descr="Screen shot indicating to click on Create an IDD Chart located underneath IDD Expenditures on Project website. "/>
          <p:cNvGrpSpPr/>
          <p:nvPr/>
        </p:nvGrpSpPr>
        <p:grpSpPr>
          <a:xfrm>
            <a:off x="69026" y="1867404"/>
            <a:ext cx="4375304" cy="1566808"/>
            <a:chOff x="69026" y="1867404"/>
            <a:chExt cx="4375304" cy="1566808"/>
          </a:xfrm>
        </p:grpSpPr>
        <p:pic>
          <p:nvPicPr>
            <p:cNvPr id="5" name="Picture 4" descr="Screen shot indicating to click on Create an IDD Chart located underneath IDD Expenditures on Project website. " title="screen shot"/>
            <p:cNvPicPr>
              <a:picLocks noChangeAspect="1"/>
            </p:cNvPicPr>
            <p:nvPr/>
          </p:nvPicPr>
          <p:blipFill>
            <a:blip r:embed="rId4"/>
            <a:stretch>
              <a:fillRect/>
            </a:stretch>
          </p:blipFill>
          <p:spPr>
            <a:xfrm>
              <a:off x="457200" y="1867404"/>
              <a:ext cx="3987130" cy="1566808"/>
            </a:xfrm>
            <a:prstGeom prst="rect">
              <a:avLst/>
            </a:prstGeom>
            <a:ln>
              <a:solidFill>
                <a:schemeClr val="accent3"/>
              </a:solidFill>
            </a:ln>
          </p:spPr>
        </p:pic>
        <p:grpSp>
          <p:nvGrpSpPr>
            <p:cNvPr id="18" name="Group 17"/>
            <p:cNvGrpSpPr/>
            <p:nvPr/>
          </p:nvGrpSpPr>
          <p:grpSpPr>
            <a:xfrm>
              <a:off x="69026" y="2395483"/>
              <a:ext cx="2836100" cy="425695"/>
              <a:chOff x="1935273" y="2363840"/>
              <a:chExt cx="1454160" cy="141714"/>
            </a:xfrm>
          </p:grpSpPr>
          <p:sp>
            <p:nvSpPr>
              <p:cNvPr id="19" name="Left Arrow 18"/>
              <p:cNvSpPr/>
              <p:nvPr/>
            </p:nvSpPr>
            <p:spPr>
              <a:xfrm rot="10800000">
                <a:off x="1935273" y="2379515"/>
                <a:ext cx="418557" cy="110364"/>
              </a:xfrm>
              <a:prstGeom prst="leftArrow">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Oval 19"/>
              <p:cNvSpPr/>
              <p:nvPr/>
            </p:nvSpPr>
            <p:spPr>
              <a:xfrm>
                <a:off x="2400197" y="2363840"/>
                <a:ext cx="989236" cy="141714"/>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sp>
        <p:nvSpPr>
          <p:cNvPr id="40962" name="title"/>
          <p:cNvSpPr>
            <a:spLocks noChangeArrowheads="1"/>
          </p:cNvSpPr>
          <p:nvPr/>
        </p:nvSpPr>
        <p:spPr bwMode="auto">
          <a:xfrm>
            <a:off x="3621024" y="616342"/>
            <a:ext cx="5257800" cy="400110"/>
          </a:xfrm>
          <a:prstGeom prst="rect">
            <a:avLst/>
          </a:prstGeom>
          <a:noFill/>
          <a:ln w="9525">
            <a:noFill/>
            <a:miter lim="800000"/>
            <a:headEnd/>
            <a:tailEnd/>
          </a:ln>
        </p:spPr>
        <p:txBody>
          <a:bodyPr wrap="square" anchor="ctr">
            <a:spAutoFit/>
          </a:bodyPr>
          <a:lstStyle/>
          <a:p>
            <a:pPr marL="231775" indent="-231775" algn="ctr">
              <a:tabLst>
                <a:tab pos="0" algn="l"/>
                <a:tab pos="196850" algn="l"/>
                <a:tab pos="393700" algn="l"/>
                <a:tab pos="588963" algn="l"/>
                <a:tab pos="785813" algn="l"/>
                <a:tab pos="982663" algn="l"/>
                <a:tab pos="1179513" algn="l"/>
                <a:tab pos="1376363" algn="l"/>
                <a:tab pos="1571625" algn="l"/>
                <a:tab pos="1768475" algn="l"/>
                <a:tab pos="1965325" algn="l"/>
                <a:tab pos="2162175" algn="l"/>
                <a:tab pos="2359025" algn="l"/>
                <a:tab pos="2555875" algn="l"/>
                <a:tab pos="2752725" algn="l"/>
                <a:tab pos="2949575" algn="l"/>
                <a:tab pos="3144838" algn="l"/>
                <a:tab pos="3341688" algn="l"/>
                <a:tab pos="3538538" algn="l"/>
                <a:tab pos="3735388" algn="l"/>
                <a:tab pos="3932238" algn="l"/>
                <a:tab pos="4127500" algn="l"/>
                <a:tab pos="4324350" algn="l"/>
                <a:tab pos="4521200" algn="l"/>
                <a:tab pos="4718050" algn="l"/>
                <a:tab pos="4914900" algn="l"/>
                <a:tab pos="5111750" algn="l"/>
                <a:tab pos="5308600" algn="l"/>
                <a:tab pos="5503863" algn="l"/>
                <a:tab pos="5700713" algn="l"/>
                <a:tab pos="5897563" algn="l"/>
              </a:tabLst>
            </a:pPr>
            <a:r>
              <a:rPr lang="en-US" sz="2000" b="0" dirty="0"/>
              <a:t>www.StateoftheStates.org</a:t>
            </a:r>
          </a:p>
        </p:txBody>
      </p:sp>
      <p:sp>
        <p:nvSpPr>
          <p:cNvPr id="9" name="title"/>
          <p:cNvSpPr>
            <a:spLocks noGrp="1" noChangeArrowheads="1"/>
          </p:cNvSpPr>
          <p:nvPr>
            <p:ph type="title"/>
          </p:nvPr>
        </p:nvSpPr>
        <p:spPr bwMode="auto">
          <a:prstGeom prst="rect">
            <a:avLst/>
          </a:prstGeom>
          <a:noFill/>
          <a:ln w="9525">
            <a:noFill/>
            <a:miter lim="800000"/>
            <a:headEnd/>
            <a:tailEnd/>
          </a:ln>
        </p:spPr>
        <p:txBody>
          <a:bodyPr anchor="ctr">
            <a:noAutofit/>
          </a:bodyPr>
          <a:lstStyle/>
          <a:p>
            <a:pPr algn="l">
              <a:spcBef>
                <a:spcPct val="0"/>
              </a:spcBef>
            </a:pPr>
            <a:r>
              <a:rPr lang="en-US" sz="4400" dirty="0"/>
              <a:t>Create-a-chart</a:t>
            </a:r>
            <a:endParaRPr lang="en-US" sz="4400" dirty="0">
              <a:latin typeface="Times New Roman" pitchFamily="18" charset="0"/>
            </a:endParaRPr>
          </a:p>
        </p:txBody>
      </p:sp>
    </p:spTree>
    <p:extLst>
      <p:ext uri="{BB962C8B-B14F-4D97-AF65-F5344CB8AC3E}">
        <p14:creationId xmlns:p14="http://schemas.microsoft.com/office/powerpoint/2010/main" val="68072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create-a-chart webpage listing 18 variables to choose from. "/>
          <p:cNvPicPr>
            <a:picLocks noChangeAspect="1"/>
          </p:cNvPicPr>
          <p:nvPr/>
        </p:nvPicPr>
        <p:blipFill>
          <a:blip r:embed="rId2"/>
          <a:stretch>
            <a:fillRect/>
          </a:stretch>
        </p:blipFill>
        <p:spPr>
          <a:xfrm>
            <a:off x="1414463" y="1535496"/>
            <a:ext cx="7729537" cy="5322504"/>
          </a:xfrm>
          <a:prstGeom prst="rect">
            <a:avLst/>
          </a:prstGeom>
        </p:spPr>
      </p:pic>
      <p:sp>
        <p:nvSpPr>
          <p:cNvPr id="5" name="Left Brace 4">
            <a:extLst>
              <a:ext uri="{C183D7F6-B498-43B3-948B-1728B52AA6E4}">
                <adec:decorative xmlns:adec="http://schemas.microsoft.com/office/drawing/2017/decorative" val="1"/>
              </a:ext>
            </a:extLst>
          </p:cNvPr>
          <p:cNvSpPr/>
          <p:nvPr/>
        </p:nvSpPr>
        <p:spPr>
          <a:xfrm>
            <a:off x="1062038" y="2800350"/>
            <a:ext cx="352425" cy="3886200"/>
          </a:xfrm>
          <a:prstGeom prst="lef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23825" y="4196748"/>
            <a:ext cx="1047750" cy="923330"/>
          </a:xfrm>
          <a:prstGeom prst="rect">
            <a:avLst/>
          </a:prstGeom>
          <a:noFill/>
        </p:spPr>
        <p:txBody>
          <a:bodyPr wrap="square" rtlCol="0">
            <a:spAutoFit/>
          </a:bodyPr>
          <a:lstStyle/>
          <a:p>
            <a:r>
              <a:rPr lang="en-US" dirty="0">
                <a:solidFill>
                  <a:schemeClr val="accent3"/>
                </a:solidFill>
              </a:rPr>
              <a:t>Choose a variable</a:t>
            </a:r>
          </a:p>
        </p:txBody>
      </p:sp>
      <p:sp>
        <p:nvSpPr>
          <p:cNvPr id="2" name="Title 1"/>
          <p:cNvSpPr>
            <a:spLocks noGrp="1"/>
          </p:cNvSpPr>
          <p:nvPr>
            <p:ph type="title"/>
          </p:nvPr>
        </p:nvSpPr>
        <p:spPr/>
        <p:txBody>
          <a:bodyPr/>
          <a:lstStyle/>
          <a:p>
            <a:r>
              <a:rPr lang="en-US" dirty="0"/>
              <a:t>Create-a-Chart continued</a:t>
            </a:r>
          </a:p>
        </p:txBody>
      </p:sp>
    </p:spTree>
    <p:extLst>
      <p:ext uri="{BB962C8B-B14F-4D97-AF65-F5344CB8AC3E}">
        <p14:creationId xmlns:p14="http://schemas.microsoft.com/office/powerpoint/2010/main" val="73726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next step in create-a-chart in which the user chooses to display data in alphabetical, ascending or descending order and where to click Next to advance. "/>
          <p:cNvPicPr>
            <a:picLocks noChangeAspect="1"/>
          </p:cNvPicPr>
          <p:nvPr/>
        </p:nvPicPr>
        <p:blipFill>
          <a:blip r:embed="rId2"/>
          <a:stretch>
            <a:fillRect/>
          </a:stretch>
        </p:blipFill>
        <p:spPr>
          <a:xfrm>
            <a:off x="1581150" y="2497777"/>
            <a:ext cx="7434262" cy="2931472"/>
          </a:xfrm>
          <a:prstGeom prst="rect">
            <a:avLst/>
          </a:prstGeom>
        </p:spPr>
      </p:pic>
      <p:sp>
        <p:nvSpPr>
          <p:cNvPr id="7" name="Left Arrow 6" descr="arrow indicating where to click &quot;next&quot;. "/>
          <p:cNvSpPr/>
          <p:nvPr/>
        </p:nvSpPr>
        <p:spPr>
          <a:xfrm rot="10800000">
            <a:off x="764823" y="4614269"/>
            <a:ext cx="816327" cy="331523"/>
          </a:xfrm>
          <a:prstGeom prst="leftArrow">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Left Brace 4">
            <a:extLst>
              <a:ext uri="{C183D7F6-B498-43B3-948B-1728B52AA6E4}">
                <adec:decorative xmlns:adec="http://schemas.microsoft.com/office/drawing/2017/decorative" val="1"/>
              </a:ext>
            </a:extLst>
          </p:cNvPr>
          <p:cNvSpPr/>
          <p:nvPr/>
        </p:nvSpPr>
        <p:spPr>
          <a:xfrm>
            <a:off x="1128713" y="3296763"/>
            <a:ext cx="352425" cy="666750"/>
          </a:xfrm>
          <a:prstGeom prst="lef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42876" y="3255627"/>
            <a:ext cx="1085849" cy="707886"/>
          </a:xfrm>
          <a:prstGeom prst="rect">
            <a:avLst/>
          </a:prstGeom>
          <a:noFill/>
        </p:spPr>
        <p:txBody>
          <a:bodyPr wrap="square" rtlCol="0">
            <a:spAutoFit/>
          </a:bodyPr>
          <a:lstStyle/>
          <a:p>
            <a:r>
              <a:rPr lang="en-US" sz="2000" dirty="0">
                <a:solidFill>
                  <a:schemeClr val="accent3"/>
                </a:solidFill>
              </a:rPr>
              <a:t>Choose order</a:t>
            </a:r>
          </a:p>
        </p:txBody>
      </p:sp>
      <p:sp>
        <p:nvSpPr>
          <p:cNvPr id="2" name="Title 1"/>
          <p:cNvSpPr>
            <a:spLocks noGrp="1"/>
          </p:cNvSpPr>
          <p:nvPr>
            <p:ph type="title"/>
          </p:nvPr>
        </p:nvSpPr>
        <p:spPr/>
        <p:txBody>
          <a:bodyPr/>
          <a:lstStyle/>
          <a:p>
            <a:r>
              <a:rPr lang="en-US" dirty="0"/>
              <a:t>Create-a-Chart continued</a:t>
            </a:r>
          </a:p>
        </p:txBody>
      </p:sp>
    </p:spTree>
    <p:extLst>
      <p:ext uri="{BB962C8B-B14F-4D97-AF65-F5344CB8AC3E}">
        <p14:creationId xmlns:p14="http://schemas.microsoft.com/office/powerpoint/2010/main" val="390893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a:extLst>
              <a:ext uri="{C183D7F6-B498-43B3-948B-1728B52AA6E4}">
                <adec:decorative xmlns:adec="http://schemas.microsoft.com/office/drawing/2017/decorative" val="1"/>
              </a:ext>
            </a:extLst>
          </p:cNvPr>
          <p:cNvSpPr/>
          <p:nvPr/>
        </p:nvSpPr>
        <p:spPr>
          <a:xfrm rot="10800000">
            <a:off x="1478228" y="6385495"/>
            <a:ext cx="816327" cy="331523"/>
          </a:xfrm>
          <a:prstGeom prst="leftArrow">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8" descr="Screen shot indicating where to choose state or states to compare or regions in create-a-chart webpage. "/>
          <p:cNvPicPr>
            <a:picLocks noChangeAspect="1"/>
          </p:cNvPicPr>
          <p:nvPr/>
        </p:nvPicPr>
        <p:blipFill>
          <a:blip r:embed="rId2"/>
          <a:stretch>
            <a:fillRect/>
          </a:stretch>
        </p:blipFill>
        <p:spPr>
          <a:xfrm>
            <a:off x="2294555" y="1514041"/>
            <a:ext cx="5219700" cy="5181131"/>
          </a:xfrm>
          <a:prstGeom prst="rect">
            <a:avLst/>
          </a:prstGeom>
        </p:spPr>
      </p:pic>
      <p:sp>
        <p:nvSpPr>
          <p:cNvPr id="5" name="Left Brace 4">
            <a:extLst>
              <a:ext uri="{C183D7F6-B498-43B3-948B-1728B52AA6E4}">
                <adec:decorative xmlns:adec="http://schemas.microsoft.com/office/drawing/2017/decorative" val="1"/>
              </a:ext>
            </a:extLst>
          </p:cNvPr>
          <p:cNvSpPr/>
          <p:nvPr/>
        </p:nvSpPr>
        <p:spPr>
          <a:xfrm>
            <a:off x="1942130" y="4549016"/>
            <a:ext cx="352425" cy="1363833"/>
          </a:xfrm>
          <a:prstGeom prst="lef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951530" y="4907768"/>
            <a:ext cx="1166813" cy="646331"/>
          </a:xfrm>
          <a:prstGeom prst="rect">
            <a:avLst/>
          </a:prstGeom>
          <a:noFill/>
        </p:spPr>
        <p:txBody>
          <a:bodyPr wrap="square" rtlCol="0">
            <a:spAutoFit/>
          </a:bodyPr>
          <a:lstStyle/>
          <a:p>
            <a:r>
              <a:rPr lang="en-US" dirty="0">
                <a:solidFill>
                  <a:schemeClr val="accent3"/>
                </a:solidFill>
              </a:rPr>
              <a:t>Choose region(s)</a:t>
            </a:r>
          </a:p>
        </p:txBody>
      </p:sp>
      <p:sp>
        <p:nvSpPr>
          <p:cNvPr id="4" name="Left Brace 3">
            <a:extLst>
              <a:ext uri="{C183D7F6-B498-43B3-948B-1728B52AA6E4}">
                <adec:decorative xmlns:adec="http://schemas.microsoft.com/office/drawing/2017/decorative" val="1"/>
              </a:ext>
            </a:extLst>
          </p:cNvPr>
          <p:cNvSpPr/>
          <p:nvPr/>
        </p:nvSpPr>
        <p:spPr>
          <a:xfrm>
            <a:off x="1942130" y="2744312"/>
            <a:ext cx="352425" cy="1761012"/>
          </a:xfrm>
          <a:prstGeom prst="lef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992981" y="3301653"/>
            <a:ext cx="990600" cy="646331"/>
          </a:xfrm>
          <a:prstGeom prst="rect">
            <a:avLst/>
          </a:prstGeom>
          <a:noFill/>
        </p:spPr>
        <p:txBody>
          <a:bodyPr wrap="square" rtlCol="0">
            <a:spAutoFit/>
          </a:bodyPr>
          <a:lstStyle/>
          <a:p>
            <a:r>
              <a:rPr lang="en-US" dirty="0">
                <a:solidFill>
                  <a:schemeClr val="accent3"/>
                </a:solidFill>
              </a:rPr>
              <a:t>Choose state(s)</a:t>
            </a:r>
          </a:p>
        </p:txBody>
      </p:sp>
      <p:sp>
        <p:nvSpPr>
          <p:cNvPr id="2" name="Title 1"/>
          <p:cNvSpPr>
            <a:spLocks noGrp="1"/>
          </p:cNvSpPr>
          <p:nvPr>
            <p:ph type="title"/>
          </p:nvPr>
        </p:nvSpPr>
        <p:spPr>
          <a:xfrm>
            <a:off x="457200" y="161925"/>
            <a:ext cx="8229600" cy="1251062"/>
          </a:xfrm>
        </p:spPr>
        <p:txBody>
          <a:bodyPr/>
          <a:lstStyle/>
          <a:p>
            <a:r>
              <a:rPr lang="en-US" dirty="0"/>
              <a:t>Create-a-Chart continued</a:t>
            </a:r>
          </a:p>
        </p:txBody>
      </p:sp>
    </p:spTree>
    <p:extLst>
      <p:ext uri="{BB962C8B-B14F-4D97-AF65-F5344CB8AC3E}">
        <p14:creationId xmlns:p14="http://schemas.microsoft.com/office/powerpoint/2010/main" val="106813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from create-a-chart webpage showing example of comparison of Community fiscal effort in Colorado to the Rocky Mountain region (Colorado, Montana, North and South Dakota, Utah, &amp; Wyoming)."/>
          <p:cNvPicPr>
            <a:picLocks noChangeAspect="1"/>
          </p:cNvPicPr>
          <p:nvPr/>
        </p:nvPicPr>
        <p:blipFill>
          <a:blip r:embed="rId2"/>
          <a:stretch>
            <a:fillRect/>
          </a:stretch>
        </p:blipFill>
        <p:spPr>
          <a:xfrm>
            <a:off x="113072" y="1897903"/>
            <a:ext cx="8792804" cy="4188572"/>
          </a:xfrm>
          <a:prstGeom prst="rect">
            <a:avLst/>
          </a:prstGeom>
        </p:spPr>
      </p:pic>
      <p:sp>
        <p:nvSpPr>
          <p:cNvPr id="6" name="Title 5"/>
          <p:cNvSpPr>
            <a:spLocks noGrp="1"/>
          </p:cNvSpPr>
          <p:nvPr>
            <p:ph type="title"/>
          </p:nvPr>
        </p:nvSpPr>
        <p:spPr>
          <a:xfrm>
            <a:off x="113071" y="155448"/>
            <a:ext cx="8229600" cy="1252728"/>
          </a:xfrm>
        </p:spPr>
        <p:txBody>
          <a:bodyPr/>
          <a:lstStyle/>
          <a:p>
            <a:r>
              <a:rPr lang="en-US" dirty="0"/>
              <a:t>Create-a-chart </a:t>
            </a:r>
            <a:r>
              <a:rPr lang="en-US" dirty="0">
                <a:solidFill>
                  <a:srgbClr val="002060"/>
                </a:solidFill>
              </a:rPr>
              <a:t>use</a:t>
            </a:r>
          </a:p>
        </p:txBody>
      </p:sp>
    </p:spTree>
    <p:extLst>
      <p:ext uri="{BB962C8B-B14F-4D97-AF65-F5344CB8AC3E}">
        <p14:creationId xmlns:p14="http://schemas.microsoft.com/office/powerpoint/2010/main" val="349178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screen shot"/>
          <p:cNvGrpSpPr/>
          <p:nvPr/>
        </p:nvGrpSpPr>
        <p:grpSpPr>
          <a:xfrm>
            <a:off x="3669476" y="5005581"/>
            <a:ext cx="4488872" cy="1564682"/>
            <a:chOff x="3669476" y="5005581"/>
            <a:chExt cx="4488872" cy="1564682"/>
          </a:xfrm>
        </p:grpSpPr>
        <p:pic>
          <p:nvPicPr>
            <p:cNvPr id="7" name="Picture 6" descr="Screen shot of webpage indicating where to click for state profile" title="screen shot"/>
            <p:cNvPicPr>
              <a:picLocks noChangeAspect="1"/>
            </p:cNvPicPr>
            <p:nvPr/>
          </p:nvPicPr>
          <p:blipFill rotWithShape="1">
            <a:blip r:embed="rId3"/>
            <a:srcRect l="17214" r="2536" b="49764"/>
            <a:stretch/>
          </p:blipFill>
          <p:spPr>
            <a:xfrm>
              <a:off x="4168239" y="5005581"/>
              <a:ext cx="3990109" cy="1564682"/>
            </a:xfrm>
            <a:prstGeom prst="rect">
              <a:avLst/>
            </a:prstGeom>
          </p:spPr>
        </p:pic>
        <p:grpSp>
          <p:nvGrpSpPr>
            <p:cNvPr id="14" name="Group 13"/>
            <p:cNvGrpSpPr/>
            <p:nvPr/>
          </p:nvGrpSpPr>
          <p:grpSpPr>
            <a:xfrm>
              <a:off x="3669476" y="5787922"/>
              <a:ext cx="2290476" cy="425695"/>
              <a:chOff x="1935273" y="2363981"/>
              <a:chExt cx="1174401" cy="141714"/>
            </a:xfrm>
          </p:grpSpPr>
          <p:sp>
            <p:nvSpPr>
              <p:cNvPr id="15" name="Left Arrow 14"/>
              <p:cNvSpPr/>
              <p:nvPr/>
            </p:nvSpPr>
            <p:spPr>
              <a:xfrm rot="10800000">
                <a:off x="1935273" y="2379515"/>
                <a:ext cx="418557" cy="110364"/>
              </a:xfrm>
              <a:prstGeom prst="leftArrow">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Oval 15"/>
              <p:cNvSpPr/>
              <p:nvPr/>
            </p:nvSpPr>
            <p:spPr>
              <a:xfrm>
                <a:off x="2429500" y="2363981"/>
                <a:ext cx="680174" cy="141714"/>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grpSp>
        <p:nvGrpSpPr>
          <p:cNvPr id="3" name="Group 2" descr="screen shot of www.stateofthestates.org indicating to click on IDD expenditures to access state profiles" title="screen shot"/>
          <p:cNvGrpSpPr/>
          <p:nvPr/>
        </p:nvGrpSpPr>
        <p:grpSpPr>
          <a:xfrm>
            <a:off x="68422" y="1540340"/>
            <a:ext cx="6094872" cy="3209790"/>
            <a:chOff x="68422" y="1540340"/>
            <a:chExt cx="6094872" cy="3209790"/>
          </a:xfrm>
        </p:grpSpPr>
        <p:pic>
          <p:nvPicPr>
            <p:cNvPr id="6" name="Picture 5" descr="screen shot of www.stateofthestates.org indicating to click on IDD expenditures to access state profiles" title="screen shot"/>
            <p:cNvPicPr>
              <a:picLocks noChangeAspect="1"/>
            </p:cNvPicPr>
            <p:nvPr/>
          </p:nvPicPr>
          <p:blipFill rotWithShape="1">
            <a:blip r:embed="rId4"/>
            <a:srcRect r="4474" b="13809"/>
            <a:stretch/>
          </p:blipFill>
          <p:spPr>
            <a:xfrm>
              <a:off x="83127" y="1540340"/>
              <a:ext cx="6080167" cy="3209790"/>
            </a:xfrm>
            <a:prstGeom prst="rect">
              <a:avLst/>
            </a:prstGeom>
          </p:spPr>
        </p:pic>
        <p:grpSp>
          <p:nvGrpSpPr>
            <p:cNvPr id="9" name="Group 8"/>
            <p:cNvGrpSpPr/>
            <p:nvPr/>
          </p:nvGrpSpPr>
          <p:grpSpPr>
            <a:xfrm>
              <a:off x="68422" y="2579875"/>
              <a:ext cx="1582245" cy="300440"/>
              <a:chOff x="1750958" y="2348031"/>
              <a:chExt cx="1297827" cy="210914"/>
            </a:xfrm>
          </p:grpSpPr>
          <p:sp>
            <p:nvSpPr>
              <p:cNvPr id="4" name="Left Arrow 3"/>
              <p:cNvSpPr/>
              <p:nvPr/>
            </p:nvSpPr>
            <p:spPr>
              <a:xfrm rot="10800000">
                <a:off x="1750958" y="2348031"/>
                <a:ext cx="678542" cy="210914"/>
              </a:xfrm>
              <a:prstGeom prst="leftArrow">
                <a:avLst/>
              </a:prstGeom>
              <a:solidFill>
                <a:schemeClr val="accent2">
                  <a:alpha val="22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p:cNvSpPr/>
              <p:nvPr/>
            </p:nvSpPr>
            <p:spPr>
              <a:xfrm>
                <a:off x="2429500" y="2363981"/>
                <a:ext cx="619285" cy="179010"/>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sp>
        <p:nvSpPr>
          <p:cNvPr id="2" name="Title 1"/>
          <p:cNvSpPr>
            <a:spLocks noGrp="1"/>
          </p:cNvSpPr>
          <p:nvPr>
            <p:ph type="title"/>
          </p:nvPr>
        </p:nvSpPr>
        <p:spPr/>
        <p:txBody>
          <a:bodyPr>
            <a:normAutofit/>
          </a:bodyPr>
          <a:lstStyle/>
          <a:p>
            <a:r>
              <a:rPr lang="en-US" dirty="0"/>
              <a:t>State profile </a:t>
            </a:r>
            <a:r>
              <a:rPr lang="en-US" sz="2800" dirty="0"/>
              <a:t>www.stateofthestates.org</a:t>
            </a:r>
            <a:endParaRPr lang="en-US" dirty="0"/>
          </a:p>
        </p:txBody>
      </p:sp>
    </p:spTree>
    <p:extLst>
      <p:ext uri="{BB962C8B-B14F-4D97-AF65-F5344CB8AC3E}">
        <p14:creationId xmlns:p14="http://schemas.microsoft.com/office/powerpoint/2010/main" val="43059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page one of 6-page Colorado state profile"/>
          <p:cNvPicPr>
            <a:picLocks noChangeAspect="1"/>
          </p:cNvPicPr>
          <p:nvPr/>
        </p:nvPicPr>
        <p:blipFill>
          <a:blip r:embed="rId2"/>
          <a:stretch>
            <a:fillRect/>
          </a:stretch>
        </p:blipFill>
        <p:spPr>
          <a:xfrm>
            <a:off x="4825146" y="1567542"/>
            <a:ext cx="3992282" cy="5160755"/>
          </a:xfrm>
          <a:prstGeom prst="rect">
            <a:avLst/>
          </a:prstGeom>
        </p:spPr>
      </p:pic>
      <p:grpSp>
        <p:nvGrpSpPr>
          <p:cNvPr id="3" name="Group 2" descr="Screen shot of map of US indicating that one can access the state profile by clicking on the state in the map for that state. In this case it is Colorado. "/>
          <p:cNvGrpSpPr/>
          <p:nvPr/>
        </p:nvGrpSpPr>
        <p:grpSpPr>
          <a:xfrm>
            <a:off x="28926" y="1788615"/>
            <a:ext cx="4954554" cy="4411017"/>
            <a:chOff x="28926" y="1788615"/>
            <a:chExt cx="4954554" cy="4411017"/>
          </a:xfrm>
        </p:grpSpPr>
        <p:pic>
          <p:nvPicPr>
            <p:cNvPr id="6" name="Picture 5" descr="Screen shot of map of US indicating that one can access the state profile by clicking on the state in the map for that state. In this case it is Colorado. " title="screen shot"/>
            <p:cNvPicPr>
              <a:picLocks noChangeAspect="1"/>
            </p:cNvPicPr>
            <p:nvPr/>
          </p:nvPicPr>
          <p:blipFill>
            <a:blip r:embed="rId3"/>
            <a:stretch>
              <a:fillRect/>
            </a:stretch>
          </p:blipFill>
          <p:spPr>
            <a:xfrm>
              <a:off x="28926" y="1788615"/>
              <a:ext cx="4954554" cy="4411017"/>
            </a:xfrm>
            <a:prstGeom prst="rect">
              <a:avLst/>
            </a:prstGeom>
          </p:spPr>
        </p:pic>
        <p:sp>
          <p:nvSpPr>
            <p:cNvPr id="5" name="Right Arrow 4"/>
            <p:cNvSpPr/>
            <p:nvPr/>
          </p:nvSpPr>
          <p:spPr>
            <a:xfrm>
              <a:off x="863346" y="4008215"/>
              <a:ext cx="758328" cy="38174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State profile continued</a:t>
            </a:r>
          </a:p>
        </p:txBody>
      </p:sp>
    </p:spTree>
    <p:extLst>
      <p:ext uri="{BB962C8B-B14F-4D97-AF65-F5344CB8AC3E}">
        <p14:creationId xmlns:p14="http://schemas.microsoft.com/office/powerpoint/2010/main" val="93768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a:xfrm>
            <a:off x="760020" y="6515099"/>
            <a:ext cx="7917256"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en-US" sz="1100" i="1" dirty="0">
                <a:solidFill>
                  <a:schemeClr val="accent3"/>
                </a:solidFill>
              </a:rPr>
              <a:t>Source: Tanis, Lulinski, Wu, Braddock, &amp; Hemp (in preparation). Department of Psychiatry, University of Colorado</a:t>
            </a:r>
            <a:endParaRPr lang="en-US" sz="1100" dirty="0"/>
          </a:p>
        </p:txBody>
      </p:sp>
      <p:pic>
        <p:nvPicPr>
          <p:cNvPr id="4" name="Content Placeholder 3" descr="Public IDD spending - State profile page 1. Pie chart illustrating Total IDD spending in Colorado was $670.8 million in FY 2017. 44% came from the state dollars while 56% came from federal dollars. Of the $372.7 million spent, 3% was related Medicaid, 29% Waiver/SSI/ADC, 60% waiver, and 6% ICF."/>
          <p:cNvPicPr>
            <a:picLocks noGrp="1" noChangeAspect="1"/>
          </p:cNvPicPr>
          <p:nvPr>
            <p:ph idx="1"/>
          </p:nvPr>
        </p:nvPicPr>
        <p:blipFill>
          <a:blip r:embed="rId2"/>
          <a:stretch>
            <a:fillRect/>
          </a:stretch>
        </p:blipFill>
        <p:spPr>
          <a:xfrm>
            <a:off x="142875" y="2066925"/>
            <a:ext cx="8672180" cy="3314700"/>
          </a:xfrm>
          <a:prstGeom prst="rect">
            <a:avLst/>
          </a:prstGeom>
        </p:spPr>
      </p:pic>
      <p:sp>
        <p:nvSpPr>
          <p:cNvPr id="2" name="Title 1"/>
          <p:cNvSpPr>
            <a:spLocks noGrp="1"/>
          </p:cNvSpPr>
          <p:nvPr>
            <p:ph type="title"/>
          </p:nvPr>
        </p:nvSpPr>
        <p:spPr/>
        <p:txBody>
          <a:bodyPr/>
          <a:lstStyle/>
          <a:p>
            <a:r>
              <a:rPr lang="en-US" dirty="0"/>
              <a:t>Overall Spending – State Profile (p. 1)</a:t>
            </a:r>
          </a:p>
        </p:txBody>
      </p:sp>
    </p:spTree>
    <p:extLst>
      <p:ext uri="{BB962C8B-B14F-4D97-AF65-F5344CB8AC3E}">
        <p14:creationId xmlns:p14="http://schemas.microsoft.com/office/powerpoint/2010/main" val="186142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Spending Trends (p. 2) </a:t>
            </a:r>
          </a:p>
        </p:txBody>
      </p:sp>
      <p:pic>
        <p:nvPicPr>
          <p:cNvPr id="5" name="Content Placeholder 4" descr="Screen shot of line graph from page 2 of Colorado state profile displaying HCBS Waiver, Public/Private ICF/ID, and other Medicaid spending from FY 1977 - 2017. "/>
          <p:cNvPicPr>
            <a:picLocks noGrp="1" noChangeAspect="1"/>
          </p:cNvPicPr>
          <p:nvPr>
            <p:ph idx="1"/>
          </p:nvPr>
        </p:nvPicPr>
        <p:blipFill>
          <a:blip r:embed="rId2"/>
          <a:stretch>
            <a:fillRect/>
          </a:stretch>
        </p:blipFill>
        <p:spPr>
          <a:xfrm>
            <a:off x="76812" y="1856232"/>
            <a:ext cx="9050519" cy="4030218"/>
          </a:xfrm>
          <a:prstGeom prst="rect">
            <a:avLst/>
          </a:prstGeom>
        </p:spPr>
      </p:pic>
      <p:sp>
        <p:nvSpPr>
          <p:cNvPr id="4" name="Footer Placeholder 3"/>
          <p:cNvSpPr>
            <a:spLocks noGrp="1"/>
          </p:cNvSpPr>
          <p:nvPr>
            <p:ph type="ftr" sz="quarter" idx="11"/>
          </p:nvPr>
        </p:nvSpPr>
        <p:spPr/>
        <p:txBody>
          <a:bodyPr/>
          <a:lstStyle/>
          <a:p>
            <a:pPr algn="r"/>
            <a:r>
              <a:rPr lang="en-US" altLang="en-US" i="1">
                <a:solidFill>
                  <a:schemeClr val="accent3"/>
                </a:solidFill>
              </a:rPr>
              <a:t>Source: Tanis, Lulinski, Wu, Braddock, &amp; Hemp (in preparation). Department of Psychiatry, University of Colorado</a:t>
            </a:r>
            <a:endParaRPr lang="en-US" dirty="0"/>
          </a:p>
        </p:txBody>
      </p:sp>
    </p:spTree>
    <p:extLst>
      <p:ext uri="{BB962C8B-B14F-4D97-AF65-F5344CB8AC3E}">
        <p14:creationId xmlns:p14="http://schemas.microsoft.com/office/powerpoint/2010/main" val="359128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760020" y="6515099"/>
            <a:ext cx="7917256"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en-US" sz="1100" i="1" dirty="0">
                <a:solidFill>
                  <a:schemeClr val="accent3"/>
                </a:solidFill>
              </a:rPr>
              <a:t>Source: Tanis, Lulinski, Wu, Braddock, &amp; Hemp (in preparation). Department of Psychiatry, University of Colorado</a:t>
            </a:r>
            <a:endParaRPr lang="en-US" sz="1100" dirty="0"/>
          </a:p>
        </p:txBody>
      </p:sp>
      <p:pic>
        <p:nvPicPr>
          <p:cNvPr id="3" name="Picture 2" descr="Screen shot of Colorado table displaying census of varied residential settings"/>
          <p:cNvPicPr>
            <a:picLocks noChangeAspect="1"/>
          </p:cNvPicPr>
          <p:nvPr/>
        </p:nvPicPr>
        <p:blipFill>
          <a:blip r:embed="rId2"/>
          <a:stretch>
            <a:fillRect/>
          </a:stretch>
        </p:blipFill>
        <p:spPr>
          <a:xfrm>
            <a:off x="1057275" y="1985962"/>
            <a:ext cx="7162800" cy="4124325"/>
          </a:xfrm>
          <a:prstGeom prst="rect">
            <a:avLst/>
          </a:prstGeom>
        </p:spPr>
      </p:pic>
      <p:sp>
        <p:nvSpPr>
          <p:cNvPr id="2" name="Title 1"/>
          <p:cNvSpPr>
            <a:spLocks noGrp="1"/>
          </p:cNvSpPr>
          <p:nvPr>
            <p:ph type="title"/>
          </p:nvPr>
        </p:nvSpPr>
        <p:spPr>
          <a:xfrm>
            <a:off x="228601" y="152400"/>
            <a:ext cx="8772524" cy="1251062"/>
          </a:xfrm>
        </p:spPr>
        <p:txBody>
          <a:bodyPr/>
          <a:lstStyle/>
          <a:p>
            <a:r>
              <a:rPr lang="en-US" dirty="0"/>
              <a:t>Residential Settings – State Profile (p. 4)</a:t>
            </a:r>
          </a:p>
        </p:txBody>
      </p:sp>
    </p:spTree>
    <p:extLst>
      <p:ext uri="{BB962C8B-B14F-4D97-AF65-F5344CB8AC3E}">
        <p14:creationId xmlns:p14="http://schemas.microsoft.com/office/powerpoint/2010/main" val="327043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pie chart on page 6 of Colorado state profile showing estimated number of individuals with IDD by living arrangements in FY 2017. Of the 127,006 estimated people with IDD in Colorado, 75% live with a family caregiver, 18% live alone or with a roomate, and 9% live in a supervised residential setting."/>
          <p:cNvPicPr>
            <a:picLocks noChangeAspect="1"/>
          </p:cNvPicPr>
          <p:nvPr/>
        </p:nvPicPr>
        <p:blipFill>
          <a:blip r:embed="rId2"/>
          <a:stretch>
            <a:fillRect/>
          </a:stretch>
        </p:blipFill>
        <p:spPr>
          <a:xfrm>
            <a:off x="46721" y="2114550"/>
            <a:ext cx="9097279" cy="3581400"/>
          </a:xfrm>
          <a:prstGeom prst="rect">
            <a:avLst/>
          </a:prstGeom>
        </p:spPr>
      </p:pic>
      <p:sp>
        <p:nvSpPr>
          <p:cNvPr id="2" name="Title 1"/>
          <p:cNvSpPr>
            <a:spLocks noGrp="1"/>
          </p:cNvSpPr>
          <p:nvPr>
            <p:ph type="title"/>
          </p:nvPr>
        </p:nvSpPr>
        <p:spPr/>
        <p:txBody>
          <a:bodyPr/>
          <a:lstStyle/>
          <a:p>
            <a:r>
              <a:rPr lang="en-US" dirty="0"/>
              <a:t>Housing – State Profile (p. 6) </a:t>
            </a:r>
          </a:p>
        </p:txBody>
      </p:sp>
    </p:spTree>
    <p:extLst>
      <p:ext uri="{BB962C8B-B14F-4D97-AF65-F5344CB8AC3E}">
        <p14:creationId xmlns:p14="http://schemas.microsoft.com/office/powerpoint/2010/main" val="193410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769545" y="6476999"/>
            <a:ext cx="7917256"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en-US" sz="1200" i="1" dirty="0">
                <a:solidFill>
                  <a:schemeClr val="accent3"/>
                </a:solidFill>
              </a:rPr>
              <a:t>Source: Tanis, Lulinski, Wu, Braddock, &amp; Hemp (in preparation). Department of Psychiatry, University of Colorado</a:t>
            </a:r>
            <a:endParaRPr lang="en-US" sz="1200" dirty="0"/>
          </a:p>
        </p:txBody>
      </p:sp>
      <p:pic>
        <p:nvPicPr>
          <p:cNvPr id="3" name="Picture 2" descr="Stacked column bar chart from page 5 of Colorado state profile. Displays total number of individuals engaged in day/work programs and the proportion of those whom are receiving supported employment supports from FY 1987 - 2017. In FY 2017, 8,215 people were receiving day/work supports; 35% of them were receiving supported employment supports. "/>
          <p:cNvPicPr>
            <a:picLocks noChangeAspect="1"/>
          </p:cNvPicPr>
          <p:nvPr/>
        </p:nvPicPr>
        <p:blipFill>
          <a:blip r:embed="rId2"/>
          <a:stretch>
            <a:fillRect/>
          </a:stretch>
        </p:blipFill>
        <p:spPr>
          <a:xfrm>
            <a:off x="1047870" y="1633537"/>
            <a:ext cx="7553205" cy="4691063"/>
          </a:xfrm>
          <a:prstGeom prst="rect">
            <a:avLst/>
          </a:prstGeom>
        </p:spPr>
      </p:pic>
      <p:sp>
        <p:nvSpPr>
          <p:cNvPr id="2" name="Title 1"/>
          <p:cNvSpPr>
            <a:spLocks noGrp="1"/>
          </p:cNvSpPr>
          <p:nvPr>
            <p:ph type="title"/>
          </p:nvPr>
        </p:nvSpPr>
        <p:spPr/>
        <p:txBody>
          <a:bodyPr/>
          <a:lstStyle/>
          <a:p>
            <a:r>
              <a:rPr lang="en-US" dirty="0"/>
              <a:t>Employment – State Profile (p. 5) </a:t>
            </a:r>
          </a:p>
        </p:txBody>
      </p:sp>
    </p:spTree>
    <p:extLst>
      <p:ext uri="{BB962C8B-B14F-4D97-AF65-F5344CB8AC3E}">
        <p14:creationId xmlns:p14="http://schemas.microsoft.com/office/powerpoint/2010/main" val="88218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769545" y="6476999"/>
            <a:ext cx="7917256" cy="274320"/>
          </a:xfrm>
        </p:spPr>
        <p:txBody>
          <a:bodyPr/>
          <a:lstStyle/>
          <a:p>
            <a:pPr algn="r"/>
            <a:r>
              <a:rPr lang="en-US" altLang="en-US" i="1" dirty="0">
                <a:solidFill>
                  <a:schemeClr val="accent3"/>
                </a:solidFill>
              </a:rPr>
              <a:t>Source: Tanis, Lulinski, Wu, Braddock, &amp; Hemp (in preparation). Department of Psychiatry, University of Colorado</a:t>
            </a:r>
            <a:endParaRPr lang="en-US" dirty="0"/>
          </a:p>
        </p:txBody>
      </p:sp>
      <p:sp>
        <p:nvSpPr>
          <p:cNvPr id="9" name="Oval 8" descr="red oval highlighting supported employment expenditures" title="oval "/>
          <p:cNvSpPr/>
          <p:nvPr/>
        </p:nvSpPr>
        <p:spPr>
          <a:xfrm>
            <a:off x="6286500" y="3629025"/>
            <a:ext cx="2057400" cy="609771"/>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Oval 6" descr="red oval highlighting family support expenditures " title="oval"/>
          <p:cNvSpPr/>
          <p:nvPr/>
        </p:nvSpPr>
        <p:spPr>
          <a:xfrm>
            <a:off x="6886575" y="3067050"/>
            <a:ext cx="1314450" cy="561975"/>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Oval 9" descr="Oval highlighting supported living expenditures." title="oval "/>
          <p:cNvSpPr/>
          <p:nvPr/>
        </p:nvSpPr>
        <p:spPr>
          <a:xfrm>
            <a:off x="5572125" y="2476501"/>
            <a:ext cx="1638300" cy="590550"/>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6" name="Picture 5" descr="Screen shot of a pie chart from page 5 of Colorado's state profile illustrating proportion of total $670.8 million which went toward service categories. "/>
          <p:cNvPicPr>
            <a:picLocks noChangeAspect="1"/>
          </p:cNvPicPr>
          <p:nvPr/>
        </p:nvPicPr>
        <p:blipFill>
          <a:blip r:embed="rId3"/>
          <a:stretch>
            <a:fillRect/>
          </a:stretch>
        </p:blipFill>
        <p:spPr>
          <a:xfrm>
            <a:off x="-1" y="1638298"/>
            <a:ext cx="9144001" cy="4446165"/>
          </a:xfrm>
          <a:prstGeom prst="rect">
            <a:avLst/>
          </a:prstGeom>
        </p:spPr>
      </p:pic>
      <p:sp>
        <p:nvSpPr>
          <p:cNvPr id="2" name="Title 1"/>
          <p:cNvSpPr>
            <a:spLocks noGrp="1"/>
          </p:cNvSpPr>
          <p:nvPr>
            <p:ph type="title"/>
          </p:nvPr>
        </p:nvSpPr>
        <p:spPr>
          <a:xfrm>
            <a:off x="0" y="0"/>
            <a:ext cx="8608142" cy="1251062"/>
          </a:xfrm>
        </p:spPr>
        <p:txBody>
          <a:bodyPr>
            <a:normAutofit/>
          </a:bodyPr>
          <a:lstStyle/>
          <a:p>
            <a:r>
              <a:rPr lang="en-US" dirty="0"/>
              <a:t>Employment, Individual and Family Support (p. 5)</a:t>
            </a:r>
          </a:p>
        </p:txBody>
      </p:sp>
    </p:spTree>
    <p:extLst>
      <p:ext uri="{BB962C8B-B14F-4D97-AF65-F5344CB8AC3E}">
        <p14:creationId xmlns:p14="http://schemas.microsoft.com/office/powerpoint/2010/main" val="4225031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S Theme">
  <a:themeElements>
    <a:clrScheme name="Custom 5">
      <a:dk1>
        <a:srgbClr val="FFFFFF"/>
      </a:dk1>
      <a:lt1>
        <a:srgbClr val="99CCFF"/>
      </a:lt1>
      <a:dk2>
        <a:srgbClr val="D4D4D6"/>
      </a:dk2>
      <a:lt2>
        <a:srgbClr val="D8D8D8"/>
      </a:lt2>
      <a:accent1>
        <a:srgbClr val="F0AD00"/>
      </a:accent1>
      <a:accent2>
        <a:srgbClr val="C00000"/>
      </a:accent2>
      <a:accent3>
        <a:srgbClr val="000000"/>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SOS Theme" id="{4ED727F0-E42C-4A9A-8C28-A5B4AAF9ACFB}" vid="{97DD0DFD-E245-462A-B3B6-3C1DE2FFE8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1708</TotalTime>
  <Words>592</Words>
  <Application>Microsoft Office PowerPoint</Application>
  <PresentationFormat>On-screen Show (4:3)</PresentationFormat>
  <Paragraphs>68</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Times New Roman</vt:lpstr>
      <vt:lpstr>Wingdings</vt:lpstr>
      <vt:lpstr>Wingdings 2</vt:lpstr>
      <vt:lpstr>Wingdings 3</vt:lpstr>
      <vt:lpstr>SOS Theme</vt:lpstr>
      <vt:lpstr>Using The State of the States in Intellectual and Developmental Disabilities Data in State Plan Development</vt:lpstr>
      <vt:lpstr>State profile www.stateofthestates.org</vt:lpstr>
      <vt:lpstr>State profile continued</vt:lpstr>
      <vt:lpstr>Overall Spending – State Profile (p. 1)</vt:lpstr>
      <vt:lpstr>Overall Spending Trends (p. 2) </vt:lpstr>
      <vt:lpstr>Residential Settings – State Profile (p. 4)</vt:lpstr>
      <vt:lpstr>Housing – State Profile (p. 6) </vt:lpstr>
      <vt:lpstr>Employment – State Profile (p. 5) </vt:lpstr>
      <vt:lpstr>Employment, Individual and Family Support (p. 5)</vt:lpstr>
      <vt:lpstr>Family Support and Adequacy – State Profile (p. 6)– families</vt:lpstr>
      <vt:lpstr>Housing - State Profile (p.  6)</vt:lpstr>
      <vt:lpstr>Create-a-chart</vt:lpstr>
      <vt:lpstr>Create-a-Chart continued</vt:lpstr>
      <vt:lpstr>Create-a-Chart continued</vt:lpstr>
      <vt:lpstr>Create-a-Chart continued</vt:lpstr>
      <vt:lpstr>Create-a-chart use</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and Trends in Supports and Services from the Residential Information Systems Project (RISP) risp@umn.edu</dc:title>
  <dc:creator>HJE</dc:creator>
  <cp:lastModifiedBy>Amie Lulinski</cp:lastModifiedBy>
  <cp:revision>101</cp:revision>
  <dcterms:created xsi:type="dcterms:W3CDTF">2019-07-19T01:58:11Z</dcterms:created>
  <dcterms:modified xsi:type="dcterms:W3CDTF">2020-06-17T18:34:35Z</dcterms:modified>
</cp:coreProperties>
</file>