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Lst>
  <p:notesMasterIdLst>
    <p:notesMasterId r:id="rId12"/>
  </p:notesMasterIdLst>
  <p:sldIdLst>
    <p:sldId id="256" r:id="rId6"/>
    <p:sldId id="276" r:id="rId7"/>
    <p:sldId id="280" r:id="rId8"/>
    <p:sldId id="281" r:id="rId9"/>
    <p:sldId id="279"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6202A-1FBD-6134-516A-7A35B555CE58}" v="2936" dt="2020-06-10T21:13:40.937"/>
    <p1510:client id="{0711AFCA-D5B5-34B4-480B-031763E9ADB2}" v="2108" dt="2020-04-22T21:19:56.939"/>
    <p1510:client id="{0C5F6025-E66E-2A61-7489-6D0808E1B516}" v="1" dt="2020-03-13T17:07:35.838"/>
    <p1510:client id="{32067CD1-933C-CC1D-B266-5CF3B470BAAE}" v="3410" dt="2020-04-30T20:01:35.937"/>
    <p1510:client id="{3DD2C6DE-A51F-2F22-BE60-AAC0BE59F81A}" v="79" dt="2020-04-17T18:08:34.367"/>
    <p1510:client id="{44AF20CE-6B83-A814-D0C4-566F6C07EC5E}" v="67" dt="2020-05-19T16:29:02.340"/>
    <p1510:client id="{62F83E9F-E6A6-0509-9B54-8B200C29C02C}" v="866" dt="2020-05-20T19:31:27.787"/>
    <p1510:client id="{6305CAE4-2847-157E-EC9A-0222F94A1CCD}" v="216" dt="2020-05-27T18:24:23.052"/>
    <p1510:client id="{6D63E9E0-7C81-CAC1-9DAF-2D73739703AD}" v="344" dt="2020-04-30T17:03:11.819"/>
    <p1510:client id="{7EE89681-B69B-8868-901B-9E6308E4FD3D}" v="12" dt="2020-05-20T04:37:16.394"/>
    <p1510:client id="{8390CBCF-637A-5949-7B37-6F7FF58D271A}" v="546" dt="2020-05-20T20:08:20.523"/>
    <p1510:client id="{88F49B6E-B9AB-45AB-EDBB-3FF9177070C4}" v="3580" dt="2020-06-04T17:58:35.823"/>
    <p1510:client id="{8F9742CE-90D4-5E0D-3669-DC4729693B1F}" v="54" dt="2020-05-19T03:09:47.925"/>
    <p1510:client id="{9CC9966E-3E90-9D6D-D196-5651F9B24AB3}" v="1299" dt="2020-05-06T19:50:00.649"/>
    <p1510:client id="{C02848A7-8ABC-5757-1F1C-3E7CC1128C94}" v="16" dt="2020-03-13T16:29:05.621"/>
    <p1510:client id="{D819760F-F9CA-51CC-03B4-CD888A713B33}" v="3622" dt="2020-04-15T20:13:21.368"/>
    <p1510:client id="{DFA26018-049D-D3DC-F7C2-172C902974E5}" v="234" dt="2020-05-20T04:33:09.887"/>
    <p1510:client id="{E1AB6195-F4CC-9A32-D7A3-6B5EB47AB422}" v="5312" dt="2020-05-13T17:55:05.719"/>
    <p1510:client id="{EB9C8E00-867F-A7B5-724A-AB275B356076}" v="1469" dt="2020-05-27T20:03:11.9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Prangley" userId="S::eprangley@nacdd.org::7f058b9a-f90a-4281-a8c6-5ba31926f190" providerId="AD" clId="Web-{0226202A-1FBD-6134-516A-7A35B555CE58}"/>
    <pc:docChg chg="addSld delSld modSld">
      <pc:chgData name="Erin Prangley" userId="S::eprangley@nacdd.org::7f058b9a-f90a-4281-a8c6-5ba31926f190" providerId="AD" clId="Web-{0226202A-1FBD-6134-516A-7A35B555CE58}" dt="2020-06-10T21:13:40.937" v="2938" actId="20577"/>
      <pc:docMkLst>
        <pc:docMk/>
      </pc:docMkLst>
      <pc:sldChg chg="modSp">
        <pc:chgData name="Erin Prangley" userId="S::eprangley@nacdd.org::7f058b9a-f90a-4281-a8c6-5ba31926f190" providerId="AD" clId="Web-{0226202A-1FBD-6134-516A-7A35B555CE58}" dt="2020-06-10T18:34:43.851" v="12" actId="20577"/>
        <pc:sldMkLst>
          <pc:docMk/>
          <pc:sldMk cId="1731942061" sldId="256"/>
        </pc:sldMkLst>
        <pc:spChg chg="mod">
          <ac:chgData name="Erin Prangley" userId="S::eprangley@nacdd.org::7f058b9a-f90a-4281-a8c6-5ba31926f190" providerId="AD" clId="Web-{0226202A-1FBD-6134-516A-7A35B555CE58}" dt="2020-06-10T18:34:37.430" v="7" actId="20577"/>
          <ac:spMkLst>
            <pc:docMk/>
            <pc:sldMk cId="1731942061" sldId="256"/>
            <ac:spMk id="2" creationId="{00000000-0000-0000-0000-000000000000}"/>
          </ac:spMkLst>
        </pc:spChg>
        <pc:spChg chg="mod">
          <ac:chgData name="Erin Prangley" userId="S::eprangley@nacdd.org::7f058b9a-f90a-4281-a8c6-5ba31926f190" providerId="AD" clId="Web-{0226202A-1FBD-6134-516A-7A35B555CE58}" dt="2020-06-10T18:34:43.851" v="12" actId="20577"/>
          <ac:spMkLst>
            <pc:docMk/>
            <pc:sldMk cId="1731942061" sldId="256"/>
            <ac:spMk id="3" creationId="{00000000-0000-0000-0000-000000000000}"/>
          </ac:spMkLst>
        </pc:spChg>
      </pc:sldChg>
      <pc:sldChg chg="delSp modSp del">
        <pc:chgData name="Erin Prangley" userId="S::eprangley@nacdd.org::7f058b9a-f90a-4281-a8c6-5ba31926f190" providerId="AD" clId="Web-{0226202A-1FBD-6134-516A-7A35B555CE58}" dt="2020-06-10T19:36:40.109" v="562"/>
        <pc:sldMkLst>
          <pc:docMk/>
          <pc:sldMk cId="3381193161" sldId="275"/>
        </pc:sldMkLst>
        <pc:spChg chg="mod">
          <ac:chgData name="Erin Prangley" userId="S::eprangley@nacdd.org::7f058b9a-f90a-4281-a8c6-5ba31926f190" providerId="AD" clId="Web-{0226202A-1FBD-6134-516A-7A35B555CE58}" dt="2020-06-10T18:47:26.846" v="57" actId="20577"/>
          <ac:spMkLst>
            <pc:docMk/>
            <pc:sldMk cId="3381193161" sldId="275"/>
            <ac:spMk id="4" creationId="{54B89752-1F49-41D1-A904-BF406CECAF29}"/>
          </ac:spMkLst>
        </pc:spChg>
        <pc:spChg chg="del mod">
          <ac:chgData name="Erin Prangley" userId="S::eprangley@nacdd.org::7f058b9a-f90a-4281-a8c6-5ba31926f190" providerId="AD" clId="Web-{0226202A-1FBD-6134-516A-7A35B555CE58}" dt="2020-06-10T18:47:36.737" v="67"/>
          <ac:spMkLst>
            <pc:docMk/>
            <pc:sldMk cId="3381193161" sldId="275"/>
            <ac:spMk id="12" creationId="{811CD154-BE55-4BC7-A961-EA5262699F40}"/>
          </ac:spMkLst>
        </pc:spChg>
        <pc:picChg chg="del">
          <ac:chgData name="Erin Prangley" userId="S::eprangley@nacdd.org::7f058b9a-f90a-4281-a8c6-5ba31926f190" providerId="AD" clId="Web-{0226202A-1FBD-6134-516A-7A35B555CE58}" dt="2020-06-10T18:47:29.065" v="60"/>
          <ac:picMkLst>
            <pc:docMk/>
            <pc:sldMk cId="3381193161" sldId="275"/>
            <ac:picMk id="11" creationId="{427DEEE6-5541-4B78-AD28-4407EAB23E72}"/>
          </ac:picMkLst>
        </pc:picChg>
        <pc:picChg chg="del">
          <ac:chgData name="Erin Prangley" userId="S::eprangley@nacdd.org::7f058b9a-f90a-4281-a8c6-5ba31926f190" providerId="AD" clId="Web-{0226202A-1FBD-6134-516A-7A35B555CE58}" dt="2020-06-10T18:48:39.052" v="68"/>
          <ac:picMkLst>
            <pc:docMk/>
            <pc:sldMk cId="3381193161" sldId="275"/>
            <ac:picMk id="13" creationId="{E1306B64-56C4-41E6-B688-C0BE05F85755}"/>
          </ac:picMkLst>
        </pc:picChg>
      </pc:sldChg>
      <pc:sldChg chg="delSp modSp">
        <pc:chgData name="Erin Prangley" userId="S::eprangley@nacdd.org::7f058b9a-f90a-4281-a8c6-5ba31926f190" providerId="AD" clId="Web-{0226202A-1FBD-6134-516A-7A35B555CE58}" dt="2020-06-10T20:36:06.241" v="1795" actId="20577"/>
        <pc:sldMkLst>
          <pc:docMk/>
          <pc:sldMk cId="909274442" sldId="276"/>
        </pc:sldMkLst>
        <pc:spChg chg="mod">
          <ac:chgData name="Erin Prangley" userId="S::eprangley@nacdd.org::7f058b9a-f90a-4281-a8c6-5ba31926f190" providerId="AD" clId="Web-{0226202A-1FBD-6134-516A-7A35B555CE58}" dt="2020-06-10T20:36:06.241" v="1795" actId="20577"/>
          <ac:spMkLst>
            <pc:docMk/>
            <pc:sldMk cId="909274442" sldId="276"/>
            <ac:spMk id="2" creationId="{6B39B13F-8CC2-4C9D-8449-9F7CBF84B2A9}"/>
          </ac:spMkLst>
        </pc:spChg>
        <pc:spChg chg="mod">
          <ac:chgData name="Erin Prangley" userId="S::eprangley@nacdd.org::7f058b9a-f90a-4281-a8c6-5ba31926f190" providerId="AD" clId="Web-{0226202A-1FBD-6134-516A-7A35B555CE58}" dt="2020-06-10T18:35:51.729" v="35" actId="1076"/>
          <ac:spMkLst>
            <pc:docMk/>
            <pc:sldMk cId="909274442" sldId="276"/>
            <ac:spMk id="4" creationId="{54B89752-1F49-41D1-A904-BF406CECAF29}"/>
          </ac:spMkLst>
        </pc:spChg>
        <pc:spChg chg="del mod">
          <ac:chgData name="Erin Prangley" userId="S::eprangley@nacdd.org::7f058b9a-f90a-4281-a8c6-5ba31926f190" providerId="AD" clId="Web-{0226202A-1FBD-6134-516A-7A35B555CE58}" dt="2020-06-10T20:03:39.578" v="786"/>
          <ac:spMkLst>
            <pc:docMk/>
            <pc:sldMk cId="909274442" sldId="276"/>
            <ac:spMk id="6" creationId="{B9D976BF-9CF4-4E1C-86E6-87CA80A1A503}"/>
          </ac:spMkLst>
        </pc:spChg>
        <pc:spChg chg="mod">
          <ac:chgData name="Erin Prangley" userId="S::eprangley@nacdd.org::7f058b9a-f90a-4281-a8c6-5ba31926f190" providerId="AD" clId="Web-{0226202A-1FBD-6134-516A-7A35B555CE58}" dt="2020-06-10T19:34:37.014" v="501" actId="20577"/>
          <ac:spMkLst>
            <pc:docMk/>
            <pc:sldMk cId="909274442" sldId="276"/>
            <ac:spMk id="7" creationId="{04277F0F-9032-4A28-9C24-67A42711F1C8}"/>
          </ac:spMkLst>
        </pc:spChg>
      </pc:sldChg>
      <pc:sldChg chg="del">
        <pc:chgData name="Erin Prangley" userId="S::eprangley@nacdd.org::7f058b9a-f90a-4281-a8c6-5ba31926f190" providerId="AD" clId="Web-{0226202A-1FBD-6134-516A-7A35B555CE58}" dt="2020-06-10T18:48:39.068" v="69"/>
        <pc:sldMkLst>
          <pc:docMk/>
          <pc:sldMk cId="3918160356" sldId="277"/>
        </pc:sldMkLst>
      </pc:sldChg>
      <pc:sldChg chg="del">
        <pc:chgData name="Erin Prangley" userId="S::eprangley@nacdd.org::7f058b9a-f90a-4281-a8c6-5ba31926f190" providerId="AD" clId="Web-{0226202A-1FBD-6134-516A-7A35B555CE58}" dt="2020-06-10T18:48:39.068" v="70"/>
        <pc:sldMkLst>
          <pc:docMk/>
          <pc:sldMk cId="4142337077" sldId="278"/>
        </pc:sldMkLst>
      </pc:sldChg>
      <pc:sldChg chg="addSp delSp modSp">
        <pc:chgData name="Erin Prangley" userId="S::eprangley@nacdd.org::7f058b9a-f90a-4281-a8c6-5ba31926f190" providerId="AD" clId="Web-{0226202A-1FBD-6134-516A-7A35B555CE58}" dt="2020-06-10T21:13:25.827" v="2936" actId="20577"/>
        <pc:sldMkLst>
          <pc:docMk/>
          <pc:sldMk cId="2584096605" sldId="279"/>
        </pc:sldMkLst>
        <pc:spChg chg="mod">
          <ac:chgData name="Erin Prangley" userId="S::eprangley@nacdd.org::7f058b9a-f90a-4281-a8c6-5ba31926f190" providerId="AD" clId="Web-{0226202A-1FBD-6134-516A-7A35B555CE58}" dt="2020-06-10T21:11:14.108" v="2911" actId="20577"/>
          <ac:spMkLst>
            <pc:docMk/>
            <pc:sldMk cId="2584096605" sldId="279"/>
            <ac:spMk id="2" creationId="{E1018641-3EFE-45A6-B64D-04EA7D651A5E}"/>
          </ac:spMkLst>
        </pc:spChg>
        <pc:spChg chg="mod">
          <ac:chgData name="Erin Prangley" userId="S::eprangley@nacdd.org::7f058b9a-f90a-4281-a8c6-5ba31926f190" providerId="AD" clId="Web-{0226202A-1FBD-6134-516A-7A35B555CE58}" dt="2020-06-10T21:13:25.827" v="2936" actId="20577"/>
          <ac:spMkLst>
            <pc:docMk/>
            <pc:sldMk cId="2584096605" sldId="279"/>
            <ac:spMk id="5" creationId="{CF2E2085-651C-42E8-99E0-A2302EC58186}"/>
          </ac:spMkLst>
        </pc:spChg>
        <pc:spChg chg="add mod">
          <ac:chgData name="Erin Prangley" userId="S::eprangley@nacdd.org::7f058b9a-f90a-4281-a8c6-5ba31926f190" providerId="AD" clId="Web-{0226202A-1FBD-6134-516A-7A35B555CE58}" dt="2020-06-10T21:10:20.046" v="2900" actId="20577"/>
          <ac:spMkLst>
            <pc:docMk/>
            <pc:sldMk cId="2584096605" sldId="279"/>
            <ac:spMk id="6" creationId="{BD9724BB-A3AB-4B49-A6C8-F6876604A5E1}"/>
          </ac:spMkLst>
        </pc:spChg>
        <pc:spChg chg="del mod">
          <ac:chgData name="Erin Prangley" userId="S::eprangley@nacdd.org::7f058b9a-f90a-4281-a8c6-5ba31926f190" providerId="AD" clId="Web-{0226202A-1FBD-6134-516A-7A35B555CE58}" dt="2020-06-10T19:45:22.036" v="671"/>
          <ac:spMkLst>
            <pc:docMk/>
            <pc:sldMk cId="2584096605" sldId="279"/>
            <ac:spMk id="7" creationId="{CC31B494-2659-4F1D-B1D2-A46464FC4023}"/>
          </ac:spMkLst>
        </pc:spChg>
        <pc:spChg chg="del mod">
          <ac:chgData name="Erin Prangley" userId="S::eprangley@nacdd.org::7f058b9a-f90a-4281-a8c6-5ba31926f190" providerId="AD" clId="Web-{0226202A-1FBD-6134-516A-7A35B555CE58}" dt="2020-06-10T19:45:12.223" v="670"/>
          <ac:spMkLst>
            <pc:docMk/>
            <pc:sldMk cId="2584096605" sldId="279"/>
            <ac:spMk id="8" creationId="{5AF946A7-B727-478A-A2FC-CCD96AB5D47A}"/>
          </ac:spMkLst>
        </pc:spChg>
      </pc:sldChg>
      <pc:sldChg chg="addSp delSp modSp add replId">
        <pc:chgData name="Erin Prangley" userId="S::eprangley@nacdd.org::7f058b9a-f90a-4281-a8c6-5ba31926f190" providerId="AD" clId="Web-{0226202A-1FBD-6134-516A-7A35B555CE58}" dt="2020-06-10T20:57:06.402" v="2354" actId="14100"/>
        <pc:sldMkLst>
          <pc:docMk/>
          <pc:sldMk cId="1548314083" sldId="280"/>
        </pc:sldMkLst>
        <pc:spChg chg="del mod">
          <ac:chgData name="Erin Prangley" userId="S::eprangley@nacdd.org::7f058b9a-f90a-4281-a8c6-5ba31926f190" providerId="AD" clId="Web-{0226202A-1FBD-6134-516A-7A35B555CE58}" dt="2020-06-10T20:53:34.761" v="2348"/>
          <ac:spMkLst>
            <pc:docMk/>
            <pc:sldMk cId="1548314083" sldId="280"/>
            <ac:spMk id="2" creationId="{6B39B13F-8CC2-4C9D-8449-9F7CBF84B2A9}"/>
          </ac:spMkLst>
        </pc:spChg>
        <pc:spChg chg="del mod">
          <ac:chgData name="Erin Prangley" userId="S::eprangley@nacdd.org::7f058b9a-f90a-4281-a8c6-5ba31926f190" providerId="AD" clId="Web-{0226202A-1FBD-6134-516A-7A35B555CE58}" dt="2020-06-10T20:31:37.193" v="1016"/>
          <ac:spMkLst>
            <pc:docMk/>
            <pc:sldMk cId="1548314083" sldId="280"/>
            <ac:spMk id="6" creationId="{B9D976BF-9CF4-4E1C-86E6-87CA80A1A503}"/>
          </ac:spMkLst>
        </pc:spChg>
        <pc:spChg chg="mod">
          <ac:chgData name="Erin Prangley" userId="S::eprangley@nacdd.org::7f058b9a-f90a-4281-a8c6-5ba31926f190" providerId="AD" clId="Web-{0226202A-1FBD-6134-516A-7A35B555CE58}" dt="2020-06-10T20:56:59.386" v="2353" actId="1076"/>
          <ac:spMkLst>
            <pc:docMk/>
            <pc:sldMk cId="1548314083" sldId="280"/>
            <ac:spMk id="7" creationId="{04277F0F-9032-4A28-9C24-67A42711F1C8}"/>
          </ac:spMkLst>
        </pc:spChg>
        <pc:picChg chg="add mod">
          <ac:chgData name="Erin Prangley" userId="S::eprangley@nacdd.org::7f058b9a-f90a-4281-a8c6-5ba31926f190" providerId="AD" clId="Web-{0226202A-1FBD-6134-516A-7A35B555CE58}" dt="2020-06-10T20:57:06.402" v="2354" actId="14100"/>
          <ac:picMkLst>
            <pc:docMk/>
            <pc:sldMk cId="1548314083" sldId="280"/>
            <ac:picMk id="8" creationId="{62FAF4C0-FFC4-49F3-8247-D2C1BDA589E7}"/>
          </ac:picMkLst>
        </pc:picChg>
      </pc:sldChg>
      <pc:sldChg chg="addSp delSp modSp add mod replId setBg">
        <pc:chgData name="Erin Prangley" userId="S::eprangley@nacdd.org::7f058b9a-f90a-4281-a8c6-5ba31926f190" providerId="AD" clId="Web-{0226202A-1FBD-6134-516A-7A35B555CE58}" dt="2020-06-10T20:53:14.214" v="2347" actId="14100"/>
        <pc:sldMkLst>
          <pc:docMk/>
          <pc:sldMk cId="214900758" sldId="281"/>
        </pc:sldMkLst>
        <pc:spChg chg="mod ord">
          <ac:chgData name="Erin Prangley" userId="S::eprangley@nacdd.org::7f058b9a-f90a-4281-a8c6-5ba31926f190" providerId="AD" clId="Web-{0226202A-1FBD-6134-516A-7A35B555CE58}" dt="2020-06-10T20:53:14.214" v="2347" actId="14100"/>
          <ac:spMkLst>
            <pc:docMk/>
            <pc:sldMk cId="214900758" sldId="281"/>
            <ac:spMk id="2" creationId="{6B39B13F-8CC2-4C9D-8449-9F7CBF84B2A9}"/>
          </ac:spMkLst>
        </pc:spChg>
        <pc:spChg chg="del ord">
          <ac:chgData name="Erin Prangley" userId="S::eprangley@nacdd.org::7f058b9a-f90a-4281-a8c6-5ba31926f190" providerId="AD" clId="Web-{0226202A-1FBD-6134-516A-7A35B555CE58}" dt="2020-06-10T20:42:39.774" v="1813"/>
          <ac:spMkLst>
            <pc:docMk/>
            <pc:sldMk cId="214900758" sldId="281"/>
            <ac:spMk id="3" creationId="{A642B184-7D94-4F5B-A2EC-71C2D7356CF9}"/>
          </ac:spMkLst>
        </pc:spChg>
        <pc:spChg chg="mod">
          <ac:chgData name="Erin Prangley" userId="S::eprangley@nacdd.org::7f058b9a-f90a-4281-a8c6-5ba31926f190" providerId="AD" clId="Web-{0226202A-1FBD-6134-516A-7A35B555CE58}" dt="2020-06-10T20:44:55.727" v="1933" actId="1076"/>
          <ac:spMkLst>
            <pc:docMk/>
            <pc:sldMk cId="214900758" sldId="281"/>
            <ac:spMk id="4" creationId="{54B89752-1F49-41D1-A904-BF406CECAF29}"/>
          </ac:spMkLst>
        </pc:spChg>
        <pc:spChg chg="del mod ord">
          <ac:chgData name="Erin Prangley" userId="S::eprangley@nacdd.org::7f058b9a-f90a-4281-a8c6-5ba31926f190" providerId="AD" clId="Web-{0226202A-1FBD-6134-516A-7A35B555CE58}" dt="2020-06-10T20:44:45.477" v="1931"/>
          <ac:spMkLst>
            <pc:docMk/>
            <pc:sldMk cId="214900758" sldId="281"/>
            <ac:spMk id="5" creationId="{0560C07B-3464-4A5E-825D-5A94E7448958}"/>
          </ac:spMkLst>
        </pc:spChg>
        <pc:spChg chg="del">
          <ac:chgData name="Erin Prangley" userId="S::eprangley@nacdd.org::7f058b9a-f90a-4281-a8c6-5ba31926f190" providerId="AD" clId="Web-{0226202A-1FBD-6134-516A-7A35B555CE58}" dt="2020-06-10T20:41:02.961" v="1799"/>
          <ac:spMkLst>
            <pc:docMk/>
            <pc:sldMk cId="214900758" sldId="281"/>
            <ac:spMk id="7" creationId="{04277F0F-9032-4A28-9C24-67A42711F1C8}"/>
          </ac:spMkLst>
        </pc:spChg>
        <pc:spChg chg="add mod">
          <ac:chgData name="Erin Prangley" userId="S::eprangley@nacdd.org::7f058b9a-f90a-4281-a8c6-5ba31926f190" providerId="AD" clId="Web-{0226202A-1FBD-6134-516A-7A35B555CE58}" dt="2020-06-10T20:51:30.213" v="2278" actId="20577"/>
          <ac:spMkLst>
            <pc:docMk/>
            <pc:sldMk cId="214900758" sldId="281"/>
            <ac:spMk id="9" creationId="{9EE7EF67-1A85-489B-9D16-7DF7994914DE}"/>
          </ac:spMkLst>
        </pc:spChg>
        <pc:spChg chg="add del">
          <ac:chgData name="Erin Prangley" userId="S::eprangley@nacdd.org::7f058b9a-f90a-4281-a8c6-5ba31926f190" providerId="AD" clId="Web-{0226202A-1FBD-6134-516A-7A35B555CE58}" dt="2020-06-10T20:41:54.742" v="1805"/>
          <ac:spMkLst>
            <pc:docMk/>
            <pc:sldMk cId="214900758" sldId="281"/>
            <ac:spMk id="11" creationId="{3CD9DF72-87A3-404E-A828-84CBF11A8303}"/>
          </ac:spMkLst>
        </pc:spChg>
        <pc:picChg chg="add mod ord">
          <ac:chgData name="Erin Prangley" userId="S::eprangley@nacdd.org::7f058b9a-f90a-4281-a8c6-5ba31926f190" providerId="AD" clId="Web-{0226202A-1FBD-6134-516A-7A35B555CE58}" dt="2020-06-10T20:41:54.742" v="1806"/>
          <ac:picMkLst>
            <pc:docMk/>
            <pc:sldMk cId="214900758" sldId="281"/>
            <ac:picMk id="6" creationId="{B4869712-FFEC-43E0-8E9D-803497680632}"/>
          </ac:picMkLst>
        </pc:picChg>
        <pc:picChg chg="add del mod">
          <ac:chgData name="Erin Prangley" userId="S::eprangley@nacdd.org::7f058b9a-f90a-4281-a8c6-5ba31926f190" providerId="AD" clId="Web-{0226202A-1FBD-6134-516A-7A35B555CE58}" dt="2020-06-10T20:47:19.525" v="2100"/>
          <ac:picMkLst>
            <pc:docMk/>
            <pc:sldMk cId="214900758" sldId="281"/>
            <ac:picMk id="8" creationId="{E5C6AD67-D19C-41A0-A93A-914387E8BE00}"/>
          </ac:picMkLst>
        </pc:picChg>
        <pc:cxnChg chg="add del">
          <ac:chgData name="Erin Prangley" userId="S::eprangley@nacdd.org::7f058b9a-f90a-4281-a8c6-5ba31926f190" providerId="AD" clId="Web-{0226202A-1FBD-6134-516A-7A35B555CE58}" dt="2020-06-10T20:41:54.742" v="1805"/>
          <ac:cxnSpMkLst>
            <pc:docMk/>
            <pc:sldMk cId="214900758" sldId="281"/>
            <ac:cxnSpMk id="13" creationId="{20E3A342-4D61-4E3F-AF90-1AB42AEB96CC}"/>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6554"/>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idx="1"/>
          </p:nvPr>
        </p:nvSpPr>
        <p:spPr>
          <a:xfrm>
            <a:off x="3970673" y="0"/>
            <a:ext cx="3038155" cy="466554"/>
          </a:xfrm>
          <a:prstGeom prst="rect">
            <a:avLst/>
          </a:prstGeom>
        </p:spPr>
        <p:txBody>
          <a:bodyPr vert="horz" lIns="90690" tIns="45345" rIns="90690" bIns="45345" rtlCol="0"/>
          <a:lstStyle>
            <a:lvl1pPr algn="r">
              <a:defRPr sz="1200"/>
            </a:lvl1pPr>
          </a:lstStyle>
          <a:p>
            <a:fld id="{BAF7F8D9-1CF3-4AF4-99FC-4EE3CAF8338F}" type="datetimeFigureOut">
              <a:rPr lang="en-US" smtClean="0"/>
              <a:t>6/10/2020</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0690" tIns="45345" rIns="90690" bIns="45345" rtlCol="0" anchor="ctr"/>
          <a:lstStyle/>
          <a:p>
            <a:endParaRPr lang="en-US"/>
          </a:p>
        </p:txBody>
      </p:sp>
      <p:sp>
        <p:nvSpPr>
          <p:cNvPr id="5" name="Notes Placeholder 4"/>
          <p:cNvSpPr>
            <a:spLocks noGrp="1"/>
          </p:cNvSpPr>
          <p:nvPr>
            <p:ph type="body" sz="quarter" idx="3"/>
          </p:nvPr>
        </p:nvSpPr>
        <p:spPr>
          <a:xfrm>
            <a:off x="701355" y="4473243"/>
            <a:ext cx="5607691" cy="3661502"/>
          </a:xfrm>
          <a:prstGeom prst="rect">
            <a:avLst/>
          </a:prstGeom>
        </p:spPr>
        <p:txBody>
          <a:bodyPr vert="horz" lIns="90690" tIns="45345" rIns="90690" bIns="4534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46"/>
            <a:ext cx="3038155" cy="466554"/>
          </a:xfrm>
          <a:prstGeom prst="rect">
            <a:avLst/>
          </a:prstGeom>
        </p:spPr>
        <p:txBody>
          <a:bodyPr vert="horz" lIns="90690" tIns="45345" rIns="90690" bIns="45345" rtlCol="0" anchor="b"/>
          <a:lstStyle>
            <a:lvl1pPr algn="l">
              <a:defRPr sz="1200"/>
            </a:lvl1pPr>
          </a:lstStyle>
          <a:p>
            <a:endParaRPr lang="en-US"/>
          </a:p>
        </p:txBody>
      </p:sp>
      <p:sp>
        <p:nvSpPr>
          <p:cNvPr id="7" name="Slide Number Placeholder 6"/>
          <p:cNvSpPr>
            <a:spLocks noGrp="1"/>
          </p:cNvSpPr>
          <p:nvPr>
            <p:ph type="sldNum" sz="quarter" idx="5"/>
          </p:nvPr>
        </p:nvSpPr>
        <p:spPr>
          <a:xfrm>
            <a:off x="3970673" y="8829846"/>
            <a:ext cx="3038155" cy="466554"/>
          </a:xfrm>
          <a:prstGeom prst="rect">
            <a:avLst/>
          </a:prstGeom>
        </p:spPr>
        <p:txBody>
          <a:bodyPr vert="horz" lIns="90690" tIns="45345" rIns="90690" bIns="45345" rtlCol="0" anchor="b"/>
          <a:lstStyle>
            <a:lvl1pPr algn="r">
              <a:defRPr sz="1200"/>
            </a:lvl1pPr>
          </a:lstStyle>
          <a:p>
            <a:fld id="{0F08332C-4196-4BAA-8379-D1CF8D375562}" type="slidenum">
              <a:rPr lang="en-US" smtClean="0"/>
              <a:t>‹#›</a:t>
            </a:fld>
            <a:endParaRPr lang="en-US"/>
          </a:p>
        </p:txBody>
      </p:sp>
    </p:spTree>
    <p:extLst>
      <p:ext uri="{BB962C8B-B14F-4D97-AF65-F5344CB8AC3E}">
        <p14:creationId xmlns:p14="http://schemas.microsoft.com/office/powerpoint/2010/main" val="247829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r20.rs6.net/tn.jsp?f=001tanHENmxKcC44SqAkxZrQfzZ4odUZFQGjZcK1Fr4N1jM6SXQDrbSVy1Yhosun6ywMIJzEaR2JJAM9KOwtZDfE4VIrb85gXE8hp5db41DnMQt_lb7Nu-_20nS_nsrXKZ3C4hOPNDSk8_1sE8DYcF8itmqZV9BP6SE9uHnjKAIbPz0mkcQuH96N9MUK3nr1UaT1iJkyrRihlxsb81HuAxlpRtYil4RpxIDbH3JVchqeJ7tF0hdIhitxkxxgF9cjv2QawMR0ZKxZ8DmsgDXsTcG61xq0emylsEOHOF758L6unFdcITjb975wBwBLzk10ZmM-aq-SY1bfQ7mtERRKSjfTrE5pSTAwJd1kUont_PWT3Y=&amp;c=3080ISyebvu8f3a97_x-uiaY8zKEJpfe8OIA2MTOI8Eiqv4H4_LTlg==&amp;ch=1nGsdOKy0CSrW9iFmaXTdlyDibZApKCyrX3-84wFNcTxOEPTOAjHTA=="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r20.rs6.net/tn.jsp?f=001tanHENmxKcC44SqAkxZrQfzZ4odUZFQGjZcK1Fr4N1jM6SXQDrbSVy1Yhosun6ywHihXbc9K1_KBAZRQD5Wx_1rJfg7JF1okUMA-yhCDfhpW_-JAFNPnFYBG_QlWR5NTsK_yYc0KQOp0sJcypxCUhpdQd4l--AwVC0bRpyOYPLe89ujJpXoANDAqBXPsl7imN36GwbogsvxE4NxkzvGpDR0aKtbbWy2XnGDvENauda-thBK2QA2kcifotpp_rS5XUFVfP4n7L3k=&amp;c=3080ISyebvu8f3a97_x-uiaY8zKEJpfe8OIA2MTOI8Eiqv4H4_LTlg==&amp;ch=1nGsdOKy0CSrW9iFmaXTdlyDibZApKCyrX3-84wFNcTxOEPTOAjHTA==" TargetMode="External"/><Relationship Id="rId5" Type="http://schemas.openxmlformats.org/officeDocument/2006/relationships/hyperlink" Target="http://r20.rs6.net/tn.jsp?f=001tanHENmxKcC44SqAkxZrQfzZ4odUZFQGjZcK1Fr4N1jM6SXQDrbSVy1Yhosun6ywq13r1Ge0DmZXl3NS1fAdU_o2MNkK2cA4M1eGr4e1NQq9HDTjClhkp54FzUkfIXe7d4EgrQAGTvw6tpbj5O2_vFjcT3FHH54r3tONVCpsIZRzFSNfZLEvZJnjqN5I_VMqw00A2Pmq9thWYVvrIDfhPvlJVKInvodVmBi_smKr_c4=&amp;c=3080ISyebvu8f3a97_x-uiaY8zKEJpfe8OIA2MTOI8Eiqv4H4_LTlg==&amp;ch=1nGsdOKy0CSrW9iFmaXTdlyDibZApKCyrX3-84wFNcTxOEPTOAjHTA==" TargetMode="External"/><Relationship Id="rId4" Type="http://schemas.openxmlformats.org/officeDocument/2006/relationships/hyperlink" Target="http://r20.rs6.net/tn.jsp?f=001tanHENmxKcC44SqAkxZrQfzZ4odUZFQGjZcK1Fr4N1jM6SXQDrbSVy1Yhosun6ywDVeCivz53F9OaquRa9mb3eFfaev7KnPQnYvT08SlSiFEayH1lEBu-BFAHV6S1398eCOXj7DH8wk_WKKhGk9hzynNT0iuHQbtEXzIgbyhD75kyhdwWuFqnKqPBEWK2Davp-_H8B3cC7mo8SXpr6gHyiQc-pB_uXX0zskhu5uy2-4=&amp;c=3080ISyebvu8f3a97_x-uiaY8zKEJpfe8OIA2MTOI8Eiqv4H4_LTlg==&amp;ch=1nGsdOKy0CSrW9iFmaXTdlyDibZApKCyrX3-84wFNcTxOEPTOAjHTA=="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r20.rs6.net/tn.jsp?f=001tanHENmxKcC44SqAkxZrQfzZ4odUZFQGjZcK1Fr4N1jM6SXQDrbSVy1Yhosun6ywMIJzEaR2JJAM9KOwtZDfE4VIrb85gXE8hp5db41DnMQt_lb7Nu-_20nS_nsrXKZ3C4hOPNDSk8_1sE8DYcF8itmqZV9BP6SE9uHnjKAIbPz0mkcQuH96N9MUK3nr1UaT1iJkyrRihlxsb81HuAxlpRtYil4RpxIDbH3JVchqeJ7tF0hdIhitxkxxgF9cjv2QawMR0ZKxZ8DmsgDXsTcG61xq0emylsEOHOF758L6unFdcITjb975wBwBLzk10ZmM-aq-SY1bfQ7mtERRKSjfTrE5pSTAwJd1kUont_PWT3Y=&amp;c=3080ISyebvu8f3a97_x-uiaY8zKEJpfe8OIA2MTOI8Eiqv4H4_LTlg==&amp;ch=1nGsdOKy0CSrW9iFmaXTdlyDibZApKCyrX3-84wFNcTxOEPTOAjHTA=="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r20.rs6.net/tn.jsp?f=001tanHENmxKcC44SqAkxZrQfzZ4odUZFQGjZcK1Fr4N1jM6SXQDrbSVy1Yhosun6ywHihXbc9K1_KBAZRQD5Wx_1rJfg7JF1okUMA-yhCDfhpW_-JAFNPnFYBG_QlWR5NTsK_yYc0KQOp0sJcypxCUhpdQd4l--AwVC0bRpyOYPLe89ujJpXoANDAqBXPsl7imN36GwbogsvxE4NxkzvGpDR0aKtbbWy2XnGDvENauda-thBK2QA2kcifotpp_rS5XUFVfP4n7L3k=&amp;c=3080ISyebvu8f3a97_x-uiaY8zKEJpfe8OIA2MTOI8Eiqv4H4_LTlg==&amp;ch=1nGsdOKy0CSrW9iFmaXTdlyDibZApKCyrX3-84wFNcTxOEPTOAjHTA==" TargetMode="External"/><Relationship Id="rId5" Type="http://schemas.openxmlformats.org/officeDocument/2006/relationships/hyperlink" Target="http://r20.rs6.net/tn.jsp?f=001tanHENmxKcC44SqAkxZrQfzZ4odUZFQGjZcK1Fr4N1jM6SXQDrbSVy1Yhosun6ywq13r1Ge0DmZXl3NS1fAdU_o2MNkK2cA4M1eGr4e1NQq9HDTjClhkp54FzUkfIXe7d4EgrQAGTvw6tpbj5O2_vFjcT3FHH54r3tONVCpsIZRzFSNfZLEvZJnjqN5I_VMqw00A2Pmq9thWYVvrIDfhPvlJVKInvodVmBi_smKr_c4=&amp;c=3080ISyebvu8f3a97_x-uiaY8zKEJpfe8OIA2MTOI8Eiqv4H4_LTlg==&amp;ch=1nGsdOKy0CSrW9iFmaXTdlyDibZApKCyrX3-84wFNcTxOEPTOAjHTA==" TargetMode="External"/><Relationship Id="rId4" Type="http://schemas.openxmlformats.org/officeDocument/2006/relationships/hyperlink" Target="http://r20.rs6.net/tn.jsp?f=001tanHENmxKcC44SqAkxZrQfzZ4odUZFQGjZcK1Fr4N1jM6SXQDrbSVy1Yhosun6ywDVeCivz53F9OaquRa9mb3eFfaev7KnPQnYvT08SlSiFEayH1lEBu-BFAHV6S1398eCOXj7DH8wk_WKKhGk9hzynNT0iuHQbtEXzIgbyhD75kyhdwWuFqnKqPBEWK2Davp-_H8B3cC7mo8SXpr6gHyiQc-pB_uXX0zskhu5uy2-4=&amp;c=3080ISyebvu8f3a97_x-uiaY8zKEJpfe8OIA2MTOI8Eiqv4H4_LTlg==&amp;ch=1nGsdOKy0CSrW9iFmaXTdlyDibZApKCyrX3-84wFNcTxOEPTOAjHTA=="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r20.rs6.net/tn.jsp?f=001tanHENmxKcC44SqAkxZrQfzZ4odUZFQGjZcK1Fr4N1jM6SXQDrbSVy1Yhosun6ywMIJzEaR2JJAM9KOwtZDfE4VIrb85gXE8hp5db41DnMQt_lb7Nu-_20nS_nsrXKZ3C4hOPNDSk8_1sE8DYcF8itmqZV9BP6SE9uHnjKAIbPz0mkcQuH96N9MUK3nr1UaT1iJkyrRihlxsb81HuAxlpRtYil4RpxIDbH3JVchqeJ7tF0hdIhitxkxxgF9cjv2QawMR0ZKxZ8DmsgDXsTcG61xq0emylsEOHOF758L6unFdcITjb975wBwBLzk10ZmM-aq-SY1bfQ7mtERRKSjfTrE5pSTAwJd1kUont_PWT3Y=&amp;c=3080ISyebvu8f3a97_x-uiaY8zKEJpfe8OIA2MTOI8Eiqv4H4_LTlg==&amp;ch=1nGsdOKy0CSrW9iFmaXTdlyDibZApKCyrX3-84wFNcTxOEPTOAjHTA=="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r20.rs6.net/tn.jsp?f=001tanHENmxKcC44SqAkxZrQfzZ4odUZFQGjZcK1Fr4N1jM6SXQDrbSVy1Yhosun6ywHihXbc9K1_KBAZRQD5Wx_1rJfg7JF1okUMA-yhCDfhpW_-JAFNPnFYBG_QlWR5NTsK_yYc0KQOp0sJcypxCUhpdQd4l--AwVC0bRpyOYPLe89ujJpXoANDAqBXPsl7imN36GwbogsvxE4NxkzvGpDR0aKtbbWy2XnGDvENauda-thBK2QA2kcifotpp_rS5XUFVfP4n7L3k=&amp;c=3080ISyebvu8f3a97_x-uiaY8zKEJpfe8OIA2MTOI8Eiqv4H4_LTlg==&amp;ch=1nGsdOKy0CSrW9iFmaXTdlyDibZApKCyrX3-84wFNcTxOEPTOAjHTA==" TargetMode="External"/><Relationship Id="rId5" Type="http://schemas.openxmlformats.org/officeDocument/2006/relationships/hyperlink" Target="http://r20.rs6.net/tn.jsp?f=001tanHENmxKcC44SqAkxZrQfzZ4odUZFQGjZcK1Fr4N1jM6SXQDrbSVy1Yhosun6ywq13r1Ge0DmZXl3NS1fAdU_o2MNkK2cA4M1eGr4e1NQq9HDTjClhkp54FzUkfIXe7d4EgrQAGTvw6tpbj5O2_vFjcT3FHH54r3tONVCpsIZRzFSNfZLEvZJnjqN5I_VMqw00A2Pmq9thWYVvrIDfhPvlJVKInvodVmBi_smKr_c4=&amp;c=3080ISyebvu8f3a97_x-uiaY8zKEJpfe8OIA2MTOI8Eiqv4H4_LTlg==&amp;ch=1nGsdOKy0CSrW9iFmaXTdlyDibZApKCyrX3-84wFNcTxOEPTOAjHTA==" TargetMode="External"/><Relationship Id="rId4" Type="http://schemas.openxmlformats.org/officeDocument/2006/relationships/hyperlink" Target="http://r20.rs6.net/tn.jsp?f=001tanHENmxKcC44SqAkxZrQfzZ4odUZFQGjZcK1Fr4N1jM6SXQDrbSVy1Yhosun6ywDVeCivz53F9OaquRa9mb3eFfaev7KnPQnYvT08SlSiFEayH1lEBu-BFAHV6S1398eCOXj7DH8wk_WKKhGk9hzynNT0iuHQbtEXzIgbyhD75kyhdwWuFqnKqPBEWK2Davp-_H8B3cC7mo8SXpr6gHyiQc-pB_uXX0zskhu5uy2-4=&amp;c=3080ISyebvu8f3a97_x-uiaY8zKEJpfe8OIA2MTOI8Eiqv4H4_LTlg==&amp;ch=1nGsdOKy0CSrW9iFmaXTdlyDibZApKCyrX3-84wFNcTxOEPTOAjHTA=="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baseline="0" dirty="0">
              <a:cs typeface="Calibri"/>
            </a:endParaRPr>
          </a:p>
        </p:txBody>
      </p:sp>
      <p:sp>
        <p:nvSpPr>
          <p:cNvPr id="4" name="Slide Number Placeholder 3"/>
          <p:cNvSpPr>
            <a:spLocks noGrp="1"/>
          </p:cNvSpPr>
          <p:nvPr>
            <p:ph type="sldNum" sz="quarter" idx="10"/>
          </p:nvPr>
        </p:nvSpPr>
        <p:spPr/>
        <p:txBody>
          <a:bodyPr/>
          <a:lstStyle/>
          <a:p>
            <a:fld id="{0F08332C-4196-4BAA-8379-D1CF8D375562}" type="slidenum">
              <a:rPr lang="en-US" smtClean="0"/>
              <a:t>1</a:t>
            </a:fld>
            <a:endParaRPr lang="en-US"/>
          </a:p>
        </p:txBody>
      </p:sp>
    </p:spTree>
    <p:extLst>
      <p:ext uri="{BB962C8B-B14F-4D97-AF65-F5344CB8AC3E}">
        <p14:creationId xmlns:p14="http://schemas.microsoft.com/office/powerpoint/2010/main" val="3111649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FY2021 Appropriations: </a:t>
            </a:r>
            <a:endParaRPr lang="en-US" dirty="0"/>
          </a:p>
          <a:p>
            <a:r>
              <a:rPr lang="en-US" dirty="0"/>
              <a:t>Mark-ups in Senate: Likely next week and early June and continue after July 4th recess. </a:t>
            </a:r>
          </a:p>
          <a:p>
            <a:r>
              <a:rPr lang="en-US" dirty="0"/>
              <a:t>House: Will not proceed until the next COVID-19 relief bill has passed</a:t>
            </a:r>
          </a:p>
          <a:p>
            <a:r>
              <a:rPr lang="en-US" b="1" dirty="0"/>
              <a:t>Covid-19 Response Bills:</a:t>
            </a:r>
            <a:r>
              <a:rPr lang="en-US" dirty="0"/>
              <a:t> On Friday, Senate Democrats </a:t>
            </a:r>
            <a:r>
              <a:rPr lang="en-US" u="sng" dirty="0">
                <a:hlinkClick r:id="rId3"/>
              </a:rPr>
              <a:t>introduced</a:t>
            </a:r>
            <a:r>
              <a:rPr lang="en-US" dirty="0"/>
              <a:t> a COVID-19 response bill that aims to provide affordable coverage to Americans during the pandemic. It includes language that would require coverage of all COVID-19-related treatment, subsidized COBRA and a special enrollment period for healthcare.gov.</a:t>
            </a:r>
          </a:p>
          <a:p>
            <a:br>
              <a:rPr lang="en-US" dirty="0"/>
            </a:br>
            <a:endParaRPr lang="en-US" dirty="0"/>
          </a:p>
          <a:p>
            <a:r>
              <a:rPr lang="en-US" dirty="0"/>
              <a:t>Another bipartisan group of Senators introduced the "Paycheck Protection Extension Act", which would extend the deadline to apply to the Paycheck Protection Program (PPP) and the period that borrowers are allowed to use funds, as well as allow funds to be used to purchase PPE. The bill text can be found </a:t>
            </a:r>
            <a:r>
              <a:rPr lang="en-US" u="sng" dirty="0">
                <a:hlinkClick r:id="rId4"/>
              </a:rPr>
              <a:t>here</a:t>
            </a:r>
            <a:r>
              <a:rPr lang="en-US" dirty="0"/>
              <a:t>, and a summary is </a:t>
            </a:r>
            <a:r>
              <a:rPr lang="en-US" u="sng" dirty="0">
                <a:hlinkClick r:id="rId5"/>
              </a:rPr>
              <a:t>here</a:t>
            </a:r>
            <a:r>
              <a:rPr lang="en-US" dirty="0"/>
              <a:t>.</a:t>
            </a:r>
          </a:p>
          <a:p>
            <a:br>
              <a:rPr lang="en-US" dirty="0"/>
            </a:br>
            <a:endParaRPr lang="en-US" dirty="0"/>
          </a:p>
          <a:p>
            <a:r>
              <a:rPr lang="en-US" dirty="0"/>
              <a:t>When the Senate returns in June, they will have a busy agenda waiting for them. Finance Committee Chairman Chuck Grassley (R-IA) was quoted saying that he expects negotiations on the next coronavirus response to begin in the third or fourth week of June, and wrap up before August recess. (via </a:t>
            </a:r>
            <a:r>
              <a:rPr lang="en-US" u="sng" dirty="0">
                <a:hlinkClick r:id="rId6"/>
              </a:rPr>
              <a:t>Roll Call</a:t>
            </a:r>
            <a:r>
              <a:rPr lang="en-US" dirty="0"/>
              <a:t>)</a:t>
            </a:r>
          </a:p>
          <a:p>
            <a:br>
              <a:rPr lang="en-US" dirty="0"/>
            </a:br>
            <a:endParaRPr lang="en-US" dirty="0"/>
          </a:p>
          <a:p>
            <a:r>
              <a:rPr lang="en-US" dirty="0"/>
              <a:t>House Democrats are expressing more urgency on moving a COVID-19 relief package, and that the PPP fix that could come as soon as next week is not the only urgent need. We are hearing that House Democrats are pushing for negotiations with the pressure points of June 30 for state budgets and July 31 for the need to extend unemployment insurance.</a:t>
            </a:r>
          </a:p>
          <a:p>
            <a:endParaRPr lang="en-US" dirty="0">
              <a:cs typeface="Calibri"/>
            </a:endParaRPr>
          </a:p>
        </p:txBody>
      </p:sp>
      <p:sp>
        <p:nvSpPr>
          <p:cNvPr id="4" name="Slide Number Placeholder 3"/>
          <p:cNvSpPr>
            <a:spLocks noGrp="1"/>
          </p:cNvSpPr>
          <p:nvPr>
            <p:ph type="sldNum" sz="quarter" idx="5"/>
          </p:nvPr>
        </p:nvSpPr>
        <p:spPr/>
        <p:txBody>
          <a:bodyPr/>
          <a:lstStyle/>
          <a:p>
            <a:fld id="{0F08332C-4196-4BAA-8379-D1CF8D375562}" type="slidenum">
              <a:rPr lang="en-US" smtClean="0"/>
              <a:t>2</a:t>
            </a:fld>
            <a:endParaRPr lang="en-US"/>
          </a:p>
        </p:txBody>
      </p:sp>
    </p:spTree>
    <p:extLst>
      <p:ext uri="{BB962C8B-B14F-4D97-AF65-F5344CB8AC3E}">
        <p14:creationId xmlns:p14="http://schemas.microsoft.com/office/powerpoint/2010/main" val="798206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FY2021 Appropriations: </a:t>
            </a:r>
            <a:endParaRPr lang="en-US" dirty="0"/>
          </a:p>
          <a:p>
            <a:r>
              <a:rPr lang="en-US" dirty="0"/>
              <a:t>Mark-ups in Senate: Likely next week and early June and continue after July 4th recess. </a:t>
            </a:r>
          </a:p>
          <a:p>
            <a:r>
              <a:rPr lang="en-US" dirty="0"/>
              <a:t>House: Will not proceed until the next COVID-19 relief bill has passed</a:t>
            </a:r>
          </a:p>
          <a:p>
            <a:r>
              <a:rPr lang="en-US" b="1" dirty="0"/>
              <a:t>Covid-19 Response Bills:</a:t>
            </a:r>
            <a:r>
              <a:rPr lang="en-US" dirty="0"/>
              <a:t> On Friday, Senate Democrats </a:t>
            </a:r>
            <a:r>
              <a:rPr lang="en-US" u="sng" dirty="0">
                <a:hlinkClick r:id="rId3"/>
              </a:rPr>
              <a:t>introduced</a:t>
            </a:r>
            <a:r>
              <a:rPr lang="en-US" dirty="0"/>
              <a:t> a COVID-19 response bill that aims to provide affordable coverage to Americans during the pandemic. It includes language that would require coverage of all COVID-19-related treatment, subsidized COBRA and a special enrollment period for healthcare.gov.</a:t>
            </a:r>
          </a:p>
          <a:p>
            <a:br>
              <a:rPr lang="en-US" dirty="0"/>
            </a:br>
            <a:endParaRPr lang="en-US" dirty="0"/>
          </a:p>
          <a:p>
            <a:r>
              <a:rPr lang="en-US" dirty="0"/>
              <a:t>Another bipartisan group of Senators introduced the "Paycheck Protection Extension Act", which would extend the deadline to apply to the Paycheck Protection Program (PPP) and the period that borrowers are allowed to use funds, as well as allow funds to be used to purchase PPE. The bill text can be found </a:t>
            </a:r>
            <a:r>
              <a:rPr lang="en-US" u="sng" dirty="0">
                <a:hlinkClick r:id="rId4"/>
              </a:rPr>
              <a:t>here</a:t>
            </a:r>
            <a:r>
              <a:rPr lang="en-US" dirty="0"/>
              <a:t>, and a summary is </a:t>
            </a:r>
            <a:r>
              <a:rPr lang="en-US" u="sng" dirty="0">
                <a:hlinkClick r:id="rId5"/>
              </a:rPr>
              <a:t>here</a:t>
            </a:r>
            <a:r>
              <a:rPr lang="en-US" dirty="0"/>
              <a:t>.</a:t>
            </a:r>
          </a:p>
          <a:p>
            <a:br>
              <a:rPr lang="en-US" dirty="0"/>
            </a:br>
            <a:endParaRPr lang="en-US" dirty="0"/>
          </a:p>
          <a:p>
            <a:r>
              <a:rPr lang="en-US" dirty="0"/>
              <a:t>When the Senate returns in June, they will have a busy agenda waiting for them. Finance Committee Chairman Chuck Grassley (R-IA) was quoted saying that he expects negotiations on the next coronavirus response to begin in the third or fourth week of June, and wrap up before August recess. (via </a:t>
            </a:r>
            <a:r>
              <a:rPr lang="en-US" u="sng" dirty="0">
                <a:hlinkClick r:id="rId6"/>
              </a:rPr>
              <a:t>Roll Call</a:t>
            </a:r>
            <a:r>
              <a:rPr lang="en-US" dirty="0"/>
              <a:t>)</a:t>
            </a:r>
          </a:p>
          <a:p>
            <a:br>
              <a:rPr lang="en-US" dirty="0"/>
            </a:br>
            <a:endParaRPr lang="en-US" dirty="0"/>
          </a:p>
          <a:p>
            <a:r>
              <a:rPr lang="en-US" dirty="0"/>
              <a:t>House Democrats are expressing more urgency on moving a COVID-19 relief package, and that the PPP fix that could come as soon as next week is not the only urgent need. We are hearing that House Democrats are pushing for negotiations with the pressure points of June 30 for state budgets and July 31 for the need to extend unemployment insurance.</a:t>
            </a:r>
          </a:p>
          <a:p>
            <a:endParaRPr lang="en-US" dirty="0">
              <a:cs typeface="Calibri"/>
            </a:endParaRPr>
          </a:p>
        </p:txBody>
      </p:sp>
      <p:sp>
        <p:nvSpPr>
          <p:cNvPr id="4" name="Slide Number Placeholder 3"/>
          <p:cNvSpPr>
            <a:spLocks noGrp="1"/>
          </p:cNvSpPr>
          <p:nvPr>
            <p:ph type="sldNum" sz="quarter" idx="5"/>
          </p:nvPr>
        </p:nvSpPr>
        <p:spPr/>
        <p:txBody>
          <a:bodyPr/>
          <a:lstStyle/>
          <a:p>
            <a:fld id="{0F08332C-4196-4BAA-8379-D1CF8D375562}" type="slidenum">
              <a:rPr lang="en-US" smtClean="0"/>
              <a:t>3</a:t>
            </a:fld>
            <a:endParaRPr lang="en-US"/>
          </a:p>
        </p:txBody>
      </p:sp>
    </p:spTree>
    <p:extLst>
      <p:ext uri="{BB962C8B-B14F-4D97-AF65-F5344CB8AC3E}">
        <p14:creationId xmlns:p14="http://schemas.microsoft.com/office/powerpoint/2010/main" val="2625001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FY2021 Appropriations: </a:t>
            </a:r>
            <a:endParaRPr lang="en-US" dirty="0"/>
          </a:p>
          <a:p>
            <a:r>
              <a:rPr lang="en-US" dirty="0"/>
              <a:t>Mark-ups in Senate: Likely next week and early June and continue after July 4th recess. </a:t>
            </a:r>
          </a:p>
          <a:p>
            <a:r>
              <a:rPr lang="en-US" dirty="0"/>
              <a:t>House: Will not proceed until the next COVID-19 relief bill has passed</a:t>
            </a:r>
          </a:p>
          <a:p>
            <a:r>
              <a:rPr lang="en-US" b="1" dirty="0"/>
              <a:t>Covid-19 Response Bills:</a:t>
            </a:r>
            <a:r>
              <a:rPr lang="en-US" dirty="0"/>
              <a:t> On Friday, Senate Democrats </a:t>
            </a:r>
            <a:r>
              <a:rPr lang="en-US" u="sng" dirty="0">
                <a:hlinkClick r:id="rId3"/>
              </a:rPr>
              <a:t>introduced</a:t>
            </a:r>
            <a:r>
              <a:rPr lang="en-US" dirty="0"/>
              <a:t> a COVID-19 response bill that aims to provide affordable coverage to Americans during the pandemic. It includes language that would require coverage of all COVID-19-related treatment, subsidized COBRA and a special enrollment period for healthcare.gov.</a:t>
            </a:r>
          </a:p>
          <a:p>
            <a:br>
              <a:rPr lang="en-US" dirty="0"/>
            </a:br>
            <a:endParaRPr lang="en-US" dirty="0"/>
          </a:p>
          <a:p>
            <a:r>
              <a:rPr lang="en-US" dirty="0"/>
              <a:t>Another bipartisan group of Senators introduced the "Paycheck Protection Extension Act", which would extend the deadline to apply to the Paycheck Protection Program (PPP) and the period that borrowers are allowed to use funds, as well as allow funds to be used to purchase PPE. The bill text can be found </a:t>
            </a:r>
            <a:r>
              <a:rPr lang="en-US" u="sng" dirty="0">
                <a:hlinkClick r:id="rId4"/>
              </a:rPr>
              <a:t>here</a:t>
            </a:r>
            <a:r>
              <a:rPr lang="en-US" dirty="0"/>
              <a:t>, and a summary is </a:t>
            </a:r>
            <a:r>
              <a:rPr lang="en-US" u="sng" dirty="0">
                <a:hlinkClick r:id="rId5"/>
              </a:rPr>
              <a:t>here</a:t>
            </a:r>
            <a:r>
              <a:rPr lang="en-US" dirty="0"/>
              <a:t>.</a:t>
            </a:r>
          </a:p>
          <a:p>
            <a:br>
              <a:rPr lang="en-US" dirty="0"/>
            </a:br>
            <a:endParaRPr lang="en-US" dirty="0"/>
          </a:p>
          <a:p>
            <a:r>
              <a:rPr lang="en-US" dirty="0"/>
              <a:t>When the Senate returns in June, they will have a busy agenda waiting for them. Finance Committee Chairman Chuck Grassley (R-IA) was quoted saying that he expects negotiations on the next coronavirus response to begin in the third or fourth week of June, and wrap up before August recess. (via </a:t>
            </a:r>
            <a:r>
              <a:rPr lang="en-US" u="sng" dirty="0">
                <a:hlinkClick r:id="rId6"/>
              </a:rPr>
              <a:t>Roll Call</a:t>
            </a:r>
            <a:r>
              <a:rPr lang="en-US" dirty="0"/>
              <a:t>)</a:t>
            </a:r>
          </a:p>
          <a:p>
            <a:br>
              <a:rPr lang="en-US" dirty="0"/>
            </a:br>
            <a:endParaRPr lang="en-US" dirty="0"/>
          </a:p>
          <a:p>
            <a:r>
              <a:rPr lang="en-US" dirty="0"/>
              <a:t>House Democrats are expressing more urgency on moving a COVID-19 relief package, and that the PPP fix that could come as soon as next week is not the only urgent need. We are hearing that House Democrats are pushing for negotiations with the pressure points of June 30 for state budgets and July 31 for the need to extend unemployment insurance.</a:t>
            </a:r>
          </a:p>
          <a:p>
            <a:endParaRPr lang="en-US" dirty="0">
              <a:cs typeface="Calibri"/>
            </a:endParaRPr>
          </a:p>
        </p:txBody>
      </p:sp>
      <p:sp>
        <p:nvSpPr>
          <p:cNvPr id="4" name="Slide Number Placeholder 3"/>
          <p:cNvSpPr>
            <a:spLocks noGrp="1"/>
          </p:cNvSpPr>
          <p:nvPr>
            <p:ph type="sldNum" sz="quarter" idx="5"/>
          </p:nvPr>
        </p:nvSpPr>
        <p:spPr/>
        <p:txBody>
          <a:bodyPr/>
          <a:lstStyle/>
          <a:p>
            <a:fld id="{0F08332C-4196-4BAA-8379-D1CF8D375562}" type="slidenum">
              <a:rPr lang="en-US" smtClean="0"/>
              <a:t>4</a:t>
            </a:fld>
            <a:endParaRPr lang="en-US"/>
          </a:p>
        </p:txBody>
      </p:sp>
    </p:spTree>
    <p:extLst>
      <p:ext uri="{BB962C8B-B14F-4D97-AF65-F5344CB8AC3E}">
        <p14:creationId xmlns:p14="http://schemas.microsoft.com/office/powerpoint/2010/main" val="4279787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a:endParaRPr lang="en-US" dirty="0">
              <a:cs typeface="Calibri"/>
            </a:endParaRPr>
          </a:p>
        </p:txBody>
      </p:sp>
      <p:sp>
        <p:nvSpPr>
          <p:cNvPr id="4" name="Slide Number Placeholder 3"/>
          <p:cNvSpPr>
            <a:spLocks noGrp="1"/>
          </p:cNvSpPr>
          <p:nvPr>
            <p:ph type="sldNum" sz="quarter" idx="5"/>
          </p:nvPr>
        </p:nvSpPr>
        <p:spPr/>
        <p:txBody>
          <a:bodyPr/>
          <a:lstStyle/>
          <a:p>
            <a:fld id="{0F08332C-4196-4BAA-8379-D1CF8D375562}" type="slidenum">
              <a:rPr lang="en-US" smtClean="0"/>
              <a:t>4</a:t>
            </a:fld>
            <a:endParaRPr lang="en-US"/>
          </a:p>
        </p:txBody>
      </p:sp>
    </p:spTree>
    <p:extLst>
      <p:ext uri="{BB962C8B-B14F-4D97-AF65-F5344CB8AC3E}">
        <p14:creationId xmlns:p14="http://schemas.microsoft.com/office/powerpoint/2010/main" val="458817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National Association of</a:t>
            </a:r>
            <a:br>
              <a:rPr lang="en-US"/>
            </a:br>
            <a:r>
              <a:rPr lang="en-US"/>
              <a:t>Councils on</a:t>
            </a:r>
            <a:br>
              <a:rPr lang="en-US"/>
            </a:br>
            <a:r>
              <a:rPr lang="en-US"/>
              <a:t>Developmental Disabilities</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National</a:t>
            </a:r>
          </a:p>
          <a:p>
            <a:r>
              <a:rPr lang="en-US"/>
              <a:t>Non-profit</a:t>
            </a:r>
          </a:p>
          <a:p>
            <a:r>
              <a:rPr lang="en-US"/>
              <a:t>Membership-based</a:t>
            </a:r>
          </a:p>
          <a:p>
            <a:endParaRPr lang="en-US"/>
          </a:p>
        </p:txBody>
      </p:sp>
      <p:sp>
        <p:nvSpPr>
          <p:cNvPr id="4" name="Date Placeholder 3"/>
          <p:cNvSpPr>
            <a:spLocks noGrp="1"/>
          </p:cNvSpPr>
          <p:nvPr>
            <p:ph type="dt" sz="half" idx="10"/>
          </p:nvPr>
        </p:nvSpPr>
        <p:spPr/>
        <p:txBody>
          <a:bodyPr/>
          <a:lstStyle/>
          <a:p>
            <a:fld id="{F261030D-7635-4D6E-A552-892831EEB5CE}"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184681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National Association of</a:t>
            </a:r>
            <a:br>
              <a:rPr lang="en-US"/>
            </a:br>
            <a:r>
              <a:rPr lang="en-US"/>
              <a:t>Councils on</a:t>
            </a:r>
            <a:br>
              <a:rPr lang="en-US"/>
            </a:br>
            <a:r>
              <a:rPr lang="en-US"/>
              <a:t>Developmental Disabilities</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National</a:t>
            </a:r>
          </a:p>
          <a:p>
            <a:r>
              <a:rPr lang="en-US"/>
              <a:t>Non-profit</a:t>
            </a:r>
          </a:p>
          <a:p>
            <a:r>
              <a:rPr lang="en-US"/>
              <a:t>Membership-based</a:t>
            </a:r>
          </a:p>
          <a:p>
            <a:endParaRPr lang="en-US"/>
          </a:p>
        </p:txBody>
      </p:sp>
      <p:sp>
        <p:nvSpPr>
          <p:cNvPr id="4" name="Date Placeholder 3"/>
          <p:cNvSpPr>
            <a:spLocks noGrp="1"/>
          </p:cNvSpPr>
          <p:nvPr>
            <p:ph type="dt" sz="half" idx="10"/>
          </p:nvPr>
        </p:nvSpPr>
        <p:spPr/>
        <p:txBody>
          <a:bodyPr/>
          <a:lstStyle/>
          <a:p>
            <a:fld id="{F261030D-7635-4D6E-A552-892831EEB5CE}"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33462916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National Association of Councils on </a:t>
            </a:r>
            <a:br>
              <a:rPr lang="en-US"/>
            </a:br>
            <a:r>
              <a:rPr lang="en-US"/>
              <a:t>Developmental Disabilities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Serve as the collective voice of the nation’s 56 DD Councils which exist in ever state and territory of the US</a:t>
            </a:r>
          </a:p>
          <a:p>
            <a:pPr lvl="0"/>
            <a:r>
              <a:rPr lang="en-US"/>
              <a:t>The mission of the DD Councils, and therefore NACDD, is Systems Change</a:t>
            </a:r>
          </a:p>
          <a:p>
            <a:pPr lvl="0"/>
            <a:r>
              <a:rPr lang="en-US"/>
              <a:t>Established in 1970 as part of the first Reauthorization of the Developmental Disabilities Assistance and Bill of Rights Act (DD Act)</a:t>
            </a:r>
          </a:p>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1030D-7635-4D6E-A552-892831EEB5CE}" type="datetimeFigureOut">
              <a:rPr lang="en-US" smtClean="0"/>
              <a:t>6/10/2020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522-D8F7-421B-8518-6A5347804991}"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8305" y="5805678"/>
            <a:ext cx="3081386" cy="1052322"/>
          </a:xfrm>
          <a:prstGeom prst="rect">
            <a:avLst/>
          </a:prstGeom>
        </p:spPr>
      </p:pic>
    </p:spTree>
    <p:extLst>
      <p:ext uri="{BB962C8B-B14F-4D97-AF65-F5344CB8AC3E}">
        <p14:creationId xmlns:p14="http://schemas.microsoft.com/office/powerpoint/2010/main" val="261684132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National Association of Councils on </a:t>
            </a:r>
            <a:br>
              <a:rPr lang="en-US"/>
            </a:br>
            <a:r>
              <a:rPr lang="en-US"/>
              <a:t>Developmental Disabilities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Serve as the collective voice of the nation’s 56 DD Councils which exist in ever state and territory of the US</a:t>
            </a:r>
          </a:p>
          <a:p>
            <a:pPr lvl="0"/>
            <a:r>
              <a:rPr lang="en-US"/>
              <a:t>The mission of the DD Councils, and therefore NACDD, is Systems Change</a:t>
            </a:r>
          </a:p>
          <a:p>
            <a:pPr lvl="0"/>
            <a:r>
              <a:rPr lang="en-US"/>
              <a:t>Established in 1970 as part of the first Reauthorization of the Developmental Disabilities Assistance and Bill of Rights Act (DD Act)</a:t>
            </a:r>
          </a:p>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1030D-7635-4D6E-A552-892831EEB5CE}" type="datetimeFigureOut">
              <a:rPr lang="en-US" smtClean="0"/>
              <a:t>6/10/2020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522-D8F7-421B-8518-6A5347804991}"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8305" y="5805678"/>
            <a:ext cx="3081386" cy="1052322"/>
          </a:xfrm>
          <a:prstGeom prst="rect">
            <a:avLst/>
          </a:prstGeom>
        </p:spPr>
      </p:pic>
    </p:spTree>
    <p:extLst>
      <p:ext uri="{BB962C8B-B14F-4D97-AF65-F5344CB8AC3E}">
        <p14:creationId xmlns:p14="http://schemas.microsoft.com/office/powerpoint/2010/main" val="134851157"/>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hhs.gov/about/news/2020/06/09/ocr-resolves-complaints-after-state-connecticut-private-hospital-safeguard-rights-persons.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docs.google.com/document/d/1SaIboeKvHkMbgdB9OSUxTr2ic_sS_NVAoVzCuD6m8tU/edit?usp=sharing&#8203;"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eprangley@nacdd.or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docs.google.com/document/d/1SaIboeKvHkMbgdB9OSUxTr2ic_sS_NVAoVzCuD6m8tU/edit?usp=sharing%E2%80%8B"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Calibri"/>
                <a:cs typeface="Calibri Light"/>
              </a:rPr>
              <a:t>NACDD </a:t>
            </a:r>
            <a:br>
              <a:rPr lang="en-US" dirty="0">
                <a:latin typeface="Calibri"/>
                <a:cs typeface="Calibri Light"/>
              </a:rPr>
            </a:br>
            <a:r>
              <a:rPr lang="en-US">
                <a:latin typeface="Calibri"/>
                <a:cs typeface="Calibri Light"/>
              </a:rPr>
              <a:t>Policy Update</a:t>
            </a:r>
            <a:br>
              <a:rPr lang="en-US" dirty="0">
                <a:latin typeface="Calibri"/>
                <a:cs typeface="Calibri Light"/>
              </a:rPr>
            </a:br>
            <a:r>
              <a:rPr lang="en-US">
                <a:latin typeface="Calibri"/>
                <a:cs typeface="Calibri Light"/>
              </a:rPr>
              <a:t>June 10</a:t>
            </a:r>
            <a:endParaRPr lang="en-US">
              <a:latin typeface="Calibri"/>
            </a:endParaRPr>
          </a:p>
        </p:txBody>
      </p:sp>
      <p:sp>
        <p:nvSpPr>
          <p:cNvPr id="3" name="Subtitle 2"/>
          <p:cNvSpPr>
            <a:spLocks noGrp="1"/>
          </p:cNvSpPr>
          <p:nvPr>
            <p:ph type="subTitle" idx="1"/>
          </p:nvPr>
        </p:nvSpPr>
        <p:spPr/>
        <p:txBody>
          <a:bodyPr vert="horz" lIns="91440" tIns="45720" rIns="91440" bIns="45720" rtlCol="0" anchor="t">
            <a:normAutofit/>
          </a:bodyPr>
          <a:lstStyle/>
          <a:p>
            <a:endParaRPr lang="en-US" dirty="0"/>
          </a:p>
          <a:p>
            <a:r>
              <a:rPr lang="en-US" dirty="0"/>
              <a:t>Erin </a:t>
            </a:r>
            <a:r>
              <a:rPr lang="en-US" dirty="0" err="1"/>
              <a:t>Prangley</a:t>
            </a:r>
            <a:r>
              <a:rPr lang="en-US" dirty="0"/>
              <a:t>, NACDD, Director, Public Policy</a:t>
            </a:r>
            <a:endParaRPr lang="en-US" dirty="0">
              <a:cs typeface="Calibri"/>
            </a:endParaRPr>
          </a:p>
          <a:p>
            <a:r>
              <a:rPr lang="en-US" dirty="0">
                <a:cs typeface="Calibri"/>
              </a:rPr>
              <a:t>eprangley@nacdd.org</a:t>
            </a:r>
          </a:p>
        </p:txBody>
      </p:sp>
    </p:spTree>
    <p:extLst>
      <p:ext uri="{BB962C8B-B14F-4D97-AF65-F5344CB8AC3E}">
        <p14:creationId xmlns:p14="http://schemas.microsoft.com/office/powerpoint/2010/main" val="173194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89752-1F49-41D1-A904-BF406CECAF29}"/>
              </a:ext>
            </a:extLst>
          </p:cNvPr>
          <p:cNvSpPr txBox="1"/>
          <p:nvPr/>
        </p:nvSpPr>
        <p:spPr>
          <a:xfrm>
            <a:off x="4056551" y="377991"/>
            <a:ext cx="406800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ea typeface="+mn-lt"/>
                <a:cs typeface="+mn-lt"/>
              </a:rPr>
              <a:t>Legislative Update </a:t>
            </a:r>
            <a:endParaRPr lang="en-US" sz="4000">
              <a:cs typeface="Calibri" panose="020F0502020204030204"/>
            </a:endParaRPr>
          </a:p>
        </p:txBody>
      </p:sp>
      <p:sp>
        <p:nvSpPr>
          <p:cNvPr id="3" name="TextBox 2">
            <a:extLst>
              <a:ext uri="{FF2B5EF4-FFF2-40B4-BE49-F238E27FC236}">
                <a16:creationId xmlns:a16="http://schemas.microsoft.com/office/drawing/2014/main" id="{A642B184-7D94-4F5B-A2EC-71C2D7356CF9}"/>
              </a:ext>
            </a:extLst>
          </p:cNvPr>
          <p:cNvSpPr txBox="1"/>
          <p:nvPr/>
        </p:nvSpPr>
        <p:spPr>
          <a:xfrm>
            <a:off x="569687" y="1304471"/>
            <a:ext cx="72789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dirty="0">
              <a:cs typeface="Calibri"/>
            </a:endParaRPr>
          </a:p>
        </p:txBody>
      </p:sp>
      <p:sp>
        <p:nvSpPr>
          <p:cNvPr id="5" name="TextBox 4">
            <a:extLst>
              <a:ext uri="{FF2B5EF4-FFF2-40B4-BE49-F238E27FC236}">
                <a16:creationId xmlns:a16="http://schemas.microsoft.com/office/drawing/2014/main" id="{0560C07B-3464-4A5E-825D-5A94E7448958}"/>
              </a:ext>
            </a:extLst>
          </p:cNvPr>
          <p:cNvSpPr txBox="1"/>
          <p:nvPr/>
        </p:nvSpPr>
        <p:spPr>
          <a:xfrm>
            <a:off x="235659" y="1082284"/>
            <a:ext cx="113429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
        <p:nvSpPr>
          <p:cNvPr id="2" name="TextBox 1">
            <a:extLst>
              <a:ext uri="{FF2B5EF4-FFF2-40B4-BE49-F238E27FC236}">
                <a16:creationId xmlns:a16="http://schemas.microsoft.com/office/drawing/2014/main" id="{6B39B13F-8CC2-4C9D-8449-9F7CBF84B2A9}"/>
              </a:ext>
            </a:extLst>
          </p:cNvPr>
          <p:cNvSpPr txBox="1"/>
          <p:nvPr/>
        </p:nvSpPr>
        <p:spPr>
          <a:xfrm>
            <a:off x="1361873" y="2109465"/>
            <a:ext cx="9859528" cy="923330"/>
          </a:xfrm>
          <a:prstGeom prst="rect">
            <a:avLst/>
          </a:prstGeom>
          <a:noFill/>
          <a:ln w="57150">
            <a:solidFill>
              <a:srgbClr val="00B0F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HEROES/COVID-4 – Remains stalled. Advocacy meetings continue with Senate staff on two provisions in </a:t>
            </a:r>
            <a:r>
              <a:rPr lang="en-US">
                <a:cs typeface="Calibri"/>
              </a:rPr>
              <a:t>the HEROES Act: Funding DD Act programs through emergency supplemental appropriations and adult </a:t>
            </a:r>
            <a:r>
              <a:rPr lang="en-US" dirty="0">
                <a:cs typeface="Calibri"/>
              </a:rPr>
              <a:t>dependent economic impact payments.</a:t>
            </a:r>
          </a:p>
        </p:txBody>
      </p:sp>
      <p:sp>
        <p:nvSpPr>
          <p:cNvPr id="7" name="TextBox 6">
            <a:extLst>
              <a:ext uri="{FF2B5EF4-FFF2-40B4-BE49-F238E27FC236}">
                <a16:creationId xmlns:a16="http://schemas.microsoft.com/office/drawing/2014/main" id="{04277F0F-9032-4A28-9C24-67A42711F1C8}"/>
              </a:ext>
            </a:extLst>
          </p:cNvPr>
          <p:cNvSpPr txBox="1"/>
          <p:nvPr/>
        </p:nvSpPr>
        <p:spPr>
          <a:xfrm>
            <a:off x="1360449" y="1304692"/>
            <a:ext cx="9852102" cy="369332"/>
          </a:xfrm>
          <a:prstGeom prst="rect">
            <a:avLst/>
          </a:prstGeom>
          <a:noFill/>
          <a:ln w="57150">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563C1"/>
                </a:solidFill>
                <a:cs typeface="Segoe UI"/>
              </a:rPr>
              <a:t>Appropriations – Meeting with OMB. Assumption is continuing resolution through </a:t>
            </a:r>
            <a:r>
              <a:rPr lang="en-US" dirty="0">
                <a:solidFill>
                  <a:srgbClr val="0563C1"/>
                </a:solidFill>
                <a:cs typeface="Segoe UI"/>
              </a:rPr>
              <a:t>March. </a:t>
            </a:r>
          </a:p>
        </p:txBody>
      </p:sp>
    </p:spTree>
    <p:extLst>
      <p:ext uri="{BB962C8B-B14F-4D97-AF65-F5344CB8AC3E}">
        <p14:creationId xmlns:p14="http://schemas.microsoft.com/office/powerpoint/2010/main" val="909274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89752-1F49-41D1-A904-BF406CECAF29}"/>
              </a:ext>
            </a:extLst>
          </p:cNvPr>
          <p:cNvSpPr txBox="1"/>
          <p:nvPr/>
        </p:nvSpPr>
        <p:spPr>
          <a:xfrm>
            <a:off x="3358051" y="405205"/>
            <a:ext cx="508400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ea typeface="+mn-lt"/>
                <a:cs typeface="+mn-lt"/>
              </a:rPr>
              <a:t>Administrative Update </a:t>
            </a:r>
            <a:endParaRPr lang="en-US" sz="4000" dirty="0">
              <a:cs typeface="Calibri" panose="020F0502020204030204"/>
            </a:endParaRPr>
          </a:p>
        </p:txBody>
      </p:sp>
      <p:sp>
        <p:nvSpPr>
          <p:cNvPr id="3" name="TextBox 2">
            <a:extLst>
              <a:ext uri="{FF2B5EF4-FFF2-40B4-BE49-F238E27FC236}">
                <a16:creationId xmlns:a16="http://schemas.microsoft.com/office/drawing/2014/main" id="{A642B184-7D94-4F5B-A2EC-71C2D7356CF9}"/>
              </a:ext>
            </a:extLst>
          </p:cNvPr>
          <p:cNvSpPr txBox="1"/>
          <p:nvPr/>
        </p:nvSpPr>
        <p:spPr>
          <a:xfrm>
            <a:off x="569687" y="1304471"/>
            <a:ext cx="72789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dirty="0">
              <a:cs typeface="Calibri"/>
            </a:endParaRPr>
          </a:p>
        </p:txBody>
      </p:sp>
      <p:sp>
        <p:nvSpPr>
          <p:cNvPr id="5" name="TextBox 4">
            <a:extLst>
              <a:ext uri="{FF2B5EF4-FFF2-40B4-BE49-F238E27FC236}">
                <a16:creationId xmlns:a16="http://schemas.microsoft.com/office/drawing/2014/main" id="{0560C07B-3464-4A5E-825D-5A94E7448958}"/>
              </a:ext>
            </a:extLst>
          </p:cNvPr>
          <p:cNvSpPr txBox="1"/>
          <p:nvPr/>
        </p:nvSpPr>
        <p:spPr>
          <a:xfrm>
            <a:off x="235659" y="1082284"/>
            <a:ext cx="113429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
        <p:nvSpPr>
          <p:cNvPr id="7" name="TextBox 6">
            <a:extLst>
              <a:ext uri="{FF2B5EF4-FFF2-40B4-BE49-F238E27FC236}">
                <a16:creationId xmlns:a16="http://schemas.microsoft.com/office/drawing/2014/main" id="{04277F0F-9032-4A28-9C24-67A42711F1C8}"/>
              </a:ext>
            </a:extLst>
          </p:cNvPr>
          <p:cNvSpPr txBox="1"/>
          <p:nvPr/>
        </p:nvSpPr>
        <p:spPr>
          <a:xfrm>
            <a:off x="897142" y="1327923"/>
            <a:ext cx="4926981" cy="3693319"/>
          </a:xfrm>
          <a:prstGeom prst="rect">
            <a:avLst/>
          </a:prstGeom>
          <a:noFill/>
          <a:ln w="57150">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563C1"/>
                </a:solidFill>
                <a:cs typeface="Segoe UI"/>
              </a:rPr>
              <a:t>OCR Connecticutt Settlement on Visitor Policy!</a:t>
            </a:r>
            <a:endParaRPr lang="en-US" dirty="0">
              <a:solidFill>
                <a:srgbClr val="0563C1"/>
              </a:solidFill>
              <a:cs typeface="Segoe UI"/>
            </a:endParaRPr>
          </a:p>
          <a:p>
            <a:r>
              <a:rPr lang="en-US" dirty="0">
                <a:ea typeface="+mn-lt"/>
                <a:cs typeface="+mn-lt"/>
              </a:rPr>
              <a:t>The Office for Civil Rights (OCR) at the U.S. Department of Health &amp; Human Services announced a resolution making clear that federal law requires hospitals and the state agencies overseeing them to modify policies to ensure patients with disabilities can safely access the in-person supports needed to benefit from medical care during the COVID-19 pandemic. </a:t>
            </a:r>
            <a:r>
              <a:rPr lang="en-US">
                <a:cs typeface="Calibri" panose="020F0502020204030204"/>
              </a:rPr>
              <a:t>Resolution Announcement can be found at:</a:t>
            </a:r>
            <a:r>
              <a:rPr lang="en-US">
                <a:ea typeface="+mn-lt"/>
                <a:cs typeface="+mn-lt"/>
              </a:rPr>
              <a:t> </a:t>
            </a:r>
            <a:r>
              <a:rPr lang="en-US">
                <a:ea typeface="+mn-lt"/>
                <a:cs typeface="+mn-lt"/>
                <a:hlinkClick r:id="rId3"/>
              </a:rPr>
              <a:t>https://www.hhs.gov/about/news/2020/06/09/ocr-resolves-complaints-after-state-connecticut-private-hospital-safeguard-rights-persons.html</a:t>
            </a:r>
            <a:endParaRPr lang="en-US">
              <a:cs typeface="Calibri" panose="020F0502020204030204"/>
            </a:endParaRPr>
          </a:p>
        </p:txBody>
      </p:sp>
      <p:pic>
        <p:nvPicPr>
          <p:cNvPr id="8" name="Picture 8" descr="A picture containing bicycle, woman, blue, people&#10;&#10;Description generated with very high confidence">
            <a:extLst>
              <a:ext uri="{FF2B5EF4-FFF2-40B4-BE49-F238E27FC236}">
                <a16:creationId xmlns:a16="http://schemas.microsoft.com/office/drawing/2014/main" id="{62FAF4C0-FFC4-49F3-8247-D2C1BDA589E7}"/>
              </a:ext>
            </a:extLst>
          </p:cNvPr>
          <p:cNvPicPr>
            <a:picLocks noChangeAspect="1"/>
          </p:cNvPicPr>
          <p:nvPr/>
        </p:nvPicPr>
        <p:blipFill>
          <a:blip r:embed="rId4"/>
          <a:stretch>
            <a:fillRect/>
          </a:stretch>
        </p:blipFill>
        <p:spPr>
          <a:xfrm>
            <a:off x="6675863" y="1324457"/>
            <a:ext cx="4936272" cy="3697988"/>
          </a:xfrm>
          <a:prstGeom prst="rect">
            <a:avLst/>
          </a:prstGeom>
        </p:spPr>
      </p:pic>
    </p:spTree>
    <p:extLst>
      <p:ext uri="{BB962C8B-B14F-4D97-AF65-F5344CB8AC3E}">
        <p14:creationId xmlns:p14="http://schemas.microsoft.com/office/powerpoint/2010/main" val="1548314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89752-1F49-41D1-A904-BF406CECAF29}"/>
              </a:ext>
            </a:extLst>
          </p:cNvPr>
          <p:cNvSpPr txBox="1"/>
          <p:nvPr/>
        </p:nvSpPr>
        <p:spPr>
          <a:xfrm>
            <a:off x="295808" y="359778"/>
            <a:ext cx="4004588" cy="73804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3200">
                <a:latin typeface="+mj-lt"/>
                <a:ea typeface="+mj-ea"/>
                <a:cs typeface="Calibri Light"/>
              </a:rPr>
              <a:t>Reopening Issues</a:t>
            </a:r>
            <a:endParaRPr lang="en-US" sz="3200" dirty="0">
              <a:latin typeface="+mj-lt"/>
              <a:ea typeface="+mj-ea"/>
              <a:cs typeface="Calibri Light"/>
            </a:endParaRPr>
          </a:p>
        </p:txBody>
      </p:sp>
      <p:sp>
        <p:nvSpPr>
          <p:cNvPr id="2" name="TextBox 1">
            <a:extLst>
              <a:ext uri="{FF2B5EF4-FFF2-40B4-BE49-F238E27FC236}">
                <a16:creationId xmlns:a16="http://schemas.microsoft.com/office/drawing/2014/main" id="{6B39B13F-8CC2-4C9D-8449-9F7CBF84B2A9}"/>
              </a:ext>
            </a:extLst>
          </p:cNvPr>
          <p:cNvSpPr txBox="1"/>
          <p:nvPr/>
        </p:nvSpPr>
        <p:spPr>
          <a:xfrm>
            <a:off x="323688" y="1211767"/>
            <a:ext cx="3948831" cy="2939784"/>
          </a:xfrm>
          <a:prstGeom prst="rect">
            <a:avLst/>
          </a:prstGeom>
          <a:ln w="57150">
            <a:solidFill>
              <a:schemeClr val="accent1"/>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b="1" dirty="0">
                <a:solidFill>
                  <a:schemeClr val="accent2"/>
                </a:solidFill>
              </a:rPr>
              <a:t>Un-winding Emergency Medicaid Waivers. </a:t>
            </a:r>
            <a:br>
              <a:rPr lang="en-US" dirty="0"/>
            </a:br>
            <a:r>
              <a:rPr lang="en-US" dirty="0"/>
              <a:t>CMS needs state stakeholder input on "un-winding" emergency waivers. There will not be public comment, but NACDD can advocate directly to CMS. We plan to reconviene the Emergency Waiver Task Force to to provide recommendations to CMS. Contact </a:t>
            </a:r>
            <a:r>
              <a:rPr lang="en-US"/>
              <a:t>Erin Prangley if you have comments or want to join the task force. </a:t>
            </a:r>
            <a:endParaRPr lang="en-US">
              <a:cs typeface="Calibri" panose="020F0502020204030204"/>
            </a:endParaRPr>
          </a:p>
        </p:txBody>
      </p:sp>
      <p:pic>
        <p:nvPicPr>
          <p:cNvPr id="6" name="Picture 7" descr="A close up of a logo&#10;&#10;Description generated with very high confidence">
            <a:extLst>
              <a:ext uri="{FF2B5EF4-FFF2-40B4-BE49-F238E27FC236}">
                <a16:creationId xmlns:a16="http://schemas.microsoft.com/office/drawing/2014/main" id="{B4869712-FFEC-43E0-8E9D-803497680632}"/>
              </a:ext>
            </a:extLst>
          </p:cNvPr>
          <p:cNvPicPr>
            <a:picLocks noChangeAspect="1"/>
          </p:cNvPicPr>
          <p:nvPr/>
        </p:nvPicPr>
        <p:blipFill rotWithShape="1">
          <a:blip r:embed="rId3"/>
          <a:srcRect l="7276" r="10124"/>
          <a:stretch/>
        </p:blipFill>
        <p:spPr>
          <a:xfrm>
            <a:off x="4639056" y="10"/>
            <a:ext cx="7552944" cy="6857990"/>
          </a:xfrm>
          <a:prstGeom prst="rect">
            <a:avLst/>
          </a:prstGeom>
          <a:effectLst/>
        </p:spPr>
      </p:pic>
      <p:sp>
        <p:nvSpPr>
          <p:cNvPr id="9" name="TextBox 8">
            <a:extLst>
              <a:ext uri="{FF2B5EF4-FFF2-40B4-BE49-F238E27FC236}">
                <a16:creationId xmlns:a16="http://schemas.microsoft.com/office/drawing/2014/main" id="{9EE7EF67-1A85-489B-9D16-7DF7994914DE}"/>
              </a:ext>
            </a:extLst>
          </p:cNvPr>
          <p:cNvSpPr txBox="1"/>
          <p:nvPr/>
        </p:nvSpPr>
        <p:spPr>
          <a:xfrm>
            <a:off x="291791" y="4436327"/>
            <a:ext cx="3941955" cy="2031325"/>
          </a:xfrm>
          <a:prstGeom prst="rect">
            <a:avLst/>
          </a:prstGeom>
          <a:noFill/>
          <a:ln w="57150">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1"/>
                </a:solidFill>
                <a:cs typeface="Calibri"/>
              </a:rPr>
              <a:t>State Education Reopening Plans.</a:t>
            </a:r>
            <a:r>
              <a:rPr lang="en-US" b="1" dirty="0">
                <a:solidFill>
                  <a:schemeClr val="accent1"/>
                </a:solidFill>
                <a:ea typeface="+mn-lt"/>
                <a:cs typeface="+mn-lt"/>
              </a:rPr>
              <a:t> </a:t>
            </a:r>
            <a:endParaRPr lang="en-US" b="1">
              <a:solidFill>
                <a:schemeClr val="accent1"/>
              </a:solidFill>
              <a:cs typeface="Calibri"/>
            </a:endParaRPr>
          </a:p>
          <a:p>
            <a:r>
              <a:rPr lang="en-US">
                <a:cs typeface="Calibri"/>
              </a:rPr>
              <a:t>Click here for list of state education reopening plans. Does your state have a plan for students with disabilities? </a:t>
            </a:r>
            <a:endParaRPr lang="en-US"/>
          </a:p>
          <a:p>
            <a:r>
              <a:rPr lang="en-US" dirty="0">
                <a:ea typeface="+mn-lt"/>
                <a:cs typeface="+mn-lt"/>
                <a:hlinkClick r:id="rId4"/>
              </a:rPr>
              <a:t>https://docs.google.com/document/d/1SaIboeKvHkMbgdB9OSUxTr2ic_sS_NVAoVzCuD6m8tU/edit?usp=sharing</a:t>
            </a:r>
            <a:endParaRPr lang="en-US" dirty="0"/>
          </a:p>
        </p:txBody>
      </p:sp>
    </p:spTree>
    <p:extLst>
      <p:ext uri="{BB962C8B-B14F-4D97-AF65-F5344CB8AC3E}">
        <p14:creationId xmlns:p14="http://schemas.microsoft.com/office/powerpoint/2010/main" val="214900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89752-1F49-41D1-A904-BF406CECAF29}"/>
              </a:ext>
            </a:extLst>
          </p:cNvPr>
          <p:cNvSpPr txBox="1"/>
          <p:nvPr/>
        </p:nvSpPr>
        <p:spPr>
          <a:xfrm>
            <a:off x="838200" y="365125"/>
            <a:ext cx="10515600" cy="79588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400">
                <a:latin typeface="+mj-lt"/>
                <a:ea typeface="+mj-ea"/>
                <a:cs typeface="+mj-cs"/>
              </a:rPr>
              <a:t>Next Steps</a:t>
            </a:r>
          </a:p>
        </p:txBody>
      </p:sp>
      <p:sp>
        <p:nvSpPr>
          <p:cNvPr id="2" name="TextBox 1">
            <a:extLst>
              <a:ext uri="{FF2B5EF4-FFF2-40B4-BE49-F238E27FC236}">
                <a16:creationId xmlns:a16="http://schemas.microsoft.com/office/drawing/2014/main" id="{E1018641-3EFE-45A6-B64D-04EA7D651A5E}"/>
              </a:ext>
            </a:extLst>
          </p:cNvPr>
          <p:cNvSpPr txBox="1"/>
          <p:nvPr/>
        </p:nvSpPr>
        <p:spPr>
          <a:xfrm>
            <a:off x="842072" y="1253583"/>
            <a:ext cx="4443412" cy="4612617"/>
          </a:xfrm>
          <a:prstGeom prst="rect">
            <a:avLst/>
          </a:prstGeom>
          <a:noFill/>
          <a:ln w="57150">
            <a:solidFill>
              <a:srgbClr val="FFC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lnSpcReduction="20000"/>
          </a:bodyPr>
          <a:lstStyle/>
          <a:p>
            <a:pPr>
              <a:lnSpc>
                <a:spcPct val="90000"/>
              </a:lnSpc>
              <a:spcAft>
                <a:spcPts val="600"/>
              </a:spcAft>
            </a:pPr>
            <a:r>
              <a:rPr lang="en-US" b="1">
                <a:solidFill>
                  <a:schemeClr val="accent1"/>
                </a:solidFill>
                <a:cs typeface="Calibri"/>
              </a:rPr>
              <a:t>Join the State Budget Emergency Task Force!</a:t>
            </a:r>
          </a:p>
          <a:p>
            <a:r>
              <a:rPr lang="en-US">
                <a:ea typeface="+mn-lt"/>
                <a:cs typeface="+mn-lt"/>
              </a:rPr>
              <a:t>Goal: Develop unified messaging and model state strategies that can be adopted to meet the needs of states.</a:t>
            </a:r>
            <a:endParaRPr lang="en-US"/>
          </a:p>
          <a:p>
            <a:endParaRPr lang="en-US" dirty="0">
              <a:cs typeface="Calibri"/>
            </a:endParaRPr>
          </a:p>
          <a:p>
            <a:r>
              <a:rPr lang="en-US">
                <a:cs typeface="Calibri"/>
              </a:rPr>
              <a:t>Next meeting: </a:t>
            </a:r>
            <a:r>
              <a:rPr lang="en-US">
                <a:ea typeface="+mn-lt"/>
                <a:cs typeface="+mn-lt"/>
              </a:rPr>
              <a:t>Tuesday, June 23, 3pm Eastern</a:t>
            </a:r>
            <a:endParaRPr lang="en-US">
              <a:cs typeface="Calibri"/>
            </a:endParaRPr>
          </a:p>
          <a:p>
            <a:endParaRPr lang="en-US" dirty="0">
              <a:cs typeface="Calibri"/>
            </a:endParaRPr>
          </a:p>
          <a:p>
            <a:r>
              <a:rPr lang="en-US">
                <a:cs typeface="Calibri"/>
              </a:rPr>
              <a:t>Current members: </a:t>
            </a:r>
            <a:endParaRPr lang="en-US" dirty="0">
              <a:cs typeface="Calibri"/>
            </a:endParaRPr>
          </a:p>
          <a:p>
            <a:pPr>
              <a:lnSpc>
                <a:spcPct val="90000"/>
              </a:lnSpc>
              <a:spcAft>
                <a:spcPts val="600"/>
              </a:spcAft>
            </a:pPr>
            <a:r>
              <a:rPr lang="en-US" dirty="0">
                <a:cs typeface="Calibri"/>
              </a:rPr>
              <a:t>Jeremy Paul-Norden, Chair, WA</a:t>
            </a:r>
            <a:br>
              <a:rPr lang="en-US" dirty="0">
                <a:cs typeface="Calibri"/>
              </a:rPr>
            </a:br>
            <a:r>
              <a:rPr lang="en-US" dirty="0">
                <a:cs typeface="Calibri"/>
              </a:rPr>
              <a:t>Kriston Britton, MA </a:t>
            </a:r>
            <a:br>
              <a:rPr lang="en-US" dirty="0">
                <a:cs typeface="Calibri"/>
              </a:rPr>
            </a:br>
            <a:r>
              <a:rPr lang="en-US">
                <a:ea typeface="+mn-lt"/>
                <a:cs typeface="+mn-lt"/>
              </a:rPr>
              <a:t>Adrienne Stuart, WA</a:t>
            </a:r>
            <a:br>
              <a:rPr lang="en-US" dirty="0">
                <a:ea typeface="+mn-lt"/>
                <a:cs typeface="+mn-lt"/>
              </a:rPr>
            </a:br>
            <a:r>
              <a:rPr lang="en-US">
                <a:ea typeface="+mn-lt"/>
                <a:cs typeface="+mn-lt"/>
              </a:rPr>
              <a:t>Daintry Bartoldus, HI </a:t>
            </a:r>
            <a:br>
              <a:rPr lang="en-US" dirty="0">
                <a:ea typeface="+mn-lt"/>
                <a:cs typeface="+mn-lt"/>
              </a:rPr>
            </a:br>
            <a:r>
              <a:rPr lang="en-US">
                <a:ea typeface="+mn-lt"/>
                <a:cs typeface="+mn-lt"/>
              </a:rPr>
              <a:t>Alice McCoy, NM </a:t>
            </a:r>
            <a:br>
              <a:rPr lang="en-US" dirty="0">
                <a:ea typeface="+mn-lt"/>
                <a:cs typeface="+mn-lt"/>
              </a:rPr>
            </a:br>
            <a:r>
              <a:rPr lang="en-US">
                <a:ea typeface="+mn-lt"/>
                <a:cs typeface="+mn-lt"/>
              </a:rPr>
              <a:t>Bill Kallestad, IA </a:t>
            </a:r>
            <a:br>
              <a:rPr lang="en-US" dirty="0">
                <a:ea typeface="+mn-lt"/>
                <a:cs typeface="+mn-lt"/>
              </a:rPr>
            </a:br>
            <a:r>
              <a:rPr lang="en-US">
                <a:ea typeface="+mn-lt"/>
                <a:cs typeface="+mn-lt"/>
              </a:rPr>
              <a:t>Bob Titus, NJ </a:t>
            </a:r>
            <a:br>
              <a:rPr lang="en-US" dirty="0">
                <a:ea typeface="+mn-lt"/>
                <a:cs typeface="+mn-lt"/>
              </a:rPr>
            </a:br>
            <a:r>
              <a:rPr lang="en-US">
                <a:ea typeface="+mn-lt"/>
                <a:cs typeface="+mn-lt"/>
              </a:rPr>
              <a:t>Isadora Rodriguez-Legendre, NH </a:t>
            </a:r>
            <a:br>
              <a:rPr lang="en-US" dirty="0">
                <a:ea typeface="+mn-lt"/>
                <a:cs typeface="+mn-lt"/>
              </a:rPr>
            </a:br>
            <a:r>
              <a:rPr lang="en-US">
                <a:ea typeface="+mn-lt"/>
                <a:cs typeface="+mn-lt"/>
              </a:rPr>
              <a:t>Rachel London, MD </a:t>
            </a:r>
            <a:br>
              <a:rPr lang="en-US" dirty="0">
                <a:ea typeface="+mn-lt"/>
                <a:cs typeface="+mn-lt"/>
              </a:rPr>
            </a:br>
            <a:r>
              <a:rPr lang="en-US">
                <a:ea typeface="+mn-lt"/>
                <a:cs typeface="+mn-lt"/>
              </a:rPr>
              <a:t>Leslie Sutton, OR </a:t>
            </a:r>
            <a:br>
              <a:rPr lang="en-US" dirty="0">
                <a:ea typeface="+mn-lt"/>
                <a:cs typeface="+mn-lt"/>
              </a:rPr>
            </a:br>
            <a:r>
              <a:rPr lang="en-US">
                <a:ea typeface="+mn-lt"/>
                <a:cs typeface="+mn-lt"/>
              </a:rPr>
              <a:t>Tami Jackson, WI </a:t>
            </a:r>
            <a:endParaRPr lang="en-US" dirty="0">
              <a:cs typeface="Calibri"/>
            </a:endParaRPr>
          </a:p>
          <a:p>
            <a:endParaRPr lang="en-US">
              <a:cs typeface="Calibri"/>
            </a:endParaRPr>
          </a:p>
          <a:p>
            <a:pPr>
              <a:lnSpc>
                <a:spcPct val="90000"/>
              </a:lnSpc>
              <a:spcAft>
                <a:spcPts val="600"/>
              </a:spcAft>
            </a:pPr>
            <a:r>
              <a:rPr lang="en-US">
                <a:ea typeface="+mn-lt"/>
                <a:cs typeface="+mn-lt"/>
              </a:rPr>
              <a:t>Contact: Jeremy Paul-Norden at jeremy.norden-</a:t>
            </a:r>
            <a:r>
              <a:rPr lang="en-US" dirty="0">
                <a:ea typeface="+mn-lt"/>
                <a:cs typeface="+mn-lt"/>
              </a:rPr>
              <a:t>paul@ddc.wa.gov</a:t>
            </a:r>
            <a:endParaRPr lang="en-US" dirty="0"/>
          </a:p>
        </p:txBody>
      </p:sp>
      <p:sp>
        <p:nvSpPr>
          <p:cNvPr id="5" name="TextBox 4">
            <a:extLst>
              <a:ext uri="{FF2B5EF4-FFF2-40B4-BE49-F238E27FC236}">
                <a16:creationId xmlns:a16="http://schemas.microsoft.com/office/drawing/2014/main" id="{CF2E2085-651C-42E8-99E0-A2302EC58186}"/>
              </a:ext>
            </a:extLst>
          </p:cNvPr>
          <p:cNvSpPr txBox="1"/>
          <p:nvPr/>
        </p:nvSpPr>
        <p:spPr>
          <a:xfrm>
            <a:off x="5465763" y="1253583"/>
            <a:ext cx="5225164" cy="2475300"/>
          </a:xfrm>
          <a:prstGeom prst="rect">
            <a:avLst/>
          </a:prstGeom>
          <a:noFill/>
          <a:ln w="571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b="1">
                <a:solidFill>
                  <a:schemeClr val="accent2"/>
                </a:solidFill>
                <a:cs typeface="Calibri"/>
              </a:rPr>
              <a:t>Join "Rewinding" Emergency Waivers Task Force!</a:t>
            </a:r>
          </a:p>
          <a:p>
            <a:pPr>
              <a:lnSpc>
                <a:spcPct val="90000"/>
              </a:lnSpc>
              <a:spcAft>
                <a:spcPts val="600"/>
              </a:spcAft>
            </a:pPr>
            <a:r>
              <a:rPr lang="en-US" dirty="0">
                <a:cs typeface="Calibri"/>
              </a:rPr>
              <a:t>Goal: Develop recommendations for CMS as they begin work on how to end services provided through </a:t>
            </a:r>
            <a:r>
              <a:rPr lang="en-US">
                <a:cs typeface="Calibri"/>
              </a:rPr>
              <a:t>Medicaid emergency waivers (1135, "K" waivers), maintain through 2nd wave, or find ways to continue Medicaid waiver services through other authorities. </a:t>
            </a:r>
          </a:p>
          <a:p>
            <a:pPr>
              <a:lnSpc>
                <a:spcPct val="90000"/>
              </a:lnSpc>
              <a:spcAft>
                <a:spcPts val="600"/>
              </a:spcAft>
            </a:pPr>
            <a:r>
              <a:rPr lang="en-US">
                <a:cs typeface="Calibri"/>
              </a:rPr>
              <a:t>Contact: Erin Prangley at </a:t>
            </a:r>
            <a:r>
              <a:rPr lang="en-US" dirty="0">
                <a:cs typeface="Calibri"/>
                <a:hlinkClick r:id="rId3"/>
              </a:rPr>
              <a:t>eprangley@nacdd.org</a:t>
            </a:r>
            <a:r>
              <a:rPr lang="en-US">
                <a:cs typeface="Calibri"/>
              </a:rPr>
              <a:t> to join task force to make state recommendations to CMS.  </a:t>
            </a:r>
            <a:endParaRPr lang="en-US" dirty="0">
              <a:cs typeface="Calibri"/>
            </a:endParaRPr>
          </a:p>
        </p:txBody>
      </p:sp>
      <p:sp>
        <p:nvSpPr>
          <p:cNvPr id="6" name="TextBox 5">
            <a:extLst>
              <a:ext uri="{FF2B5EF4-FFF2-40B4-BE49-F238E27FC236}">
                <a16:creationId xmlns:a16="http://schemas.microsoft.com/office/drawing/2014/main" id="{BD9724BB-A3AB-4B49-A6C8-F6876604A5E1}"/>
              </a:ext>
            </a:extLst>
          </p:cNvPr>
          <p:cNvSpPr txBox="1"/>
          <p:nvPr/>
        </p:nvSpPr>
        <p:spPr>
          <a:xfrm>
            <a:off x="5465763" y="3846241"/>
            <a:ext cx="5225164" cy="2019959"/>
          </a:xfrm>
          <a:prstGeom prst="rect">
            <a:avLst/>
          </a:prstGeom>
          <a:noFill/>
          <a:ln w="571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r>
              <a:rPr lang="en-US" b="1">
                <a:solidFill>
                  <a:schemeClr val="accent2"/>
                </a:solidFill>
                <a:latin typeface="Calibri"/>
                <a:ea typeface="Segoe UI"/>
                <a:cs typeface="Segoe UI"/>
              </a:rPr>
              <a:t>Engage in State Education Reopening Plans. </a:t>
            </a:r>
            <a:r>
              <a:rPr lang="en-US" dirty="0">
                <a:solidFill>
                  <a:schemeClr val="accent2"/>
                </a:solidFill>
                <a:latin typeface="Calibri"/>
                <a:ea typeface="Segoe UI"/>
                <a:cs typeface="Segoe UI"/>
              </a:rPr>
              <a:t>​</a:t>
            </a:r>
          </a:p>
          <a:p>
            <a:r>
              <a:rPr lang="en-US" dirty="0">
                <a:latin typeface="Calibri"/>
                <a:ea typeface="Segoe UI"/>
                <a:cs typeface="Segoe UI"/>
              </a:rPr>
              <a:t>Does your state have a plan for students with </a:t>
            </a:r>
            <a:r>
              <a:rPr lang="en-US">
                <a:latin typeface="Calibri"/>
                <a:ea typeface="Segoe UI"/>
                <a:cs typeface="Segoe UI"/>
              </a:rPr>
              <a:t>disabilities? ​Check here. And contact your governor and/or state education administration to get involved.</a:t>
            </a:r>
          </a:p>
          <a:p>
            <a:pPr rtl="0"/>
            <a:r>
              <a:rPr lang="en-US" dirty="0">
                <a:solidFill>
                  <a:srgbClr val="0563C1"/>
                </a:solidFill>
                <a:latin typeface="Calibri"/>
                <a:ea typeface="Segoe UI"/>
                <a:cs typeface="Segoe UI"/>
                <a:hlinkClick r:id="rId4"/>
              </a:rPr>
              <a:t>https://docs.google.com/document/d/1SaIboeKvHkMbgdB9OSUxTr2ic_sS_NVAoVzCuD6m8tU/edit?usp=sharing</a:t>
            </a:r>
            <a:r>
              <a:rPr lang="en-US" dirty="0">
                <a:latin typeface="Calibri"/>
                <a:ea typeface="Segoe UI"/>
                <a:cs typeface="Segoe UI"/>
              </a:rPr>
              <a:t>​</a:t>
            </a:r>
            <a:endParaRPr lang="en-US" dirty="0">
              <a:cs typeface="Calibri"/>
            </a:endParaRPr>
          </a:p>
        </p:txBody>
      </p:sp>
    </p:spTree>
    <p:extLst>
      <p:ext uri="{BB962C8B-B14F-4D97-AF65-F5344CB8AC3E}">
        <p14:creationId xmlns:p14="http://schemas.microsoft.com/office/powerpoint/2010/main" val="2584096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53FEC-FC81-4CE5-B59B-B0562765C121}"/>
              </a:ext>
            </a:extLst>
          </p:cNvPr>
          <p:cNvSpPr>
            <a:spLocks noGrp="1"/>
          </p:cNvSpPr>
          <p:nvPr>
            <p:ph type="ctrTitle"/>
          </p:nvPr>
        </p:nvSpPr>
        <p:spPr>
          <a:xfrm>
            <a:off x="1524000" y="2430702"/>
            <a:ext cx="9144000" cy="1079261"/>
          </a:xfrm>
        </p:spPr>
        <p:txBody>
          <a:bodyPr>
            <a:normAutofit fontScale="90000"/>
          </a:bodyPr>
          <a:lstStyle/>
          <a:p>
            <a:r>
              <a:rPr lang="en-US" sz="4000">
                <a:cs typeface="Calibri Light"/>
              </a:rPr>
              <a:t>For more information contact </a:t>
            </a:r>
            <a:br>
              <a:rPr lang="en-US" sz="4000" dirty="0">
                <a:cs typeface="Calibri Light"/>
              </a:rPr>
            </a:br>
            <a:r>
              <a:rPr lang="en-US" sz="4000">
                <a:cs typeface="Calibri Light"/>
              </a:rPr>
              <a:t>Erin Prangley at eprangley@nacdd.org</a:t>
            </a:r>
          </a:p>
        </p:txBody>
      </p:sp>
    </p:spTree>
    <p:extLst>
      <p:ext uri="{BB962C8B-B14F-4D97-AF65-F5344CB8AC3E}">
        <p14:creationId xmlns:p14="http://schemas.microsoft.com/office/powerpoint/2010/main" val="3724045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244ee07-bebb-4256-851d-8920eeb3e1b7">
      <UserInfo>
        <DisplayName>Robert McWilliams</DisplayName>
        <AccountId>12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2" ma:contentTypeDescription="Create a new document." ma:contentTypeScope="" ma:versionID="569c95cd2ebacd01c34f0b02fe1a4544">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dc80f5ee546cd110d0324f911a607fe7"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B0843C-86CD-480E-B9D4-E64D1EB301FC}">
  <ds:schemaRefs>
    <ds:schemaRef ds:uri="http://schemas.microsoft.com/office/2006/metadata/properties"/>
    <ds:schemaRef ds:uri="http://schemas.microsoft.com/office/infopath/2007/PartnerControls"/>
    <ds:schemaRef ds:uri="7244ee07-bebb-4256-851d-8920eeb3e1b7"/>
  </ds:schemaRefs>
</ds:datastoreItem>
</file>

<file path=customXml/itemProps2.xml><?xml version="1.0" encoding="utf-8"?>
<ds:datastoreItem xmlns:ds="http://schemas.openxmlformats.org/officeDocument/2006/customXml" ds:itemID="{5772963A-0220-41D6-B9B1-C736684CB04B}">
  <ds:schemaRefs>
    <ds:schemaRef ds:uri="560c9c75-9737-4a47-90d7-3192440b0b55"/>
    <ds:schemaRef ds:uri="7244ee07-bebb-4256-851d-8920eeb3e1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19879FF-AB67-425D-94EA-6057DA49CB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5</Notes>
  <HiddenSlides>0</HiddenSlide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Theme</vt:lpstr>
      <vt:lpstr>1_Office Theme</vt:lpstr>
      <vt:lpstr>NACDD  Policy Update June 10</vt:lpstr>
      <vt:lpstr>PowerPoint Presentation</vt:lpstr>
      <vt:lpstr>PowerPoint Presentation</vt:lpstr>
      <vt:lpstr>PowerPoint Presentation</vt:lpstr>
      <vt:lpstr>PowerPoint Presentation</vt:lpstr>
      <vt:lpstr>For more information contact  Erin Prangley at eprangley@nacdd.org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Misilo</dc:creator>
  <cp:revision>4246</cp:revision>
  <cp:lastPrinted>2017-11-16T14:55:44Z</cp:lastPrinted>
  <dcterms:created xsi:type="dcterms:W3CDTF">2016-02-23T16:23:37Z</dcterms:created>
  <dcterms:modified xsi:type="dcterms:W3CDTF">2020-06-10T21:13:41Z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y fmtid="{D5CDD505-2E9C-101B-9397-08002B2CF9AE}" pid="3" name="Order">
    <vt:r8>3760800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