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13"/>
  </p:notesMasterIdLst>
  <p:sldIdLst>
    <p:sldId id="256" r:id="rId6"/>
    <p:sldId id="276" r:id="rId7"/>
    <p:sldId id="275" r:id="rId8"/>
    <p:sldId id="277" r:id="rId9"/>
    <p:sldId id="278" r:id="rId10"/>
    <p:sldId id="279"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11AFCA-D5B5-34B4-480B-031763E9ADB2}" v="2108" dt="2020-04-22T21:19:56.939"/>
    <p1510:client id="{0C5F6025-E66E-2A61-7489-6D0808E1B516}" v="1" dt="2020-03-13T17:07:35.838"/>
    <p1510:client id="{32067CD1-933C-CC1D-B266-5CF3B470BAAE}" v="3410" dt="2020-04-30T20:01:35.937"/>
    <p1510:client id="{3DD2C6DE-A51F-2F22-BE60-AAC0BE59F81A}" v="79" dt="2020-04-17T18:08:34.367"/>
    <p1510:client id="{44AF20CE-6B83-A814-D0C4-566F6C07EC5E}" v="67" dt="2020-05-19T16:29:02.340"/>
    <p1510:client id="{62F83E9F-E6A6-0509-9B54-8B200C29C02C}" v="866" dt="2020-05-20T19:31:27.787"/>
    <p1510:client id="{6305CAE4-2847-157E-EC9A-0222F94A1CCD}" v="216" dt="2020-05-27T18:24:23.052"/>
    <p1510:client id="{6D63E9E0-7C81-CAC1-9DAF-2D73739703AD}" v="344" dt="2020-04-30T17:03:11.819"/>
    <p1510:client id="{7EE89681-B69B-8868-901B-9E6308E4FD3D}" v="12" dt="2020-05-20T04:37:16.394"/>
    <p1510:client id="{8390CBCF-637A-5949-7B37-6F7FF58D271A}" v="546" dt="2020-05-20T20:08:20.523"/>
    <p1510:client id="{88F49B6E-B9AB-45AB-EDBB-3FF9177070C4}" v="3506" dt="2020-06-03T20:11:43.403"/>
    <p1510:client id="{8F9742CE-90D4-5E0D-3669-DC4729693B1F}" v="54" dt="2020-05-19T03:09:47.925"/>
    <p1510:client id="{9CC9966E-3E90-9D6D-D196-5651F9B24AB3}" v="1299" dt="2020-05-06T19:50:00.649"/>
    <p1510:client id="{C02848A7-8ABC-5757-1F1C-3E7CC1128C94}" v="16" dt="2020-03-13T16:29:05.621"/>
    <p1510:client id="{D819760F-F9CA-51CC-03B4-CD888A713B33}" v="3622" dt="2020-04-15T20:13:21.368"/>
    <p1510:client id="{DFA26018-049D-D3DC-F7C2-172C902974E5}" v="234" dt="2020-05-20T04:33:09.887"/>
    <p1510:client id="{E1AB6195-F4CC-9A32-D7A3-6B5EB47AB422}" v="5312" dt="2020-05-13T17:55:05.719"/>
    <p1510:client id="{EB9C8E00-867F-A7B5-724A-AB275B356076}" v="1469" dt="2020-05-27T20:03:11.9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88F49B6E-B9AB-45AB-EDBB-3FF9177070C4}"/>
    <pc:docChg chg="addSld delSld modSld">
      <pc:chgData name="Erin Prangley" userId="S::eprangley@nacdd.org::7f058b9a-f90a-4281-a8c6-5ba31926f190" providerId="AD" clId="Web-{88F49B6E-B9AB-45AB-EDBB-3FF9177070C4}" dt="2020-06-03T20:11:43.403" v="3484" actId="1076"/>
      <pc:docMkLst>
        <pc:docMk/>
      </pc:docMkLst>
      <pc:sldChg chg="modSp">
        <pc:chgData name="Erin Prangley" userId="S::eprangley@nacdd.org::7f058b9a-f90a-4281-a8c6-5ba31926f190" providerId="AD" clId="Web-{88F49B6E-B9AB-45AB-EDBB-3FF9177070C4}" dt="2020-06-03T18:53:08.187" v="7" actId="20577"/>
        <pc:sldMkLst>
          <pc:docMk/>
          <pc:sldMk cId="1731942061" sldId="256"/>
        </pc:sldMkLst>
        <pc:spChg chg="mod">
          <ac:chgData name="Erin Prangley" userId="S::eprangley@nacdd.org::7f058b9a-f90a-4281-a8c6-5ba31926f190" providerId="AD" clId="Web-{88F49B6E-B9AB-45AB-EDBB-3FF9177070C4}" dt="2020-06-03T18:53:08.187" v="7" actId="20577"/>
          <ac:spMkLst>
            <pc:docMk/>
            <pc:sldMk cId="1731942061" sldId="256"/>
            <ac:spMk id="2" creationId="{00000000-0000-0000-0000-000000000000}"/>
          </ac:spMkLst>
        </pc:spChg>
      </pc:sldChg>
      <pc:sldChg chg="modSp del">
        <pc:chgData name="Erin Prangley" userId="S::eprangley@nacdd.org::7f058b9a-f90a-4281-a8c6-5ba31926f190" providerId="AD" clId="Web-{88F49B6E-B9AB-45AB-EDBB-3FF9177070C4}" dt="2020-06-03T20:03:46.586" v="3113"/>
        <pc:sldMkLst>
          <pc:docMk/>
          <pc:sldMk cId="650795028" sldId="274"/>
        </pc:sldMkLst>
        <pc:spChg chg="mod">
          <ac:chgData name="Erin Prangley" userId="S::eprangley@nacdd.org::7f058b9a-f90a-4281-a8c6-5ba31926f190" providerId="AD" clId="Web-{88F49B6E-B9AB-45AB-EDBB-3FF9177070C4}" dt="2020-06-03T19:45:57.134" v="2518" actId="1076"/>
          <ac:spMkLst>
            <pc:docMk/>
            <pc:sldMk cId="650795028" sldId="274"/>
            <ac:spMk id="4" creationId="{54B89752-1F49-41D1-A904-BF406CECAF29}"/>
          </ac:spMkLst>
        </pc:spChg>
      </pc:sldChg>
      <pc:sldChg chg="addSp delSp modSp">
        <pc:chgData name="Erin Prangley" userId="S::eprangley@nacdd.org::7f058b9a-f90a-4281-a8c6-5ba31926f190" providerId="AD" clId="Web-{88F49B6E-B9AB-45AB-EDBB-3FF9177070C4}" dt="2020-06-03T19:13:13.957" v="676" actId="1076"/>
        <pc:sldMkLst>
          <pc:docMk/>
          <pc:sldMk cId="3381193161" sldId="275"/>
        </pc:sldMkLst>
        <pc:spChg chg="add del mod">
          <ac:chgData name="Erin Prangley" userId="S::eprangley@nacdd.org::7f058b9a-f90a-4281-a8c6-5ba31926f190" providerId="AD" clId="Web-{88F49B6E-B9AB-45AB-EDBB-3FF9177070C4}" dt="2020-06-03T19:07:36.052" v="650"/>
          <ac:spMkLst>
            <pc:docMk/>
            <pc:sldMk cId="3381193161" sldId="275"/>
            <ac:spMk id="2" creationId="{9F073B51-CEC4-4944-A25E-A0BAC3D516EA}"/>
          </ac:spMkLst>
        </pc:spChg>
        <pc:spChg chg="mod">
          <ac:chgData name="Erin Prangley" userId="S::eprangley@nacdd.org::7f058b9a-f90a-4281-a8c6-5ba31926f190" providerId="AD" clId="Web-{88F49B6E-B9AB-45AB-EDBB-3FF9177070C4}" dt="2020-06-03T19:03:43.058" v="635" actId="1076"/>
          <ac:spMkLst>
            <pc:docMk/>
            <pc:sldMk cId="3381193161" sldId="275"/>
            <ac:spMk id="4" creationId="{54B89752-1F49-41D1-A904-BF406CECAF29}"/>
          </ac:spMkLst>
        </pc:spChg>
        <pc:spChg chg="del mod">
          <ac:chgData name="Erin Prangley" userId="S::eprangley@nacdd.org::7f058b9a-f90a-4281-a8c6-5ba31926f190" providerId="AD" clId="Web-{88F49B6E-B9AB-45AB-EDBB-3FF9177070C4}" dt="2020-06-03T19:06:44.268" v="645"/>
          <ac:spMkLst>
            <pc:docMk/>
            <pc:sldMk cId="3381193161" sldId="275"/>
            <ac:spMk id="5" creationId="{5F74B59E-EDD6-4CC7-9F20-3917204EC298}"/>
          </ac:spMkLst>
        </pc:spChg>
        <pc:spChg chg="del mod">
          <ac:chgData name="Erin Prangley" userId="S::eprangley@nacdd.org::7f058b9a-f90a-4281-a8c6-5ba31926f190" providerId="AD" clId="Web-{88F49B6E-B9AB-45AB-EDBB-3FF9177070C4}" dt="2020-06-03T19:03:05.478" v="616"/>
          <ac:spMkLst>
            <pc:docMk/>
            <pc:sldMk cId="3381193161" sldId="275"/>
            <ac:spMk id="6" creationId="{C3FB2276-309E-4186-8ABB-12B6C367757A}"/>
          </ac:spMkLst>
        </pc:spChg>
        <pc:spChg chg="del mod">
          <ac:chgData name="Erin Prangley" userId="S::eprangley@nacdd.org::7f058b9a-f90a-4281-a8c6-5ba31926f190" providerId="AD" clId="Web-{88F49B6E-B9AB-45AB-EDBB-3FF9177070C4}" dt="2020-06-03T19:02:58.149" v="609"/>
          <ac:spMkLst>
            <pc:docMk/>
            <pc:sldMk cId="3381193161" sldId="275"/>
            <ac:spMk id="7" creationId="{95AF4033-1E00-47BC-B69C-26A5D3B0DC95}"/>
          </ac:spMkLst>
        </pc:spChg>
        <pc:spChg chg="del">
          <ac:chgData name="Erin Prangley" userId="S::eprangley@nacdd.org::7f058b9a-f90a-4281-a8c6-5ba31926f190" providerId="AD" clId="Web-{88F49B6E-B9AB-45AB-EDBB-3FF9177070C4}" dt="2020-06-03T19:03:22.869" v="627"/>
          <ac:spMkLst>
            <pc:docMk/>
            <pc:sldMk cId="3381193161" sldId="275"/>
            <ac:spMk id="8" creationId="{BF0932A3-0B00-434E-AE63-4D8424E2B7BB}"/>
          </ac:spMkLst>
        </pc:spChg>
        <pc:spChg chg="del mod">
          <ac:chgData name="Erin Prangley" userId="S::eprangley@nacdd.org::7f058b9a-f90a-4281-a8c6-5ba31926f190" providerId="AD" clId="Web-{88F49B6E-B9AB-45AB-EDBB-3FF9177070C4}" dt="2020-06-03T19:03:35.823" v="634"/>
          <ac:spMkLst>
            <pc:docMk/>
            <pc:sldMk cId="3381193161" sldId="275"/>
            <ac:spMk id="9" creationId="{15F2016B-5DE7-4A92-AF65-23D0BD1CA658}"/>
          </ac:spMkLst>
        </pc:spChg>
        <pc:spChg chg="del mod">
          <ac:chgData name="Erin Prangley" userId="S::eprangley@nacdd.org::7f058b9a-f90a-4281-a8c6-5ba31926f190" providerId="AD" clId="Web-{88F49B6E-B9AB-45AB-EDBB-3FF9177070C4}" dt="2020-06-03T19:03:24.369" v="628"/>
          <ac:spMkLst>
            <pc:docMk/>
            <pc:sldMk cId="3381193161" sldId="275"/>
            <ac:spMk id="10" creationId="{15F2016B-5DE7-4A92-AF65-23D0BD1CA658}"/>
          </ac:spMkLst>
        </pc:spChg>
        <pc:spChg chg="add mod">
          <ac:chgData name="Erin Prangley" userId="S::eprangley@nacdd.org::7f058b9a-f90a-4281-a8c6-5ba31926f190" providerId="AD" clId="Web-{88F49B6E-B9AB-45AB-EDBB-3FF9177070C4}" dt="2020-06-03T19:11:29.796" v="666" actId="1076"/>
          <ac:spMkLst>
            <pc:docMk/>
            <pc:sldMk cId="3381193161" sldId="275"/>
            <ac:spMk id="12" creationId="{811CD154-BE55-4BC7-A961-EA5262699F40}"/>
          </ac:spMkLst>
        </pc:spChg>
        <pc:picChg chg="add del mod">
          <ac:chgData name="Erin Prangley" userId="S::eprangley@nacdd.org::7f058b9a-f90a-4281-a8c6-5ba31926f190" providerId="AD" clId="Web-{88F49B6E-B9AB-45AB-EDBB-3FF9177070C4}" dt="2020-06-03T19:10:01.230" v="654"/>
          <ac:picMkLst>
            <pc:docMk/>
            <pc:sldMk cId="3381193161" sldId="275"/>
            <ac:picMk id="3" creationId="{4E3AFC95-9853-4F94-AEF5-48E975C8ED8B}"/>
          </ac:picMkLst>
        </pc:picChg>
        <pc:picChg chg="add mod">
          <ac:chgData name="Erin Prangley" userId="S::eprangley@nacdd.org::7f058b9a-f90a-4281-a8c6-5ba31926f190" providerId="AD" clId="Web-{88F49B6E-B9AB-45AB-EDBB-3FF9177070C4}" dt="2020-06-03T19:12:52.753" v="669" actId="1076"/>
          <ac:picMkLst>
            <pc:docMk/>
            <pc:sldMk cId="3381193161" sldId="275"/>
            <ac:picMk id="11" creationId="{427DEEE6-5541-4B78-AD28-4407EAB23E72}"/>
          </ac:picMkLst>
        </pc:picChg>
        <pc:picChg chg="add mod">
          <ac:chgData name="Erin Prangley" userId="S::eprangley@nacdd.org::7f058b9a-f90a-4281-a8c6-5ba31926f190" providerId="AD" clId="Web-{88F49B6E-B9AB-45AB-EDBB-3FF9177070C4}" dt="2020-06-03T19:13:13.957" v="676" actId="1076"/>
          <ac:picMkLst>
            <pc:docMk/>
            <pc:sldMk cId="3381193161" sldId="275"/>
            <ac:picMk id="13" creationId="{E1306B64-56C4-41E6-B688-C0BE05F85755}"/>
          </ac:picMkLst>
        </pc:picChg>
      </pc:sldChg>
      <pc:sldChg chg="addSp delSp modSp">
        <pc:chgData name="Erin Prangley" userId="S::eprangley@nacdd.org::7f058b9a-f90a-4281-a8c6-5ba31926f190" providerId="AD" clId="Web-{88F49B6E-B9AB-45AB-EDBB-3FF9177070C4}" dt="2020-06-03T20:08:34.395" v="3280" actId="20577"/>
        <pc:sldMkLst>
          <pc:docMk/>
          <pc:sldMk cId="909274442" sldId="276"/>
        </pc:sldMkLst>
        <pc:spChg chg="mod">
          <ac:chgData name="Erin Prangley" userId="S::eprangley@nacdd.org::7f058b9a-f90a-4281-a8c6-5ba31926f190" providerId="AD" clId="Web-{88F49B6E-B9AB-45AB-EDBB-3FF9177070C4}" dt="2020-06-03T20:08:18.613" v="3275" actId="1076"/>
          <ac:spMkLst>
            <pc:docMk/>
            <pc:sldMk cId="909274442" sldId="276"/>
            <ac:spMk id="2" creationId="{6B39B13F-8CC2-4C9D-8449-9F7CBF84B2A9}"/>
          </ac:spMkLst>
        </pc:spChg>
        <pc:spChg chg="add mod">
          <ac:chgData name="Erin Prangley" userId="S::eprangley@nacdd.org::7f058b9a-f90a-4281-a8c6-5ba31926f190" providerId="AD" clId="Web-{88F49B6E-B9AB-45AB-EDBB-3FF9177070C4}" dt="2020-06-03T20:08:14.847" v="3274" actId="14100"/>
          <ac:spMkLst>
            <pc:docMk/>
            <pc:sldMk cId="909274442" sldId="276"/>
            <ac:spMk id="6" creationId="{B9D976BF-9CF4-4E1C-86E6-87CA80A1A503}"/>
          </ac:spMkLst>
        </pc:spChg>
        <pc:spChg chg="add mod">
          <ac:chgData name="Erin Prangley" userId="S::eprangley@nacdd.org::7f058b9a-f90a-4281-a8c6-5ba31926f190" providerId="AD" clId="Web-{88F49B6E-B9AB-45AB-EDBB-3FF9177070C4}" dt="2020-06-03T20:08:34.395" v="3280" actId="20577"/>
          <ac:spMkLst>
            <pc:docMk/>
            <pc:sldMk cId="909274442" sldId="276"/>
            <ac:spMk id="7" creationId="{04277F0F-9032-4A28-9C24-67A42711F1C8}"/>
          </ac:spMkLst>
        </pc:spChg>
        <pc:spChg chg="del mod">
          <ac:chgData name="Erin Prangley" userId="S::eprangley@nacdd.org::7f058b9a-f90a-4281-a8c6-5ba31926f190" providerId="AD" clId="Web-{88F49B6E-B9AB-45AB-EDBB-3FF9177070C4}" dt="2020-06-03T19:02:08.960" v="534"/>
          <ac:spMkLst>
            <pc:docMk/>
            <pc:sldMk cId="909274442" sldId="276"/>
            <ac:spMk id="9" creationId="{09F3A864-6DE7-42C4-9306-93C33C560A56}"/>
          </ac:spMkLst>
        </pc:spChg>
        <pc:picChg chg="del">
          <ac:chgData name="Erin Prangley" userId="S::eprangley@nacdd.org::7f058b9a-f90a-4281-a8c6-5ba31926f190" providerId="AD" clId="Web-{88F49B6E-B9AB-45AB-EDBB-3FF9177070C4}" dt="2020-06-03T18:53:26.220" v="9"/>
          <ac:picMkLst>
            <pc:docMk/>
            <pc:sldMk cId="909274442" sldId="276"/>
            <ac:picMk id="8" creationId="{3D9B9D74-A4E0-4BED-87B2-686F9AA53FEB}"/>
          </ac:picMkLst>
        </pc:picChg>
      </pc:sldChg>
      <pc:sldChg chg="addSp delSp modSp add mod replId setBg">
        <pc:chgData name="Erin Prangley" userId="S::eprangley@nacdd.org::7f058b9a-f90a-4281-a8c6-5ba31926f190" providerId="AD" clId="Web-{88F49B6E-B9AB-45AB-EDBB-3FF9177070C4}" dt="2020-06-03T19:45:17.070" v="2512" actId="20577"/>
        <pc:sldMkLst>
          <pc:docMk/>
          <pc:sldMk cId="3918160356" sldId="277"/>
        </pc:sldMkLst>
        <pc:spChg chg="add mod">
          <ac:chgData name="Erin Prangley" userId="S::eprangley@nacdd.org::7f058b9a-f90a-4281-a8c6-5ba31926f190" providerId="AD" clId="Web-{88F49B6E-B9AB-45AB-EDBB-3FF9177070C4}" dt="2020-06-03T19:45:17.070" v="2512" actId="20577"/>
          <ac:spMkLst>
            <pc:docMk/>
            <pc:sldMk cId="3918160356" sldId="277"/>
            <ac:spMk id="2" creationId="{E1018641-3EFE-45A6-B64D-04EA7D651A5E}"/>
          </ac:spMkLst>
        </pc:spChg>
        <pc:spChg chg="mod">
          <ac:chgData name="Erin Prangley" userId="S::eprangley@nacdd.org::7f058b9a-f90a-4281-a8c6-5ba31926f190" providerId="AD" clId="Web-{88F49B6E-B9AB-45AB-EDBB-3FF9177070C4}" dt="2020-06-03T19:33:12.977" v="1467" actId="1076"/>
          <ac:spMkLst>
            <pc:docMk/>
            <pc:sldMk cId="3918160356" sldId="277"/>
            <ac:spMk id="4" creationId="{54B89752-1F49-41D1-A904-BF406CECAF29}"/>
          </ac:spMkLst>
        </pc:spChg>
        <pc:spChg chg="add del">
          <ac:chgData name="Erin Prangley" userId="S::eprangley@nacdd.org::7f058b9a-f90a-4281-a8c6-5ba31926f190" providerId="AD" clId="Web-{88F49B6E-B9AB-45AB-EDBB-3FF9177070C4}" dt="2020-06-03T19:22:07.417" v="1060"/>
          <ac:spMkLst>
            <pc:docMk/>
            <pc:sldMk cId="3918160356" sldId="277"/>
            <ac:spMk id="6" creationId="{967D8EB6-EAE1-4F9C-B398-83321E287204}"/>
          </ac:spMkLst>
        </pc:spChg>
        <pc:spChg chg="add del">
          <ac:chgData name="Erin Prangley" userId="S::eprangley@nacdd.org::7f058b9a-f90a-4281-a8c6-5ba31926f190" providerId="AD" clId="Web-{88F49B6E-B9AB-45AB-EDBB-3FF9177070C4}" dt="2020-06-03T19:22:07.417" v="1060"/>
          <ac:spMkLst>
            <pc:docMk/>
            <pc:sldMk cId="3918160356" sldId="277"/>
            <ac:spMk id="9" creationId="{59A309A7-1751-4ABE-A3C1-EEC40366AD89}"/>
          </ac:spMkLst>
        </pc:spChg>
        <pc:spChg chg="del mod">
          <ac:chgData name="Erin Prangley" userId="S::eprangley@nacdd.org::7f058b9a-f90a-4281-a8c6-5ba31926f190" providerId="AD" clId="Web-{88F49B6E-B9AB-45AB-EDBB-3FF9177070C4}" dt="2020-06-03T19:14:07.147" v="683"/>
          <ac:spMkLst>
            <pc:docMk/>
            <pc:sldMk cId="3918160356" sldId="277"/>
            <ac:spMk id="12" creationId="{811CD154-BE55-4BC7-A961-EA5262699F40}"/>
          </ac:spMkLst>
        </pc:spChg>
        <pc:picChg chg="add mod">
          <ac:chgData name="Erin Prangley" userId="S::eprangley@nacdd.org::7f058b9a-f90a-4281-a8c6-5ba31926f190" providerId="AD" clId="Web-{88F49B6E-B9AB-45AB-EDBB-3FF9177070C4}" dt="2020-06-03T19:33:19.274" v="1468" actId="1076"/>
          <ac:picMkLst>
            <pc:docMk/>
            <pc:sldMk cId="3918160356" sldId="277"/>
            <ac:picMk id="3" creationId="{4F77DE81-285A-4008-A740-7826AE6F7426}"/>
          </ac:picMkLst>
        </pc:picChg>
        <pc:picChg chg="del">
          <ac:chgData name="Erin Prangley" userId="S::eprangley@nacdd.org::7f058b9a-f90a-4281-a8c6-5ba31926f190" providerId="AD" clId="Web-{88F49B6E-B9AB-45AB-EDBB-3FF9177070C4}" dt="2020-06-03T19:13:57.240" v="678"/>
          <ac:picMkLst>
            <pc:docMk/>
            <pc:sldMk cId="3918160356" sldId="277"/>
            <ac:picMk id="11" creationId="{427DEEE6-5541-4B78-AD28-4407EAB23E72}"/>
          </ac:picMkLst>
        </pc:picChg>
        <pc:picChg chg="del">
          <ac:chgData name="Erin Prangley" userId="S::eprangley@nacdd.org::7f058b9a-f90a-4281-a8c6-5ba31926f190" providerId="AD" clId="Web-{88F49B6E-B9AB-45AB-EDBB-3FF9177070C4}" dt="2020-06-03T19:13:58.802" v="679"/>
          <ac:picMkLst>
            <pc:docMk/>
            <pc:sldMk cId="3918160356" sldId="277"/>
            <ac:picMk id="13" creationId="{E1306B64-56C4-41E6-B688-C0BE05F85755}"/>
          </ac:picMkLst>
        </pc:picChg>
      </pc:sldChg>
      <pc:sldChg chg="modSp add replId">
        <pc:chgData name="Erin Prangley" userId="S::eprangley@nacdd.org::7f058b9a-f90a-4281-a8c6-5ba31926f190" providerId="AD" clId="Web-{88F49B6E-B9AB-45AB-EDBB-3FF9177070C4}" dt="2020-06-03T19:44:13.067" v="2438" actId="20577"/>
        <pc:sldMkLst>
          <pc:docMk/>
          <pc:sldMk cId="4142337077" sldId="278"/>
        </pc:sldMkLst>
        <pc:spChg chg="mod">
          <ac:chgData name="Erin Prangley" userId="S::eprangley@nacdd.org::7f058b9a-f90a-4281-a8c6-5ba31926f190" providerId="AD" clId="Web-{88F49B6E-B9AB-45AB-EDBB-3FF9177070C4}" dt="2020-06-03T19:44:13.067" v="2438" actId="20577"/>
          <ac:spMkLst>
            <pc:docMk/>
            <pc:sldMk cId="4142337077" sldId="278"/>
            <ac:spMk id="2" creationId="{E1018641-3EFE-45A6-B64D-04EA7D651A5E}"/>
          </ac:spMkLst>
        </pc:spChg>
      </pc:sldChg>
      <pc:sldChg chg="addSp delSp modSp add mod replId setBg">
        <pc:chgData name="Erin Prangley" userId="S::eprangley@nacdd.org::7f058b9a-f90a-4281-a8c6-5ba31926f190" providerId="AD" clId="Web-{88F49B6E-B9AB-45AB-EDBB-3FF9177070C4}" dt="2020-06-03T20:11:43.403" v="3484" actId="1076"/>
        <pc:sldMkLst>
          <pc:docMk/>
          <pc:sldMk cId="2584096605" sldId="279"/>
        </pc:sldMkLst>
        <pc:spChg chg="mod">
          <ac:chgData name="Erin Prangley" userId="S::eprangley@nacdd.org::7f058b9a-f90a-4281-a8c6-5ba31926f190" providerId="AD" clId="Web-{88F49B6E-B9AB-45AB-EDBB-3FF9177070C4}" dt="2020-06-03T20:11:27.606" v="3482" actId="1076"/>
          <ac:spMkLst>
            <pc:docMk/>
            <pc:sldMk cId="2584096605" sldId="279"/>
            <ac:spMk id="2" creationId="{E1018641-3EFE-45A6-B64D-04EA7D651A5E}"/>
          </ac:spMkLst>
        </pc:spChg>
        <pc:spChg chg="mod">
          <ac:chgData name="Erin Prangley" userId="S::eprangley@nacdd.org::7f058b9a-f90a-4281-a8c6-5ba31926f190" providerId="AD" clId="Web-{88F49B6E-B9AB-45AB-EDBB-3FF9177070C4}" dt="2020-06-03T20:11:15.402" v="3480" actId="14100"/>
          <ac:spMkLst>
            <pc:docMk/>
            <pc:sldMk cId="2584096605" sldId="279"/>
            <ac:spMk id="4" creationId="{54B89752-1F49-41D1-A904-BF406CECAF29}"/>
          </ac:spMkLst>
        </pc:spChg>
        <pc:spChg chg="add mod">
          <ac:chgData name="Erin Prangley" userId="S::eprangley@nacdd.org::7f058b9a-f90a-4281-a8c6-5ba31926f190" providerId="AD" clId="Web-{88F49B6E-B9AB-45AB-EDBB-3FF9177070C4}" dt="2020-06-03T20:11:19.543" v="3481" actId="1076"/>
          <ac:spMkLst>
            <pc:docMk/>
            <pc:sldMk cId="2584096605" sldId="279"/>
            <ac:spMk id="5" creationId="{CF2E2085-651C-42E8-99E0-A2302EC58186}"/>
          </ac:spMkLst>
        </pc:spChg>
        <pc:spChg chg="add del mod">
          <ac:chgData name="Erin Prangley" userId="S::eprangley@nacdd.org::7f058b9a-f90a-4281-a8c6-5ba31926f190" providerId="AD" clId="Web-{88F49B6E-B9AB-45AB-EDBB-3FF9177070C4}" dt="2020-06-03T19:58:45.823" v="2868"/>
          <ac:spMkLst>
            <pc:docMk/>
            <pc:sldMk cId="2584096605" sldId="279"/>
            <ac:spMk id="6" creationId="{1306CD50-2824-497D-A399-4575FC03FFAA}"/>
          </ac:spMkLst>
        </pc:spChg>
        <pc:spChg chg="add mod">
          <ac:chgData name="Erin Prangley" userId="S::eprangley@nacdd.org::7f058b9a-f90a-4281-a8c6-5ba31926f190" providerId="AD" clId="Web-{88F49B6E-B9AB-45AB-EDBB-3FF9177070C4}" dt="2020-06-03T20:11:43.403" v="3484" actId="1076"/>
          <ac:spMkLst>
            <pc:docMk/>
            <pc:sldMk cId="2584096605" sldId="279"/>
            <ac:spMk id="7" creationId="{CC31B494-2659-4F1D-B1D2-A46464FC4023}"/>
          </ac:spMkLst>
        </pc:spChg>
        <pc:spChg chg="add mod">
          <ac:chgData name="Erin Prangley" userId="S::eprangley@nacdd.org::7f058b9a-f90a-4281-a8c6-5ba31926f190" providerId="AD" clId="Web-{88F49B6E-B9AB-45AB-EDBB-3FF9177070C4}" dt="2020-06-03T20:11:33.621" v="3483" actId="1076"/>
          <ac:spMkLst>
            <pc:docMk/>
            <pc:sldMk cId="2584096605" sldId="279"/>
            <ac:spMk id="8" creationId="{5AF946A7-B727-478A-A2FC-CCD96AB5D47A}"/>
          </ac:spMkLst>
        </pc:spChg>
        <pc:picChg chg="del">
          <ac:chgData name="Erin Prangley" userId="S::eprangley@nacdd.org::7f058b9a-f90a-4281-a8c6-5ba31926f190" providerId="AD" clId="Web-{88F49B6E-B9AB-45AB-EDBB-3FF9177070C4}" dt="2020-06-03T19:47:21.622" v="2520"/>
          <ac:picMkLst>
            <pc:docMk/>
            <pc:sldMk cId="2584096605" sldId="279"/>
            <ac:picMk id="3" creationId="{4F77DE81-285A-4008-A740-7826AE6F7426}"/>
          </ac:picMkLst>
        </pc:picChg>
      </pc:sldChg>
      <pc:sldChg chg="addSp delSp modSp new del">
        <pc:chgData name="Erin Prangley" userId="S::eprangley@nacdd.org::7f058b9a-f90a-4281-a8c6-5ba31926f190" providerId="AD" clId="Web-{88F49B6E-B9AB-45AB-EDBB-3FF9177070C4}" dt="2020-06-03T20:07:26.627" v="3210"/>
        <pc:sldMkLst>
          <pc:docMk/>
          <pc:sldMk cId="356357541" sldId="280"/>
        </pc:sldMkLst>
        <pc:spChg chg="del">
          <ac:chgData name="Erin Prangley" userId="S::eprangley@nacdd.org::7f058b9a-f90a-4281-a8c6-5ba31926f190" providerId="AD" clId="Web-{88F49B6E-B9AB-45AB-EDBB-3FF9177070C4}" dt="2020-06-03T20:05:02.558" v="3116"/>
          <ac:spMkLst>
            <pc:docMk/>
            <pc:sldMk cId="356357541" sldId="280"/>
            <ac:spMk id="2" creationId="{169D6019-B6B1-4C53-93E7-73668E73C620}"/>
          </ac:spMkLst>
        </pc:spChg>
        <pc:spChg chg="del">
          <ac:chgData name="Erin Prangley" userId="S::eprangley@nacdd.org::7f058b9a-f90a-4281-a8c6-5ba31926f190" providerId="AD" clId="Web-{88F49B6E-B9AB-45AB-EDBB-3FF9177070C4}" dt="2020-06-03T20:05:07.027" v="3117"/>
          <ac:spMkLst>
            <pc:docMk/>
            <pc:sldMk cId="356357541" sldId="280"/>
            <ac:spMk id="3" creationId="{6F6742E0-2816-4ACF-849B-19284B70A302}"/>
          </ac:spMkLst>
        </pc:spChg>
        <pc:spChg chg="add mod">
          <ac:chgData name="Erin Prangley" userId="S::eprangley@nacdd.org::7f058b9a-f90a-4281-a8c6-5ba31926f190" providerId="AD" clId="Web-{88F49B6E-B9AB-45AB-EDBB-3FF9177070C4}" dt="2020-06-03T20:05:48.544" v="3137" actId="20577"/>
          <ac:spMkLst>
            <pc:docMk/>
            <pc:sldMk cId="356357541" sldId="280"/>
            <ac:spMk id="5" creationId="{C6260857-BAAE-4B7B-AF57-02F9B3648395}"/>
          </ac:spMkLst>
        </pc:spChg>
        <pc:picChg chg="add mod">
          <ac:chgData name="Erin Prangley" userId="S::eprangley@nacdd.org::7f058b9a-f90a-4281-a8c6-5ba31926f190" providerId="AD" clId="Web-{88F49B6E-B9AB-45AB-EDBB-3FF9177070C4}" dt="2020-06-03T20:05:13.793" v="3119" actId="1076"/>
          <ac:picMkLst>
            <pc:docMk/>
            <pc:sldMk cId="356357541" sldId="280"/>
            <ac:picMk id="4" creationId="{7F7BA758-27F5-46B9-A98D-398F5477231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6/3/2020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r20.rs6.net/tn.jsp?f=001tanHENmxKcC44SqAkxZrQfzZ4odUZFQGjZcK1Fr4N1jM6SXQDrbSVy1Yhosun6ywMIJzEaR2JJAM9KOwtZDfE4VIrb85gXE8hp5db41DnMQt_lb7Nu-_20nS_nsrXKZ3C4hOPNDSk8_1sE8DYcF8itmqZV9BP6SE9uHnjKAIbPz0mkcQuH96N9MUK3nr1UaT1iJkyrRihlxsb81HuAxlpRtYil4RpxIDbH3JVchqeJ7tF0hdIhitxkxxgF9cjv2QawMR0ZKxZ8DmsgDXsTcG61xq0emylsEOHOF758L6unFdcITjb975wBwBLzk10ZmM-aq-SY1bfQ7mtERRKSjfTrE5pSTAwJd1kUont_PWT3Y=&amp;c=3080ISyebvu8f3a97_x-uiaY8zKEJpfe8OIA2MTOI8Eiqv4H4_LTlg==&amp;ch=1nGsdOKy0CSrW9iFmaXTdlyDibZApKCyrX3-84wFNcTxOEPTOAjHTA=="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r20.rs6.net/tn.jsp?f=001tanHENmxKcC44SqAkxZrQfzZ4odUZFQGjZcK1Fr4N1jM6SXQDrbSVy1Yhosun6ywHihXbc9K1_KBAZRQD5Wx_1rJfg7JF1okUMA-yhCDfhpW_-JAFNPnFYBG_QlWR5NTsK_yYc0KQOp0sJcypxCUhpdQd4l--AwVC0bRpyOYPLe89ujJpXoANDAqBXPsl7imN36GwbogsvxE4NxkzvGpDR0aKtbbWy2XnGDvENauda-thBK2QA2kcifotpp_rS5XUFVfP4n7L3k=&amp;c=3080ISyebvu8f3a97_x-uiaY8zKEJpfe8OIA2MTOI8Eiqv4H4_LTlg==&amp;ch=1nGsdOKy0CSrW9iFmaXTdlyDibZApKCyrX3-84wFNcTxOEPTOAjHTA==" TargetMode="External"/><Relationship Id="rId5" Type="http://schemas.openxmlformats.org/officeDocument/2006/relationships/hyperlink" Target="http://r20.rs6.net/tn.jsp?f=001tanHENmxKcC44SqAkxZrQfzZ4odUZFQGjZcK1Fr4N1jM6SXQDrbSVy1Yhosun6ywq13r1Ge0DmZXl3NS1fAdU_o2MNkK2cA4M1eGr4e1NQq9HDTjClhkp54FzUkfIXe7d4EgrQAGTvw6tpbj5O2_vFjcT3FHH54r3tONVCpsIZRzFSNfZLEvZJnjqN5I_VMqw00A2Pmq9thWYVvrIDfhPvlJVKInvodVmBi_smKr_c4=&amp;c=3080ISyebvu8f3a97_x-uiaY8zKEJpfe8OIA2MTOI8Eiqv4H4_LTlg==&amp;ch=1nGsdOKy0CSrW9iFmaXTdlyDibZApKCyrX3-84wFNcTxOEPTOAjHTA==" TargetMode="External"/><Relationship Id="rId4" Type="http://schemas.openxmlformats.org/officeDocument/2006/relationships/hyperlink" Target="http://r20.rs6.net/tn.jsp?f=001tanHENmxKcC44SqAkxZrQfzZ4odUZFQGjZcK1Fr4N1jM6SXQDrbSVy1Yhosun6ywDVeCivz53F9OaquRa9mb3eFfaev7KnPQnYvT08SlSiFEayH1lEBu-BFAHV6S1398eCOXj7DH8wk_WKKhGk9hzynNT0iuHQbtEXzIgbyhD75kyhdwWuFqnKqPBEWK2Davp-_H8B3cC7mo8SXpr6gHyiQc-pB_uXX0zskhu5uy2-4=&amp;c=3080ISyebvu8f3a97_x-uiaY8zKEJpfe8OIA2MTOI8Eiqv4H4_LTlg==&amp;ch=1nGsdOKy0CSrW9iFmaXTdlyDibZApKCyrX3-84wFNcTxOEPTOAjHTA=="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baseline="0" dirty="0">
              <a:cs typeface="Calibri"/>
            </a:endParaRP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FY2021 Appropriations: </a:t>
            </a:r>
            <a:endParaRPr lang="en-US" dirty="0"/>
          </a:p>
          <a:p>
            <a:r>
              <a:rPr lang="en-US" dirty="0"/>
              <a:t>Mark-ups in Senate: Likely next week and early June and continue after July 4th recess. </a:t>
            </a:r>
          </a:p>
          <a:p>
            <a:r>
              <a:rPr lang="en-US" dirty="0"/>
              <a:t>House: Will not proceed until the next COVID-19 relief bill has passed</a:t>
            </a:r>
          </a:p>
          <a:p>
            <a:r>
              <a:rPr lang="en-US" b="1" dirty="0"/>
              <a:t>Covid-19 Response Bills:</a:t>
            </a:r>
            <a:r>
              <a:rPr lang="en-US" dirty="0"/>
              <a:t> On Friday, Senate Democrats </a:t>
            </a:r>
            <a:r>
              <a:rPr lang="en-US" u="sng" dirty="0">
                <a:hlinkClick r:id="rId3"/>
              </a:rPr>
              <a:t>introduced</a:t>
            </a:r>
            <a:r>
              <a:rPr lang="en-US" dirty="0"/>
              <a:t> a COVID-19 response bill that aims to provide affordable coverage to Americans during the pandemic. It includes language that would require coverage of all COVID-19-related treatment, subsidized COBRA and a special enrollment period for healthcare.gov.</a:t>
            </a:r>
          </a:p>
          <a:p>
            <a:br>
              <a:rPr lang="en-US" dirty="0"/>
            </a:br>
            <a:endParaRPr lang="en-US" dirty="0"/>
          </a:p>
          <a:p>
            <a:r>
              <a:rPr lang="en-US" dirty="0"/>
              <a:t>Another bipartisan group of Senators introduced the "Paycheck Protection Extension Act", which would extend the deadline to apply to the Paycheck Protection Program (PPP) and the period that borrowers are allowed to use funds, as well as allow funds to be used to purchase PPE. The bill text can be found </a:t>
            </a:r>
            <a:r>
              <a:rPr lang="en-US" u="sng" dirty="0">
                <a:hlinkClick r:id="rId4"/>
              </a:rPr>
              <a:t>here</a:t>
            </a:r>
            <a:r>
              <a:rPr lang="en-US" dirty="0"/>
              <a:t>, and a summary is </a:t>
            </a:r>
            <a:r>
              <a:rPr lang="en-US" u="sng" dirty="0">
                <a:hlinkClick r:id="rId5"/>
              </a:rPr>
              <a:t>here</a:t>
            </a:r>
            <a:r>
              <a:rPr lang="en-US" dirty="0"/>
              <a:t>.</a:t>
            </a:r>
          </a:p>
          <a:p>
            <a:br>
              <a:rPr lang="en-US" dirty="0"/>
            </a:br>
            <a:endParaRPr lang="en-US" dirty="0"/>
          </a:p>
          <a:p>
            <a:r>
              <a:rPr lang="en-US" dirty="0"/>
              <a:t>When the Senate returns in June, they will have a busy agenda waiting for them. Finance Committee Chairman Chuck Grassley (R-IA) was quoted saying that he expects negotiations on the next coronavirus response to begin in the third or fourth week of June, and wrap up before August recess. (via </a:t>
            </a:r>
            <a:r>
              <a:rPr lang="en-US" u="sng" dirty="0">
                <a:hlinkClick r:id="rId6"/>
              </a:rPr>
              <a:t>Roll Call</a:t>
            </a:r>
            <a:r>
              <a:rPr lang="en-US" dirty="0"/>
              <a:t>)</a:t>
            </a:r>
          </a:p>
          <a:p>
            <a:br>
              <a:rPr lang="en-US" dirty="0"/>
            </a:br>
            <a:endParaRPr lang="en-US" dirty="0"/>
          </a:p>
          <a:p>
            <a:r>
              <a:rPr lang="en-US" dirty="0"/>
              <a:t>House Democrats are expressing more urgency on moving a COVID-19 relief package, and that the PPP fix that could come as soon as next week is not the only urgent need. We are hearing that House Democrats are pushing for negotiations with the pressure points of June 30 for state budgets and July 31 for the need to extend unemployment insurance.</a:t>
            </a:r>
          </a:p>
          <a:p>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3</a:t>
            </a:fld>
            <a:endParaRPr lang="en-US"/>
          </a:p>
        </p:txBody>
      </p:sp>
    </p:spTree>
    <p:extLst>
      <p:ext uri="{BB962C8B-B14F-4D97-AF65-F5344CB8AC3E}">
        <p14:creationId xmlns:p14="http://schemas.microsoft.com/office/powerpoint/2010/main" val="798206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4</a:t>
            </a:fld>
            <a:endParaRPr lang="en-US"/>
          </a:p>
        </p:txBody>
      </p:sp>
    </p:spTree>
    <p:extLst>
      <p:ext uri="{BB962C8B-B14F-4D97-AF65-F5344CB8AC3E}">
        <p14:creationId xmlns:p14="http://schemas.microsoft.com/office/powerpoint/2010/main" val="1198919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5</a:t>
            </a:fld>
            <a:endParaRPr lang="en-US"/>
          </a:p>
        </p:txBody>
      </p:sp>
    </p:spTree>
    <p:extLst>
      <p:ext uri="{BB962C8B-B14F-4D97-AF65-F5344CB8AC3E}">
        <p14:creationId xmlns:p14="http://schemas.microsoft.com/office/powerpoint/2010/main" val="3951940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6</a:t>
            </a:fld>
            <a:endParaRPr lang="en-US"/>
          </a:p>
        </p:txBody>
      </p:sp>
    </p:spTree>
    <p:extLst>
      <p:ext uri="{BB962C8B-B14F-4D97-AF65-F5344CB8AC3E}">
        <p14:creationId xmlns:p14="http://schemas.microsoft.com/office/powerpoint/2010/main" val="1076045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7</a:t>
            </a:fld>
            <a:endParaRPr lang="en-US"/>
          </a:p>
        </p:txBody>
      </p:sp>
    </p:spTree>
    <p:extLst>
      <p:ext uri="{BB962C8B-B14F-4D97-AF65-F5344CB8AC3E}">
        <p14:creationId xmlns:p14="http://schemas.microsoft.com/office/powerpoint/2010/main" val="458817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6/3/2020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6/3/2020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Thttps:/home.treasury.gov/system/files/136/Payments-to-States-and-Units-of-Local-Government.pdf" TargetMode="External"/><Relationship Id="rId3" Type="http://schemas.openxmlformats.org/officeDocument/2006/relationships/hyperlink" Target="https://www.help.senate.gov/hearings/nominations6320" TargetMode="External"/><Relationship Id="rId7" Type="http://schemas.openxmlformats.org/officeDocument/2006/relationships/hyperlink" Target="https://www.cdc.gov/coronavirus/2019-ncov/need-extra-precautions/people-with-developmental-behavioral-disabilities.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cdc.gov/coronavirus/2019-ncov/hcp/developmental-behavioral-disorders.html" TargetMode="External"/><Relationship Id="rId5" Type="http://schemas.openxmlformats.org/officeDocument/2006/relationships/hyperlink" Target="https://www.cdc.gov/coronavirus/2019-ncov/community/group-homes.html" TargetMode="External"/><Relationship Id="rId4" Type="http://schemas.openxmlformats.org/officeDocument/2006/relationships/hyperlink" Target="https://www.cdc.gov/coronavirus/2019-ncov/hcp/direct-service-providers.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nytimes.com/interactive/2020/us/states-reopen-map-coronavirus.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survivalcoalitionwi.org/index.php/2020/updates/guidance-on-re-opening-during-covid-19-pandemic-in-ways-that-protect-people-with-disabilities-and-older-adult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zoom.us/j/92445416463" TargetMode="External"/><Relationship Id="rId7" Type="http://schemas.openxmlformats.org/officeDocument/2006/relationships/hyperlink" Target="https://home.treasury.gov/system/files/136/Payments-to-States-and-Units-of-Local-Government.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survivalcoalitionwi.org/index.php/2020/updates/guidance-on-re-opening-during-covid-19-pandemic-in-ways-that-protect-people-with-disabilities-and-older-adults/" TargetMode="External"/><Relationship Id="rId5" Type="http://schemas.openxmlformats.org/officeDocument/2006/relationships/hyperlink" Target="mailto:eprangley@nacdd.org" TargetMode="External"/><Relationship Id="rId4" Type="http://schemas.openxmlformats.org/officeDocument/2006/relationships/hyperlink" Target="https://us02web.zoom.us/j/82156490017?pwd=RXdDckIwUkxuMGo3dkovOW1LWllVZz0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a:cs typeface="Calibri Light"/>
              </a:rPr>
              <a:t>NACDD </a:t>
            </a:r>
            <a:br>
              <a:rPr lang="en-US" dirty="0">
                <a:latin typeface="Calibri"/>
                <a:cs typeface="Calibri Light"/>
              </a:rPr>
            </a:br>
            <a:r>
              <a:rPr lang="en-US" dirty="0">
                <a:latin typeface="Calibri"/>
                <a:cs typeface="Calibri Light"/>
              </a:rPr>
              <a:t>Policy Update</a:t>
            </a:r>
            <a:br>
              <a:rPr lang="en-US" dirty="0">
                <a:latin typeface="Calibri"/>
                <a:cs typeface="Calibri Light"/>
              </a:rPr>
            </a:br>
            <a:r>
              <a:rPr lang="en-US" dirty="0">
                <a:latin typeface="Calibri"/>
                <a:cs typeface="Calibri Light"/>
              </a:rPr>
              <a:t>June 3</a:t>
            </a:r>
            <a:endParaRPr lang="en-US" dirty="0">
              <a:latin typeface="Calibri"/>
            </a:endParaRPr>
          </a:p>
        </p:txBody>
      </p:sp>
      <p:sp>
        <p:nvSpPr>
          <p:cNvPr id="3" name="Subtitle 2"/>
          <p:cNvSpPr>
            <a:spLocks noGrp="1"/>
          </p:cNvSpPr>
          <p:nvPr>
            <p:ph type="subTitle" idx="1"/>
          </p:nvPr>
        </p:nvSpPr>
        <p:spPr/>
        <p:txBody>
          <a:bodyPr/>
          <a:lstStyle/>
          <a:p>
            <a:r>
              <a:rPr lang="en-US"/>
              <a:t>Erin Prangley, Director, Public Policy</a:t>
            </a:r>
            <a:br>
              <a:rPr lang="en-US"/>
            </a:br>
            <a:r>
              <a:rPr lang="en-US"/>
              <a:t>National Association of Councils on Developmental Disabilities</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3358051" y="405205"/>
            <a:ext cx="508400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Administrative Update </a:t>
            </a:r>
            <a:endParaRPr lang="en-US" sz="4000" dirty="0">
              <a:cs typeface="Calibri" panose="020F0502020204030204"/>
            </a:endParaRPr>
          </a:p>
        </p:txBody>
      </p:sp>
      <p:sp>
        <p:nvSpPr>
          <p:cNvPr id="3" name="TextBox 2">
            <a:extLst>
              <a:ext uri="{FF2B5EF4-FFF2-40B4-BE49-F238E27FC236}">
                <a16:creationId xmlns:a16="http://schemas.microsoft.com/office/drawing/2014/main" id="{A642B184-7D94-4F5B-A2EC-71C2D7356CF9}"/>
              </a:ext>
            </a:extLst>
          </p:cNvPr>
          <p:cNvSpPr txBox="1"/>
          <p:nvPr/>
        </p:nvSpPr>
        <p:spPr>
          <a:xfrm>
            <a:off x="569687" y="1304471"/>
            <a:ext cx="72789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b="1" dirty="0">
              <a:cs typeface="Calibri"/>
            </a:endParaRPr>
          </a:p>
        </p:txBody>
      </p:sp>
      <p:sp>
        <p:nvSpPr>
          <p:cNvPr id="5" name="TextBox 4">
            <a:extLst>
              <a:ext uri="{FF2B5EF4-FFF2-40B4-BE49-F238E27FC236}">
                <a16:creationId xmlns:a16="http://schemas.microsoft.com/office/drawing/2014/main" id="{0560C07B-3464-4A5E-825D-5A94E7448958}"/>
              </a:ext>
            </a:extLst>
          </p:cNvPr>
          <p:cNvSpPr txBox="1"/>
          <p:nvPr/>
        </p:nvSpPr>
        <p:spPr>
          <a:xfrm>
            <a:off x="235659" y="1082284"/>
            <a:ext cx="1134291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
        <p:nvSpPr>
          <p:cNvPr id="2" name="TextBox 1">
            <a:extLst>
              <a:ext uri="{FF2B5EF4-FFF2-40B4-BE49-F238E27FC236}">
                <a16:creationId xmlns:a16="http://schemas.microsoft.com/office/drawing/2014/main" id="{6B39B13F-8CC2-4C9D-8449-9F7CBF84B2A9}"/>
              </a:ext>
            </a:extLst>
          </p:cNvPr>
          <p:cNvSpPr txBox="1"/>
          <p:nvPr/>
        </p:nvSpPr>
        <p:spPr>
          <a:xfrm>
            <a:off x="1361873" y="2109465"/>
            <a:ext cx="9859528" cy="1477328"/>
          </a:xfrm>
          <a:prstGeom prst="rect">
            <a:avLst/>
          </a:prstGeom>
          <a:noFill/>
          <a:ln w="57150">
            <a:solidFill>
              <a:srgbClr val="00B0F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Update: Hocker Nomination Moves Forward: Senate HELP Committee reported out a favorable nomination of Julie Hocker for Assistant Secretary of Labor for Disability Employment Policy. (Partisan vote 12-11.) Sen. Murray gave a scathing statement against Hocker saying she refuses to support competitive and integrated employment. (Go to 32 minute mark.) The nomination moves to the floor. Recording at </a:t>
            </a:r>
            <a:r>
              <a:rPr lang="en-US" dirty="0">
                <a:ea typeface="+mn-lt"/>
                <a:cs typeface="+mn-lt"/>
                <a:hlinkClick r:id="rId3"/>
              </a:rPr>
              <a:t>https://www.help.senate.gov/hearings/nominations6320</a:t>
            </a:r>
            <a:r>
              <a:rPr lang="en-US" dirty="0">
                <a:ea typeface="+mn-lt"/>
                <a:cs typeface="+mn-lt"/>
              </a:rPr>
              <a:t>. </a:t>
            </a:r>
            <a:endParaRPr lang="en-US">
              <a:cs typeface="Calibri"/>
            </a:endParaRPr>
          </a:p>
        </p:txBody>
      </p:sp>
      <p:sp>
        <p:nvSpPr>
          <p:cNvPr id="6" name="TextBox 5">
            <a:extLst>
              <a:ext uri="{FF2B5EF4-FFF2-40B4-BE49-F238E27FC236}">
                <a16:creationId xmlns:a16="http://schemas.microsoft.com/office/drawing/2014/main" id="{B9D976BF-9CF4-4E1C-86E6-87CA80A1A503}"/>
              </a:ext>
            </a:extLst>
          </p:cNvPr>
          <p:cNvSpPr txBox="1"/>
          <p:nvPr/>
        </p:nvSpPr>
        <p:spPr>
          <a:xfrm>
            <a:off x="1388327" y="3823010"/>
            <a:ext cx="9852102" cy="2031325"/>
          </a:xfrm>
          <a:prstGeom prst="rect">
            <a:avLst/>
          </a:prstGeom>
          <a:noFill/>
          <a:ln w="57150">
            <a:solidFill>
              <a:schemeClr val="accent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NEW: COVID19 materials from CDC related to people with disabilities and service providers:    </a:t>
            </a:r>
          </a:p>
          <a:p>
            <a:pPr marL="742950" lvl="1" indent="-285750">
              <a:buFont typeface="Arial"/>
              <a:buChar char="•"/>
            </a:pPr>
            <a:r>
              <a:rPr lang="en-US" dirty="0">
                <a:ea typeface="+mn-lt"/>
                <a:cs typeface="+mn-lt"/>
                <a:hlinkClick r:id="rId4"/>
              </a:rPr>
              <a:t>Guidance for Direct Service Providers</a:t>
            </a:r>
            <a:endParaRPr lang="en-US" dirty="0"/>
          </a:p>
          <a:p>
            <a:pPr marL="742950" lvl="1" indent="-285750">
              <a:buFont typeface="Arial"/>
              <a:buChar char="•"/>
            </a:pPr>
            <a:r>
              <a:rPr lang="en-US" dirty="0">
                <a:ea typeface="+mn-lt"/>
                <a:cs typeface="+mn-lt"/>
                <a:hlinkClick r:id="rId5"/>
              </a:rPr>
              <a:t>Guidance for Group Homes for Individuals with Disabilities</a:t>
            </a:r>
            <a:endParaRPr lang="en-US"/>
          </a:p>
          <a:p>
            <a:pPr marL="742950" lvl="1" indent="-285750">
              <a:buFont typeface="Arial"/>
              <a:buChar char="•"/>
            </a:pPr>
            <a:r>
              <a:rPr lang="en-US" dirty="0">
                <a:ea typeface="+mn-lt"/>
                <a:cs typeface="+mn-lt"/>
                <a:hlinkClick r:id="rId6"/>
              </a:rPr>
              <a:t>Guidance for Direct Service Providers, Caregivers, Parents, and People with Developmental and Behavioral Disorders</a:t>
            </a:r>
            <a:endParaRPr lang="en-US"/>
          </a:p>
          <a:p>
            <a:pPr marL="742950" lvl="1" indent="-285750">
              <a:buFont typeface="Arial"/>
              <a:buChar char="•"/>
            </a:pPr>
            <a:r>
              <a:rPr lang="en-US" dirty="0">
                <a:ea typeface="+mn-lt"/>
                <a:cs typeface="+mn-lt"/>
                <a:hlinkClick r:id="rId7"/>
              </a:rPr>
              <a:t>People with Developmental and Behavioral Disorders</a:t>
            </a:r>
            <a:endParaRPr lang="en-US"/>
          </a:p>
          <a:p>
            <a:endParaRPr lang="en-US" dirty="0">
              <a:cs typeface="Calibri"/>
            </a:endParaRPr>
          </a:p>
        </p:txBody>
      </p:sp>
      <p:sp>
        <p:nvSpPr>
          <p:cNvPr id="7" name="TextBox 6">
            <a:extLst>
              <a:ext uri="{FF2B5EF4-FFF2-40B4-BE49-F238E27FC236}">
                <a16:creationId xmlns:a16="http://schemas.microsoft.com/office/drawing/2014/main" id="{04277F0F-9032-4A28-9C24-67A42711F1C8}"/>
              </a:ext>
            </a:extLst>
          </p:cNvPr>
          <p:cNvSpPr txBox="1"/>
          <p:nvPr/>
        </p:nvSpPr>
        <p:spPr>
          <a:xfrm>
            <a:off x="1360449" y="1304692"/>
            <a:ext cx="9852102" cy="646331"/>
          </a:xfrm>
          <a:prstGeom prst="rect">
            <a:avLst/>
          </a:prstGeom>
          <a:noFill/>
          <a:ln w="57150">
            <a:solidFill>
              <a:schemeClr val="accent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alibri"/>
                <a:ea typeface="Segoe UI"/>
                <a:cs typeface="Segoe UI"/>
                <a:hlinkClick r:id="rId8"/>
              </a:rPr>
              <a:t>Treasury Releases Payments to States under COVID Relief Bills.</a:t>
            </a:r>
            <a:r>
              <a:rPr lang="en-US" dirty="0">
                <a:solidFill>
                  <a:srgbClr val="0563C1"/>
                </a:solidFill>
                <a:latin typeface="Calibri"/>
                <a:ea typeface="Segoe UI"/>
                <a:cs typeface="Segoe UI"/>
                <a:hlinkClick r:id="rId8"/>
              </a:rPr>
              <a:t> https://home.treasury.gov/system/files/136/Payments-to-States-and-Units-of-Local-Government.pdf</a:t>
            </a:r>
            <a:endParaRPr lang="en-US" dirty="0">
              <a:cs typeface="Calibri" panose="020F0502020204030204"/>
              <a:hlinkClick r:id="rId8"/>
            </a:endParaRPr>
          </a:p>
        </p:txBody>
      </p:sp>
    </p:spTree>
    <p:extLst>
      <p:ext uri="{BB962C8B-B14F-4D97-AF65-F5344CB8AC3E}">
        <p14:creationId xmlns:p14="http://schemas.microsoft.com/office/powerpoint/2010/main" val="90927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858604" y="343589"/>
            <a:ext cx="1009436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Reopening Concerns: Wisconsin State Spotlight</a:t>
            </a:r>
            <a:endParaRPr lang="en-US" sz="4000" dirty="0">
              <a:cs typeface="Calibri" panose="020F0502020204030204"/>
            </a:endParaRPr>
          </a:p>
        </p:txBody>
      </p:sp>
      <p:pic>
        <p:nvPicPr>
          <p:cNvPr id="11" name="Picture 11" descr="A close up of a map&#10;&#10;Description generated with very high confidence">
            <a:extLst>
              <a:ext uri="{FF2B5EF4-FFF2-40B4-BE49-F238E27FC236}">
                <a16:creationId xmlns:a16="http://schemas.microsoft.com/office/drawing/2014/main" id="{427DEEE6-5541-4B78-AD28-4407EAB23E72}"/>
              </a:ext>
            </a:extLst>
          </p:cNvPr>
          <p:cNvPicPr>
            <a:picLocks noChangeAspect="1"/>
          </p:cNvPicPr>
          <p:nvPr/>
        </p:nvPicPr>
        <p:blipFill>
          <a:blip r:embed="rId3"/>
          <a:stretch>
            <a:fillRect/>
          </a:stretch>
        </p:blipFill>
        <p:spPr>
          <a:xfrm>
            <a:off x="319669" y="1605554"/>
            <a:ext cx="5614638" cy="3358820"/>
          </a:xfrm>
          <a:prstGeom prst="rect">
            <a:avLst/>
          </a:prstGeom>
        </p:spPr>
      </p:pic>
      <p:sp>
        <p:nvSpPr>
          <p:cNvPr id="12" name="TextBox 11">
            <a:extLst>
              <a:ext uri="{FF2B5EF4-FFF2-40B4-BE49-F238E27FC236}">
                <a16:creationId xmlns:a16="http://schemas.microsoft.com/office/drawing/2014/main" id="{811CD154-BE55-4BC7-A961-EA5262699F40}"/>
              </a:ext>
            </a:extLst>
          </p:cNvPr>
          <p:cNvSpPr txBox="1"/>
          <p:nvPr/>
        </p:nvSpPr>
        <p:spPr>
          <a:xfrm>
            <a:off x="421888" y="4956718"/>
            <a:ext cx="628371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ea typeface="+mn-lt"/>
                <a:cs typeface="+mn-lt"/>
                <a:hlinkClick r:id="rId4"/>
              </a:rPr>
              <a:t>https://www.nytimes.com/interactive/2020/us/states-reopen-map-coronavirus.html</a:t>
            </a:r>
            <a:endParaRPr lang="en-US"/>
          </a:p>
        </p:txBody>
      </p:sp>
      <p:pic>
        <p:nvPicPr>
          <p:cNvPr id="13" name="Picture 13" descr="A screenshot of a social media post&#10;&#10;Description generated with very high confidence">
            <a:extLst>
              <a:ext uri="{FF2B5EF4-FFF2-40B4-BE49-F238E27FC236}">
                <a16:creationId xmlns:a16="http://schemas.microsoft.com/office/drawing/2014/main" id="{E1306B64-56C4-41E6-B688-C0BE05F85755}"/>
              </a:ext>
            </a:extLst>
          </p:cNvPr>
          <p:cNvPicPr>
            <a:picLocks noChangeAspect="1"/>
          </p:cNvPicPr>
          <p:nvPr/>
        </p:nvPicPr>
        <p:blipFill>
          <a:blip r:embed="rId5"/>
          <a:stretch>
            <a:fillRect/>
          </a:stretch>
        </p:blipFill>
        <p:spPr>
          <a:xfrm>
            <a:off x="6713036" y="1338149"/>
            <a:ext cx="5010612" cy="4525530"/>
          </a:xfrm>
          <a:prstGeom prst="rect">
            <a:avLst/>
          </a:prstGeom>
        </p:spPr>
      </p:pic>
    </p:spTree>
    <p:extLst>
      <p:ext uri="{BB962C8B-B14F-4D97-AF65-F5344CB8AC3E}">
        <p14:creationId xmlns:p14="http://schemas.microsoft.com/office/powerpoint/2010/main" val="3381193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2003542" y="-240"/>
            <a:ext cx="1009436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4000" dirty="0">
              <a:cs typeface="Calibri" panose="020F0502020204030204"/>
            </a:endParaRPr>
          </a:p>
        </p:txBody>
      </p:sp>
      <p:sp>
        <p:nvSpPr>
          <p:cNvPr id="2" name="TextBox 1">
            <a:extLst>
              <a:ext uri="{FF2B5EF4-FFF2-40B4-BE49-F238E27FC236}">
                <a16:creationId xmlns:a16="http://schemas.microsoft.com/office/drawing/2014/main" id="{E1018641-3EFE-45A6-B64D-04EA7D651A5E}"/>
              </a:ext>
            </a:extLst>
          </p:cNvPr>
          <p:cNvSpPr txBox="1"/>
          <p:nvPr/>
        </p:nvSpPr>
        <p:spPr>
          <a:xfrm>
            <a:off x="877229" y="1425499"/>
            <a:ext cx="10539760"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ea typeface="+mn-lt"/>
                <a:cs typeface="+mn-lt"/>
              </a:rPr>
              <a:t>Concerns: </a:t>
            </a:r>
            <a:endParaRPr lang="en-US" dirty="0">
              <a:ea typeface="+mn-lt"/>
              <a:cs typeface="+mn-lt"/>
            </a:endParaRPr>
          </a:p>
          <a:p>
            <a:pPr marL="342900" indent="-342900">
              <a:buAutoNum type="arabicPeriod"/>
            </a:pPr>
            <a:r>
              <a:rPr lang="en-US" dirty="0">
                <a:ea typeface="+mn-lt"/>
                <a:cs typeface="+mn-lt"/>
              </a:rPr>
              <a:t>COVID-19 is particularly dangerous to people with disabilities, older adults, and people with certain underlying conditions. </a:t>
            </a:r>
            <a:endParaRPr lang="en-US">
              <a:ea typeface="+mn-lt"/>
              <a:cs typeface="+mn-lt"/>
            </a:endParaRPr>
          </a:p>
          <a:p>
            <a:pPr marL="342900" indent="-342900">
              <a:buAutoNum type="arabicPeriod"/>
            </a:pPr>
            <a:r>
              <a:rPr lang="en-US" dirty="0">
                <a:ea typeface="+mn-lt"/>
                <a:cs typeface="+mn-lt"/>
              </a:rPr>
              <a:t>People who live in or receive services in group homes, day service or prevocational facilities, nursing homes or assisted living facilities and other group settings are at extreme risk.</a:t>
            </a:r>
          </a:p>
          <a:p>
            <a:pPr marL="342900" indent="-342900">
              <a:buAutoNum type="arabicPeriod"/>
            </a:pPr>
            <a:r>
              <a:rPr lang="en-US" dirty="0">
                <a:ea typeface="+mn-lt"/>
                <a:cs typeface="+mn-lt"/>
              </a:rPr>
              <a:t>Re-engagement of community-based supports and services is necessary and should receive equal priority so that individuals do not lose the community lives they have built. </a:t>
            </a:r>
            <a:endParaRPr lang="en-US">
              <a:cs typeface="Calibri"/>
            </a:endParaRPr>
          </a:p>
          <a:p>
            <a:endParaRPr lang="en-US" dirty="0">
              <a:solidFill>
                <a:srgbClr val="000000"/>
              </a:solidFill>
              <a:latin typeface="Calibri"/>
              <a:ea typeface="+mn-lt"/>
              <a:cs typeface="+mn-lt"/>
            </a:endParaRPr>
          </a:p>
          <a:p>
            <a:r>
              <a:rPr lang="en-US" u="sng" dirty="0">
                <a:solidFill>
                  <a:srgbClr val="000000"/>
                </a:solidFill>
                <a:latin typeface="Calibri"/>
                <a:ea typeface="+mn-lt"/>
                <a:cs typeface="+mn-lt"/>
              </a:rPr>
              <a:t>Recommended Strategies: </a:t>
            </a:r>
          </a:p>
          <a:p>
            <a:pPr marL="342900" indent="-342900">
              <a:buAutoNum type="arabicPeriod"/>
            </a:pPr>
            <a:r>
              <a:rPr lang="en-US" dirty="0">
                <a:solidFill>
                  <a:srgbClr val="333333"/>
                </a:solidFill>
                <a:latin typeface="Georgia"/>
                <a:ea typeface="+mn-lt"/>
                <a:cs typeface="+mn-lt"/>
              </a:rPr>
              <a:t>Need for coordinated approach to reopening;</a:t>
            </a:r>
            <a:endParaRPr lang="en-US" dirty="0">
              <a:ea typeface="+mn-lt"/>
              <a:cs typeface="+mn-lt"/>
            </a:endParaRPr>
          </a:p>
          <a:p>
            <a:pPr marL="342900" indent="-342900">
              <a:buAutoNum type="arabicPeriod"/>
            </a:pPr>
            <a:r>
              <a:rPr lang="en-US" dirty="0">
                <a:solidFill>
                  <a:srgbClr val="333333"/>
                </a:solidFill>
                <a:latin typeface="Georgia"/>
                <a:ea typeface="+mn-lt"/>
                <a:cs typeface="+mn-lt"/>
              </a:rPr>
              <a:t>Produce uniform and clear policies and protocols to prevent infection and respond to outbreaks in ways that protect and respect the individual rights of people with disabilities and older adults; and</a:t>
            </a:r>
            <a:endParaRPr lang="en-US" dirty="0">
              <a:ea typeface="+mn-lt"/>
              <a:cs typeface="+mn-lt"/>
            </a:endParaRPr>
          </a:p>
          <a:p>
            <a:pPr marL="342900" indent="-342900">
              <a:buAutoNum type="arabicPeriod"/>
            </a:pPr>
            <a:r>
              <a:rPr lang="en-US" dirty="0">
                <a:solidFill>
                  <a:srgbClr val="333333"/>
                </a:solidFill>
                <a:latin typeface="Georgia"/>
                <a:ea typeface="+mn-lt"/>
                <a:cs typeface="+mn-lt"/>
              </a:rPr>
              <a:t>Ensure people with disabilities and older adults receive all the services and supports they rely upon to live in the community. </a:t>
            </a:r>
            <a:endParaRPr lang="en-US" dirty="0">
              <a:ea typeface="+mn-lt"/>
              <a:cs typeface="+mn-lt"/>
            </a:endParaRPr>
          </a:p>
          <a:p>
            <a:pPr marL="342900" indent="-342900">
              <a:buAutoNum type="arabicPeriod"/>
            </a:pPr>
            <a:endParaRPr lang="en-US" dirty="0">
              <a:solidFill>
                <a:srgbClr val="333333"/>
              </a:solidFill>
              <a:latin typeface="Georgia"/>
              <a:cs typeface="Calibri"/>
            </a:endParaRPr>
          </a:p>
        </p:txBody>
      </p:sp>
      <p:pic>
        <p:nvPicPr>
          <p:cNvPr id="3" name="Picture 4" descr="A close up of a logo&#10;&#10;Description generated with very high confidence">
            <a:extLst>
              <a:ext uri="{FF2B5EF4-FFF2-40B4-BE49-F238E27FC236}">
                <a16:creationId xmlns:a16="http://schemas.microsoft.com/office/drawing/2014/main" id="{4F77DE81-285A-4008-A740-7826AE6F7426}"/>
              </a:ext>
            </a:extLst>
          </p:cNvPr>
          <p:cNvPicPr>
            <a:picLocks noChangeAspect="1"/>
          </p:cNvPicPr>
          <p:nvPr/>
        </p:nvPicPr>
        <p:blipFill>
          <a:blip r:embed="rId3"/>
          <a:stretch>
            <a:fillRect/>
          </a:stretch>
        </p:blipFill>
        <p:spPr>
          <a:xfrm>
            <a:off x="4529254" y="53176"/>
            <a:ext cx="3124200" cy="1380477"/>
          </a:xfrm>
          <a:prstGeom prst="rect">
            <a:avLst/>
          </a:prstGeom>
        </p:spPr>
      </p:pic>
    </p:spTree>
    <p:extLst>
      <p:ext uri="{BB962C8B-B14F-4D97-AF65-F5344CB8AC3E}">
        <p14:creationId xmlns:p14="http://schemas.microsoft.com/office/powerpoint/2010/main" val="391816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2003542" y="-240"/>
            <a:ext cx="1009436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4000" dirty="0">
              <a:cs typeface="Calibri" panose="020F0502020204030204"/>
            </a:endParaRPr>
          </a:p>
        </p:txBody>
      </p:sp>
      <p:sp>
        <p:nvSpPr>
          <p:cNvPr id="2" name="TextBox 1">
            <a:extLst>
              <a:ext uri="{FF2B5EF4-FFF2-40B4-BE49-F238E27FC236}">
                <a16:creationId xmlns:a16="http://schemas.microsoft.com/office/drawing/2014/main" id="{E1018641-3EFE-45A6-B64D-04EA7D651A5E}"/>
              </a:ext>
            </a:extLst>
          </p:cNvPr>
          <p:cNvSpPr txBox="1"/>
          <p:nvPr/>
        </p:nvSpPr>
        <p:spPr>
          <a:xfrm>
            <a:off x="858644" y="1713572"/>
            <a:ext cx="10539760"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solidFill>
                  <a:srgbClr val="000000"/>
                </a:solidFill>
                <a:latin typeface="Calibri"/>
                <a:cs typeface="Calibri"/>
              </a:rPr>
              <a:t>Recommendations (not exclusive list):</a:t>
            </a:r>
          </a:p>
          <a:p>
            <a:pPr marL="342900" indent="-342900">
              <a:buAutoNum type="arabicPeriod"/>
            </a:pPr>
            <a:r>
              <a:rPr lang="en-US" dirty="0">
                <a:ea typeface="+mn-lt"/>
                <a:cs typeface="+mn-lt"/>
              </a:rPr>
              <a:t>Preventing infections and ensuring continuity of care (e.g. safety and sanitizing group settings, transparent reporting, oversight of group settings, individual supports, visitor policies, preventing social isolation)</a:t>
            </a:r>
          </a:p>
          <a:p>
            <a:pPr marL="342900" indent="-342900">
              <a:buAutoNum type="arabicPeriod"/>
            </a:pPr>
            <a:r>
              <a:rPr lang="en-US" dirty="0">
                <a:ea typeface="+mn-lt"/>
                <a:cs typeface="+mn-lt"/>
              </a:rPr>
              <a:t>Ensuring policies protect individual rights to services (e.g. no liability waivers, services must be "person centered," caregiver supports, ensure least restrictive environment, vote by mail)</a:t>
            </a:r>
          </a:p>
          <a:p>
            <a:pPr marL="342900" indent="-342900">
              <a:buAutoNum type="arabicPeriod"/>
            </a:pPr>
            <a:r>
              <a:rPr lang="en-US" dirty="0">
                <a:ea typeface="+mn-lt"/>
                <a:cs typeface="+mn-lt"/>
              </a:rPr>
              <a:t>Responding to outbreaks (e.g. testing protocols, transparency where there are outbreaks)</a:t>
            </a:r>
          </a:p>
          <a:p>
            <a:pPr marL="342900" indent="-342900">
              <a:buAutoNum type="arabicPeriod"/>
            </a:pPr>
            <a:r>
              <a:rPr lang="en-US" dirty="0">
                <a:ea typeface="+mn-lt"/>
                <a:cs typeface="+mn-lt"/>
              </a:rPr>
              <a:t>Communication (e.g. accessible ongoing and transparent communication about changes)</a:t>
            </a:r>
            <a:endParaRPr lang="en-US" dirty="0">
              <a:solidFill>
                <a:srgbClr val="000000"/>
              </a:solidFill>
              <a:latin typeface="Calibri"/>
              <a:cs typeface="Calibri"/>
            </a:endParaRPr>
          </a:p>
          <a:p>
            <a:endParaRPr lang="en-US" i="1" dirty="0">
              <a:solidFill>
                <a:srgbClr val="333333"/>
              </a:solidFill>
              <a:latin typeface="Calibri"/>
              <a:cs typeface="Calibri"/>
            </a:endParaRPr>
          </a:p>
          <a:p>
            <a:r>
              <a:rPr lang="en-US" i="1" dirty="0">
                <a:solidFill>
                  <a:srgbClr val="333333"/>
                </a:solidFill>
                <a:latin typeface="Calibri"/>
                <a:cs typeface="Calibri"/>
              </a:rPr>
              <a:t>See letter with complete list of recommendations at </a:t>
            </a:r>
            <a:r>
              <a:rPr lang="en-US" dirty="0">
                <a:solidFill>
                  <a:srgbClr val="333333"/>
                </a:solidFill>
                <a:latin typeface="Calibri"/>
                <a:cs typeface="Calibri"/>
              </a:rPr>
              <a:t> </a:t>
            </a:r>
            <a:r>
              <a:rPr lang="en-US" dirty="0">
                <a:solidFill>
                  <a:srgbClr val="000000"/>
                </a:solidFill>
                <a:latin typeface="Calibri"/>
                <a:cs typeface="Calibri"/>
                <a:hlinkClick r:id="rId3"/>
              </a:rPr>
              <a:t>http</a:t>
            </a:r>
            <a:r>
              <a:rPr lang="en-US" dirty="0">
                <a:latin typeface="Calibri"/>
                <a:cs typeface="Calibri"/>
                <a:hlinkClick r:id="rId3"/>
              </a:rPr>
              <a:t>://www.survivalcoalitionwi.org/index.php/2020/updates/guidance-on-re-opening-during-covid-19-pandemic-in-ways-that-protect-people-with-disabilities-and-older-adults/</a:t>
            </a:r>
            <a:endParaRPr lang="en-US">
              <a:ea typeface="+mn-lt"/>
              <a:cs typeface="+mn-lt"/>
            </a:endParaRPr>
          </a:p>
          <a:p>
            <a:pPr marL="342900" indent="-342900">
              <a:buAutoNum type="arabicPeriod"/>
            </a:pPr>
            <a:endParaRPr lang="en-US" dirty="0">
              <a:solidFill>
                <a:srgbClr val="000000"/>
              </a:solidFill>
              <a:latin typeface="Calibri"/>
              <a:cs typeface="Calibri"/>
            </a:endParaRPr>
          </a:p>
          <a:p>
            <a:r>
              <a:rPr lang="en-US" u="sng" dirty="0">
                <a:solidFill>
                  <a:srgbClr val="333333"/>
                </a:solidFill>
                <a:latin typeface="Calibri"/>
                <a:cs typeface="Calibri"/>
              </a:rPr>
              <a:t>Tactics:</a:t>
            </a:r>
            <a:r>
              <a:rPr lang="en-US" dirty="0">
                <a:solidFill>
                  <a:srgbClr val="333333"/>
                </a:solidFill>
                <a:latin typeface="Calibri"/>
                <a:cs typeface="Calibri"/>
              </a:rPr>
              <a:t> Sent recommendations to DHS, Counties, and Public Health Departments </a:t>
            </a:r>
            <a:endParaRPr lang="en-US" dirty="0">
              <a:solidFill>
                <a:srgbClr val="000000"/>
              </a:solidFill>
              <a:latin typeface="Calibri"/>
              <a:cs typeface="Calibri" panose="020F0502020204030204"/>
            </a:endParaRPr>
          </a:p>
          <a:p>
            <a:pPr marL="285750" indent="-285750">
              <a:buFont typeface="Arial"/>
              <a:buChar char="•"/>
            </a:pPr>
            <a:endParaRPr lang="en-US" dirty="0">
              <a:solidFill>
                <a:srgbClr val="333333"/>
              </a:solidFill>
              <a:latin typeface="Calibri"/>
              <a:cs typeface="Calibri" panose="020F0502020204030204"/>
            </a:endParaRPr>
          </a:p>
          <a:p>
            <a:endParaRPr lang="en-US">
              <a:solidFill>
                <a:srgbClr val="201F1E"/>
              </a:solidFill>
              <a:latin typeface="inherit"/>
              <a:cs typeface="Segoe UI"/>
            </a:endParaRPr>
          </a:p>
          <a:p>
            <a:endParaRPr lang="en-US">
              <a:solidFill>
                <a:srgbClr val="201F1E"/>
              </a:solidFill>
              <a:latin typeface="Segoe UI"/>
              <a:cs typeface="Segoe UI"/>
            </a:endParaRPr>
          </a:p>
          <a:p>
            <a:endParaRPr lang="en-US">
              <a:solidFill>
                <a:srgbClr val="201F1E"/>
              </a:solidFill>
              <a:latin typeface="Segoe UI"/>
              <a:cs typeface="Segoe UI"/>
            </a:endParaRPr>
          </a:p>
        </p:txBody>
      </p:sp>
      <p:pic>
        <p:nvPicPr>
          <p:cNvPr id="3" name="Picture 4" descr="A close up of a logo&#10;&#10;Description generated with very high confidence">
            <a:extLst>
              <a:ext uri="{FF2B5EF4-FFF2-40B4-BE49-F238E27FC236}">
                <a16:creationId xmlns:a16="http://schemas.microsoft.com/office/drawing/2014/main" id="{4F77DE81-285A-4008-A740-7826AE6F7426}"/>
              </a:ext>
            </a:extLst>
          </p:cNvPr>
          <p:cNvPicPr>
            <a:picLocks noChangeAspect="1"/>
          </p:cNvPicPr>
          <p:nvPr/>
        </p:nvPicPr>
        <p:blipFill>
          <a:blip r:embed="rId4"/>
          <a:stretch>
            <a:fillRect/>
          </a:stretch>
        </p:blipFill>
        <p:spPr>
          <a:xfrm>
            <a:off x="4529254" y="53176"/>
            <a:ext cx="3124200" cy="1380477"/>
          </a:xfrm>
          <a:prstGeom prst="rect">
            <a:avLst/>
          </a:prstGeom>
        </p:spPr>
      </p:pic>
    </p:spTree>
    <p:extLst>
      <p:ext uri="{BB962C8B-B14F-4D97-AF65-F5344CB8AC3E}">
        <p14:creationId xmlns:p14="http://schemas.microsoft.com/office/powerpoint/2010/main" val="414233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838200" y="365125"/>
            <a:ext cx="10515600" cy="79588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400">
                <a:latin typeface="+mj-lt"/>
                <a:ea typeface="+mj-ea"/>
                <a:cs typeface="+mj-cs"/>
              </a:rPr>
              <a:t>Next Steps</a:t>
            </a:r>
          </a:p>
        </p:txBody>
      </p:sp>
      <p:sp>
        <p:nvSpPr>
          <p:cNvPr id="2" name="TextBox 1">
            <a:extLst>
              <a:ext uri="{FF2B5EF4-FFF2-40B4-BE49-F238E27FC236}">
                <a16:creationId xmlns:a16="http://schemas.microsoft.com/office/drawing/2014/main" id="{E1018641-3EFE-45A6-B64D-04EA7D651A5E}"/>
              </a:ext>
            </a:extLst>
          </p:cNvPr>
          <p:cNvSpPr txBox="1"/>
          <p:nvPr/>
        </p:nvSpPr>
        <p:spPr>
          <a:xfrm>
            <a:off x="842072" y="1253583"/>
            <a:ext cx="2093913" cy="4268788"/>
          </a:xfrm>
          <a:prstGeom prst="rect">
            <a:avLst/>
          </a:prstGeom>
          <a:noFill/>
          <a:ln w="57150">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dirty="0">
                <a:ea typeface="+mn-lt"/>
                <a:cs typeface="+mn-lt"/>
              </a:rPr>
              <a:t>State Budget Emergency </a:t>
            </a:r>
            <a:br>
              <a:rPr lang="en-US" dirty="0">
                <a:ea typeface="+mn-lt"/>
                <a:cs typeface="+mn-lt"/>
              </a:rPr>
            </a:br>
            <a:r>
              <a:rPr lang="en-US" dirty="0">
                <a:ea typeface="+mn-lt"/>
                <a:cs typeface="+mn-lt"/>
              </a:rPr>
              <a:t>Task Force Meeting</a:t>
            </a:r>
            <a:br>
              <a:rPr lang="en-US" dirty="0">
                <a:ea typeface="+mn-lt"/>
                <a:cs typeface="+mn-lt"/>
              </a:rPr>
            </a:br>
            <a:r>
              <a:rPr lang="en-US" dirty="0">
                <a:ea typeface="+mn-lt"/>
                <a:cs typeface="+mn-lt"/>
              </a:rPr>
              <a:t>Tuesday, June 9, 12pm Pacific/3pm Eastern</a:t>
            </a:r>
            <a:endParaRPr lang="en-US" baseline="30000">
              <a:cs typeface="Calibri"/>
            </a:endParaRPr>
          </a:p>
          <a:p>
            <a:pPr>
              <a:lnSpc>
                <a:spcPct val="90000"/>
              </a:lnSpc>
              <a:spcAft>
                <a:spcPts val="600"/>
              </a:spcAft>
            </a:pPr>
            <a:r>
              <a:rPr lang="en-US" dirty="0">
                <a:ea typeface="+mn-lt"/>
                <a:cs typeface="+mn-lt"/>
                <a:hlinkClick r:id="rId3"/>
              </a:rPr>
              <a:t>https://zoom.us/j/92445416463</a:t>
            </a:r>
            <a:endParaRPr lang="en-US"/>
          </a:p>
          <a:p>
            <a:pPr>
              <a:lnSpc>
                <a:spcPct val="90000"/>
              </a:lnSpc>
              <a:spcAft>
                <a:spcPts val="600"/>
              </a:spcAft>
            </a:pPr>
            <a:r>
              <a:rPr lang="en-US" dirty="0">
                <a:ea typeface="+mn-lt"/>
                <a:cs typeface="+mn-lt"/>
              </a:rPr>
              <a:t>Meeting ID: 924 4541 6463</a:t>
            </a:r>
            <a:br>
              <a:rPr lang="en-US" dirty="0">
                <a:ea typeface="+mn-lt"/>
                <a:cs typeface="+mn-lt"/>
              </a:rPr>
            </a:br>
            <a:r>
              <a:rPr lang="en-US" dirty="0">
                <a:ea typeface="+mn-lt"/>
                <a:cs typeface="+mn-lt"/>
              </a:rPr>
              <a:t>One tap mobile+13462487799,,92445416463# </a:t>
            </a:r>
            <a:br>
              <a:rPr lang="en-US" dirty="0">
                <a:ea typeface="+mn-lt"/>
                <a:cs typeface="+mn-lt"/>
              </a:rPr>
            </a:br>
            <a:r>
              <a:rPr lang="en-US" dirty="0">
                <a:cs typeface="Calibri"/>
              </a:rPr>
              <a:t>#CutsCauseCrisis</a:t>
            </a:r>
            <a:endParaRPr lang="en-US">
              <a:cs typeface="Calibri"/>
            </a:endParaRPr>
          </a:p>
        </p:txBody>
      </p:sp>
      <p:sp>
        <p:nvSpPr>
          <p:cNvPr id="5" name="TextBox 4">
            <a:extLst>
              <a:ext uri="{FF2B5EF4-FFF2-40B4-BE49-F238E27FC236}">
                <a16:creationId xmlns:a16="http://schemas.microsoft.com/office/drawing/2014/main" id="{CF2E2085-651C-42E8-99E0-A2302EC58186}"/>
              </a:ext>
            </a:extLst>
          </p:cNvPr>
          <p:cNvSpPr txBox="1"/>
          <p:nvPr/>
        </p:nvSpPr>
        <p:spPr>
          <a:xfrm>
            <a:off x="5465763" y="1253583"/>
            <a:ext cx="2305050" cy="4268788"/>
          </a:xfrm>
          <a:prstGeom prst="rect">
            <a:avLst/>
          </a:prstGeom>
          <a:noFill/>
          <a:ln w="57150">
            <a:solidFill>
              <a:schemeClr val="accent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dirty="0"/>
              <a:t>NACDD Public Policy Meeting</a:t>
            </a:r>
            <a:endParaRPr lang="en-US"/>
          </a:p>
          <a:p>
            <a:pPr>
              <a:lnSpc>
                <a:spcPct val="90000"/>
              </a:lnSpc>
              <a:spcAft>
                <a:spcPts val="600"/>
              </a:spcAft>
            </a:pPr>
            <a:r>
              <a:rPr lang="en-US" dirty="0">
                <a:cs typeface="Calibri"/>
              </a:rPr>
              <a:t>Thursday, June 4, 11am Pacific/2pm Eastern</a:t>
            </a:r>
            <a:endParaRPr lang="en-US">
              <a:cs typeface="Calibri"/>
            </a:endParaRPr>
          </a:p>
          <a:p>
            <a:pPr>
              <a:lnSpc>
                <a:spcPct val="90000"/>
              </a:lnSpc>
              <a:spcAft>
                <a:spcPts val="600"/>
              </a:spcAft>
            </a:pPr>
            <a:r>
              <a:rPr lang="en-US" dirty="0">
                <a:ea typeface="+mn-lt"/>
                <a:cs typeface="+mn-lt"/>
              </a:rPr>
              <a:t>Join Zoom Meeting</a:t>
            </a:r>
            <a:endParaRPr lang="en-US"/>
          </a:p>
          <a:p>
            <a:pPr>
              <a:lnSpc>
                <a:spcPct val="90000"/>
              </a:lnSpc>
              <a:spcAft>
                <a:spcPts val="600"/>
              </a:spcAft>
            </a:pPr>
            <a:r>
              <a:rPr lang="en-US" dirty="0">
                <a:ea typeface="+mn-lt"/>
                <a:cs typeface="+mn-lt"/>
                <a:hlinkClick r:id="rId4"/>
              </a:rPr>
              <a:t>https://us02web.zoom.us/j/82156490017?pwd=RXdDckIwUkxuMGo3dkovOW1LWllVZz09</a:t>
            </a:r>
            <a:endParaRPr lang="en-US"/>
          </a:p>
          <a:p>
            <a:pPr>
              <a:lnSpc>
                <a:spcPct val="90000"/>
              </a:lnSpc>
              <a:spcAft>
                <a:spcPts val="600"/>
              </a:spcAft>
            </a:pPr>
            <a:r>
              <a:rPr lang="en-US" dirty="0">
                <a:ea typeface="+mn-lt"/>
                <a:cs typeface="+mn-lt"/>
              </a:rPr>
              <a:t>One tap mobile</a:t>
            </a:r>
            <a:endParaRPr lang="en-US"/>
          </a:p>
          <a:p>
            <a:pPr>
              <a:lnSpc>
                <a:spcPct val="90000"/>
              </a:lnSpc>
              <a:spcAft>
                <a:spcPts val="600"/>
              </a:spcAft>
            </a:pPr>
            <a:r>
              <a:rPr lang="en-US" dirty="0">
                <a:ea typeface="+mn-lt"/>
                <a:cs typeface="+mn-lt"/>
              </a:rPr>
              <a:t>+13017158592,,82156490017#,,1#,465609# US </a:t>
            </a:r>
            <a:endParaRPr lang="en-US"/>
          </a:p>
          <a:p>
            <a:pPr>
              <a:lnSpc>
                <a:spcPct val="90000"/>
              </a:lnSpc>
              <a:spcAft>
                <a:spcPts val="600"/>
              </a:spcAft>
            </a:pPr>
            <a:endParaRPr lang="en-US">
              <a:cs typeface="Calibri"/>
            </a:endParaRPr>
          </a:p>
        </p:txBody>
      </p:sp>
      <p:sp>
        <p:nvSpPr>
          <p:cNvPr id="7" name="TextBox 6">
            <a:extLst>
              <a:ext uri="{FF2B5EF4-FFF2-40B4-BE49-F238E27FC236}">
                <a16:creationId xmlns:a16="http://schemas.microsoft.com/office/drawing/2014/main" id="{CC31B494-2659-4F1D-B1D2-A46464FC4023}"/>
              </a:ext>
            </a:extLst>
          </p:cNvPr>
          <p:cNvSpPr txBox="1"/>
          <p:nvPr/>
        </p:nvSpPr>
        <p:spPr>
          <a:xfrm>
            <a:off x="7862656" y="1253583"/>
            <a:ext cx="3459163" cy="4268788"/>
          </a:xfrm>
          <a:prstGeom prst="rect">
            <a:avLst/>
          </a:prstGeom>
          <a:noFill/>
          <a:ln w="57150">
            <a:solidFill>
              <a:schemeClr val="accent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sz="2000"/>
              <a:t>Send reopening concerns to your contacts in the governor's office and state agencies and copy Erin </a:t>
            </a:r>
            <a:r>
              <a:rPr lang="en-US" sz="2000" err="1"/>
              <a:t>Prangley</a:t>
            </a:r>
            <a:r>
              <a:rPr lang="en-US" sz="2000"/>
              <a:t> at </a:t>
            </a:r>
            <a:r>
              <a:rPr lang="en-US" sz="2000">
                <a:hlinkClick r:id="rId5"/>
              </a:rPr>
              <a:t>eprangley@nacdd.org</a:t>
            </a:r>
            <a:r>
              <a:rPr lang="en-US" sz="2000"/>
              <a:t>  See example here: </a:t>
            </a:r>
            <a:r>
              <a:rPr lang="en-US" sz="2000">
                <a:hlinkClick r:id="rId6"/>
              </a:rPr>
              <a:t>http://www.survivalcoalitionwi.org/index.php/2020/updates/guidance-on-re-opening-during-covid-19-pandemic-in-ways-that-protect-people-with-disabilities-and-older-adults/</a:t>
            </a:r>
            <a:endParaRPr lang="en-US" sz="2000">
              <a:ea typeface="+mn-lt"/>
              <a:cs typeface="+mn-lt"/>
            </a:endParaRPr>
          </a:p>
        </p:txBody>
      </p:sp>
      <p:sp>
        <p:nvSpPr>
          <p:cNvPr id="8" name="TextBox 7">
            <a:extLst>
              <a:ext uri="{FF2B5EF4-FFF2-40B4-BE49-F238E27FC236}">
                <a16:creationId xmlns:a16="http://schemas.microsoft.com/office/drawing/2014/main" id="{5AF946A7-B727-478A-A2FC-CCD96AB5D47A}"/>
              </a:ext>
            </a:extLst>
          </p:cNvPr>
          <p:cNvSpPr txBox="1"/>
          <p:nvPr/>
        </p:nvSpPr>
        <p:spPr>
          <a:xfrm>
            <a:off x="3009242" y="1253583"/>
            <a:ext cx="2338388" cy="4268788"/>
          </a:xfrm>
          <a:prstGeom prst="rect">
            <a:avLst/>
          </a:prstGeom>
          <a:noFill/>
          <a:ln w="57150">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sz="2000" dirty="0">
                <a:cs typeface="Segoe UI"/>
              </a:rPr>
              <a:t>Share State COVID funds document with your DD Agency and see how funds are being appropriated for people with </a:t>
            </a:r>
            <a:r>
              <a:rPr lang="en-US" sz="2000" dirty="0" err="1">
                <a:cs typeface="Segoe UI"/>
              </a:rPr>
              <a:t>disablities</a:t>
            </a:r>
            <a:r>
              <a:rPr lang="en-US" sz="2000" dirty="0">
                <a:cs typeface="Segoe UI"/>
              </a:rPr>
              <a:t>.</a:t>
            </a:r>
            <a:r>
              <a:rPr lang="en-US" sz="2000" dirty="0">
                <a:solidFill>
                  <a:srgbClr val="0563C1"/>
                </a:solidFill>
                <a:cs typeface="Segoe UI"/>
              </a:rPr>
              <a:t> </a:t>
            </a:r>
            <a:r>
              <a:rPr lang="en-US" sz="2000" dirty="0">
                <a:solidFill>
                  <a:srgbClr val="0563C1"/>
                </a:solidFill>
                <a:cs typeface="Segoe UI"/>
                <a:hlinkClick r:id="rId7"/>
              </a:rPr>
              <a:t>https://home.treasury.gov/system/files/136/Payments-to-States-and-Units-of-Local-Government.pdf</a:t>
            </a:r>
            <a:endParaRPr lang="en-US" sz="2000" dirty="0">
              <a:cs typeface="Calibri"/>
            </a:endParaRPr>
          </a:p>
        </p:txBody>
      </p:sp>
    </p:spTree>
    <p:extLst>
      <p:ext uri="{BB962C8B-B14F-4D97-AF65-F5344CB8AC3E}">
        <p14:creationId xmlns:p14="http://schemas.microsoft.com/office/powerpoint/2010/main" val="2584096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3FEC-FC81-4CE5-B59B-B0562765C121}"/>
              </a:ext>
            </a:extLst>
          </p:cNvPr>
          <p:cNvSpPr>
            <a:spLocks noGrp="1"/>
          </p:cNvSpPr>
          <p:nvPr>
            <p:ph type="ctrTitle"/>
          </p:nvPr>
        </p:nvSpPr>
        <p:spPr>
          <a:xfrm>
            <a:off x="1524000" y="2430702"/>
            <a:ext cx="9144000" cy="1079261"/>
          </a:xfrm>
        </p:spPr>
        <p:txBody>
          <a:bodyPr>
            <a:normAutofit fontScale="90000"/>
          </a:bodyPr>
          <a:lstStyle/>
          <a:p>
            <a:r>
              <a:rPr lang="en-US" sz="4000">
                <a:cs typeface="Calibri Light"/>
              </a:rPr>
              <a:t>For more information contact </a:t>
            </a:r>
            <a:br>
              <a:rPr lang="en-US" sz="4000" dirty="0">
                <a:cs typeface="Calibri Light"/>
              </a:rPr>
            </a:br>
            <a:r>
              <a:rPr lang="en-US" sz="4000">
                <a:cs typeface="Calibri Light"/>
              </a:rPr>
              <a:t>Erin Prangley at eprangley@nacdd.org</a:t>
            </a:r>
          </a:p>
        </p:txBody>
      </p:sp>
    </p:spTree>
    <p:extLst>
      <p:ext uri="{BB962C8B-B14F-4D97-AF65-F5344CB8AC3E}">
        <p14:creationId xmlns:p14="http://schemas.microsoft.com/office/powerpoint/2010/main" val="372404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Robert McWilliams</DisplayName>
        <AccountId>12</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B0843C-86CD-480E-B9D4-E64D1EB301FC}">
  <ds:schemaRefs>
    <ds:schemaRef ds:uri="http://schemas.microsoft.com/office/2006/metadata/properties"/>
    <ds:schemaRef ds:uri="http://schemas.microsoft.com/office/infopath/2007/PartnerControls"/>
    <ds:schemaRef ds:uri="7244ee07-bebb-4256-851d-8920eeb3e1b7"/>
  </ds:schemaRefs>
</ds:datastoreItem>
</file>

<file path=customXml/itemProps2.xml><?xml version="1.0" encoding="utf-8"?>
<ds:datastoreItem xmlns:ds="http://schemas.openxmlformats.org/officeDocument/2006/customXml" ds:itemID="{5772963A-0220-41D6-B9B1-C736684CB04B}">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6</Notes>
  <HiddenSlides>0</HiddenSlide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1_Office Theme</vt:lpstr>
      <vt:lpstr>NACDD  Policy Update June 3</vt:lpstr>
      <vt:lpstr>PowerPoint Presentation</vt:lpstr>
      <vt:lpstr>PowerPoint Presentation</vt:lpstr>
      <vt:lpstr>PowerPoint Presentation</vt:lpstr>
      <vt:lpstr>PowerPoint Presentation</vt:lpstr>
      <vt:lpstr>PowerPoint Presentation</vt:lpstr>
      <vt:lpstr>For more information contact  Erin Prangley at eprangley@nacdd.org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3851</cp:revision>
  <cp:lastPrinted>2017-11-16T14:55:44Z</cp:lastPrinted>
  <dcterms:created xsi:type="dcterms:W3CDTF">2016-02-23T16:23:37Z</dcterms:created>
  <dcterms:modified xsi:type="dcterms:W3CDTF">2020-06-03T20:11:44Z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3760800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