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1"/>
  </p:notesMasterIdLst>
  <p:sldIdLst>
    <p:sldId id="256" r:id="rId6"/>
    <p:sldId id="274" r:id="rId7"/>
    <p:sldId id="276" r:id="rId8"/>
    <p:sldId id="275"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1AFCA-D5B5-34B4-480B-031763E9ADB2}" v="2108" dt="2020-04-22T21:19:56.939"/>
    <p1510:client id="{0C5F6025-E66E-2A61-7489-6D0808E1B516}" v="1" dt="2020-03-13T17:07:35.838"/>
    <p1510:client id="{32067CD1-933C-CC1D-B266-5CF3B470BAAE}" v="3410" dt="2020-04-30T20:01:35.937"/>
    <p1510:client id="{3DD2C6DE-A51F-2F22-BE60-AAC0BE59F81A}" v="79" dt="2020-04-17T18:08:34.367"/>
    <p1510:client id="{44AF20CE-6B83-A814-D0C4-566F6C07EC5E}" v="67" dt="2020-05-19T16:29:02.340"/>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F9742CE-90D4-5E0D-3669-DC4729693B1F}" v="54" dt="2020-05-19T03:09:47.925"/>
    <p1510:client id="{9CC9966E-3E90-9D6D-D196-5651F9B24AB3}" v="1299" dt="2020-05-06T19:50:00.649"/>
    <p1510:client id="{C02848A7-8ABC-5757-1F1C-3E7CC1128C94}" v="16" dt="2020-03-13T16:29:05.621"/>
    <p1510:client id="{D819760F-F9CA-51CC-03B4-CD888A713B33}" v="3622" dt="2020-04-15T20:13:21.368"/>
    <p1510:client id="{DFA26018-049D-D3DC-F7C2-172C902974E5}" v="234" dt="2020-05-20T04:33:09.887"/>
    <p1510:client id="{E1AB6195-F4CC-9A32-D7A3-6B5EB47AB422}" v="5312" dt="2020-05-13T17:55:05.719"/>
    <p1510:client id="{EB9C8E00-867F-A7B5-724A-AB275B356076}" v="1469" dt="2020-05-27T20:03:11.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6305CAE4-2847-157E-EC9A-0222F94A1CCD}"/>
    <pc:docChg chg="delSld modSld">
      <pc:chgData name="Erin Prangley" userId="S::eprangley@nacdd.org::7f058b9a-f90a-4281-a8c6-5ba31926f190" providerId="AD" clId="Web-{6305CAE4-2847-157E-EC9A-0222F94A1CCD}" dt="2020-05-27T18:24:23.052" v="215" actId="20577"/>
      <pc:docMkLst>
        <pc:docMk/>
      </pc:docMkLst>
      <pc:sldChg chg="modSp">
        <pc:chgData name="Erin Prangley" userId="S::eprangley@nacdd.org::7f058b9a-f90a-4281-a8c6-5ba31926f190" providerId="AD" clId="Web-{6305CAE4-2847-157E-EC9A-0222F94A1CCD}" dt="2020-05-27T17:52:33.744" v="2" actId="20577"/>
        <pc:sldMkLst>
          <pc:docMk/>
          <pc:sldMk cId="1731942061" sldId="256"/>
        </pc:sldMkLst>
        <pc:spChg chg="mod">
          <ac:chgData name="Erin Prangley" userId="S::eprangley@nacdd.org::7f058b9a-f90a-4281-a8c6-5ba31926f190" providerId="AD" clId="Web-{6305CAE4-2847-157E-EC9A-0222F94A1CCD}" dt="2020-05-27T17:52:33.744" v="2" actId="20577"/>
          <ac:spMkLst>
            <pc:docMk/>
            <pc:sldMk cId="1731942061" sldId="256"/>
            <ac:spMk id="2" creationId="{00000000-0000-0000-0000-000000000000}"/>
          </ac:spMkLst>
        </pc:spChg>
      </pc:sldChg>
      <pc:sldChg chg="delSp">
        <pc:chgData name="Erin Prangley" userId="S::eprangley@nacdd.org::7f058b9a-f90a-4281-a8c6-5ba31926f190" providerId="AD" clId="Web-{6305CAE4-2847-157E-EC9A-0222F94A1CCD}" dt="2020-05-27T18:15:52.021" v="93"/>
        <pc:sldMkLst>
          <pc:docMk/>
          <pc:sldMk cId="1198034152" sldId="273"/>
        </pc:sldMkLst>
        <pc:picChg chg="del">
          <ac:chgData name="Erin Prangley" userId="S::eprangley@nacdd.org::7f058b9a-f90a-4281-a8c6-5ba31926f190" providerId="AD" clId="Web-{6305CAE4-2847-157E-EC9A-0222F94A1CCD}" dt="2020-05-27T18:15:52.021" v="93"/>
          <ac:picMkLst>
            <pc:docMk/>
            <pc:sldMk cId="1198034152" sldId="273"/>
            <ac:picMk id="3" creationId="{91D32D38-8886-461D-9D8D-BE64B6C4505E}"/>
          </ac:picMkLst>
        </pc:picChg>
        <pc:picChg chg="del">
          <ac:chgData name="Erin Prangley" userId="S::eprangley@nacdd.org::7f058b9a-f90a-4281-a8c6-5ba31926f190" providerId="AD" clId="Web-{6305CAE4-2847-157E-EC9A-0222F94A1CCD}" dt="2020-05-27T18:15:50.442" v="92"/>
          <ac:picMkLst>
            <pc:docMk/>
            <pc:sldMk cId="1198034152" sldId="273"/>
            <ac:picMk id="6" creationId="{E8B8C0E4-DB58-47D7-9016-871E44AF4E32}"/>
          </ac:picMkLst>
        </pc:picChg>
      </pc:sldChg>
      <pc:sldChg chg="addSp modSp">
        <pc:chgData name="Erin Prangley" userId="S::eprangley@nacdd.org::7f058b9a-f90a-4281-a8c6-5ba31926f190" providerId="AD" clId="Web-{6305CAE4-2847-157E-EC9A-0222F94A1CCD}" dt="2020-05-27T18:24:23.052" v="215" actId="20577"/>
        <pc:sldMkLst>
          <pc:docMk/>
          <pc:sldMk cId="650795028" sldId="274"/>
        </pc:sldMkLst>
        <pc:spChg chg="mod">
          <ac:chgData name="Erin Prangley" userId="S::eprangley@nacdd.org::7f058b9a-f90a-4281-a8c6-5ba31926f190" providerId="AD" clId="Web-{6305CAE4-2847-157E-EC9A-0222F94A1CCD}" dt="2020-05-27T18:22:50.580" v="112" actId="1076"/>
          <ac:spMkLst>
            <pc:docMk/>
            <pc:sldMk cId="650795028" sldId="274"/>
            <ac:spMk id="2" creationId="{AAE57FFF-3A2B-47BB-B5A5-1D83BF53A93F}"/>
          </ac:spMkLst>
        </pc:spChg>
        <pc:spChg chg="add mod">
          <ac:chgData name="Erin Prangley" userId="S::eprangley@nacdd.org::7f058b9a-f90a-4281-a8c6-5ba31926f190" providerId="AD" clId="Web-{6305CAE4-2847-157E-EC9A-0222F94A1CCD}" dt="2020-05-27T18:24:23.052" v="215" actId="20577"/>
          <ac:spMkLst>
            <pc:docMk/>
            <pc:sldMk cId="650795028" sldId="274"/>
            <ac:spMk id="3" creationId="{A642B184-7D94-4F5B-A2EC-71C2D7356CF9}"/>
          </ac:spMkLst>
        </pc:spChg>
        <pc:spChg chg="mod">
          <ac:chgData name="Erin Prangley" userId="S::eprangley@nacdd.org::7f058b9a-f90a-4281-a8c6-5ba31926f190" providerId="AD" clId="Web-{6305CAE4-2847-157E-EC9A-0222F94A1CCD}" dt="2020-05-27T17:53:34.855" v="54" actId="1076"/>
          <ac:spMkLst>
            <pc:docMk/>
            <pc:sldMk cId="650795028" sldId="274"/>
            <ac:spMk id="4" creationId="{54B89752-1F49-41D1-A904-BF406CECAF29}"/>
          </ac:spMkLst>
        </pc:spChg>
      </pc:sldChg>
      <pc:sldChg chg="delSp modSp del">
        <pc:chgData name="Erin Prangley" userId="S::eprangley@nacdd.org::7f058b9a-f90a-4281-a8c6-5ba31926f190" providerId="AD" clId="Web-{6305CAE4-2847-157E-EC9A-0222F94A1CCD}" dt="2020-05-27T18:04:24.437" v="89"/>
        <pc:sldMkLst>
          <pc:docMk/>
          <pc:sldMk cId="2132340025" sldId="277"/>
        </pc:sldMkLst>
        <pc:spChg chg="mod">
          <ac:chgData name="Erin Prangley" userId="S::eprangley@nacdd.org::7f058b9a-f90a-4281-a8c6-5ba31926f190" providerId="AD" clId="Web-{6305CAE4-2847-157E-EC9A-0222F94A1CCD}" dt="2020-05-27T18:04:14.265" v="86" actId="20577"/>
          <ac:spMkLst>
            <pc:docMk/>
            <pc:sldMk cId="2132340025" sldId="277"/>
            <ac:spMk id="4" creationId="{54B89752-1F49-41D1-A904-BF406CECAF29}"/>
          </ac:spMkLst>
        </pc:spChg>
        <pc:picChg chg="del">
          <ac:chgData name="Erin Prangley" userId="S::eprangley@nacdd.org::7f058b9a-f90a-4281-a8c6-5ba31926f190" providerId="AD" clId="Web-{6305CAE4-2847-157E-EC9A-0222F94A1CCD}" dt="2020-05-27T17:53:48.418" v="58"/>
          <ac:picMkLst>
            <pc:docMk/>
            <pc:sldMk cId="2132340025" sldId="277"/>
            <ac:picMk id="3" creationId="{017185D7-A8E7-41ED-9446-A054102107D6}"/>
          </ac:picMkLst>
        </pc:picChg>
        <pc:picChg chg="del">
          <ac:chgData name="Erin Prangley" userId="S::eprangley@nacdd.org::7f058b9a-f90a-4281-a8c6-5ba31926f190" providerId="AD" clId="Web-{6305CAE4-2847-157E-EC9A-0222F94A1CCD}" dt="2020-05-27T17:53:53.575" v="59"/>
          <ac:picMkLst>
            <pc:docMk/>
            <pc:sldMk cId="2132340025" sldId="277"/>
            <ac:picMk id="5" creationId="{72E385D3-8359-4AE1-A81F-6C33241100B7}"/>
          </ac:picMkLst>
        </pc:picChg>
      </pc:sldChg>
      <pc:sldChg chg="del">
        <pc:chgData name="Erin Prangley" userId="S::eprangley@nacdd.org::7f058b9a-f90a-4281-a8c6-5ba31926f190" providerId="AD" clId="Web-{6305CAE4-2847-157E-EC9A-0222F94A1CCD}" dt="2020-05-27T18:04:39.719" v="90"/>
        <pc:sldMkLst>
          <pc:docMk/>
          <pc:sldMk cId="1988571952" sldId="278"/>
        </pc:sldMkLst>
      </pc:sldChg>
      <pc:sldChg chg="del">
        <pc:chgData name="Erin Prangley" userId="S::eprangley@nacdd.org::7f058b9a-f90a-4281-a8c6-5ba31926f190" providerId="AD" clId="Web-{6305CAE4-2847-157E-EC9A-0222F94A1CCD}" dt="2020-05-27T18:04:44.219" v="91"/>
        <pc:sldMkLst>
          <pc:docMk/>
          <pc:sldMk cId="2541581998" sldId="279"/>
        </pc:sldMkLst>
      </pc:sldChg>
    </pc:docChg>
  </pc:docChgLst>
  <pc:docChgLst>
    <pc:chgData name="Erin Prangley" userId="S::eprangley@nacdd.org::7f058b9a-f90a-4281-a8c6-5ba31926f190" providerId="AD" clId="Web-{EB9C8E00-867F-A7B5-724A-AB275B356076}"/>
    <pc:docChg chg="addSld delSld modSld">
      <pc:chgData name="Erin Prangley" userId="S::eprangley@nacdd.org::7f058b9a-f90a-4281-a8c6-5ba31926f190" providerId="AD" clId="Web-{EB9C8E00-867F-A7B5-724A-AB275B356076}" dt="2020-05-27T20:03:11.904" v="1451" actId="20577"/>
      <pc:docMkLst>
        <pc:docMk/>
      </pc:docMkLst>
      <pc:sldChg chg="addSp delSp modSp del">
        <pc:chgData name="Erin Prangley" userId="S::eprangley@nacdd.org::7f058b9a-f90a-4281-a8c6-5ba31926f190" providerId="AD" clId="Web-{EB9C8E00-867F-A7B5-724A-AB275B356076}" dt="2020-05-27T19:59:45.048" v="1246"/>
        <pc:sldMkLst>
          <pc:docMk/>
          <pc:sldMk cId="1198034152" sldId="273"/>
        </pc:sldMkLst>
        <pc:spChg chg="add del mod">
          <ac:chgData name="Erin Prangley" userId="S::eprangley@nacdd.org::7f058b9a-f90a-4281-a8c6-5ba31926f190" providerId="AD" clId="Web-{EB9C8E00-867F-A7B5-724A-AB275B356076}" dt="2020-05-27T18:36:29.679" v="26"/>
          <ac:spMkLst>
            <pc:docMk/>
            <pc:sldMk cId="1198034152" sldId="273"/>
            <ac:spMk id="2" creationId="{848C4FCF-8C27-4774-A3A5-466CCBDF6525}"/>
          </ac:spMkLst>
        </pc:spChg>
        <pc:spChg chg="mod">
          <ac:chgData name="Erin Prangley" userId="S::eprangley@nacdd.org::7f058b9a-f90a-4281-a8c6-5ba31926f190" providerId="AD" clId="Web-{EB9C8E00-867F-A7B5-724A-AB275B356076}" dt="2020-05-27T18:36:21.554" v="20" actId="20577"/>
          <ac:spMkLst>
            <pc:docMk/>
            <pc:sldMk cId="1198034152" sldId="273"/>
            <ac:spMk id="4" creationId="{54B89752-1F49-41D1-A904-BF406CECAF29}"/>
          </ac:spMkLst>
        </pc:spChg>
        <pc:spChg chg="mod">
          <ac:chgData name="Erin Prangley" userId="S::eprangley@nacdd.org::7f058b9a-f90a-4281-a8c6-5ba31926f190" providerId="AD" clId="Web-{EB9C8E00-867F-A7B5-724A-AB275B356076}" dt="2020-05-27T18:36:10.960" v="8" actId="1076"/>
          <ac:spMkLst>
            <pc:docMk/>
            <pc:sldMk cId="1198034152" sldId="273"/>
            <ac:spMk id="5" creationId="{5F74B59E-EDD6-4CC7-9F20-3917204EC298}"/>
          </ac:spMkLst>
        </pc:spChg>
        <pc:spChg chg="add mod">
          <ac:chgData name="Erin Prangley" userId="S::eprangley@nacdd.org::7f058b9a-f90a-4281-a8c6-5ba31926f190" providerId="AD" clId="Web-{EB9C8E00-867F-A7B5-724A-AB275B356076}" dt="2020-05-27T19:59:34.875" v="1245" actId="1076"/>
          <ac:spMkLst>
            <pc:docMk/>
            <pc:sldMk cId="1198034152" sldId="273"/>
            <ac:spMk id="7" creationId="{6FE43EDA-E85D-4DA3-83BE-9D588ECE704B}"/>
          </ac:spMkLst>
        </pc:spChg>
        <pc:picChg chg="add del mod">
          <ac:chgData name="Erin Prangley" userId="S::eprangley@nacdd.org::7f058b9a-f90a-4281-a8c6-5ba31926f190" providerId="AD" clId="Web-{EB9C8E00-867F-A7B5-724A-AB275B356076}" dt="2020-05-27T18:41:15.571" v="30"/>
          <ac:picMkLst>
            <pc:docMk/>
            <pc:sldMk cId="1198034152" sldId="273"/>
            <ac:picMk id="3" creationId="{90A58875-E3D1-4EEB-9DF9-5DF691A7B8D2}"/>
          </ac:picMkLst>
        </pc:picChg>
        <pc:picChg chg="add mod">
          <ac:chgData name="Erin Prangley" userId="S::eprangley@nacdd.org::7f058b9a-f90a-4281-a8c6-5ba31926f190" providerId="AD" clId="Web-{EB9C8E00-867F-A7B5-724A-AB275B356076}" dt="2020-05-27T18:41:30.447" v="33" actId="1076"/>
          <ac:picMkLst>
            <pc:docMk/>
            <pc:sldMk cId="1198034152" sldId="273"/>
            <ac:picMk id="6" creationId="{38EDE72E-3ACA-48A2-8325-CE345A5C576C}"/>
          </ac:picMkLst>
        </pc:picChg>
      </pc:sldChg>
      <pc:sldChg chg="addSp delSp modSp mod setBg setClrOvrMap modNotes">
        <pc:chgData name="Erin Prangley" userId="S::eprangley@nacdd.org::7f058b9a-f90a-4281-a8c6-5ba31926f190" providerId="AD" clId="Web-{EB9C8E00-867F-A7B5-724A-AB275B356076}" dt="2020-05-27T19:53:52.824" v="1199" actId="1076"/>
        <pc:sldMkLst>
          <pc:docMk/>
          <pc:sldMk cId="650795028" sldId="274"/>
        </pc:sldMkLst>
        <pc:spChg chg="del">
          <ac:chgData name="Erin Prangley" userId="S::eprangley@nacdd.org::7f058b9a-f90a-4281-a8c6-5ba31926f190" providerId="AD" clId="Web-{EB9C8E00-867F-A7B5-724A-AB275B356076}" dt="2020-05-27T18:45:23.804" v="61"/>
          <ac:spMkLst>
            <pc:docMk/>
            <pc:sldMk cId="650795028" sldId="274"/>
            <ac:spMk id="2" creationId="{AAE57FFF-3A2B-47BB-B5A5-1D83BF53A93F}"/>
          </ac:spMkLst>
        </pc:spChg>
        <pc:spChg chg="mod">
          <ac:chgData name="Erin Prangley" userId="S::eprangley@nacdd.org::7f058b9a-f90a-4281-a8c6-5ba31926f190" providerId="AD" clId="Web-{EB9C8E00-867F-A7B5-724A-AB275B356076}" dt="2020-05-27T18:44:49.537" v="46" actId="20577"/>
          <ac:spMkLst>
            <pc:docMk/>
            <pc:sldMk cId="650795028" sldId="274"/>
            <ac:spMk id="3" creationId="{A642B184-7D94-4F5B-A2EC-71C2D7356CF9}"/>
          </ac:spMkLst>
        </pc:spChg>
        <pc:spChg chg="mod">
          <ac:chgData name="Erin Prangley" userId="S::eprangley@nacdd.org::7f058b9a-f90a-4281-a8c6-5ba31926f190" providerId="AD" clId="Web-{EB9C8E00-867F-A7B5-724A-AB275B356076}" dt="2020-05-27T18:47:13.529" v="63"/>
          <ac:spMkLst>
            <pc:docMk/>
            <pc:sldMk cId="650795028" sldId="274"/>
            <ac:spMk id="4" creationId="{54B89752-1F49-41D1-A904-BF406CECAF29}"/>
          </ac:spMkLst>
        </pc:spChg>
        <pc:spChg chg="add mod">
          <ac:chgData name="Erin Prangley" userId="S::eprangley@nacdd.org::7f058b9a-f90a-4281-a8c6-5ba31926f190" providerId="AD" clId="Web-{EB9C8E00-867F-A7B5-724A-AB275B356076}" dt="2020-05-27T18:45:07.647" v="51" actId="20577"/>
          <ac:spMkLst>
            <pc:docMk/>
            <pc:sldMk cId="650795028" sldId="274"/>
            <ac:spMk id="5" creationId="{0560C07B-3464-4A5E-825D-5A94E7448958}"/>
          </ac:spMkLst>
        </pc:spChg>
        <pc:spChg chg="add mod">
          <ac:chgData name="Erin Prangley" userId="S::eprangley@nacdd.org::7f058b9a-f90a-4281-a8c6-5ba31926f190" providerId="AD" clId="Web-{EB9C8E00-867F-A7B5-724A-AB275B356076}" dt="2020-05-27T19:53:52.824" v="1199" actId="1076"/>
          <ac:spMkLst>
            <pc:docMk/>
            <pc:sldMk cId="650795028" sldId="274"/>
            <ac:spMk id="7" creationId="{C922AC35-4566-4C98-83FF-47310C864654}"/>
          </ac:spMkLst>
        </pc:spChg>
        <pc:spChg chg="add mod">
          <ac:chgData name="Erin Prangley" userId="S::eprangley@nacdd.org::7f058b9a-f90a-4281-a8c6-5ba31926f190" providerId="AD" clId="Web-{EB9C8E00-867F-A7B5-724A-AB275B356076}" dt="2020-05-27T19:53:45.558" v="1198" actId="1076"/>
          <ac:spMkLst>
            <pc:docMk/>
            <pc:sldMk cId="650795028" sldId="274"/>
            <ac:spMk id="8" creationId="{4A6DC4B1-6014-449A-BCF0-B053CC80A632}"/>
          </ac:spMkLst>
        </pc:spChg>
        <pc:spChg chg="add del">
          <ac:chgData name="Erin Prangley" userId="S::eprangley@nacdd.org::7f058b9a-f90a-4281-a8c6-5ba31926f190" providerId="AD" clId="Web-{EB9C8E00-867F-A7B5-724A-AB275B356076}" dt="2020-05-27T18:47:13.529" v="63"/>
          <ac:spMkLst>
            <pc:docMk/>
            <pc:sldMk cId="650795028" sldId="274"/>
            <ac:spMk id="11" creationId="{1DB7C82F-AB7E-4F0C-B829-FA1B9C415180}"/>
          </ac:spMkLst>
        </pc:spChg>
        <pc:picChg chg="add mod ord">
          <ac:chgData name="Erin Prangley" userId="S::eprangley@nacdd.org::7f058b9a-f90a-4281-a8c6-5ba31926f190" providerId="AD" clId="Web-{EB9C8E00-867F-A7B5-724A-AB275B356076}" dt="2020-05-27T18:49:11.583" v="74"/>
          <ac:picMkLst>
            <pc:docMk/>
            <pc:sldMk cId="650795028" sldId="274"/>
            <ac:picMk id="6" creationId="{A1809481-1FEF-4D11-9DA6-7B9B7FD79889}"/>
          </ac:picMkLst>
        </pc:picChg>
      </pc:sldChg>
      <pc:sldChg chg="delSp modSp">
        <pc:chgData name="Erin Prangley" userId="S::eprangley@nacdd.org::7f058b9a-f90a-4281-a8c6-5ba31926f190" providerId="AD" clId="Web-{EB9C8E00-867F-A7B5-724A-AB275B356076}" dt="2020-05-27T20:03:11.904" v="1450" actId="20577"/>
        <pc:sldMkLst>
          <pc:docMk/>
          <pc:sldMk cId="3381193161" sldId="275"/>
        </pc:sldMkLst>
        <pc:spChg chg="mod">
          <ac:chgData name="Erin Prangley" userId="S::eprangley@nacdd.org::7f058b9a-f90a-4281-a8c6-5ba31926f190" providerId="AD" clId="Web-{EB9C8E00-867F-A7B5-724A-AB275B356076}" dt="2020-05-27T20:02:47.855" v="1444" actId="20577"/>
          <ac:spMkLst>
            <pc:docMk/>
            <pc:sldMk cId="3381193161" sldId="275"/>
            <ac:spMk id="7" creationId="{95AF4033-1E00-47BC-B69C-26A5D3B0DC95}"/>
          </ac:spMkLst>
        </pc:spChg>
        <pc:spChg chg="mod">
          <ac:chgData name="Erin Prangley" userId="S::eprangley@nacdd.org::7f058b9a-f90a-4281-a8c6-5ba31926f190" providerId="AD" clId="Web-{EB9C8E00-867F-A7B5-724A-AB275B356076}" dt="2020-05-27T20:02:26.588" v="1403" actId="20577"/>
          <ac:spMkLst>
            <pc:docMk/>
            <pc:sldMk cId="3381193161" sldId="275"/>
            <ac:spMk id="8" creationId="{BF0932A3-0B00-434E-AE63-4D8424E2B7BB}"/>
          </ac:spMkLst>
        </pc:spChg>
        <pc:spChg chg="mod">
          <ac:chgData name="Erin Prangley" userId="S::eprangley@nacdd.org::7f058b9a-f90a-4281-a8c6-5ba31926f190" providerId="AD" clId="Web-{EB9C8E00-867F-A7B5-724A-AB275B356076}" dt="2020-05-27T20:03:11.904" v="1450" actId="20577"/>
          <ac:spMkLst>
            <pc:docMk/>
            <pc:sldMk cId="3381193161" sldId="275"/>
            <ac:spMk id="9" creationId="{15F2016B-5DE7-4A92-AF65-23D0BD1CA658}"/>
          </ac:spMkLst>
        </pc:spChg>
        <pc:spChg chg="mod">
          <ac:chgData name="Erin Prangley" userId="S::eprangley@nacdd.org::7f058b9a-f90a-4281-a8c6-5ba31926f190" providerId="AD" clId="Web-{EB9C8E00-867F-A7B5-724A-AB275B356076}" dt="2020-05-27T20:02:56.309" v="1447" actId="1076"/>
          <ac:spMkLst>
            <pc:docMk/>
            <pc:sldMk cId="3381193161" sldId="275"/>
            <ac:spMk id="10" creationId="{15F2016B-5DE7-4A92-AF65-23D0BD1CA658}"/>
          </ac:spMkLst>
        </pc:spChg>
        <pc:spChg chg="del mod">
          <ac:chgData name="Erin Prangley" userId="S::eprangley@nacdd.org::7f058b9a-f90a-4281-a8c6-5ba31926f190" providerId="AD" clId="Web-{EB9C8E00-867F-A7B5-724A-AB275B356076}" dt="2020-05-27T19:59:58.549" v="1250"/>
          <ac:spMkLst>
            <pc:docMk/>
            <pc:sldMk cId="3381193161" sldId="275"/>
            <ac:spMk id="11" creationId="{BB9D9B3B-D24A-4CF2-8379-29A7B0E76B22}"/>
          </ac:spMkLst>
        </pc:spChg>
      </pc:sldChg>
      <pc:sldChg chg="addSp delSp modSp add replId">
        <pc:chgData name="Erin Prangley" userId="S::eprangley@nacdd.org::7f058b9a-f90a-4281-a8c6-5ba31926f190" providerId="AD" clId="Web-{EB9C8E00-867F-A7B5-724A-AB275B356076}" dt="2020-05-27T19:57:19.836" v="1243" actId="14100"/>
        <pc:sldMkLst>
          <pc:docMk/>
          <pc:sldMk cId="909274442" sldId="276"/>
        </pc:sldMkLst>
        <pc:spChg chg="add mod">
          <ac:chgData name="Erin Prangley" userId="S::eprangley@nacdd.org::7f058b9a-f90a-4281-a8c6-5ba31926f190" providerId="AD" clId="Web-{EB9C8E00-867F-A7B5-724A-AB275B356076}" dt="2020-05-27T19:57:19.836" v="1243" actId="14100"/>
          <ac:spMkLst>
            <pc:docMk/>
            <pc:sldMk cId="909274442" sldId="276"/>
            <ac:spMk id="2" creationId="{6B39B13F-8CC2-4C9D-8449-9F7CBF84B2A9}"/>
          </ac:spMkLst>
        </pc:spChg>
        <pc:spChg chg="mod">
          <ac:chgData name="Erin Prangley" userId="S::eprangley@nacdd.org::7f058b9a-f90a-4281-a8c6-5ba31926f190" providerId="AD" clId="Web-{EB9C8E00-867F-A7B5-724A-AB275B356076}" dt="2020-05-27T18:54:03.772" v="111" actId="1076"/>
          <ac:spMkLst>
            <pc:docMk/>
            <pc:sldMk cId="909274442" sldId="276"/>
            <ac:spMk id="4" creationId="{54B89752-1F49-41D1-A904-BF406CECAF29}"/>
          </ac:spMkLst>
        </pc:spChg>
        <pc:spChg chg="add del mod">
          <ac:chgData name="Erin Prangley" userId="S::eprangley@nacdd.org::7f058b9a-f90a-4281-a8c6-5ba31926f190" providerId="AD" clId="Web-{EB9C8E00-867F-A7B5-724A-AB275B356076}" dt="2020-05-27T19:45:54.843" v="1021"/>
          <ac:spMkLst>
            <pc:docMk/>
            <pc:sldMk cId="909274442" sldId="276"/>
            <ac:spMk id="7" creationId="{24317E3E-A1A8-40ED-9F1A-6AD2608A94A5}"/>
          </ac:spMkLst>
        </pc:spChg>
        <pc:spChg chg="add mod">
          <ac:chgData name="Erin Prangley" userId="S::eprangley@nacdd.org::7f058b9a-f90a-4281-a8c6-5ba31926f190" providerId="AD" clId="Web-{EB9C8E00-867F-A7B5-724A-AB275B356076}" dt="2020-05-27T19:56:36.303" v="1235" actId="1076"/>
          <ac:spMkLst>
            <pc:docMk/>
            <pc:sldMk cId="909274442" sldId="276"/>
            <ac:spMk id="9" creationId="{09F3A864-6DE7-42C4-9306-93C33C560A56}"/>
          </ac:spMkLst>
        </pc:spChg>
        <pc:picChg chg="del">
          <ac:chgData name="Erin Prangley" userId="S::eprangley@nacdd.org::7f058b9a-f90a-4281-a8c6-5ba31926f190" providerId="AD" clId="Web-{EB9C8E00-867F-A7B5-724A-AB275B356076}" dt="2020-05-27T18:53:34.567" v="76"/>
          <ac:picMkLst>
            <pc:docMk/>
            <pc:sldMk cId="909274442" sldId="276"/>
            <ac:picMk id="6" creationId="{A1809481-1FEF-4D11-9DA6-7B9B7FD79889}"/>
          </ac:picMkLst>
        </pc:picChg>
        <pc:picChg chg="add mod">
          <ac:chgData name="Erin Prangley" userId="S::eprangley@nacdd.org::7f058b9a-f90a-4281-a8c6-5ba31926f190" providerId="AD" clId="Web-{EB9C8E00-867F-A7B5-724A-AB275B356076}" dt="2020-05-27T19:57:15.149" v="1242" actId="1076"/>
          <ac:picMkLst>
            <pc:docMk/>
            <pc:sldMk cId="909274442" sldId="276"/>
            <ac:picMk id="8" creationId="{3D9B9D74-A4E0-4BED-87B2-686F9AA53FE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5/27/2020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r20.rs6.net/tn.jsp?f=001tanHENmxKcC44SqAkxZrQfzZ4odUZFQGjZcK1Fr4N1jM6SXQDrbSVy1Yhosun6ywMIJzEaR2JJAM9KOwtZDfE4VIrb85gXE8hp5db41DnMQt_lb7Nu-_20nS_nsrXKZ3C4hOPNDSk8_1sE8DYcF8itmqZV9BP6SE9uHnjKAIbPz0mkcQuH96N9MUK3nr1UaT1iJkyrRihlxsb81HuAxlpRtYil4RpxIDbH3JVchqeJ7tF0hdIhitxkxxgF9cjv2QawMR0ZKxZ8DmsgDXsTcG61xq0emylsEOHOF758L6unFdcITjb975wBwBLzk10ZmM-aq-SY1bfQ7mtERRKSjfTrE5pSTAwJd1kUont_PWT3Y=&amp;c=3080ISyebvu8f3a97_x-uiaY8zKEJpfe8OIA2MTOI8Eiqv4H4_LTlg==&amp;ch=1nGsdOKy0CSrW9iFmaXTdlyDibZApKCyrX3-84wFNcTxOEPTOAjHT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r20.rs6.net/tn.jsp?f=001tanHENmxKcC44SqAkxZrQfzZ4odUZFQGjZcK1Fr4N1jM6SXQDrbSVy1Yhosun6ywHihXbc9K1_KBAZRQD5Wx_1rJfg7JF1okUMA-yhCDfhpW_-JAFNPnFYBG_QlWR5NTsK_yYc0KQOp0sJcypxCUhpdQd4l--AwVC0bRpyOYPLe89ujJpXoANDAqBXPsl7imN36GwbogsvxE4NxkzvGpDR0aKtbbWy2XnGDvENauda-thBK2QA2kcifotpp_rS5XUFVfP4n7L3k=&amp;c=3080ISyebvu8f3a97_x-uiaY8zKEJpfe8OIA2MTOI8Eiqv4H4_LTlg==&amp;ch=1nGsdOKy0CSrW9iFmaXTdlyDibZApKCyrX3-84wFNcTxOEPTOAjHTA==" TargetMode="External"/><Relationship Id="rId5" Type="http://schemas.openxmlformats.org/officeDocument/2006/relationships/hyperlink" Target="http://r20.rs6.net/tn.jsp?f=001tanHENmxKcC44SqAkxZrQfzZ4odUZFQGjZcK1Fr4N1jM6SXQDrbSVy1Yhosun6ywq13r1Ge0DmZXl3NS1fAdU_o2MNkK2cA4M1eGr4e1NQq9HDTjClhkp54FzUkfIXe7d4EgrQAGTvw6tpbj5O2_vFjcT3FHH54r3tONVCpsIZRzFSNfZLEvZJnjqN5I_VMqw00A2Pmq9thWYVvrIDfhPvlJVKInvodVmBi_smKr_c4=&amp;c=3080ISyebvu8f3a97_x-uiaY8zKEJpfe8OIA2MTOI8Eiqv4H4_LTlg==&amp;ch=1nGsdOKy0CSrW9iFmaXTdlyDibZApKCyrX3-84wFNcTxOEPTOAjHTA==" TargetMode="External"/><Relationship Id="rId4" Type="http://schemas.openxmlformats.org/officeDocument/2006/relationships/hyperlink" Target="http://r20.rs6.net/tn.jsp?f=001tanHENmxKcC44SqAkxZrQfzZ4odUZFQGjZcK1Fr4N1jM6SXQDrbSVy1Yhosun6ywDVeCivz53F9OaquRa9mb3eFfaev7KnPQnYvT08SlSiFEayH1lEBu-BFAHV6S1398eCOXj7DH8wk_WKKhGk9hzynNT0iuHQbtEXzIgbyhD75kyhdwWuFqnKqPBEWK2Davp-_H8B3cC7mo8SXpr6gHyiQc-pB_uXX0zskhu5uy2-4=&amp;c=3080ISyebvu8f3a97_x-uiaY8zKEJpfe8OIA2MTOI8Eiqv4H4_LTlg==&amp;ch=1nGsdOKy0CSrW9iFmaXTdlyDibZApKCyrX3-84wFNcTxOEPTOAjHTA=="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r20.rs6.net/tn.jsp?f=001tanHENmxKcC44SqAkxZrQfzZ4odUZFQGjZcK1Fr4N1jM6SXQDrbSVy1Yhosun6ywMIJzEaR2JJAM9KOwtZDfE4VIrb85gXE8hp5db41DnMQt_lb7Nu-_20nS_nsrXKZ3C4hOPNDSk8_1sE8DYcF8itmqZV9BP6SE9uHnjKAIbPz0mkcQuH96N9MUK3nr1UaT1iJkyrRihlxsb81HuAxlpRtYil4RpxIDbH3JVchqeJ7tF0hdIhitxkxxgF9cjv2QawMR0ZKxZ8DmsgDXsTcG61xq0emylsEOHOF758L6unFdcITjb975wBwBLzk10ZmM-aq-SY1bfQ7mtERRKSjfTrE5pSTAwJd1kUont_PWT3Y=&amp;c=3080ISyebvu8f3a97_x-uiaY8zKEJpfe8OIA2MTOI8Eiqv4H4_LTlg==&amp;ch=1nGsdOKy0CSrW9iFmaXTdlyDibZApKCyrX3-84wFNcTxOEPTOAjHTA=="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r20.rs6.net/tn.jsp?f=001tanHENmxKcC44SqAkxZrQfzZ4odUZFQGjZcK1Fr4N1jM6SXQDrbSVy1Yhosun6ywHihXbc9K1_KBAZRQD5Wx_1rJfg7JF1okUMA-yhCDfhpW_-JAFNPnFYBG_QlWR5NTsK_yYc0KQOp0sJcypxCUhpdQd4l--AwVC0bRpyOYPLe89ujJpXoANDAqBXPsl7imN36GwbogsvxE4NxkzvGpDR0aKtbbWy2XnGDvENauda-thBK2QA2kcifotpp_rS5XUFVfP4n7L3k=&amp;c=3080ISyebvu8f3a97_x-uiaY8zKEJpfe8OIA2MTOI8Eiqv4H4_LTlg==&amp;ch=1nGsdOKy0CSrW9iFmaXTdlyDibZApKCyrX3-84wFNcTxOEPTOAjHTA==" TargetMode="External"/><Relationship Id="rId5" Type="http://schemas.openxmlformats.org/officeDocument/2006/relationships/hyperlink" Target="http://r20.rs6.net/tn.jsp?f=001tanHENmxKcC44SqAkxZrQfzZ4odUZFQGjZcK1Fr4N1jM6SXQDrbSVy1Yhosun6ywq13r1Ge0DmZXl3NS1fAdU_o2MNkK2cA4M1eGr4e1NQq9HDTjClhkp54FzUkfIXe7d4EgrQAGTvw6tpbj5O2_vFjcT3FHH54r3tONVCpsIZRzFSNfZLEvZJnjqN5I_VMqw00A2Pmq9thWYVvrIDfhPvlJVKInvodVmBi_smKr_c4=&amp;c=3080ISyebvu8f3a97_x-uiaY8zKEJpfe8OIA2MTOI8Eiqv4H4_LTlg==&amp;ch=1nGsdOKy0CSrW9iFmaXTdlyDibZApKCyrX3-84wFNcTxOEPTOAjHTA==" TargetMode="External"/><Relationship Id="rId4" Type="http://schemas.openxmlformats.org/officeDocument/2006/relationships/hyperlink" Target="http://r20.rs6.net/tn.jsp?f=001tanHENmxKcC44SqAkxZrQfzZ4odUZFQGjZcK1Fr4N1jM6SXQDrbSVy1Yhosun6ywDVeCivz53F9OaquRa9mb3eFfaev7KnPQnYvT08SlSiFEayH1lEBu-BFAHV6S1398eCOXj7DH8wk_WKKhGk9hzynNT0iuHQbtEXzIgbyhD75kyhdwWuFqnKqPBEWK2Davp-_H8B3cC7mo8SXpr6gHyiQc-pB_uXX0zskhu5uy2-4=&amp;c=3080ISyebvu8f3a97_x-uiaY8zKEJpfe8OIA2MTOI8Eiqv4H4_LTlg==&amp;ch=1nGsdOKy0CSrW9iFmaXTdlyDibZApKCyrX3-84wFNcTxOEPTOAjHTA=="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FY2021 Appropriations: </a:t>
            </a:r>
            <a:endParaRPr lang="en-US" dirty="0"/>
          </a:p>
          <a:p>
            <a:r>
              <a:rPr lang="en-US" dirty="0"/>
              <a:t>Mark-ups in Senate: Likely next week and early June and continue after July 4th recess. </a:t>
            </a:r>
          </a:p>
          <a:p>
            <a:r>
              <a:rPr lang="en-US" dirty="0"/>
              <a:t>House: Will not proceed until the next COVID-19 relief bill has passed</a:t>
            </a:r>
          </a:p>
          <a:p>
            <a:r>
              <a:rPr lang="en-US" b="1" dirty="0"/>
              <a:t>Covid-19 Response Bills:</a:t>
            </a:r>
            <a:r>
              <a:rPr lang="en-US" dirty="0"/>
              <a:t> On Friday, Senate Democrats </a:t>
            </a:r>
            <a:r>
              <a:rPr lang="en-US" u="sng" dirty="0">
                <a:hlinkClick r:id="rId3"/>
              </a:rPr>
              <a:t>introduced</a:t>
            </a:r>
            <a:r>
              <a:rPr lang="en-US" dirty="0"/>
              <a:t> a COVID-19 response bill that aims to provide affordable coverage to Americans during the pandemic. It includes language that would require coverage of all COVID-19-related treatment, subsidized COBRA and a special enrollment period for healthcare.gov.</a:t>
            </a:r>
          </a:p>
          <a:p>
            <a:br>
              <a:rPr lang="en-US" dirty="0"/>
            </a:br>
            <a:endParaRPr lang="en-US" dirty="0"/>
          </a:p>
          <a:p>
            <a:r>
              <a:rPr lang="en-US" dirty="0"/>
              <a:t>Another bipartisan group of Senators introduced the "Paycheck Protection Extension Act", which would extend the deadline to apply to the Paycheck Protection Program (PPP) and the period that borrowers are allowed to use funds, as well as allow funds to be used to purchase PPE. The bill text can be found </a:t>
            </a:r>
            <a:r>
              <a:rPr lang="en-US" u="sng" dirty="0">
                <a:hlinkClick r:id="rId4"/>
              </a:rPr>
              <a:t>here</a:t>
            </a:r>
            <a:r>
              <a:rPr lang="en-US" dirty="0"/>
              <a:t>, and a summary is </a:t>
            </a:r>
            <a:r>
              <a:rPr lang="en-US" u="sng" dirty="0">
                <a:hlinkClick r:id="rId5"/>
              </a:rPr>
              <a:t>here</a:t>
            </a:r>
            <a:r>
              <a:rPr lang="en-US" dirty="0"/>
              <a:t>.</a:t>
            </a:r>
          </a:p>
          <a:p>
            <a:br>
              <a:rPr lang="en-US" dirty="0"/>
            </a:br>
            <a:endParaRPr lang="en-US" dirty="0"/>
          </a:p>
          <a:p>
            <a:r>
              <a:rPr lang="en-US" dirty="0"/>
              <a:t>When the Senate returns in June, they will have a busy agenda waiting for them. Finance Committee Chairman Chuck Grassley (R-IA) was quoted saying that he expects negotiations on the next coronavirus response to begin in the third or fourth week of June, and wrap up before August recess. (via </a:t>
            </a:r>
            <a:r>
              <a:rPr lang="en-US" u="sng" dirty="0">
                <a:hlinkClick r:id="rId6"/>
              </a:rPr>
              <a:t>Roll Call</a:t>
            </a:r>
            <a:r>
              <a:rPr lang="en-US" dirty="0"/>
              <a:t>)</a:t>
            </a:r>
          </a:p>
          <a:p>
            <a:br>
              <a:rPr lang="en-US" dirty="0"/>
            </a:br>
            <a:endParaRPr lang="en-US" dirty="0"/>
          </a:p>
          <a:p>
            <a:r>
              <a:rPr lang="en-US" dirty="0"/>
              <a:t>House Democrats are expressing more urgency on moving a COVID-19 relief package, and that the PPP fix that could come as soon as next week is not the only urgent need. We are hearing that House Democrats are pushing for negotiations with the pressure points of June 30 for state budgets and July 31 for the need to extend unemployment insurance.</a:t>
            </a: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205256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FY2021 Appropriations: </a:t>
            </a:r>
            <a:endParaRPr lang="en-US" dirty="0"/>
          </a:p>
          <a:p>
            <a:r>
              <a:rPr lang="en-US" dirty="0"/>
              <a:t>Mark-ups in Senate: Likely next week and early June and continue after July 4th recess. </a:t>
            </a:r>
          </a:p>
          <a:p>
            <a:r>
              <a:rPr lang="en-US" dirty="0"/>
              <a:t>House: Will not proceed until the next COVID-19 relief bill has passed</a:t>
            </a:r>
          </a:p>
          <a:p>
            <a:r>
              <a:rPr lang="en-US" b="1" dirty="0"/>
              <a:t>Covid-19 Response Bills:</a:t>
            </a:r>
            <a:r>
              <a:rPr lang="en-US" dirty="0"/>
              <a:t> On Friday, Senate Democrats </a:t>
            </a:r>
            <a:r>
              <a:rPr lang="en-US" u="sng" dirty="0">
                <a:hlinkClick r:id="rId3"/>
              </a:rPr>
              <a:t>introduced</a:t>
            </a:r>
            <a:r>
              <a:rPr lang="en-US" dirty="0"/>
              <a:t> a COVID-19 response bill that aims to provide affordable coverage to Americans during the pandemic. It includes language that would require coverage of all COVID-19-related treatment, subsidized COBRA and a special enrollment period for healthcare.gov.</a:t>
            </a:r>
          </a:p>
          <a:p>
            <a:br>
              <a:rPr lang="en-US" dirty="0"/>
            </a:br>
            <a:endParaRPr lang="en-US" dirty="0"/>
          </a:p>
          <a:p>
            <a:r>
              <a:rPr lang="en-US" dirty="0"/>
              <a:t>Another bipartisan group of Senators introduced the "Paycheck Protection Extension Act", which would extend the deadline to apply to the Paycheck Protection Program (PPP) and the period that borrowers are allowed to use funds, as well as allow funds to be used to purchase PPE. The bill text can be found </a:t>
            </a:r>
            <a:r>
              <a:rPr lang="en-US" u="sng" dirty="0">
                <a:hlinkClick r:id="rId4"/>
              </a:rPr>
              <a:t>here</a:t>
            </a:r>
            <a:r>
              <a:rPr lang="en-US" dirty="0"/>
              <a:t>, and a summary is </a:t>
            </a:r>
            <a:r>
              <a:rPr lang="en-US" u="sng" dirty="0">
                <a:hlinkClick r:id="rId5"/>
              </a:rPr>
              <a:t>here</a:t>
            </a:r>
            <a:r>
              <a:rPr lang="en-US" dirty="0"/>
              <a:t>.</a:t>
            </a:r>
          </a:p>
          <a:p>
            <a:br>
              <a:rPr lang="en-US" dirty="0"/>
            </a:br>
            <a:endParaRPr lang="en-US" dirty="0"/>
          </a:p>
          <a:p>
            <a:r>
              <a:rPr lang="en-US" dirty="0"/>
              <a:t>When the Senate returns in June, they will have a busy agenda waiting for them. Finance Committee Chairman Chuck Grassley (R-IA) was quoted saying that he expects negotiations on the next coronavirus response to begin in the third or fourth week of June, and wrap up before August recess. (via </a:t>
            </a:r>
            <a:r>
              <a:rPr lang="en-US" u="sng" dirty="0">
                <a:hlinkClick r:id="rId6"/>
              </a:rPr>
              <a:t>Roll Call</a:t>
            </a:r>
            <a:r>
              <a:rPr lang="en-US" dirty="0"/>
              <a:t>)</a:t>
            </a:r>
          </a:p>
          <a:p>
            <a:br>
              <a:rPr lang="en-US" dirty="0"/>
            </a:br>
            <a:endParaRPr lang="en-US" dirty="0"/>
          </a:p>
          <a:p>
            <a:r>
              <a:rPr lang="en-US" dirty="0"/>
              <a:t>House Democrats are expressing more urgency on moving a COVID-19 relief package, and that the PPP fix that could come as soon as next week is not the only urgent need. We are hearing that House Democrats are pushing for negotiations with the pressure points of June 30 for state budgets and July 31 for the need to extend unemployment insurance.</a:t>
            </a: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79820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4</a:t>
            </a:fld>
            <a:endParaRPr lang="en-US"/>
          </a:p>
        </p:txBody>
      </p:sp>
    </p:spTree>
    <p:extLst>
      <p:ext uri="{BB962C8B-B14F-4D97-AF65-F5344CB8AC3E}">
        <p14:creationId xmlns:p14="http://schemas.microsoft.com/office/powerpoint/2010/main" val="119891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5/27/2020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5/27/2020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help.senate.gov/hearings/nominations632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mailto:eprangley@nacdd.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youtube.com/watch?v=ZrkzlLcpY2s&amp;feature=youtu.be&amp;t=26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May 27</a:t>
            </a:r>
            <a:endParaRPr lang="en-US" dirty="0">
              <a:latin typeface="Calibri"/>
            </a:endParaRPr>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2867448" y="311260"/>
            <a:ext cx="675414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Legislative Update: Recess Intel</a:t>
            </a:r>
            <a:endParaRPr lang="en-US" sz="4000" dirty="0">
              <a:cs typeface="Calibri" panose="020F0502020204030204"/>
            </a:endParaRP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235659" y="1082284"/>
            <a:ext cx="113429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pic>
        <p:nvPicPr>
          <p:cNvPr id="6" name="Picture 6" descr="A picture containing text, book, woman, person&#10;&#10;Description generated with very high confidence">
            <a:extLst>
              <a:ext uri="{FF2B5EF4-FFF2-40B4-BE49-F238E27FC236}">
                <a16:creationId xmlns:a16="http://schemas.microsoft.com/office/drawing/2014/main" id="{A1809481-1FEF-4D11-9DA6-7B9B7FD79889}"/>
              </a:ext>
            </a:extLst>
          </p:cNvPr>
          <p:cNvPicPr>
            <a:picLocks noChangeAspect="1"/>
          </p:cNvPicPr>
          <p:nvPr/>
        </p:nvPicPr>
        <p:blipFill>
          <a:blip r:embed="rId3"/>
          <a:stretch>
            <a:fillRect/>
          </a:stretch>
        </p:blipFill>
        <p:spPr>
          <a:xfrm>
            <a:off x="966593" y="1061231"/>
            <a:ext cx="3818350" cy="4735539"/>
          </a:xfrm>
          <a:prstGeom prst="rect">
            <a:avLst/>
          </a:prstGeom>
          <a:ln w="57150">
            <a:solidFill>
              <a:srgbClr val="FFC000"/>
            </a:solidFill>
          </a:ln>
        </p:spPr>
      </p:pic>
      <p:sp>
        <p:nvSpPr>
          <p:cNvPr id="7" name="TextBox 6">
            <a:extLst>
              <a:ext uri="{FF2B5EF4-FFF2-40B4-BE49-F238E27FC236}">
                <a16:creationId xmlns:a16="http://schemas.microsoft.com/office/drawing/2014/main" id="{C922AC35-4566-4C98-83FF-47310C864654}"/>
              </a:ext>
            </a:extLst>
          </p:cNvPr>
          <p:cNvSpPr txBox="1"/>
          <p:nvPr/>
        </p:nvSpPr>
        <p:spPr>
          <a:xfrm>
            <a:off x="5068867" y="1018783"/>
            <a:ext cx="6313115" cy="1754326"/>
          </a:xfrm>
          <a:prstGeom prst="rect">
            <a:avLst/>
          </a:prstGeom>
          <a:no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cs typeface="Calibri"/>
              </a:rPr>
              <a:t>FY2021 Appropriations</a:t>
            </a:r>
          </a:p>
          <a:p>
            <a:r>
              <a:rPr lang="en-US" dirty="0">
                <a:ea typeface="+mn-lt"/>
                <a:cs typeface="+mn-lt"/>
              </a:rPr>
              <a:t>Senate: Mark-ups in Senate likely next week.</a:t>
            </a:r>
            <a:br>
              <a:rPr lang="en-US" dirty="0">
                <a:ea typeface="+mn-lt"/>
                <a:cs typeface="+mn-lt"/>
              </a:rPr>
            </a:br>
            <a:r>
              <a:rPr lang="en-US" dirty="0">
                <a:ea typeface="+mn-lt"/>
                <a:cs typeface="+mn-lt"/>
              </a:rPr>
              <a:t>House: Waiting until the next COVID-19 relief bill passed.</a:t>
            </a:r>
          </a:p>
          <a:p>
            <a:endParaRPr lang="en-US" dirty="0">
              <a:cs typeface="Calibri"/>
            </a:endParaRPr>
          </a:p>
          <a:p>
            <a:r>
              <a:rPr lang="en-US" dirty="0">
                <a:cs typeface="Calibri"/>
              </a:rPr>
              <a:t>NACDD: Testimony, congressional sign-on letter (38-44), CCD Support Letter.</a:t>
            </a:r>
          </a:p>
        </p:txBody>
      </p:sp>
      <p:sp>
        <p:nvSpPr>
          <p:cNvPr id="8" name="TextBox 7">
            <a:extLst>
              <a:ext uri="{FF2B5EF4-FFF2-40B4-BE49-F238E27FC236}">
                <a16:creationId xmlns:a16="http://schemas.microsoft.com/office/drawing/2014/main" id="{4A6DC4B1-6014-449A-BCF0-B053CC80A632}"/>
              </a:ext>
            </a:extLst>
          </p:cNvPr>
          <p:cNvSpPr txBox="1"/>
          <p:nvPr/>
        </p:nvSpPr>
        <p:spPr>
          <a:xfrm>
            <a:off x="5065605" y="2967494"/>
            <a:ext cx="6302677" cy="2862322"/>
          </a:xfrm>
          <a:prstGeom prst="rect">
            <a:avLst/>
          </a:prstGeom>
          <a:noFill/>
          <a:ln w="57150">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t>COVID-19 Relief Bills</a:t>
            </a:r>
          </a:p>
          <a:p>
            <a:r>
              <a:rPr lang="en-US" dirty="0">
                <a:cs typeface="Calibri"/>
              </a:rPr>
              <a:t>House: HEROES Act passed. </a:t>
            </a:r>
            <a:endParaRPr lang="en-US" u="sng" dirty="0">
              <a:cs typeface="Calibri"/>
            </a:endParaRPr>
          </a:p>
          <a:p>
            <a:r>
              <a:rPr lang="en-US" dirty="0">
                <a:cs typeface="Calibri"/>
              </a:rPr>
              <a:t>Senate: Last week introduced piecemeal bills (e.g. extending coverage for COVID related care, testing and extending Paycheck Protection Program). Timing? Likely July.  </a:t>
            </a:r>
          </a:p>
          <a:p>
            <a:endParaRPr lang="en-US" dirty="0">
              <a:cs typeface="Calibri"/>
            </a:endParaRPr>
          </a:p>
          <a:p>
            <a:r>
              <a:rPr lang="en-US" dirty="0">
                <a:cs typeface="Calibri"/>
              </a:rPr>
              <a:t>NACDD: CCD Support Letter, meetings with senators this week, "DD Network</a:t>
            </a:r>
            <a:r>
              <a:rPr lang="en-US" dirty="0">
                <a:ea typeface="+mn-lt"/>
                <a:cs typeface="+mn-lt"/>
              </a:rPr>
              <a:t> Coronavirus Challenges, Response, and Needs," coalition letters on HCBS, MOE, and more.</a:t>
            </a:r>
          </a:p>
          <a:p>
            <a:endParaRPr lang="en-US" dirty="0">
              <a:cs typeface="Calibri"/>
            </a:endParaRPr>
          </a:p>
        </p:txBody>
      </p:sp>
    </p:spTree>
    <p:extLst>
      <p:ext uri="{BB962C8B-B14F-4D97-AF65-F5344CB8AC3E}">
        <p14:creationId xmlns:p14="http://schemas.microsoft.com/office/powerpoint/2010/main" val="650795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3358051" y="405205"/>
            <a:ext cx="50840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Administrative Update </a:t>
            </a:r>
            <a:endParaRPr lang="en-US" sz="4000" dirty="0">
              <a:cs typeface="Calibri" panose="020F0502020204030204"/>
            </a:endParaRP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235659" y="1082284"/>
            <a:ext cx="113429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2" name="TextBox 1">
            <a:extLst>
              <a:ext uri="{FF2B5EF4-FFF2-40B4-BE49-F238E27FC236}">
                <a16:creationId xmlns:a16="http://schemas.microsoft.com/office/drawing/2014/main" id="{6B39B13F-8CC2-4C9D-8449-9F7CBF84B2A9}"/>
              </a:ext>
            </a:extLst>
          </p:cNvPr>
          <p:cNvSpPr txBox="1"/>
          <p:nvPr/>
        </p:nvSpPr>
        <p:spPr>
          <a:xfrm>
            <a:off x="4045909" y="1050098"/>
            <a:ext cx="7231691" cy="2308324"/>
          </a:xfrm>
          <a:prstGeom prst="rect">
            <a:avLst/>
          </a:prstGeom>
          <a:noFill/>
          <a:ln w="57150">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Julie Hocker </a:t>
            </a:r>
            <a:endParaRPr lang="en-US"/>
          </a:p>
          <a:p>
            <a:r>
              <a:rPr lang="en-US" dirty="0">
                <a:ea typeface="+mn-lt"/>
                <a:cs typeface="+mn-lt"/>
              </a:rPr>
              <a:t>Nominated for Assistant Secretary of Labor for Disability Employment Policy</a:t>
            </a:r>
          </a:p>
          <a:p>
            <a:endParaRPr lang="en-US" dirty="0">
              <a:ea typeface="+mn-lt"/>
              <a:cs typeface="+mn-lt"/>
            </a:endParaRPr>
          </a:p>
          <a:p>
            <a:r>
              <a:rPr lang="en-US" dirty="0">
                <a:ea typeface="+mn-lt"/>
                <a:cs typeface="+mn-lt"/>
              </a:rPr>
              <a:t>Senate HELP Committee</a:t>
            </a:r>
          </a:p>
          <a:p>
            <a:r>
              <a:rPr lang="en-US" dirty="0">
                <a:ea typeface="+mn-lt"/>
                <a:cs typeface="+mn-lt"/>
              </a:rPr>
              <a:t>Wednesday, June 3, 9:30 a.m. </a:t>
            </a:r>
          </a:p>
          <a:p>
            <a:endParaRPr lang="en-US" dirty="0">
              <a:ea typeface="+mn-lt"/>
              <a:cs typeface="+mn-lt"/>
            </a:endParaRPr>
          </a:p>
          <a:p>
            <a:r>
              <a:rPr lang="en-US" dirty="0">
                <a:ea typeface="+mn-lt"/>
                <a:cs typeface="+mn-lt"/>
              </a:rPr>
              <a:t>Live stream at: </a:t>
            </a:r>
            <a:endParaRPr lang="en-US" dirty="0"/>
          </a:p>
          <a:p>
            <a:r>
              <a:rPr lang="en-US" dirty="0">
                <a:ea typeface="+mn-lt"/>
                <a:cs typeface="+mn-lt"/>
                <a:hlinkClick r:id="rId3"/>
              </a:rPr>
              <a:t>https://www.help.senate.gov/hearings/nominations6320</a:t>
            </a:r>
            <a:endParaRPr lang="en-US" dirty="0">
              <a:cs typeface="Calibri"/>
            </a:endParaRPr>
          </a:p>
        </p:txBody>
      </p:sp>
      <p:pic>
        <p:nvPicPr>
          <p:cNvPr id="8" name="Picture 8" descr="A person in a red shirt and smiling at the camera&#10;&#10;Description generated with very high confidence">
            <a:extLst>
              <a:ext uri="{FF2B5EF4-FFF2-40B4-BE49-F238E27FC236}">
                <a16:creationId xmlns:a16="http://schemas.microsoft.com/office/drawing/2014/main" id="{3D9B9D74-A4E0-4BED-87B2-686F9AA53FEB}"/>
              </a:ext>
            </a:extLst>
          </p:cNvPr>
          <p:cNvPicPr>
            <a:picLocks noChangeAspect="1"/>
          </p:cNvPicPr>
          <p:nvPr/>
        </p:nvPicPr>
        <p:blipFill>
          <a:blip r:embed="rId4"/>
          <a:stretch>
            <a:fillRect/>
          </a:stretch>
        </p:blipFill>
        <p:spPr>
          <a:xfrm>
            <a:off x="1363248" y="1047225"/>
            <a:ext cx="2534434" cy="2540179"/>
          </a:xfrm>
          <a:prstGeom prst="rect">
            <a:avLst/>
          </a:prstGeom>
          <a:ln w="57150">
            <a:solidFill>
              <a:schemeClr val="accent5"/>
            </a:solidFill>
          </a:ln>
        </p:spPr>
      </p:pic>
      <p:sp>
        <p:nvSpPr>
          <p:cNvPr id="9" name="TextBox 8">
            <a:extLst>
              <a:ext uri="{FF2B5EF4-FFF2-40B4-BE49-F238E27FC236}">
                <a16:creationId xmlns:a16="http://schemas.microsoft.com/office/drawing/2014/main" id="{09F3A864-6DE7-42C4-9306-93C33C560A56}"/>
              </a:ext>
            </a:extLst>
          </p:cNvPr>
          <p:cNvSpPr txBox="1"/>
          <p:nvPr/>
        </p:nvSpPr>
        <p:spPr>
          <a:xfrm>
            <a:off x="1318234" y="3771248"/>
            <a:ext cx="9976979" cy="2031325"/>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Other: </a:t>
            </a:r>
            <a:endParaRPr lang="en-US"/>
          </a:p>
          <a:p>
            <a:pPr marL="285750" indent="-285750">
              <a:buFont typeface="Arial"/>
              <a:buChar char="•"/>
            </a:pPr>
            <a:r>
              <a:rPr lang="en-US" dirty="0">
                <a:cs typeface="Calibri"/>
              </a:rPr>
              <a:t>Submitted comments </a:t>
            </a:r>
            <a:r>
              <a:rPr lang="en-US" dirty="0">
                <a:ea typeface="+mn-lt"/>
                <a:cs typeface="+mn-lt"/>
              </a:rPr>
              <a:t>opposing CMS’ proposed changes to Preadmission Screening and Resident Review (PASRR). (CMS’ proposed changes weaken PASRR, allowing for states to admit people to nursing facilities more easily while also making it more difficult for residents to transition back into the community.) </a:t>
            </a:r>
          </a:p>
          <a:p>
            <a:pPr marL="285750" indent="-285750">
              <a:buFont typeface="Arial"/>
              <a:buChar char="•"/>
            </a:pPr>
            <a:r>
              <a:rPr lang="en-US" dirty="0">
                <a:ea typeface="+mn-lt"/>
                <a:cs typeface="+mn-lt"/>
              </a:rPr>
              <a:t>CCD letter to IRS advocating for better education to the community about economic stimulus payments.</a:t>
            </a:r>
            <a:endParaRPr lang="en-US" dirty="0">
              <a:cs typeface="Calibri"/>
            </a:endParaRPr>
          </a:p>
        </p:txBody>
      </p:sp>
    </p:spTree>
    <p:extLst>
      <p:ext uri="{BB962C8B-B14F-4D97-AF65-F5344CB8AC3E}">
        <p14:creationId xmlns:p14="http://schemas.microsoft.com/office/powerpoint/2010/main" val="90927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868174" y="316375"/>
            <a:ext cx="2465298"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Next Steps</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713118" y="856891"/>
            <a:ext cx="1088078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ea typeface="+mn-lt"/>
              <a:cs typeface="+mn-lt"/>
            </a:endParaRPr>
          </a:p>
          <a:p>
            <a:pPr marL="342900" indent="-342900">
              <a:buFont typeface="Arial"/>
              <a:buChar char="•"/>
            </a:pPr>
            <a:endParaRPr lang="en-US" sz="2000">
              <a:ea typeface="+mn-lt"/>
              <a:cs typeface="+mn-lt"/>
            </a:endParaRPr>
          </a:p>
        </p:txBody>
      </p:sp>
      <p:sp>
        <p:nvSpPr>
          <p:cNvPr id="6" name="TextBox 5">
            <a:extLst>
              <a:ext uri="{FF2B5EF4-FFF2-40B4-BE49-F238E27FC236}">
                <a16:creationId xmlns:a16="http://schemas.microsoft.com/office/drawing/2014/main" id="{C3FB2276-309E-4186-8ABB-12B6C367757A}"/>
              </a:ext>
            </a:extLst>
          </p:cNvPr>
          <p:cNvSpPr txBox="1"/>
          <p:nvPr/>
        </p:nvSpPr>
        <p:spPr>
          <a:xfrm>
            <a:off x="6094072" y="1049437"/>
            <a:ext cx="5482539" cy="4801314"/>
          </a:xfrm>
          <a:prstGeom prst="rect">
            <a:avLst/>
          </a:prstGeom>
          <a:noFill/>
          <a:ln w="57150">
            <a:solidFill>
              <a:srgbClr val="0070C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u="sng" dirty="0"/>
              <a:t>Advocate for ACL Funding in HEROES Act</a:t>
            </a:r>
            <a:endParaRPr lang="en-US" dirty="0"/>
          </a:p>
          <a:p>
            <a:r>
              <a:rPr lang="en-US" dirty="0">
                <a:cs typeface="Calibri"/>
              </a:rPr>
              <a:t>We need Congress to know why it is important to keep ACL funding in the HEROES Act. Why not send a message to your Senator ?</a:t>
            </a:r>
          </a:p>
          <a:p>
            <a:endParaRPr lang="en-US" dirty="0">
              <a:cs typeface="Calibri"/>
            </a:endParaRPr>
          </a:p>
          <a:p>
            <a:r>
              <a:rPr lang="en-US" dirty="0">
                <a:cs typeface="Calibri"/>
              </a:rPr>
              <a:t>For example:</a:t>
            </a:r>
          </a:p>
          <a:p>
            <a:r>
              <a:rPr lang="en-US" dirty="0">
                <a:cs typeface="Calibri"/>
              </a:rPr>
              <a:t>The House passed HEROES Act funding for ACL could help meet the needs of people with disabilities in our state. By providing funding to DD Act programs, this bill would help fill gaps in caregiver supports, bridge the digital divide, provide emergency communication in accessible formats, fight social isolation in the I/DD community and more.  </a:t>
            </a:r>
          </a:p>
          <a:p>
            <a:endParaRPr lang="en-US" dirty="0"/>
          </a:p>
          <a:p>
            <a:r>
              <a:rPr lang="en-US" dirty="0">
                <a:cs typeface="Calibri" panose="020F0502020204030204"/>
              </a:rPr>
              <a:t>[Insert state specific work you are doing to help people.]</a:t>
            </a:r>
          </a:p>
          <a:p>
            <a:r>
              <a:rPr lang="en-US" dirty="0">
                <a:cs typeface="Calibri" panose="020F0502020204030204"/>
              </a:rPr>
              <a:t>Please contact me or Erin </a:t>
            </a:r>
            <a:r>
              <a:rPr lang="en-US" dirty="0" err="1">
                <a:cs typeface="Calibri" panose="020F0502020204030204"/>
              </a:rPr>
              <a:t>Prangley</a:t>
            </a:r>
            <a:r>
              <a:rPr lang="en-US" dirty="0">
                <a:cs typeface="Calibri" panose="020F0502020204030204"/>
              </a:rPr>
              <a:t> at </a:t>
            </a:r>
            <a:r>
              <a:rPr lang="en-US" dirty="0">
                <a:cs typeface="Calibri" panose="020F0502020204030204"/>
                <a:hlinkClick r:id="rId3"/>
              </a:rPr>
              <a:t>eprangley@nacdd.org</a:t>
            </a:r>
            <a:r>
              <a:rPr lang="en-US" dirty="0">
                <a:cs typeface="Calibri" panose="020F0502020204030204"/>
              </a:rPr>
              <a:t> if you have any questions. </a:t>
            </a:r>
          </a:p>
        </p:txBody>
      </p:sp>
      <p:sp>
        <p:nvSpPr>
          <p:cNvPr id="7" name="TextBox 6">
            <a:extLst>
              <a:ext uri="{FF2B5EF4-FFF2-40B4-BE49-F238E27FC236}">
                <a16:creationId xmlns:a16="http://schemas.microsoft.com/office/drawing/2014/main" id="{95AF4033-1E00-47BC-B69C-26A5D3B0DC95}"/>
              </a:ext>
            </a:extLst>
          </p:cNvPr>
          <p:cNvSpPr txBox="1"/>
          <p:nvPr/>
        </p:nvSpPr>
        <p:spPr>
          <a:xfrm>
            <a:off x="214279" y="1026753"/>
            <a:ext cx="5727510" cy="646331"/>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u="sng" dirty="0">
                <a:cs typeface="Calibri"/>
              </a:rPr>
              <a:t>Join the Rebates</a:t>
            </a:r>
            <a:r>
              <a:rPr lang="en-US" u="sng" dirty="0">
                <a:ea typeface="+mn-lt"/>
                <a:cs typeface="+mn-lt"/>
              </a:rPr>
              <a:t> and ABLE Campaign!</a:t>
            </a:r>
            <a:endParaRPr lang="en-US" u="sng">
              <a:ea typeface="+mn-lt"/>
              <a:cs typeface="+mn-lt"/>
            </a:endParaRPr>
          </a:p>
          <a:p>
            <a:pPr algn="ctr"/>
            <a:r>
              <a:rPr lang="en-US" dirty="0">
                <a:cs typeface="Calibri"/>
              </a:rPr>
              <a:t>Email: Erin </a:t>
            </a:r>
            <a:r>
              <a:rPr lang="en-US" dirty="0" err="1">
                <a:cs typeface="Calibri"/>
              </a:rPr>
              <a:t>Prangley</a:t>
            </a:r>
            <a:r>
              <a:rPr lang="en-US" dirty="0">
                <a:cs typeface="Calibri"/>
              </a:rPr>
              <a:t> eprangley@nacdd.org</a:t>
            </a:r>
          </a:p>
        </p:txBody>
      </p:sp>
      <p:sp>
        <p:nvSpPr>
          <p:cNvPr id="8" name="TextBox 1">
            <a:extLst>
              <a:ext uri="{FF2B5EF4-FFF2-40B4-BE49-F238E27FC236}">
                <a16:creationId xmlns:a16="http://schemas.microsoft.com/office/drawing/2014/main" id="{BF0932A3-0B00-434E-AE63-4D8424E2B7BB}"/>
              </a:ext>
            </a:extLst>
          </p:cNvPr>
          <p:cNvSpPr txBox="1"/>
          <p:nvPr/>
        </p:nvSpPr>
        <p:spPr>
          <a:xfrm>
            <a:off x="214279" y="2986409"/>
            <a:ext cx="5727510" cy="923330"/>
          </a:xfrm>
          <a:prstGeom prst="rect">
            <a:avLst/>
          </a:prstGeom>
          <a:noFill/>
          <a:ln w="57150">
            <a:solidFill>
              <a:srgbClr val="FFC00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u="sng" dirty="0">
                <a:cs typeface="Calibri"/>
              </a:rPr>
              <a:t>Join the State</a:t>
            </a:r>
            <a:r>
              <a:rPr lang="en-US" u="sng" dirty="0">
                <a:ea typeface="+mn-lt"/>
                <a:cs typeface="+mn-lt"/>
              </a:rPr>
              <a:t> Budget Emergency Task Force!</a:t>
            </a:r>
          </a:p>
          <a:p>
            <a:pPr algn="ctr"/>
            <a:r>
              <a:rPr lang="en-US" dirty="0">
                <a:cs typeface="Calibri"/>
              </a:rPr>
              <a:t>Email: Jeremy Norden-Paul </a:t>
            </a:r>
            <a:br>
              <a:rPr lang="en-US" dirty="0">
                <a:ea typeface="+mn-lt"/>
                <a:cs typeface="+mn-lt"/>
              </a:rPr>
            </a:br>
            <a:r>
              <a:rPr lang="en-US" dirty="0">
                <a:ea typeface="+mn-lt"/>
                <a:cs typeface="+mn-lt"/>
              </a:rPr>
              <a:t>jeremy.norden-paul@ddc.wa.gov</a:t>
            </a:r>
            <a:endParaRPr lang="en-US" u="sng" dirty="0">
              <a:cs typeface="Calibri"/>
            </a:endParaRPr>
          </a:p>
        </p:txBody>
      </p:sp>
      <p:sp>
        <p:nvSpPr>
          <p:cNvPr id="9" name="TextBox 1">
            <a:extLst>
              <a:ext uri="{FF2B5EF4-FFF2-40B4-BE49-F238E27FC236}">
                <a16:creationId xmlns:a16="http://schemas.microsoft.com/office/drawing/2014/main" id="{15F2016B-5DE7-4A92-AF65-23D0BD1CA658}"/>
              </a:ext>
            </a:extLst>
          </p:cNvPr>
          <p:cNvSpPr txBox="1"/>
          <p:nvPr/>
        </p:nvSpPr>
        <p:spPr>
          <a:xfrm>
            <a:off x="210417" y="4368062"/>
            <a:ext cx="5722621" cy="1477328"/>
          </a:xfrm>
          <a:prstGeom prst="rect">
            <a:avLst/>
          </a:prstGeom>
          <a:noFill/>
          <a:ln w="57150">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u="sng" dirty="0">
                <a:cs typeface="Calibri"/>
              </a:rPr>
              <a:t>Watch and share House Briefing on </a:t>
            </a:r>
            <a:br>
              <a:rPr lang="en-US" u="sng" dirty="0">
                <a:ea typeface="+mn-lt"/>
                <a:cs typeface="+mn-lt"/>
              </a:rPr>
            </a:br>
            <a:r>
              <a:rPr lang="en-US" u="sng" dirty="0">
                <a:ea typeface="+mn-lt"/>
                <a:cs typeface="+mn-lt"/>
              </a:rPr>
              <a:t>Impact of COVID-19 for Seniors, Individuals with Disabilities </a:t>
            </a:r>
            <a:r>
              <a:rPr lang="en-US" dirty="0">
                <a:ea typeface="+mn-lt"/>
                <a:cs typeface="+mn-lt"/>
                <a:hlinkClick r:id="rId4"/>
              </a:rPr>
              <a:t>https://www.youtube.com/watch?v=ZrkzlLcpY2s&amp;feature=youtu.be&amp;t=267</a:t>
            </a:r>
            <a:endParaRPr lang="en-US" u="sng" dirty="0">
              <a:cs typeface="Calibri"/>
            </a:endParaRPr>
          </a:p>
          <a:p>
            <a:pPr algn="ctr"/>
            <a:endParaRPr lang="en-US" u="sng" dirty="0">
              <a:cs typeface="Calibri"/>
            </a:endParaRPr>
          </a:p>
        </p:txBody>
      </p:sp>
      <p:sp>
        <p:nvSpPr>
          <p:cNvPr id="10" name="TextBox 1">
            <a:extLst>
              <a:ext uri="{FF2B5EF4-FFF2-40B4-BE49-F238E27FC236}">
                <a16:creationId xmlns:a16="http://schemas.microsoft.com/office/drawing/2014/main" id="{15F2016B-5DE7-4A92-AF65-23D0BD1CA658}"/>
              </a:ext>
            </a:extLst>
          </p:cNvPr>
          <p:cNvSpPr txBox="1"/>
          <p:nvPr/>
        </p:nvSpPr>
        <p:spPr>
          <a:xfrm>
            <a:off x="215708" y="1973256"/>
            <a:ext cx="5723491" cy="646331"/>
          </a:xfrm>
          <a:prstGeom prst="rect">
            <a:avLst/>
          </a:prstGeom>
          <a:noFill/>
          <a:ln w="57150">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u="sng" dirty="0"/>
              <a:t>Reopening Concerns?</a:t>
            </a:r>
          </a:p>
          <a:p>
            <a:pPr algn="ctr"/>
            <a:r>
              <a:rPr lang="en-US" dirty="0">
                <a:cs typeface="Calibri"/>
              </a:rPr>
              <a:t>Email: Erin </a:t>
            </a:r>
            <a:r>
              <a:rPr lang="en-US" dirty="0" err="1">
                <a:cs typeface="Calibri"/>
              </a:rPr>
              <a:t>Prangley</a:t>
            </a:r>
            <a:r>
              <a:rPr lang="en-US" dirty="0">
                <a:cs typeface="Calibri"/>
              </a:rPr>
              <a:t> eprangley@nacdd.org</a:t>
            </a:r>
          </a:p>
        </p:txBody>
      </p:sp>
    </p:spTree>
    <p:extLst>
      <p:ext uri="{BB962C8B-B14F-4D97-AF65-F5344CB8AC3E}">
        <p14:creationId xmlns:p14="http://schemas.microsoft.com/office/powerpoint/2010/main" val="338119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4</Notes>
  <HiddenSlides>0</HiddenSlide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1_Office Theme</vt:lpstr>
      <vt:lpstr>NACDD  Policy Update May 27</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3340</cp:revision>
  <cp:lastPrinted>2017-11-16T14:55:44Z</cp:lastPrinted>
  <dcterms:created xsi:type="dcterms:W3CDTF">2016-02-23T16:23:37Z</dcterms:created>
  <dcterms:modified xsi:type="dcterms:W3CDTF">2020-05-27T20:03:14Z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