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12"/>
  </p:notesMasterIdLst>
  <p:sldIdLst>
    <p:sldId id="256" r:id="rId6"/>
    <p:sldId id="257" r:id="rId7"/>
    <p:sldId id="274" r:id="rId8"/>
    <p:sldId id="273" r:id="rId9"/>
    <p:sldId id="275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1AFCA-D5B5-34B4-480B-031763E9ADB2}" v="2108" dt="2020-04-22T21:19:56.939"/>
    <p1510:client id="{0C5F6025-E66E-2A61-7489-6D0808E1B516}" v="1" dt="2020-03-13T17:07:35.838"/>
    <p1510:client id="{32067CD1-933C-CC1D-B266-5CF3B470BAAE}" v="3410" dt="2020-04-30T20:01:35.937"/>
    <p1510:client id="{3DD2C6DE-A51F-2F22-BE60-AAC0BE59F81A}" v="79" dt="2020-04-17T18:08:34.367"/>
    <p1510:client id="{6D63E9E0-7C81-CAC1-9DAF-2D73739703AD}" v="344" dt="2020-04-30T17:03:11.819"/>
    <p1510:client id="{9CC9966E-3E90-9D6D-D196-5651F9B24AB3}" v="1299" dt="2020-05-06T19:50:00.649"/>
    <p1510:client id="{C02848A7-8ABC-5757-1F1C-3E7CC1128C94}" v="16" dt="2020-03-13T16:29:05.621"/>
    <p1510:client id="{D819760F-F9CA-51CC-03B4-CD888A713B33}" v="3622" dt="2020-04-15T20:13:21.368"/>
    <p1510:client id="{E1AB6195-F4CC-9A32-D7A3-6B5EB47AB422}" v="5312" dt="2020-05-13T17:55:05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4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BAF7F8D9-1CF3-4AF4-99FC-4EE3CAF8338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0F08332C-4196-4BAA-8379-D1CF8D37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0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68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6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1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opriations.house.gov/sites/democrats.appropriations.house.gov/files/documents/Heroes%20Act%20Summary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inance.senate.gov/about/membersh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prangley@nacdd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mN5gMXFqgTbCwXXT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NACDD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Policy Update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May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Erin Prangley, Director, Public Policy</a:t>
            </a:r>
            <a:br>
              <a:rPr lang="en-US"/>
            </a:br>
            <a:r>
              <a:rPr lang="en-US"/>
              <a:t>National Association of Councils on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73194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B89752-1F49-41D1-A904-BF406CECAF29}"/>
              </a:ext>
            </a:extLst>
          </p:cNvPr>
          <p:cNvSpPr txBox="1"/>
          <p:nvPr/>
        </p:nvSpPr>
        <p:spPr>
          <a:xfrm>
            <a:off x="1550099" y="152400"/>
            <a:ext cx="888924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ea typeface="+mn-lt"/>
                <a:cs typeface="+mn-lt"/>
              </a:rPr>
              <a:t>Legislative Update: HEROES Act (CARES 2)</a:t>
            </a:r>
            <a:endParaRPr lang="en-US" sz="4000" dirty="0"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E57FFF-3A2B-47BB-B5A5-1D83BF53A93F}"/>
              </a:ext>
            </a:extLst>
          </p:cNvPr>
          <p:cNvSpPr txBox="1"/>
          <p:nvPr/>
        </p:nvSpPr>
        <p:spPr>
          <a:xfrm>
            <a:off x="1049075" y="921497"/>
            <a:ext cx="9890929" cy="58169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+mn-lt"/>
                <a:cs typeface="+mn-lt"/>
              </a:rPr>
              <a:t>Overview: $3T package with $916B for states; also funding for housing, </a:t>
            </a:r>
            <a:r>
              <a:rPr lang="en-US" sz="2400">
                <a:ea typeface="+mn-lt"/>
                <a:cs typeface="+mn-lt"/>
              </a:rPr>
              <a:t>connectivity, vote integrety, expanded </a:t>
            </a:r>
            <a:r>
              <a:rPr lang="en-US" sz="2400" dirty="0">
                <a:ea typeface="+mn-lt"/>
                <a:cs typeface="+mn-lt"/>
              </a:rPr>
              <a:t>unemployment, support for essential workers (defined by state), nonemergency medical transportation (clarifying existing policy) and more.  </a:t>
            </a:r>
            <a:r>
              <a:rPr lang="en-US" sz="2400" i="1" dirty="0">
                <a:ea typeface="+mn-lt"/>
                <a:cs typeface="+mn-lt"/>
              </a:rPr>
              <a:t>See section by section summary at   </a:t>
            </a:r>
            <a:r>
              <a:rPr lang="en-US" sz="2400" dirty="0">
                <a:ea typeface="+mn-lt"/>
                <a:cs typeface="+mn-lt"/>
                <a:hlinkClick r:id="rId3"/>
              </a:rPr>
              <a:t>https://appropriations.house.gov/sites/democrats.appropriations.house.gov/files/documents/Heroes%20Act%20Summary.pdf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 sz="2400" i="1">
              <a:ea typeface="+mn-lt"/>
              <a:cs typeface="+mn-lt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Timing: House vote on Friday is possible. We expect a party line vote. Senate is </a:t>
            </a:r>
            <a:r>
              <a:rPr lang="en-US" sz="2400">
                <a:ea typeface="+mn-lt"/>
                <a:cs typeface="+mn-lt"/>
              </a:rPr>
              <a:t>unlikely to take up the matter until after Memorial Day, maybe as late as July!</a:t>
            </a: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Advocacy: Keep good provisions in House bill and push Senate to take up the </a:t>
            </a:r>
            <a:r>
              <a:rPr lang="en-US" sz="2400">
                <a:ea typeface="+mn-lt"/>
                <a:cs typeface="+mn-lt"/>
              </a:rPr>
              <a:t>measure quickly. Key Senators: Grassley (IA), Wyden (OR), Senate Finance Committee members. </a:t>
            </a:r>
            <a:r>
              <a:rPr lang="en-US" sz="2400" dirty="0">
                <a:ea typeface="+mn-lt"/>
                <a:cs typeface="+mn-lt"/>
                <a:hlinkClick r:id="rId4"/>
              </a:rPr>
              <a:t>https://www.finance.senate.gov/about/membership</a:t>
            </a: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175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B89752-1F49-41D1-A904-BF406CECAF29}"/>
              </a:ext>
            </a:extLst>
          </p:cNvPr>
          <p:cNvSpPr txBox="1"/>
          <p:nvPr/>
        </p:nvSpPr>
        <p:spPr>
          <a:xfrm>
            <a:off x="1550099" y="152400"/>
            <a:ext cx="888924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ea typeface="+mn-lt"/>
                <a:cs typeface="+mn-lt"/>
              </a:rPr>
              <a:t>Legislative Update: HEROES Act (CARES 2)</a:t>
            </a:r>
            <a:endParaRPr lang="en-US" sz="4000" dirty="0"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E57FFF-3A2B-47BB-B5A5-1D83BF53A93F}"/>
              </a:ext>
            </a:extLst>
          </p:cNvPr>
          <p:cNvSpPr txBox="1"/>
          <p:nvPr/>
        </p:nvSpPr>
        <p:spPr>
          <a:xfrm>
            <a:off x="778999" y="1008308"/>
            <a:ext cx="10633638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cs typeface="Calibri"/>
            </a:endParaRPr>
          </a:p>
          <a:p>
            <a:pPr algn="ctr"/>
            <a:r>
              <a:rPr lang="en-US" sz="3200" u="sng">
                <a:ea typeface="+mn-lt"/>
                <a:cs typeface="+mn-lt"/>
              </a:rPr>
              <a:t>Top 3 NACDD Priorities Included in HEROES Act</a:t>
            </a:r>
            <a:r>
              <a:rPr lang="en-US" sz="3200" dirty="0">
                <a:ea typeface="+mn-lt"/>
                <a:cs typeface="+mn-lt"/>
              </a:rPr>
              <a:t>  </a:t>
            </a:r>
            <a:endParaRPr lang="en-US" sz="3200">
              <a:cs typeface="Calibri" panose="020F0502020204030204"/>
            </a:endParaRPr>
          </a:p>
          <a:p>
            <a:endParaRPr lang="en-US"/>
          </a:p>
          <a:p>
            <a:pPr marL="457200" indent="-457200">
              <a:buAutoNum type="arabicPeriod"/>
            </a:pPr>
            <a:r>
              <a:rPr lang="en-US" sz="2400">
                <a:ea typeface="+mn-lt"/>
                <a:cs typeface="+mn-lt"/>
              </a:rPr>
              <a:t>ACL $100M</a:t>
            </a:r>
            <a:endParaRPr lang="en-US">
              <a:ea typeface="+mn-lt"/>
              <a:cs typeface="+mn-lt"/>
            </a:endParaRPr>
          </a:p>
          <a:p>
            <a:pPr marL="914400" lvl="1" indent="-457200">
              <a:buAutoNum type="arabicPeriod"/>
            </a:pPr>
            <a:r>
              <a:rPr lang="en-US" sz="2400">
                <a:ea typeface="+mn-lt"/>
                <a:cs typeface="+mn-lt"/>
              </a:rPr>
              <a:t>$85M Older Americans Act / Social Services Block Grant</a:t>
            </a:r>
            <a:endParaRPr lang="en-US">
              <a:ea typeface="+mn-lt"/>
              <a:cs typeface="+mn-lt"/>
            </a:endParaRPr>
          </a:p>
          <a:p>
            <a:pPr marL="914400" lvl="1" indent="-457200">
              <a:buAutoNum type="arabicPeriod"/>
            </a:pPr>
            <a:r>
              <a:rPr lang="en-US" sz="2400">
                <a:ea typeface="+mn-lt"/>
                <a:cs typeface="+mn-lt"/>
              </a:rPr>
              <a:t>$10M DD Act Programs</a:t>
            </a:r>
            <a:endParaRPr lang="en-US">
              <a:ea typeface="+mn-lt"/>
              <a:cs typeface="+mn-lt"/>
            </a:endParaRPr>
          </a:p>
          <a:p>
            <a:pPr marL="914400" lvl="1" indent="-457200">
              <a:buAutoNum type="arabicPeriod"/>
            </a:pPr>
            <a:r>
              <a:rPr lang="en-US" sz="2400">
                <a:ea typeface="+mn-lt"/>
                <a:cs typeface="+mn-lt"/>
              </a:rPr>
              <a:t>$5M Assistive Technology Act (devices) </a:t>
            </a:r>
            <a:endParaRPr lang="en-US"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en-US" sz="2400">
                <a:ea typeface="+mn-lt"/>
                <a:cs typeface="+mn-lt"/>
              </a:rPr>
              <a:t>FMAP bump to 14% plus additional 10% HCBS program for 1 year </a:t>
            </a:r>
            <a:endParaRPr lang="en-US"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US" sz="2400">
                <a:ea typeface="+mn-lt"/>
                <a:cs typeface="+mn-lt"/>
              </a:rPr>
              <a:t>Dependent rebate. Includes adult dependents rebate (includes adults with disabilities, students under 24, relatives (e.g. parents if more than ½ income from taxpayer) and another round of direct payments of up to $1,200 per adult and $1,200 per dependent.  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79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B89752-1F49-41D1-A904-BF406CECAF29}"/>
              </a:ext>
            </a:extLst>
          </p:cNvPr>
          <p:cNvSpPr txBox="1"/>
          <p:nvPr/>
        </p:nvSpPr>
        <p:spPr>
          <a:xfrm>
            <a:off x="595188" y="258501"/>
            <a:ext cx="1049040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ea typeface="+mn-lt"/>
                <a:cs typeface="+mn-lt"/>
              </a:rPr>
              <a:t>HEROES Act (CARES 2)Drill Down: FMAP and HCBS</a:t>
            </a:r>
            <a:endParaRPr lang="en-US" sz="400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74B59E-EDD6-4CC7-9F20-3917204EC298}"/>
              </a:ext>
            </a:extLst>
          </p:cNvPr>
          <p:cNvSpPr txBox="1"/>
          <p:nvPr/>
        </p:nvSpPr>
        <p:spPr>
          <a:xfrm>
            <a:off x="713118" y="856891"/>
            <a:ext cx="108807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US" sz="2000"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E57FFF-3A2B-47BB-B5A5-1D83BF53A93F}"/>
              </a:ext>
            </a:extLst>
          </p:cNvPr>
          <p:cNvSpPr txBox="1"/>
          <p:nvPr/>
        </p:nvSpPr>
        <p:spPr>
          <a:xfrm>
            <a:off x="1049074" y="815396"/>
            <a:ext cx="9321841" cy="7478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2800" u="sng">
                <a:ea typeface="+mn-lt"/>
                <a:cs typeface="+mn-lt"/>
              </a:rPr>
              <a:t>FMAP Increases</a:t>
            </a:r>
            <a:endParaRPr lang="en-US" sz="2800" u="sng" dirty="0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US" sz="2400">
                <a:ea typeface="+mn-lt"/>
                <a:cs typeface="+mn-lt"/>
              </a:rPr>
              <a:t>CARES Act 6.2% FMAP increase. HEROES raises FMAP to 14% for one year (7/1/20-6/30/21), then back to 6.2% for emergency.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400">
                <a:ea typeface="+mn-lt"/>
                <a:cs typeface="+mn-lt"/>
              </a:rPr>
              <a:t>States can apply for additional 10% for HCBS improvement program (7/1/20 - 6/30/21) which can be used for:</a:t>
            </a:r>
            <a:endParaRPr lang="en-US"/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ea typeface="+mn-lt"/>
                <a:cs typeface="+mn-lt"/>
              </a:rPr>
              <a:t>Increase pay, hazard pay, sick leave, PPE, travel for DSP and home health workers; recruit DSP and home health workers</a:t>
            </a:r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ea typeface="+mn-lt"/>
                <a:cs typeface="+mn-lt"/>
              </a:rPr>
              <a:t>Provide HCBS services for people on wait lists</a:t>
            </a:r>
            <a:endParaRPr lang="en-US">
              <a:cs typeface="Calibri"/>
            </a:endParaRPr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cs typeface="Calibri"/>
              </a:rPr>
              <a:t>Support family caregivers with pay and PPE</a:t>
            </a:r>
            <a:endParaRPr lang="en-US" sz="2400" dirty="0">
              <a:cs typeface="Calibri"/>
            </a:endParaRPr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cs typeface="Calibri"/>
              </a:rPr>
              <a:t>Provide accessible information on COVID19</a:t>
            </a:r>
            <a:endParaRPr lang="en-US" sz="2400" dirty="0">
              <a:cs typeface="Calibri"/>
            </a:endParaRPr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cs typeface="Calibri"/>
              </a:rPr>
              <a:t>Pay for assistive technology and staffing </a:t>
            </a:r>
            <a:endParaRPr lang="en-US" sz="2400" dirty="0">
              <a:cs typeface="Calibri"/>
            </a:endParaRPr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cs typeface="Calibri"/>
              </a:rPr>
              <a:t>Allow day service providers to provide HCBS</a:t>
            </a:r>
            <a:endParaRPr lang="en-US" sz="2400" dirty="0">
              <a:cs typeface="Calibri"/>
            </a:endParaRPr>
          </a:p>
          <a:p>
            <a:pPr marL="1200150" lvl="2" indent="-285750">
              <a:buFont typeface="Arial,Sans-Serif"/>
              <a:buChar char="•"/>
            </a:pPr>
            <a:r>
              <a:rPr lang="en-US" sz="2400">
                <a:cs typeface="Calibri"/>
              </a:rPr>
              <a:t>Move back home after institutionalization </a:t>
            </a:r>
            <a:endParaRPr lang="en-US" sz="2400" dirty="0">
              <a:cs typeface="Calibri"/>
            </a:endParaRPr>
          </a:p>
          <a:p>
            <a:pPr marL="1657350" lvl="3" indent="-285750">
              <a:buFont typeface="Arial,Sans-Serif"/>
              <a:buChar char="•"/>
            </a:pPr>
            <a:endParaRPr lang="en-US" sz="2400" dirty="0">
              <a:cs typeface="Calibri"/>
            </a:endParaRPr>
          </a:p>
          <a:p>
            <a:pPr lvl="3"/>
            <a:endParaRPr lang="en-US" sz="2400" dirty="0">
              <a:cs typeface="Calibri"/>
            </a:endParaRPr>
          </a:p>
          <a:p>
            <a:pPr marL="1657350" lvl="3" indent="-285750">
              <a:buFont typeface="Arial,Sans-Serif"/>
              <a:buChar char="•"/>
            </a:pPr>
            <a:endParaRPr lang="en-US" sz="2400" dirty="0">
              <a:cs typeface="Calibri"/>
            </a:endParaRPr>
          </a:p>
          <a:p>
            <a:pPr marL="1657350" lvl="3" indent="-285750">
              <a:buFont typeface="Arial,Sans-Serif"/>
              <a:buChar char="•"/>
            </a:pPr>
            <a:endParaRPr lang="en-US" sz="2400" dirty="0">
              <a:cs typeface="Calibri"/>
            </a:endParaRPr>
          </a:p>
          <a:p>
            <a:pPr marL="1657350" lvl="3" indent="-285750">
              <a:buFont typeface="Arial,Sans-Serif"/>
              <a:buChar char="•"/>
            </a:pPr>
            <a:endParaRPr lang="en-US" sz="24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803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B89752-1F49-41D1-A904-BF406CECAF29}"/>
              </a:ext>
            </a:extLst>
          </p:cNvPr>
          <p:cNvSpPr txBox="1"/>
          <p:nvPr/>
        </p:nvSpPr>
        <p:spPr>
          <a:xfrm>
            <a:off x="4868174" y="316375"/>
            <a:ext cx="246529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ea typeface="+mn-lt"/>
                <a:cs typeface="+mn-lt"/>
              </a:rPr>
              <a:t>Next Steps</a:t>
            </a:r>
            <a:endParaRPr lang="en-US" sz="40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74B59E-EDD6-4CC7-9F20-3917204EC298}"/>
              </a:ext>
            </a:extLst>
          </p:cNvPr>
          <p:cNvSpPr txBox="1"/>
          <p:nvPr/>
        </p:nvSpPr>
        <p:spPr>
          <a:xfrm>
            <a:off x="713118" y="856891"/>
            <a:ext cx="108807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US" sz="2000"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FB2276-309E-4186-8ABB-12B6C367757A}"/>
              </a:ext>
            </a:extLst>
          </p:cNvPr>
          <p:cNvSpPr txBox="1"/>
          <p:nvPr/>
        </p:nvSpPr>
        <p:spPr>
          <a:xfrm>
            <a:off x="6094072" y="1049437"/>
            <a:ext cx="5482539" cy="507831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u="sng"/>
              <a:t>Advocate for ACL Funding in HEROES Act</a:t>
            </a:r>
            <a:endParaRPr lang="en-US"/>
          </a:p>
          <a:p>
            <a:r>
              <a:rPr lang="en-US">
                <a:cs typeface="Calibri"/>
              </a:rPr>
              <a:t>We need Congress to know why it is important to keep ACL funding in the </a:t>
            </a:r>
            <a:r>
              <a:rPr lang="en-US" dirty="0">
                <a:cs typeface="Calibri"/>
              </a:rPr>
              <a:t>HEROES Act. Why not send a message to your members of Congress?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For example:</a:t>
            </a:r>
          </a:p>
          <a:p>
            <a:r>
              <a:rPr lang="en-US">
                <a:cs typeface="Calibri"/>
              </a:rPr>
              <a:t>The HEROES Act funding for </a:t>
            </a:r>
            <a:r>
              <a:rPr lang="en-US" dirty="0">
                <a:cs typeface="Calibri"/>
              </a:rPr>
              <a:t>ACL could help meet the </a:t>
            </a:r>
            <a:r>
              <a:rPr lang="en-US">
                <a:cs typeface="Calibri"/>
              </a:rPr>
              <a:t>needs of people with disabilities in our state. By providing funding to </a:t>
            </a:r>
            <a:r>
              <a:rPr lang="en-US" dirty="0">
                <a:cs typeface="Calibri"/>
              </a:rPr>
              <a:t>DD Act programs, this bill would help fill gaps in caregiver supports, bridge the digital divide, provide emergency communication in accessible formats, fight social isolation in the I/DD community and more.  </a:t>
            </a:r>
          </a:p>
          <a:p>
            <a:endParaRPr lang="en-US" dirty="0"/>
          </a:p>
          <a:p>
            <a:r>
              <a:rPr lang="en-US">
                <a:cs typeface="Calibri" panose="020F0502020204030204"/>
              </a:rPr>
              <a:t>[Insert state specific work you are doing to help people.]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Please contact me or Erin Prangley at </a:t>
            </a:r>
            <a:r>
              <a:rPr lang="en-US" dirty="0">
                <a:cs typeface="Calibri" panose="020F0502020204030204"/>
                <a:hlinkClick r:id="rId3"/>
              </a:rPr>
              <a:t>eprangley@nacdd.org</a:t>
            </a:r>
            <a:r>
              <a:rPr lang="en-US">
                <a:cs typeface="Calibri" panose="020F0502020204030204"/>
              </a:rPr>
              <a:t> if you have any questions. 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F4033-1E00-47BC-B69C-26A5D3B0DC95}"/>
              </a:ext>
            </a:extLst>
          </p:cNvPr>
          <p:cNvSpPr txBox="1"/>
          <p:nvPr/>
        </p:nvSpPr>
        <p:spPr>
          <a:xfrm>
            <a:off x="391731" y="1047629"/>
            <a:ext cx="5550058" cy="397031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u="sng">
                <a:cs typeface="Calibri"/>
              </a:rPr>
              <a:t>Join the Rebates</a:t>
            </a:r>
            <a:r>
              <a:rPr lang="en-US" u="sng">
                <a:ea typeface="+mn-lt"/>
                <a:cs typeface="+mn-lt"/>
              </a:rPr>
              <a:t> and ABLE Campaign!</a:t>
            </a:r>
          </a:p>
          <a:p>
            <a:r>
              <a:rPr lang="en-US">
                <a:cs typeface="Calibri"/>
              </a:rPr>
              <a:t>DD Councils are holding education activities around the economic stimulus payment. Sign up to receive NACDD, NDRN and National Association of Treasurers materials that you can co-brand.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Fact sheet, social media, and PowerPoint you can use to: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1)Educate about rebates and ABLE </a:t>
            </a:r>
            <a:endParaRPr lang="en-US"/>
          </a:p>
          <a:p>
            <a:r>
              <a:rPr lang="en-US">
                <a:cs typeface="Calibri"/>
              </a:rPr>
              <a:t>2)Share best practices for financial self-determination and supported financial decision-making.</a:t>
            </a:r>
          </a:p>
          <a:p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Sign </a:t>
            </a:r>
            <a:r>
              <a:rPr lang="en-US" dirty="0">
                <a:cs typeface="Calibri"/>
              </a:rPr>
              <a:t>up at </a:t>
            </a:r>
            <a:endParaRPr lang="en-US"/>
          </a:p>
          <a:p>
            <a:r>
              <a:rPr lang="en-US" dirty="0">
                <a:ea typeface="+mn-lt"/>
                <a:cs typeface="+mn-lt"/>
                <a:hlinkClick r:id="rId4"/>
              </a:rPr>
              <a:t>https://forms.gle/mN5gMXFqgTbCwXXT9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or email </a:t>
            </a:r>
            <a:r>
              <a:rPr lang="en-US" dirty="0">
                <a:ea typeface="+mn-lt"/>
                <a:cs typeface="+mn-lt"/>
                <a:hlinkClick r:id="rId3"/>
              </a:rPr>
              <a:t>eprangley@nacdd.org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9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3FEC-FC81-4CE5-B59B-B0562765C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0702"/>
            <a:ext cx="9144000" cy="1079261"/>
          </a:xfrm>
        </p:spPr>
        <p:txBody>
          <a:bodyPr>
            <a:normAutofit fontScale="90000"/>
          </a:bodyPr>
          <a:lstStyle/>
          <a:p>
            <a:r>
              <a:rPr lang="en-US" sz="4000">
                <a:cs typeface="Calibri Light"/>
              </a:rPr>
              <a:t>For more information contact </a:t>
            </a:r>
            <a:br>
              <a:rPr lang="en-US" sz="4000" dirty="0">
                <a:cs typeface="Calibri Light"/>
              </a:rPr>
            </a:br>
            <a:r>
              <a:rPr lang="en-US" sz="4000">
                <a:cs typeface="Calibri Light"/>
              </a:rPr>
              <a:t>Erin Prangley at eprangley@nacdd.org</a:t>
            </a:r>
          </a:p>
        </p:txBody>
      </p:sp>
    </p:spTree>
    <p:extLst>
      <p:ext uri="{BB962C8B-B14F-4D97-AF65-F5344CB8AC3E}">
        <p14:creationId xmlns:p14="http://schemas.microsoft.com/office/powerpoint/2010/main" val="372404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>Robert McWilliams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72963A-0220-41D6-B9B1-C736684CB04B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AB0843C-86CD-480E-B9D4-E64D1EB301FC}">
  <ds:schemaRefs>
    <ds:schemaRef ds:uri="http://schemas.microsoft.com/office/2006/metadata/properties"/>
    <ds:schemaRef ds:uri="http://schemas.microsoft.com/office/infopath/2007/PartnerControls"/>
    <ds:schemaRef ds:uri="7244ee07-bebb-4256-851d-8920eeb3e1b7"/>
  </ds:schemaRefs>
</ds:datastoreItem>
</file>

<file path=customXml/itemProps3.xml><?xml version="1.0" encoding="utf-8"?>
<ds:datastoreItem xmlns:ds="http://schemas.openxmlformats.org/officeDocument/2006/customXml" ds:itemID="{419879FF-AB67-425D-94EA-6057DA49CB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Widescreen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Arial,Sans-Serif</vt:lpstr>
      <vt:lpstr>Calibri</vt:lpstr>
      <vt:lpstr>Calibri Light</vt:lpstr>
      <vt:lpstr>Office Theme</vt:lpstr>
      <vt:lpstr>1_Office Theme</vt:lpstr>
      <vt:lpstr>NACDD  Policy Update May 13</vt:lpstr>
      <vt:lpstr>PowerPoint Presentation</vt:lpstr>
      <vt:lpstr>PowerPoint Presentation</vt:lpstr>
      <vt:lpstr>PowerPoint Presentation</vt:lpstr>
      <vt:lpstr>PowerPoint Presentation</vt:lpstr>
      <vt:lpstr>For more information contact  Erin Prangley at eprangley@nacdd.org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 Misilo</dc:creator>
  <cp:lastModifiedBy>Robin Troutman</cp:lastModifiedBy>
  <cp:revision>2472</cp:revision>
  <cp:lastPrinted>2017-11-16T14:55:44Z</cp:lastPrinted>
  <dcterms:created xsi:type="dcterms:W3CDTF">2016-02-23T16:23:37Z</dcterms:created>
  <dcterms:modified xsi:type="dcterms:W3CDTF">2020-05-13T20:40:45Z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3760800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