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1"/>
  </p:notesMasterIdLst>
  <p:handoutMasterIdLst>
    <p:handoutMasterId r:id="rId22"/>
  </p:handoutMasterIdLst>
  <p:sldIdLst>
    <p:sldId id="256" r:id="rId3"/>
    <p:sldId id="286" r:id="rId4"/>
    <p:sldId id="287" r:id="rId5"/>
    <p:sldId id="289" r:id="rId6"/>
    <p:sldId id="305" r:id="rId7"/>
    <p:sldId id="291" r:id="rId8"/>
    <p:sldId id="290" r:id="rId9"/>
    <p:sldId id="298" r:id="rId10"/>
    <p:sldId id="301" r:id="rId11"/>
    <p:sldId id="306" r:id="rId12"/>
    <p:sldId id="294" r:id="rId13"/>
    <p:sldId id="303" r:id="rId14"/>
    <p:sldId id="304" r:id="rId15"/>
    <p:sldId id="292" r:id="rId16"/>
    <p:sldId id="293" r:id="rId17"/>
    <p:sldId id="295" r:id="rId18"/>
    <p:sldId id="296" r:id="rId19"/>
    <p:sldId id="307" r:id="rId20"/>
  </p:sldIdLst>
  <p:sldSz cx="12192000" cy="68580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uterjung, Luke" initials="LL" lastIdx="8" clrIdx="0">
    <p:extLst>
      <p:ext uri="{19B8F6BF-5375-455C-9EA6-DF929625EA0E}">
        <p15:presenceInfo xmlns:p15="http://schemas.microsoft.com/office/powerpoint/2012/main" userId="S-1-5-21-2000478354-1482476501-839522115-1354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34A73"/>
    <a:srgbClr val="00A3B9"/>
    <a:srgbClr val="00BFCE"/>
    <a:srgbClr val="FF4B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54" autoAdjust="0"/>
    <p:restoredTop sz="94636" autoAdjust="0"/>
  </p:normalViewPr>
  <p:slideViewPr>
    <p:cSldViewPr snapToGrid="0">
      <p:cViewPr varScale="1">
        <p:scale>
          <a:sx n="88" d="100"/>
          <a:sy n="88" d="100"/>
        </p:scale>
        <p:origin x="204" y="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3168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292834FE-3D23-46DF-AB2E-15DEBDCED69E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EA043644-674A-4B8E-8646-6C4CE34EE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2449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478E522E-3764-4C93-AB78-28FECDF8C93E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41104EC4-35EB-4E66-9958-D68D4743B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3221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04EC4-35EB-4E66-9958-D68D4743B18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7888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104EC4-35EB-4E66-9958-D68D4743B1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38668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55620-C26C-4AF1-B879-C545B0CC2BE1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16C90-F05B-4805-82EC-1ED5590E6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703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55620-C26C-4AF1-B879-C545B0CC2BE1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16C90-F05B-4805-82EC-1ED5590E6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686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55620-C26C-4AF1-B879-C545B0CC2BE1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16C90-F05B-4805-82EC-1ED5590E6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9888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44F725-34CE-48A1-A253-05EF5BFE66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4/17/2020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BC5CB2-50CE-479F-A304-FD2C1BD3C0C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31093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44F725-34CE-48A1-A253-05EF5BFE66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4/17/2020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BC5CB2-50CE-479F-A304-FD2C1BD3C0C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53886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44F725-34CE-48A1-A253-05EF5BFE66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4/17/2020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BC5CB2-50CE-479F-A304-FD2C1BD3C0C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4478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44F725-34CE-48A1-A253-05EF5BFE66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4/17/2020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BC5CB2-50CE-479F-A304-FD2C1BD3C0C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95347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44F725-34CE-48A1-A253-05EF5BFE66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4/17/2020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BC5CB2-50CE-479F-A304-FD2C1BD3C0C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30082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44F725-34CE-48A1-A253-05EF5BFE66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4/17/2020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BC5CB2-50CE-479F-A304-FD2C1BD3C0C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11275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44F725-34CE-48A1-A253-05EF5BFE66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4/17/2020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BC5CB2-50CE-479F-A304-FD2C1BD3C0C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59631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44F725-34CE-48A1-A253-05EF5BFE66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4/17/2020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BC5CB2-50CE-479F-A304-FD2C1BD3C0C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1136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55620-C26C-4AF1-B879-C545B0CC2BE1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16C90-F05B-4805-82EC-1ED5590E6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7768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44F725-34CE-48A1-A253-05EF5BFE66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4/17/2020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BC5CB2-50CE-479F-A304-FD2C1BD3C0C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67587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44F725-34CE-48A1-A253-05EF5BFE66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4/17/2020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BC5CB2-50CE-479F-A304-FD2C1BD3C0C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64951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44F725-34CE-48A1-A253-05EF5BFE66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4/17/2020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BC5CB2-50CE-479F-A304-FD2C1BD3C0C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1641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55620-C26C-4AF1-B879-C545B0CC2BE1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16C90-F05B-4805-82EC-1ED5590E6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548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55620-C26C-4AF1-B879-C545B0CC2BE1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16C90-F05B-4805-82EC-1ED5590E6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278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55620-C26C-4AF1-B879-C545B0CC2BE1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16C90-F05B-4805-82EC-1ED5590E6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339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55620-C26C-4AF1-B879-C545B0CC2BE1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16C90-F05B-4805-82EC-1ED5590E6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349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55620-C26C-4AF1-B879-C545B0CC2BE1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16C90-F05B-4805-82EC-1ED5590E6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176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55620-C26C-4AF1-B879-C545B0CC2BE1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16C90-F05B-4805-82EC-1ED5590E6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366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55620-C26C-4AF1-B879-C545B0CC2BE1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16C90-F05B-4805-82EC-1ED5590E6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974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655620-C26C-4AF1-B879-C545B0CC2BE1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016C90-F05B-4805-82EC-1ED5590E6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655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44F725-34CE-48A1-A253-05EF5BFE66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4/17/2020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BC5CB2-50CE-479F-A304-FD2C1BD3C0C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1770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rs.gov/coronavirus/non-filers-enter-payment-info-here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49" b="5965"/>
          <a:stretch/>
        </p:blipFill>
        <p:spPr>
          <a:xfrm>
            <a:off x="0" y="1437861"/>
            <a:ext cx="12192000" cy="54201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46847" y="-101936"/>
            <a:ext cx="7010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/>
              <a:t>The CARES </a:t>
            </a:r>
            <a:r>
              <a:rPr lang="en-US" sz="2800" b="1" dirty="0" smtClean="0"/>
              <a:t>Act: </a:t>
            </a:r>
          </a:p>
          <a:p>
            <a:pPr algn="ctr"/>
            <a:r>
              <a:rPr lang="en-US" sz="2400" b="1" i="1" dirty="0" smtClean="0"/>
              <a:t>A discussion </a:t>
            </a:r>
            <a:r>
              <a:rPr lang="en-US" sz="2400" b="1" i="1" dirty="0"/>
              <a:t>about </a:t>
            </a:r>
            <a:r>
              <a:rPr lang="en-US" sz="2400" b="1" i="1" dirty="0" smtClean="0"/>
              <a:t>Stimulus checks </a:t>
            </a:r>
          </a:p>
          <a:p>
            <a:pPr algn="ctr"/>
            <a:r>
              <a:rPr lang="en-US" sz="2400" b="1" i="1" dirty="0" smtClean="0"/>
              <a:t>and STABLE Account</a:t>
            </a:r>
            <a:endParaRPr lang="en-US" sz="2400" b="1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90" t="29539" r="8377" b="39652"/>
          <a:stretch/>
        </p:blipFill>
        <p:spPr>
          <a:xfrm>
            <a:off x="478971" y="48899"/>
            <a:ext cx="3799115" cy="1175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148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96803" y="2019972"/>
            <a:ext cx="49016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STABLE is Ohio’s ABLE Plan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67832" y="410420"/>
            <a:ext cx="5232992" cy="10235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WHAT IS 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STABLE?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91607" y="2849343"/>
            <a:ext cx="5549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Administered by the Ohio Treasurer’s office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96803" y="3674460"/>
            <a:ext cx="49016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Launched June 1, 2016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91607" y="4499577"/>
            <a:ext cx="5698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First and Largest ABLE Plan in the nation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5034" y="1930178"/>
            <a:ext cx="605945" cy="605945"/>
          </a:xfrm>
          <a:prstGeom prst="rect">
            <a:avLst/>
          </a:prstGeom>
          <a:solidFill>
            <a:srgbClr val="034A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35034" y="2765715"/>
            <a:ext cx="605945" cy="605945"/>
          </a:xfrm>
          <a:prstGeom prst="rect">
            <a:avLst/>
          </a:prstGeom>
          <a:solidFill>
            <a:srgbClr val="00A3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35034" y="3581172"/>
            <a:ext cx="605945" cy="605945"/>
          </a:xfrm>
          <a:prstGeom prst="rect">
            <a:avLst/>
          </a:prstGeom>
          <a:solidFill>
            <a:srgbClr val="FF4B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29715" y="4422800"/>
            <a:ext cx="605945" cy="605945"/>
          </a:xfrm>
          <a:prstGeom prst="rect">
            <a:avLst/>
          </a:prstGeom>
          <a:solidFill>
            <a:srgbClr val="00BF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5" t="4393" r="10945" b="25915"/>
          <a:stretch/>
        </p:blipFill>
        <p:spPr>
          <a:xfrm rot="5400000">
            <a:off x="6064268" y="598548"/>
            <a:ext cx="6949440" cy="5671358"/>
          </a:xfrm>
          <a:prstGeom prst="rect">
            <a:avLst/>
          </a:prstGeom>
        </p:spPr>
      </p:pic>
      <p:cxnSp>
        <p:nvCxnSpPr>
          <p:cNvPr id="29" name="Straight Connector 28"/>
          <p:cNvCxnSpPr/>
          <p:nvPr/>
        </p:nvCxnSpPr>
        <p:spPr>
          <a:xfrm>
            <a:off x="320842" y="6629403"/>
            <a:ext cx="1155031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55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596670"/>
            <a:ext cx="12192000" cy="3261329"/>
          </a:xfrm>
          <a:prstGeom prst="rect">
            <a:avLst/>
          </a:prstGeom>
          <a:solidFill>
            <a:schemeClr val="accent3">
              <a:alpha val="3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915786" y="2831947"/>
            <a:ext cx="2360428" cy="2115879"/>
          </a:xfrm>
          <a:prstGeom prst="rect">
            <a:avLst/>
          </a:prstGeom>
          <a:solidFill>
            <a:srgbClr val="034A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63008" y="2831944"/>
            <a:ext cx="2360428" cy="2115879"/>
          </a:xfrm>
          <a:prstGeom prst="rect">
            <a:avLst/>
          </a:prstGeom>
          <a:solidFill>
            <a:srgbClr val="00A3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993372" y="2831945"/>
            <a:ext cx="2360428" cy="2115879"/>
          </a:xfrm>
          <a:prstGeom prst="rect">
            <a:avLst/>
          </a:prstGeom>
          <a:solidFill>
            <a:srgbClr val="FF4B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63008" y="5160044"/>
            <a:ext cx="2360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529 College Savings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15786" y="5160044"/>
            <a:ext cx="2360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Checking Account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968564" y="5160044"/>
            <a:ext cx="2360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Special Needs Trust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35840" y="3428218"/>
            <a:ext cx="16923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295709" y="3408051"/>
            <a:ext cx="16923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320842" y="6629403"/>
            <a:ext cx="1155031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458" y="2831944"/>
            <a:ext cx="2142147" cy="214214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6395" y="2933671"/>
            <a:ext cx="2142147" cy="214214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6811" y="2886177"/>
            <a:ext cx="2142147" cy="2142147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717079" y="1909875"/>
            <a:ext cx="4901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Hybrid </a:t>
            </a:r>
            <a:r>
              <a:rPr lang="en-US" dirty="0"/>
              <a:t>F</a:t>
            </a:r>
            <a:r>
              <a:rPr lang="en-US" dirty="0" smtClean="0"/>
              <a:t>unctionality</a:t>
            </a:r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762000" y="2082851"/>
            <a:ext cx="416619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7394713" y="2116679"/>
            <a:ext cx="416619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774864" y="1942205"/>
            <a:ext cx="942" cy="282662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11559961" y="1944888"/>
            <a:ext cx="942" cy="282662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90" t="29539" r="8377" b="39652"/>
          <a:stretch/>
        </p:blipFill>
        <p:spPr>
          <a:xfrm>
            <a:off x="7760846" y="60493"/>
            <a:ext cx="3799115" cy="1175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86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690688"/>
            <a:ext cx="12192000" cy="5167312"/>
          </a:xfrm>
          <a:prstGeom prst="rect">
            <a:avLst/>
          </a:prstGeom>
          <a:solidFill>
            <a:schemeClr val="accent3">
              <a:alpha val="3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-1" y="1662164"/>
            <a:ext cx="12192001" cy="897317"/>
          </a:xfrm>
          <a:prstGeom prst="rect">
            <a:avLst/>
          </a:prstGeom>
          <a:solidFill>
            <a:srgbClr val="034A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96000" y="599041"/>
            <a:ext cx="52404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T</a:t>
            </a:r>
            <a:r>
              <a:rPr lang="en-US" dirty="0" smtClean="0">
                <a:latin typeface="+mj-lt"/>
              </a:rPr>
              <a:t>o see who qualifies for a Oklahoma STABLE </a:t>
            </a:r>
            <a:r>
              <a:rPr lang="en-US" dirty="0">
                <a:latin typeface="+mj-lt"/>
              </a:rPr>
              <a:t>a</a:t>
            </a:r>
            <a:r>
              <a:rPr lang="en-US" dirty="0" smtClean="0">
                <a:latin typeface="+mj-lt"/>
              </a:rPr>
              <a:t>ccount,</a:t>
            </a:r>
          </a:p>
          <a:p>
            <a:r>
              <a:rPr lang="en-US" b="1" dirty="0"/>
              <a:t>t</a:t>
            </a:r>
            <a:r>
              <a:rPr lang="en-US" b="1" dirty="0" smtClean="0"/>
              <a:t>ake our eligibility quiz at okstable.org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863008" y="410898"/>
            <a:ext cx="4506433" cy="10235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 dirty="0" smtClean="0">
                <a:latin typeface="+mn-lt"/>
              </a:rPr>
              <a:t>ELIGIBILITY</a:t>
            </a:r>
            <a:endParaRPr lang="en-US" sz="5400" b="1" dirty="0">
              <a:latin typeface="+mn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51606" y="1888412"/>
            <a:ext cx="108887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800" b="1" dirty="0" smtClean="0">
                <a:solidFill>
                  <a:schemeClr val="bg1"/>
                </a:solidFill>
              </a:rPr>
              <a:t>Oklahoma residents with </a:t>
            </a:r>
            <a:r>
              <a:rPr lang="en-US" sz="2800" b="1" dirty="0">
                <a:solidFill>
                  <a:schemeClr val="bg1"/>
                </a:solidFill>
              </a:rPr>
              <a:t>disabilities that occurred prior to age 26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969426" y="3048279"/>
            <a:ext cx="9372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PLUS </a:t>
            </a:r>
            <a:r>
              <a:rPr lang="en-US" sz="2400" b="1" u="sng" dirty="0" smtClean="0"/>
              <a:t>ONE</a:t>
            </a:r>
            <a:r>
              <a:rPr lang="en-US" sz="2400" b="1" dirty="0" smtClean="0"/>
              <a:t> OF THE FOLLOWING:</a:t>
            </a:r>
            <a:endParaRPr lang="en-US" sz="24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1345758" y="3873670"/>
            <a:ext cx="102767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400" dirty="0"/>
              <a:t>Eligible to receive SSI or SSDI due to disability; </a:t>
            </a:r>
            <a:r>
              <a:rPr lang="en-US" sz="2400" dirty="0" smtClean="0"/>
              <a:t>or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Condition listed on SSA’s “</a:t>
            </a:r>
            <a:r>
              <a:rPr lang="en-US" sz="2400" i="1" dirty="0"/>
              <a:t>List of Compassionate Allowances Conditions”</a:t>
            </a:r>
            <a:r>
              <a:rPr lang="en-US" sz="2400" dirty="0"/>
              <a:t>; </a:t>
            </a:r>
            <a:r>
              <a:rPr lang="en-US" sz="2400" dirty="0" smtClean="0"/>
              <a:t>or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Self-certification</a:t>
            </a:r>
          </a:p>
        </p:txBody>
      </p:sp>
      <p:sp>
        <p:nvSpPr>
          <p:cNvPr id="33" name="Rectangle 32"/>
          <p:cNvSpPr/>
          <p:nvPr/>
        </p:nvSpPr>
        <p:spPr>
          <a:xfrm>
            <a:off x="1586552" y="4024158"/>
            <a:ext cx="159704" cy="150164"/>
          </a:xfrm>
          <a:prstGeom prst="rect">
            <a:avLst/>
          </a:prstGeom>
          <a:solidFill>
            <a:srgbClr val="00A3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1586552" y="4789351"/>
            <a:ext cx="159704" cy="150164"/>
          </a:xfrm>
          <a:prstGeom prst="rect">
            <a:avLst/>
          </a:prstGeom>
          <a:solidFill>
            <a:srgbClr val="00A3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1586552" y="5506279"/>
            <a:ext cx="159704" cy="150164"/>
          </a:xfrm>
          <a:prstGeom prst="rect">
            <a:avLst/>
          </a:prstGeom>
          <a:solidFill>
            <a:srgbClr val="00A3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Connector 38"/>
          <p:cNvCxnSpPr/>
          <p:nvPr/>
        </p:nvCxnSpPr>
        <p:spPr>
          <a:xfrm>
            <a:off x="320842" y="6629403"/>
            <a:ext cx="1155031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5854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579107" y="4171059"/>
            <a:ext cx="4811039" cy="400110"/>
          </a:xfrm>
          <a:prstGeom prst="rect">
            <a:avLst/>
          </a:prstGeom>
          <a:solidFill>
            <a:srgbClr val="034A73"/>
          </a:solidFill>
          <a:ln>
            <a:solidFill>
              <a:srgbClr val="034A73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04646" y="1569545"/>
            <a:ext cx="49016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Free online enrollment</a:t>
            </a:r>
            <a:endParaRPr lang="en-US" sz="20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67832" y="311925"/>
            <a:ext cx="5232992" cy="10235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smtClean="0">
                <a:latin typeface="+mn-lt"/>
              </a:rPr>
              <a:t>ENROLLMENT</a:t>
            </a:r>
            <a:endParaRPr lang="en-US" sz="5400" b="1" dirty="0"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04646" y="2398283"/>
            <a:ext cx="49016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Quick &amp; easy – approx. 20 minutes</a:t>
            </a:r>
            <a:endParaRPr lang="en-US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1504646" y="3216389"/>
            <a:ext cx="49016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$50 minimum opening deposit</a:t>
            </a:r>
            <a:endParaRPr lang="en-US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860319" y="4207006"/>
            <a:ext cx="42771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+mj-lt"/>
              </a:rPr>
              <a:t>Can be done by either:</a:t>
            </a:r>
            <a:endParaRPr lang="en-US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79108" y="1369717"/>
            <a:ext cx="843884" cy="814675"/>
          </a:xfrm>
          <a:prstGeom prst="rect">
            <a:avLst/>
          </a:prstGeom>
          <a:solidFill>
            <a:srgbClr val="034A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79108" y="2181190"/>
            <a:ext cx="843884" cy="814675"/>
          </a:xfrm>
          <a:prstGeom prst="rect">
            <a:avLst/>
          </a:prstGeom>
          <a:solidFill>
            <a:srgbClr val="00A3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79108" y="2984615"/>
            <a:ext cx="843884" cy="814675"/>
          </a:xfrm>
          <a:prstGeom prst="rect">
            <a:avLst/>
          </a:prstGeom>
          <a:solidFill>
            <a:srgbClr val="FF4B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69" b="-1"/>
          <a:stretch/>
        </p:blipFill>
        <p:spPr>
          <a:xfrm>
            <a:off x="6096001" y="0"/>
            <a:ext cx="6096000" cy="68580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456860" y="4751372"/>
            <a:ext cx="31037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Individual </a:t>
            </a:r>
            <a:r>
              <a:rPr lang="en-US" sz="2000" dirty="0" smtClean="0"/>
              <a:t>with disability </a:t>
            </a:r>
            <a:r>
              <a:rPr lang="en-US" sz="2000" dirty="0"/>
              <a:t>(Beneficiary)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66426" y="5807252"/>
            <a:ext cx="44363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Authorized Legal Representative </a:t>
            </a:r>
            <a:br>
              <a:rPr lang="en-US" sz="2000" dirty="0" smtClean="0"/>
            </a:br>
            <a:r>
              <a:rPr lang="en-US" sz="2000" dirty="0" smtClean="0"/>
              <a:t>(parent, guardian, power of attorney)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456860" y="5448575"/>
            <a:ext cx="31037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or</a:t>
            </a:r>
            <a:endParaRPr lang="en-US" sz="1600" b="1" dirty="0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70" y="2186798"/>
            <a:ext cx="733375" cy="73337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70" y="3037867"/>
            <a:ext cx="733375" cy="73337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34" y="1374003"/>
            <a:ext cx="733375" cy="733375"/>
          </a:xfrm>
          <a:prstGeom prst="rect">
            <a:avLst/>
          </a:prstGeom>
        </p:spPr>
      </p:pic>
      <p:cxnSp>
        <p:nvCxnSpPr>
          <p:cNvPr id="27" name="Straight Connector 26"/>
          <p:cNvCxnSpPr/>
          <p:nvPr/>
        </p:nvCxnSpPr>
        <p:spPr>
          <a:xfrm>
            <a:off x="320842" y="6629403"/>
            <a:ext cx="1155031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8980972" y="4940949"/>
            <a:ext cx="3211030" cy="833646"/>
          </a:xfrm>
          <a:prstGeom prst="rect">
            <a:avLst/>
          </a:prstGeom>
          <a:solidFill>
            <a:schemeClr val="dk1">
              <a:alpha val="5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9279818" y="5019218"/>
            <a:ext cx="490160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Travis </a:t>
            </a:r>
            <a:r>
              <a:rPr lang="en-US" sz="2000" b="1" dirty="0" err="1" smtClean="0">
                <a:solidFill>
                  <a:schemeClr val="bg1"/>
                </a:solidFill>
              </a:rPr>
              <a:t>Dresbach</a:t>
            </a:r>
            <a:endParaRPr lang="en-US" sz="2000" b="1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  <a:latin typeface="+mj-lt"/>
              </a:rPr>
              <a:t>ABLE Account Enrollee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19715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266879" y="2506785"/>
            <a:ext cx="592512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dirty="0" smtClean="0">
                <a:solidFill>
                  <a:prstClr val="black"/>
                </a:solidFill>
                <a:latin typeface="Calibri Light" panose="020F0302020204030204"/>
              </a:rPr>
              <a:t>Much </a:t>
            </a:r>
            <a:r>
              <a:rPr lang="en-US" sz="5400" b="1" dirty="0" smtClean="0">
                <a:solidFill>
                  <a:prstClr val="black"/>
                </a:solidFill>
                <a:latin typeface="Calibri Light" panose="020F0302020204030204"/>
              </a:rPr>
              <a:t>more</a:t>
            </a:r>
            <a:r>
              <a:rPr lang="en-US" sz="5400" dirty="0" smtClean="0">
                <a:solidFill>
                  <a:prstClr val="black"/>
                </a:solidFill>
                <a:latin typeface="Calibri Light" panose="020F0302020204030204"/>
              </a:rPr>
              <a:t> than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dirty="0" smtClean="0">
                <a:solidFill>
                  <a:prstClr val="black"/>
                </a:solidFill>
                <a:latin typeface="Calibri Light" panose="020F0302020204030204"/>
              </a:rPr>
              <a:t>an account for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dirty="0" smtClean="0">
                <a:solidFill>
                  <a:prstClr val="black"/>
                </a:solidFill>
                <a:latin typeface="Calibri Light" panose="020F0302020204030204"/>
              </a:rPr>
              <a:t>stimulus funds</a:t>
            </a:r>
            <a:endParaRPr kumimoji="0" lang="en-US" sz="5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95432" y="6188311"/>
            <a:ext cx="4082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800" cap="none" spc="8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Arial" panose="020B0604020202020204" pitchFamily="34" charset="0"/>
              </a:rPr>
              <a:t>okstable.org</a:t>
            </a:r>
            <a:endParaRPr kumimoji="0" lang="en-US" sz="1800" b="0" i="0" u="none" strike="noStrike" kern="1800" cap="none" spc="8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65" t="5062" r="43109" b="4997"/>
          <a:stretch/>
        </p:blipFill>
        <p:spPr>
          <a:xfrm>
            <a:off x="-57151" y="0"/>
            <a:ext cx="6402067" cy="6858000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>
            <a:off x="320842" y="6629403"/>
            <a:ext cx="1155031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90" t="29539" r="8377" b="39652"/>
          <a:stretch/>
        </p:blipFill>
        <p:spPr>
          <a:xfrm>
            <a:off x="7329881" y="707418"/>
            <a:ext cx="3799115" cy="1175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015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75170" y="1900099"/>
            <a:ext cx="5463630" cy="35101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Saving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SMALL AMOUNTS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dirty="0">
                <a:solidFill>
                  <a:prstClr val="black"/>
                </a:solidFill>
                <a:latin typeface="Calibri Light" panose="020F0302020204030204"/>
              </a:rPr>
              <a:t>of money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dirty="0">
                <a:solidFill>
                  <a:prstClr val="black"/>
                </a:solidFill>
                <a:latin typeface="Calibri Light" panose="020F0302020204030204"/>
              </a:rPr>
              <a:t>over time</a:t>
            </a:r>
            <a:r>
              <a:rPr lang="en-US" sz="5400" b="1" dirty="0" smtClean="0">
                <a:solidFill>
                  <a:prstClr val="black"/>
                </a:solidFill>
                <a:latin typeface="Calibri" panose="020F0502020204030204"/>
              </a:rPr>
              <a:t> 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34" t="278" r="6576" b="-278"/>
          <a:stretch/>
        </p:blipFill>
        <p:spPr>
          <a:xfrm>
            <a:off x="5638800" y="0"/>
            <a:ext cx="6553200" cy="6858000"/>
          </a:xfrm>
          <a:prstGeom prst="rect">
            <a:avLst/>
          </a:prstGeom>
        </p:spPr>
      </p:pic>
      <p:cxnSp>
        <p:nvCxnSpPr>
          <p:cNvPr id="21" name="Straight Connector 20"/>
          <p:cNvCxnSpPr/>
          <p:nvPr/>
        </p:nvCxnSpPr>
        <p:spPr>
          <a:xfrm>
            <a:off x="320842" y="6629403"/>
            <a:ext cx="1155031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182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7131" y="0"/>
            <a:ext cx="9851022" cy="6915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53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524" y="107576"/>
            <a:ext cx="11258328" cy="660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48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6248" y="-882563"/>
            <a:ext cx="5320828" cy="41115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15145" y="4278325"/>
            <a:ext cx="49016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team@stableaccount.com	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38825" y="1985994"/>
            <a:ext cx="5232992" cy="10235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CUSTOMER SERVICE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13751" y="4265279"/>
            <a:ext cx="49016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1-800-439-1653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761879" y="4903972"/>
            <a:ext cx="49016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Monday - Friday</a:t>
            </a:r>
            <a:b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</a:b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9 am </a:t>
            </a: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- 8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pm EST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815145" y="5119876"/>
            <a:ext cx="49016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tableaccount.com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51982" y="4241215"/>
            <a:ext cx="605945" cy="1453879"/>
          </a:xfrm>
          <a:prstGeom prst="rect">
            <a:avLst/>
          </a:prstGeom>
          <a:solidFill>
            <a:srgbClr val="034A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141345" y="4247522"/>
            <a:ext cx="605945" cy="605945"/>
          </a:xfrm>
          <a:prstGeom prst="rect">
            <a:avLst/>
          </a:prstGeom>
          <a:solidFill>
            <a:srgbClr val="00A3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148058" y="5089150"/>
            <a:ext cx="605945" cy="605945"/>
          </a:xfrm>
          <a:prstGeom prst="rect">
            <a:avLst/>
          </a:prstGeom>
          <a:solidFill>
            <a:srgbClr val="FF4B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00" b="30958"/>
          <a:stretch/>
        </p:blipFill>
        <p:spPr>
          <a:xfrm>
            <a:off x="0" y="0"/>
            <a:ext cx="12192000" cy="347472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0" y="-16772"/>
            <a:ext cx="12192000" cy="3491492"/>
          </a:xfrm>
          <a:prstGeom prst="rect">
            <a:avLst/>
          </a:prstGeom>
          <a:solidFill>
            <a:schemeClr val="dk1">
              <a:alpha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652130" y="1070707"/>
            <a:ext cx="10887740" cy="10235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WE’RE HERE TO HELP!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666772" y="2199488"/>
            <a:ext cx="10887740" cy="10235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CUSTOMER SERVICE INFORMATION</a:t>
            </a: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320842" y="6629403"/>
            <a:ext cx="1155031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681" y="4353393"/>
            <a:ext cx="383011" cy="3830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758" y="4358517"/>
            <a:ext cx="431520" cy="379358"/>
          </a:xfrm>
          <a:prstGeom prst="rect">
            <a:avLst/>
          </a:prstGeom>
        </p:spPr>
      </p:pic>
      <p:sp>
        <p:nvSpPr>
          <p:cNvPr id="9" name="Chevron 8"/>
          <p:cNvSpPr/>
          <p:nvPr/>
        </p:nvSpPr>
        <p:spPr>
          <a:xfrm>
            <a:off x="6297950" y="5216130"/>
            <a:ext cx="295358" cy="295358"/>
          </a:xfrm>
          <a:prstGeom prst="chevron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0338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690688"/>
            <a:ext cx="12192000" cy="5167312"/>
          </a:xfrm>
          <a:prstGeom prst="rect">
            <a:avLst/>
          </a:prstGeom>
          <a:solidFill>
            <a:schemeClr val="accent3">
              <a:alpha val="3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0" y="0"/>
            <a:ext cx="12192001" cy="1690688"/>
          </a:xfrm>
          <a:prstGeom prst="rect">
            <a:avLst/>
          </a:prstGeom>
          <a:solidFill>
            <a:srgbClr val="034A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Coronavirus </a:t>
            </a:r>
            <a:r>
              <a:rPr lang="en-US" sz="3600" b="1" dirty="0"/>
              <a:t>Aid, Relief, and Economic Security (CARES) Act </a:t>
            </a:r>
            <a:endParaRPr lang="en-US" sz="3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63008" y="2108985"/>
            <a:ext cx="93725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The following criteria are a general guide to broadly describe who may receive a stimulus check </a:t>
            </a:r>
            <a:endParaRPr lang="en-US" sz="24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1132115" y="3291842"/>
            <a:ext cx="1050127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400" dirty="0" smtClean="0"/>
              <a:t>U.S</a:t>
            </a:r>
            <a:r>
              <a:rPr lang="en-US" sz="2400" dirty="0"/>
              <a:t>. </a:t>
            </a:r>
            <a:r>
              <a:rPr lang="en-US" sz="2400" dirty="0" smtClean="0"/>
              <a:t>citizens </a:t>
            </a:r>
            <a:r>
              <a:rPr lang="en-US" sz="2400" dirty="0"/>
              <a:t>or permanent </a:t>
            </a:r>
            <a:r>
              <a:rPr lang="en-US" sz="2400" dirty="0" smtClean="0"/>
              <a:t>residents </a:t>
            </a:r>
            <a:r>
              <a:rPr lang="en-US" sz="2400" dirty="0"/>
              <a:t>who filed federal income taxes for 2018 or </a:t>
            </a:r>
            <a:r>
              <a:rPr lang="en-US" sz="2400" dirty="0" smtClean="0"/>
              <a:t>2019, </a:t>
            </a:r>
            <a:r>
              <a:rPr lang="en-US" sz="2400" dirty="0"/>
              <a:t>if you meet the income </a:t>
            </a:r>
            <a:r>
              <a:rPr lang="en-US" sz="2400" dirty="0" smtClean="0"/>
              <a:t>thresholds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 smtClean="0"/>
              <a:t>Recipients of Social </a:t>
            </a:r>
            <a:r>
              <a:rPr lang="en-US" sz="2400" dirty="0"/>
              <a:t>Security retirement,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Supplemental Security Income (SSI) Social Security Disability Income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(SSDI)</a:t>
            </a:r>
            <a:r>
              <a:rPr lang="en-US" sz="2400" dirty="0"/>
              <a:t>, or survivor </a:t>
            </a:r>
            <a:r>
              <a:rPr lang="en-US" sz="2400" dirty="0" smtClean="0"/>
              <a:t>benefits</a:t>
            </a:r>
          </a:p>
          <a:p>
            <a:pPr lvl="1"/>
            <a:endParaRPr lang="en-US" sz="2400" dirty="0" smtClean="0"/>
          </a:p>
          <a:p>
            <a:pPr lvl="1"/>
            <a:r>
              <a:rPr lang="en-US" sz="2400" dirty="0" smtClean="0"/>
              <a:t>Recipients of </a:t>
            </a:r>
            <a:r>
              <a:rPr lang="en-US" sz="2400" dirty="0"/>
              <a:t>Railroad Retirement </a:t>
            </a:r>
            <a:r>
              <a:rPr lang="en-US" sz="2400" dirty="0" smtClean="0"/>
              <a:t>benefits</a:t>
            </a:r>
            <a:endParaRPr lang="en-US" sz="2400" dirty="0"/>
          </a:p>
          <a:p>
            <a:pPr lvl="1"/>
            <a:endParaRPr lang="en-US" sz="2400" dirty="0"/>
          </a:p>
        </p:txBody>
      </p:sp>
      <p:sp>
        <p:nvSpPr>
          <p:cNvPr id="33" name="Rectangle 32"/>
          <p:cNvSpPr/>
          <p:nvPr/>
        </p:nvSpPr>
        <p:spPr>
          <a:xfrm>
            <a:off x="1281752" y="3449723"/>
            <a:ext cx="159704" cy="150164"/>
          </a:xfrm>
          <a:prstGeom prst="rect">
            <a:avLst/>
          </a:prstGeom>
          <a:solidFill>
            <a:srgbClr val="00A3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1281752" y="4559446"/>
            <a:ext cx="159704" cy="150164"/>
          </a:xfrm>
          <a:prstGeom prst="rect">
            <a:avLst/>
          </a:prstGeom>
          <a:solidFill>
            <a:srgbClr val="00A3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1293527" y="5769767"/>
            <a:ext cx="159704" cy="150164"/>
          </a:xfrm>
          <a:prstGeom prst="rect">
            <a:avLst/>
          </a:prstGeom>
          <a:solidFill>
            <a:srgbClr val="00A3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Connector 38"/>
          <p:cNvCxnSpPr/>
          <p:nvPr/>
        </p:nvCxnSpPr>
        <p:spPr>
          <a:xfrm>
            <a:off x="320842" y="6629403"/>
            <a:ext cx="1155031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131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690688"/>
            <a:ext cx="12192000" cy="5167312"/>
          </a:xfrm>
          <a:prstGeom prst="rect">
            <a:avLst/>
          </a:prstGeom>
          <a:solidFill>
            <a:schemeClr val="accent3">
              <a:alpha val="3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-1" y="1662164"/>
            <a:ext cx="12192001" cy="897317"/>
          </a:xfrm>
          <a:prstGeom prst="rect">
            <a:avLst/>
          </a:prstGeom>
          <a:solidFill>
            <a:srgbClr val="034A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0" y="438521"/>
            <a:ext cx="10628243" cy="10235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 dirty="0" smtClean="0">
                <a:latin typeface="+mn-lt"/>
              </a:rPr>
              <a:t>CARES Act: </a:t>
            </a:r>
            <a:r>
              <a:rPr lang="en-US" sz="5400" dirty="0"/>
              <a:t>SSI and SSDI </a:t>
            </a:r>
            <a:r>
              <a:rPr lang="en-US" sz="5400" dirty="0" smtClean="0"/>
              <a:t>Recipients </a:t>
            </a:r>
            <a:endParaRPr lang="en-US" sz="5400" b="1" dirty="0">
              <a:latin typeface="+mn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16835" y="2947837"/>
            <a:ext cx="1125109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May need to </a:t>
            </a:r>
            <a:r>
              <a:rPr lang="en-US" sz="4000" dirty="0"/>
              <a:t>file an additional form with the IRS in order to receive a stimulus </a:t>
            </a:r>
            <a:r>
              <a:rPr lang="en-US" sz="4000" dirty="0" smtClean="0"/>
              <a:t>payment for dependent, minor children</a:t>
            </a:r>
          </a:p>
          <a:p>
            <a:pPr lvl="1" algn="ctr"/>
            <a:endParaRPr lang="en-US" sz="2400" dirty="0" smtClean="0"/>
          </a:p>
          <a:p>
            <a:pPr lvl="1" algn="ctr"/>
            <a:endParaRPr lang="en-US" sz="2400" dirty="0" smtClean="0"/>
          </a:p>
          <a:p>
            <a:pPr algn="ctr"/>
            <a:r>
              <a:rPr lang="en-US" sz="3000" b="1" dirty="0" smtClean="0">
                <a:hlinkClick r:id="rId2"/>
              </a:rPr>
              <a:t>https</a:t>
            </a:r>
            <a:r>
              <a:rPr lang="en-US" sz="3000" b="1" dirty="0">
                <a:hlinkClick r:id="rId2"/>
              </a:rPr>
              <a:t>://</a:t>
            </a:r>
            <a:r>
              <a:rPr lang="en-US" sz="3000" b="1" dirty="0" smtClean="0">
                <a:hlinkClick r:id="rId2"/>
              </a:rPr>
              <a:t>www.irs.gov/coronavirus/non-filers-enter-payment-info-here</a:t>
            </a:r>
            <a:r>
              <a:rPr lang="en-US" sz="3000" b="1" dirty="0" smtClean="0"/>
              <a:t> </a:t>
            </a:r>
            <a:endParaRPr lang="en-US" sz="3000" b="1" dirty="0"/>
          </a:p>
        </p:txBody>
      </p:sp>
      <p:cxnSp>
        <p:nvCxnSpPr>
          <p:cNvPr id="39" name="Straight Connector 38"/>
          <p:cNvCxnSpPr/>
          <p:nvPr/>
        </p:nvCxnSpPr>
        <p:spPr>
          <a:xfrm>
            <a:off x="320842" y="6629403"/>
            <a:ext cx="1155031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2624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690688"/>
            <a:ext cx="12192000" cy="5167312"/>
          </a:xfrm>
          <a:prstGeom prst="rect">
            <a:avLst/>
          </a:prstGeom>
          <a:solidFill>
            <a:schemeClr val="accent3">
              <a:alpha val="3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0" y="0"/>
            <a:ext cx="12192001" cy="1690688"/>
          </a:xfrm>
          <a:prstGeom prst="rect">
            <a:avLst/>
          </a:prstGeom>
          <a:solidFill>
            <a:srgbClr val="034A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Coronavirus </a:t>
            </a:r>
            <a:r>
              <a:rPr lang="en-US" sz="3600" b="1" dirty="0"/>
              <a:t>Aid, Relief, and Economic Security (CARES) Act </a:t>
            </a:r>
            <a:endParaRPr lang="en-US" sz="36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>
            <a:off x="320842" y="6629403"/>
            <a:ext cx="1155031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055914" y="1935810"/>
            <a:ext cx="10490389" cy="4693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3200" dirty="0"/>
              <a:t>The federal government </a:t>
            </a:r>
            <a:r>
              <a:rPr lang="en-US" sz="3200" dirty="0" smtClean="0"/>
              <a:t>will:</a:t>
            </a:r>
          </a:p>
          <a:p>
            <a:pPr marL="804863" lvl="1">
              <a:spcAft>
                <a:spcPts val="2400"/>
              </a:spcAft>
            </a:pPr>
            <a:r>
              <a:rPr lang="en-US" sz="3200" dirty="0" smtClean="0"/>
              <a:t>Deposit </a:t>
            </a:r>
            <a:r>
              <a:rPr lang="en-US" sz="3200" dirty="0"/>
              <a:t>funds into a bank account where tax returns were </a:t>
            </a:r>
            <a:r>
              <a:rPr lang="en-US" sz="3200" dirty="0" smtClean="0"/>
              <a:t>deposited, </a:t>
            </a:r>
          </a:p>
          <a:p>
            <a:pPr marL="804863" lvl="1">
              <a:spcAft>
                <a:spcPts val="2400"/>
              </a:spcAft>
            </a:pPr>
            <a:r>
              <a:rPr lang="en-US" sz="3200" dirty="0" smtClean="0"/>
              <a:t>Mail a check,</a:t>
            </a:r>
          </a:p>
          <a:p>
            <a:pPr marL="804863" lvl="1">
              <a:spcAft>
                <a:spcPts val="2400"/>
              </a:spcAft>
            </a:pPr>
            <a:r>
              <a:rPr lang="en-US" sz="3200" dirty="0" smtClean="0"/>
              <a:t>Deposit funds into a Representative Payee account, or</a:t>
            </a:r>
          </a:p>
          <a:p>
            <a:pPr marL="804863" lvl="1">
              <a:spcAft>
                <a:spcPts val="2400"/>
              </a:spcAft>
            </a:pPr>
            <a:r>
              <a:rPr lang="en-US" sz="3200" dirty="0" smtClean="0"/>
              <a:t>Deposit funds onto Direct </a:t>
            </a:r>
            <a:r>
              <a:rPr lang="en-US" sz="3200" dirty="0"/>
              <a:t>Express debit </a:t>
            </a:r>
            <a:r>
              <a:rPr lang="en-US" sz="3200" dirty="0" smtClean="0"/>
              <a:t>cards </a:t>
            </a:r>
            <a:r>
              <a:rPr lang="en-US" sz="2400" dirty="0" smtClean="0"/>
              <a:t>(used to receive Social Security Administration payments)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553894" y="2861483"/>
            <a:ext cx="159704" cy="150164"/>
          </a:xfrm>
          <a:prstGeom prst="rect">
            <a:avLst/>
          </a:prstGeom>
          <a:solidFill>
            <a:srgbClr val="00A3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553894" y="4147848"/>
            <a:ext cx="159704" cy="150164"/>
          </a:xfrm>
          <a:prstGeom prst="rect">
            <a:avLst/>
          </a:prstGeom>
          <a:solidFill>
            <a:srgbClr val="00A3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53894" y="5735861"/>
            <a:ext cx="159704" cy="150164"/>
          </a:xfrm>
          <a:prstGeom prst="rect">
            <a:avLst/>
          </a:prstGeom>
          <a:solidFill>
            <a:srgbClr val="00A3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553894" y="4957682"/>
            <a:ext cx="159704" cy="150164"/>
          </a:xfrm>
          <a:prstGeom prst="rect">
            <a:avLst/>
          </a:prstGeom>
          <a:solidFill>
            <a:srgbClr val="00A3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37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1690688"/>
            <a:ext cx="12192000" cy="5167312"/>
          </a:xfrm>
          <a:prstGeom prst="rect">
            <a:avLst/>
          </a:prstGeom>
          <a:solidFill>
            <a:schemeClr val="accent3">
              <a:alpha val="3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0" y="0"/>
            <a:ext cx="12192001" cy="1690688"/>
          </a:xfrm>
          <a:prstGeom prst="rect">
            <a:avLst/>
          </a:prstGeom>
          <a:solidFill>
            <a:srgbClr val="034A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Coronavirus </a:t>
            </a:r>
            <a:r>
              <a:rPr lang="en-US" sz="3600" b="1" dirty="0"/>
              <a:t>Aid, Relief, and Economic Security (CARES) Act </a:t>
            </a:r>
            <a:endParaRPr lang="en-US" sz="36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>
            <a:off x="320842" y="6629403"/>
            <a:ext cx="1155031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89584" y="2295551"/>
            <a:ext cx="8559895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sz="3600" dirty="0" smtClean="0"/>
              <a:t>Stimulus funds </a:t>
            </a:r>
            <a:r>
              <a:rPr lang="en-US" sz="3600" dirty="0"/>
              <a:t>can be transferred from the account where the </a:t>
            </a:r>
            <a:r>
              <a:rPr lang="en-US" sz="3600" dirty="0" smtClean="0"/>
              <a:t>funds are deposited into </a:t>
            </a:r>
            <a:r>
              <a:rPr lang="en-US" sz="3600" dirty="0" smtClean="0"/>
              <a:t>a STABLE </a:t>
            </a:r>
            <a:r>
              <a:rPr lang="en-US" sz="3600" dirty="0"/>
              <a:t>Account at the discretion of the STABLE Account beneficiary or Authorized </a:t>
            </a:r>
            <a:r>
              <a:rPr lang="en-US" sz="3600" dirty="0" smtClean="0"/>
              <a:t>Legal Representative </a:t>
            </a:r>
            <a:r>
              <a:rPr lang="en-US" sz="3600" dirty="0"/>
              <a:t>(ALR</a:t>
            </a:r>
            <a:r>
              <a:rPr lang="en-US" sz="3600" dirty="0" smtClean="0"/>
              <a:t>)</a:t>
            </a:r>
            <a:endParaRPr lang="en-US" sz="3600" dirty="0"/>
          </a:p>
        </p:txBody>
      </p:sp>
      <p:pic>
        <p:nvPicPr>
          <p:cNvPr id="1030" name="Picture 6" descr="Hand Drawn Idea Light Bulb Vector Art &amp; Graphics | freevector.co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274" b="93910" l="9859" r="899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824" t="20075" r="31483" b="7130"/>
          <a:stretch/>
        </p:blipFill>
        <p:spPr bwMode="auto">
          <a:xfrm rot="661092">
            <a:off x="9354516" y="2279576"/>
            <a:ext cx="2135471" cy="3398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7335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690688"/>
            <a:ext cx="12192000" cy="5167312"/>
          </a:xfrm>
          <a:prstGeom prst="rect">
            <a:avLst/>
          </a:prstGeom>
          <a:solidFill>
            <a:schemeClr val="accent3">
              <a:alpha val="3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0" y="0"/>
            <a:ext cx="12192001" cy="1690688"/>
          </a:xfrm>
          <a:prstGeom prst="rect">
            <a:avLst/>
          </a:prstGeom>
          <a:solidFill>
            <a:srgbClr val="034A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Coronavirus </a:t>
            </a:r>
            <a:r>
              <a:rPr lang="en-US" sz="3600" b="1" dirty="0"/>
              <a:t>Aid, Relief, and Economic Security (CARES) Act </a:t>
            </a:r>
            <a:endParaRPr lang="en-US" sz="36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>
            <a:off x="320842" y="6629403"/>
            <a:ext cx="1155031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045030" y="2174886"/>
            <a:ext cx="1050127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Stimulus </a:t>
            </a:r>
            <a:r>
              <a:rPr lang="en-US" sz="3600" dirty="0" smtClean="0"/>
              <a:t>funds </a:t>
            </a:r>
            <a:r>
              <a:rPr lang="en-US" sz="3600" dirty="0"/>
              <a:t>will not count as </a:t>
            </a:r>
            <a:r>
              <a:rPr lang="en-US" sz="3600" dirty="0" smtClean="0"/>
              <a:t>resources </a:t>
            </a:r>
            <a:r>
              <a:rPr lang="en-US" sz="3600" dirty="0"/>
              <a:t>for means-tested benefits for a twelve (12) month period following the receipt of the funds </a:t>
            </a:r>
            <a:r>
              <a:rPr lang="en-US" sz="2400" dirty="0"/>
              <a:t>(26 U.S. Code § 6409</a:t>
            </a:r>
            <a:r>
              <a:rPr lang="en-US" sz="2400" dirty="0" smtClean="0"/>
              <a:t>)</a:t>
            </a:r>
          </a:p>
          <a:p>
            <a:endParaRPr lang="en-US" sz="3600" dirty="0"/>
          </a:p>
          <a:p>
            <a:r>
              <a:rPr lang="en-US" sz="3600" dirty="0"/>
              <a:t>Additionally, </a:t>
            </a:r>
            <a:r>
              <a:rPr lang="en-US" sz="3600" dirty="0" smtClean="0"/>
              <a:t>stimulus </a:t>
            </a:r>
            <a:r>
              <a:rPr lang="en-US" sz="3600" dirty="0"/>
              <a:t>payments will not count as income in the calculation of </a:t>
            </a:r>
            <a:r>
              <a:rPr lang="en-US" sz="3600" dirty="0" smtClean="0"/>
              <a:t>the individual’s </a:t>
            </a:r>
            <a:r>
              <a:rPr lang="en-US" sz="3600" dirty="0"/>
              <a:t>SSI amount for that month </a:t>
            </a:r>
            <a:r>
              <a:rPr lang="en-US" sz="2400" dirty="0"/>
              <a:t>(26 U.S. Code § 6409)</a:t>
            </a:r>
          </a:p>
        </p:txBody>
      </p:sp>
      <p:sp>
        <p:nvSpPr>
          <p:cNvPr id="6" name="Rectangle 5"/>
          <p:cNvSpPr/>
          <p:nvPr/>
        </p:nvSpPr>
        <p:spPr>
          <a:xfrm>
            <a:off x="693923" y="2404696"/>
            <a:ext cx="159704" cy="150164"/>
          </a:xfrm>
          <a:prstGeom prst="rect">
            <a:avLst/>
          </a:prstGeom>
          <a:solidFill>
            <a:srgbClr val="00A3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93923" y="4614495"/>
            <a:ext cx="159704" cy="150164"/>
          </a:xfrm>
          <a:prstGeom prst="rect">
            <a:avLst/>
          </a:prstGeom>
          <a:solidFill>
            <a:srgbClr val="00A3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978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690688"/>
            <a:ext cx="12192000" cy="5167312"/>
          </a:xfrm>
          <a:prstGeom prst="rect">
            <a:avLst/>
          </a:prstGeom>
          <a:solidFill>
            <a:schemeClr val="accent3">
              <a:alpha val="3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0" y="0"/>
            <a:ext cx="12192001" cy="1690688"/>
          </a:xfrm>
          <a:prstGeom prst="rect">
            <a:avLst/>
          </a:prstGeom>
          <a:solidFill>
            <a:srgbClr val="034A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Coronavirus </a:t>
            </a:r>
            <a:r>
              <a:rPr lang="en-US" sz="3600" b="1" dirty="0"/>
              <a:t>Aid, Relief, and Economic Security (CARES) Act </a:t>
            </a:r>
            <a:endParaRPr lang="en-US" sz="36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>
            <a:off x="320842" y="6629403"/>
            <a:ext cx="1155031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023258" y="2550639"/>
            <a:ext cx="10501273" cy="33720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3600" dirty="0" smtClean="0"/>
              <a:t>Depositing </a:t>
            </a:r>
            <a:r>
              <a:rPr lang="en-US" sz="3600" dirty="0"/>
              <a:t>funds received through the </a:t>
            </a:r>
            <a:r>
              <a:rPr lang="en-US" sz="3600" dirty="0" smtClean="0"/>
              <a:t>federal stimulus </a:t>
            </a:r>
            <a:r>
              <a:rPr lang="en-US" sz="3600" dirty="0"/>
              <a:t>check into a STABLE Account keeps the funds from being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co-mingled</a:t>
            </a:r>
            <a:r>
              <a:rPr lang="en-US" sz="3600" dirty="0"/>
              <a:t> with </a:t>
            </a:r>
            <a:r>
              <a:rPr lang="en-US" sz="3600" dirty="0" smtClean="0"/>
              <a:t>other personal </a:t>
            </a:r>
            <a:r>
              <a:rPr lang="en-US" sz="3600" dirty="0"/>
              <a:t>funds that count toward your resource limitations for means-tested federal </a:t>
            </a:r>
            <a:r>
              <a:rPr lang="en-US" sz="3600" dirty="0" smtClean="0"/>
              <a:t>assistance programs</a:t>
            </a:r>
          </a:p>
        </p:txBody>
      </p:sp>
    </p:spTree>
    <p:extLst>
      <p:ext uri="{BB962C8B-B14F-4D97-AF65-F5344CB8AC3E}">
        <p14:creationId xmlns:p14="http://schemas.microsoft.com/office/powerpoint/2010/main" val="128267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688718"/>
            <a:ext cx="12192000" cy="5167312"/>
          </a:xfrm>
          <a:prstGeom prst="rect">
            <a:avLst/>
          </a:prstGeom>
          <a:solidFill>
            <a:schemeClr val="accent3">
              <a:alpha val="3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-1" y="1662164"/>
            <a:ext cx="12192001" cy="897317"/>
          </a:xfrm>
          <a:prstGeom prst="rect">
            <a:avLst/>
          </a:prstGeom>
          <a:solidFill>
            <a:srgbClr val="034A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11051" y="622233"/>
            <a:ext cx="62685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Withdrawals must be used on 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Qualified Disability Expenses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”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21880" y="407381"/>
            <a:ext cx="5463364" cy="10235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SPENDING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YOUR FUNDS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181935" y="1896940"/>
            <a:ext cx="91895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Help maintain or improve health, independence, or quality of life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45169" y="1896940"/>
            <a:ext cx="38501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Must relate to the disability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3150657" y="1789955"/>
            <a:ext cx="19583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</a:t>
            </a:r>
          </a:p>
        </p:txBody>
      </p:sp>
      <p:cxnSp>
        <p:nvCxnSpPr>
          <p:cNvPr id="69" name="Straight Connector 68"/>
          <p:cNvCxnSpPr/>
          <p:nvPr/>
        </p:nvCxnSpPr>
        <p:spPr>
          <a:xfrm>
            <a:off x="320842" y="6629403"/>
            <a:ext cx="1155031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034607" y="3223059"/>
            <a:ext cx="10501273" cy="2751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3600" dirty="0" smtClean="0"/>
              <a:t>Stimulus funds deposited into an </a:t>
            </a:r>
            <a:r>
              <a:rPr lang="en-US" sz="3600" dirty="0" smtClean="0"/>
              <a:t>STABLE </a:t>
            </a:r>
            <a:r>
              <a:rPr lang="en-US" sz="3600" dirty="0" smtClean="0"/>
              <a:t>Account</a:t>
            </a:r>
          </a:p>
          <a:p>
            <a:pPr algn="ctr">
              <a:lnSpc>
                <a:spcPct val="120000"/>
              </a:lnSpc>
            </a:pPr>
            <a:r>
              <a:rPr lang="en-US" sz="3600" dirty="0" smtClean="0"/>
              <a:t>can </a:t>
            </a:r>
            <a:r>
              <a:rPr lang="en-US" sz="3600" dirty="0"/>
              <a:t>then be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spent at a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later time </a:t>
            </a:r>
          </a:p>
          <a:p>
            <a:pPr algn="ctr">
              <a:lnSpc>
                <a:spcPct val="120000"/>
              </a:lnSpc>
            </a:pPr>
            <a:r>
              <a:rPr lang="en-US" sz="3600" dirty="0" smtClean="0"/>
              <a:t>by </a:t>
            </a:r>
            <a:r>
              <a:rPr lang="en-US" sz="3600" dirty="0"/>
              <a:t>either the account beneficiary or ALR</a:t>
            </a:r>
          </a:p>
          <a:p>
            <a:pPr algn="ctr">
              <a:lnSpc>
                <a:spcPct val="120000"/>
              </a:lnSpc>
            </a:pPr>
            <a:r>
              <a:rPr lang="en-US" sz="3600" dirty="0"/>
              <a:t>managing the </a:t>
            </a:r>
            <a:r>
              <a:rPr lang="en-US" sz="3600" dirty="0" smtClean="0"/>
              <a:t>account</a:t>
            </a:r>
          </a:p>
        </p:txBody>
      </p:sp>
    </p:spTree>
    <p:extLst>
      <p:ext uri="{BB962C8B-B14F-4D97-AF65-F5344CB8AC3E}">
        <p14:creationId xmlns:p14="http://schemas.microsoft.com/office/powerpoint/2010/main" val="560018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1792707"/>
            <a:ext cx="12192000" cy="5053262"/>
          </a:xfrm>
          <a:prstGeom prst="rect">
            <a:avLst/>
          </a:prstGeom>
          <a:solidFill>
            <a:schemeClr val="accent3">
              <a:alpha val="3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115" y="2918595"/>
            <a:ext cx="11501770" cy="686873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ABLE Accounts </a:t>
            </a:r>
            <a:r>
              <a:rPr lang="en-US" sz="3200" b="1" u="sng" dirty="0">
                <a:latin typeface="+mn-lt"/>
              </a:rPr>
              <a:t>d</a:t>
            </a:r>
            <a:r>
              <a:rPr lang="en-US" sz="3200" b="1" u="sng" dirty="0" smtClean="0">
                <a:latin typeface="+mn-lt"/>
              </a:rPr>
              <a:t>o </a:t>
            </a:r>
            <a:r>
              <a:rPr lang="en-US" sz="3200" b="1" u="sng" dirty="0">
                <a:latin typeface="+mn-lt"/>
              </a:rPr>
              <a:t>n</a:t>
            </a:r>
            <a:r>
              <a:rPr lang="en-US" sz="3200" b="1" u="sng" dirty="0" smtClean="0">
                <a:latin typeface="+mn-lt"/>
              </a:rPr>
              <a:t>ot </a:t>
            </a:r>
            <a:r>
              <a:rPr lang="en-US" sz="3200" b="1" u="sng" dirty="0">
                <a:latin typeface="+mn-lt"/>
              </a:rPr>
              <a:t>a</a:t>
            </a:r>
            <a:r>
              <a:rPr lang="en-US" sz="3200" b="1" u="sng" dirty="0" smtClean="0">
                <a:latin typeface="+mn-lt"/>
              </a:rPr>
              <a:t>ffect</a:t>
            </a:r>
            <a:r>
              <a:rPr lang="en-US" sz="3200" dirty="0" smtClean="0"/>
              <a:t> </a:t>
            </a:r>
            <a:r>
              <a:rPr lang="en-US" sz="3200" dirty="0"/>
              <a:t>e</a:t>
            </a:r>
            <a:r>
              <a:rPr lang="en-US" sz="3200" dirty="0" smtClean="0"/>
              <a:t>ligibility for </a:t>
            </a:r>
            <a:r>
              <a:rPr lang="en-US" sz="3200" dirty="0"/>
              <a:t>b</a:t>
            </a:r>
            <a:r>
              <a:rPr lang="en-US" sz="3200" dirty="0" smtClean="0"/>
              <a:t>enefits </a:t>
            </a:r>
            <a:r>
              <a:rPr lang="en-US" sz="3200" dirty="0"/>
              <a:t>p</a:t>
            </a:r>
            <a:r>
              <a:rPr lang="en-US" sz="3200" dirty="0" smtClean="0"/>
              <a:t>rograms</a:t>
            </a:r>
            <a:endParaRPr lang="en-US" sz="3200" b="1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0" y="599041"/>
            <a:ext cx="49016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ABLE Act of 2014 created savings and investment </a:t>
            </a:r>
          </a:p>
          <a:p>
            <a:r>
              <a:rPr lang="en-US" dirty="0" smtClean="0"/>
              <a:t>accounts for individuals with disabilities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63008" y="410420"/>
            <a:ext cx="4506433" cy="10235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 smtClean="0"/>
              <a:t>WHAT IS </a:t>
            </a:r>
            <a:r>
              <a:rPr lang="en-US" sz="5400" b="1" dirty="0" smtClean="0">
                <a:latin typeface="+mn-lt"/>
              </a:rPr>
              <a:t>ABLE?</a:t>
            </a:r>
            <a:endParaRPr lang="en-US" sz="5400" b="1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53906" y="4318436"/>
            <a:ext cx="3242930" cy="1456721"/>
          </a:xfrm>
          <a:prstGeom prst="rect">
            <a:avLst/>
          </a:prstGeom>
          <a:solidFill>
            <a:srgbClr val="00A3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01391" y="4286535"/>
            <a:ext cx="3242930" cy="1488621"/>
          </a:xfrm>
          <a:prstGeom prst="rect">
            <a:avLst/>
          </a:prstGeom>
          <a:solidFill>
            <a:srgbClr val="00A3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894906" y="4718593"/>
            <a:ext cx="4506433" cy="6739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SSI</a:t>
            </a:r>
            <a:endParaRPr lang="en-US" sz="4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969639" y="4725096"/>
            <a:ext cx="4506433" cy="6420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Medicaid</a:t>
            </a:r>
            <a:endParaRPr lang="en-US" sz="4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-1" y="1662164"/>
            <a:ext cx="12192001" cy="897317"/>
          </a:xfrm>
          <a:prstGeom prst="rect">
            <a:avLst/>
          </a:prstGeom>
          <a:solidFill>
            <a:srgbClr val="034A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320842" y="6629403"/>
            <a:ext cx="1155031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646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21023</TotalTime>
  <Words>593</Words>
  <Application>Microsoft Office PowerPoint</Application>
  <PresentationFormat>Widescreen</PresentationFormat>
  <Paragraphs>93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ABLE Accounts do not affect eligibility for benefits programs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Miller, Brian</dc:creator>
  <cp:lastModifiedBy>Douglas.Jackson@tos.ohio.gov</cp:lastModifiedBy>
  <cp:revision>240</cp:revision>
  <cp:lastPrinted>2018-03-23T21:09:58Z</cp:lastPrinted>
  <dcterms:created xsi:type="dcterms:W3CDTF">2018-03-21T21:06:48Z</dcterms:created>
  <dcterms:modified xsi:type="dcterms:W3CDTF">2020-04-17T20:46:11Z</dcterms:modified>
</cp:coreProperties>
</file>