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6"/>
  </p:notesMasterIdLst>
  <p:sldIdLst>
    <p:sldId id="256" r:id="rId6"/>
    <p:sldId id="257" r:id="rId7"/>
    <p:sldId id="272" r:id="rId8"/>
    <p:sldId id="261" r:id="rId9"/>
    <p:sldId id="263" r:id="rId10"/>
    <p:sldId id="268" r:id="rId11"/>
    <p:sldId id="269" r:id="rId12"/>
    <p:sldId id="270" r:id="rId13"/>
    <p:sldId id="267" r:id="rId14"/>
    <p:sldId id="271" r:id="rId15"/>
  </p:sldIdLst>
  <p:sldSz cx="12192000" cy="6858000"/>
  <p:notesSz cx="6858000" cy="352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1AFCA-D5B5-34B4-480B-031763E9ADB2}" v="2108" dt="2020-04-22T21:19:56.939"/>
    <p1510:client id="{0C5F6025-E66E-2A61-7489-6D0808E1B516}" v="1" dt="2020-03-13T17:07:35.838"/>
    <p1510:client id="{32067CD1-933C-CC1D-B266-5CF3B470BAAE}" v="3410" dt="2020-04-30T20:01:35.937"/>
    <p1510:client id="{3DD2C6DE-A51F-2F22-BE60-AAC0BE59F81A}" v="79" dt="2020-04-17T18:08:34.367"/>
    <p1510:client id="{6D63E9E0-7C81-CAC1-9DAF-2D73739703AD}" v="344" dt="2020-04-30T17:03:11.819"/>
    <p1510:client id="{C02848A7-8ABC-5757-1F1C-3E7CC1128C94}" v="16" dt="2020-03-13T16:29:05.621"/>
    <p1510:client id="{D819760F-F9CA-51CC-03B4-CD888A713B33}" v="3622" dt="2020-04-15T20:13:21.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34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4/30/2020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c-d.org/fichiers/FINAL-CCD-Asks-for-COVID-19-Package4.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medicaid.publicrep.org/wp-content/uploads/2017/06/Disability-Community-Package-4-COVID-19-Asks.pdf"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c-d.org/fichiers/FINAL-CCD-Asks-for-COVID-19-Package4.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medicaid.publicrep.org/wp-content/uploads/2017/06/Disability-Community-Package-4-COVID-19-Asks.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b="1" u="sng" dirty="0"/>
          </a:p>
          <a:p>
            <a:r>
              <a:rPr lang="en-US" dirty="0"/>
              <a:t>Passed last week: </a:t>
            </a:r>
            <a:br>
              <a:rPr lang="en-US" dirty="0">
                <a:cs typeface="+mn-lt"/>
              </a:rPr>
            </a:br>
            <a:r>
              <a:rPr lang="en-US" dirty="0"/>
              <a:t>$75B to hospitals and healthcare providers for COVID-19 related expenses and lost revenue; </a:t>
            </a:r>
            <a:endParaRPr lang="en-US" dirty="0">
              <a:cs typeface="Calibri"/>
            </a:endParaRPr>
          </a:p>
          <a:p>
            <a:r>
              <a:rPr lang="en-US" dirty="0"/>
              <a:t> </a:t>
            </a:r>
            <a:endParaRPr lang="en-US" dirty="0">
              <a:cs typeface="Calibri"/>
            </a:endParaRPr>
          </a:p>
          <a:p>
            <a:r>
              <a:rPr lang="en-US" dirty="0"/>
              <a:t>$25B to expand capacity for COVID-19 tests </a:t>
            </a:r>
          </a:p>
          <a:p>
            <a:r>
              <a:rPr lang="en-US" dirty="0"/>
              <a:t> </a:t>
            </a:r>
          </a:p>
          <a:p>
            <a:r>
              <a:rPr lang="en-US" dirty="0"/>
              <a:t>$6M for HHS Office of Inspector General for oversight activities. </a:t>
            </a:r>
            <a:endParaRPr lang="en-US" dirty="0">
              <a:cs typeface="Calibri"/>
            </a:endParaRPr>
          </a:p>
          <a:p>
            <a:r>
              <a:rPr lang="en-US" dirty="0"/>
              <a:t> </a:t>
            </a:r>
            <a:endParaRPr lang="en-US" dirty="0">
              <a:cs typeface="Calibri"/>
            </a:endParaRPr>
          </a:p>
          <a:p>
            <a:r>
              <a:rPr lang="en-US" dirty="0"/>
              <a:t>Requires plan from States, localities, territories, and tribes on how resources will be used for testing and easing COVID-19 community mitigation policies. </a:t>
            </a:r>
            <a:endParaRPr lang="en-US" dirty="0">
              <a:cs typeface="Calibri"/>
            </a:endParaRPr>
          </a:p>
          <a:p>
            <a:r>
              <a:rPr lang="en-US" dirty="0"/>
              <a:t> </a:t>
            </a:r>
            <a:endParaRPr lang="en-US" dirty="0">
              <a:cs typeface="Calibri"/>
            </a:endParaRPr>
          </a:p>
          <a:p>
            <a:r>
              <a:rPr lang="en-US" dirty="0"/>
              <a:t>Requires strategic plan related to providing assistance to States for increasing testing capacity. </a:t>
            </a:r>
            <a:endParaRPr lang="en-US" dirty="0">
              <a:cs typeface="Calibri"/>
            </a:endParaRPr>
          </a:p>
          <a:p>
            <a:r>
              <a:rPr lang="en-US" dirty="0"/>
              <a:t> </a:t>
            </a:r>
            <a:endParaRPr lang="en-US" dirty="0">
              <a:cs typeface="Calibri"/>
            </a:endParaRPr>
          </a:p>
          <a:p>
            <a:pPr marL="914400"/>
            <a:r>
              <a:rPr lang="en-US" dirty="0"/>
              <a:t> </a:t>
            </a:r>
            <a:r>
              <a:rPr lang="en-US" b="1" u="sng" dirty="0"/>
              <a:t>OVID 4</a:t>
            </a:r>
            <a:endParaRPr lang="en-US" dirty="0">
              <a:cs typeface="Calibri" panose="020F0502020204030204"/>
            </a:endParaRPr>
          </a:p>
          <a:p>
            <a:pPr marL="285750" indent="-285750">
              <a:buFont typeface="Arial,Sans-Serif"/>
              <a:buChar char="•"/>
            </a:pPr>
            <a:r>
              <a:rPr lang="en-US" dirty="0"/>
              <a:t>Disability Requests</a:t>
            </a:r>
            <a:endParaRPr lang="en-US" dirty="0">
              <a:cs typeface="Calibri"/>
            </a:endParaRPr>
          </a:p>
          <a:p>
            <a:pPr marL="457200" indent="-171450">
              <a:buFont typeface="Arial,Sans-Serif"/>
              <a:buChar char="•"/>
            </a:pPr>
            <a:r>
              <a:rPr lang="en-US" dirty="0"/>
              <a:t> DD Councils funding </a:t>
            </a:r>
            <a:endParaRPr lang="en-US" dirty="0">
              <a:cs typeface="Calibri"/>
            </a:endParaRPr>
          </a:p>
          <a:p>
            <a:pPr marL="457200" indent="-171450">
              <a:buFont typeface="Arial,Sans-Serif"/>
              <a:buChar char="•"/>
            </a:pPr>
            <a:r>
              <a:rPr lang="en-US" dirty="0"/>
              <a:t> Increases to Medicaid FMAP</a:t>
            </a:r>
            <a:endParaRPr lang="en-US" dirty="0">
              <a:cs typeface="Calibri"/>
            </a:endParaRPr>
          </a:p>
          <a:p>
            <a:pPr marL="457200" indent="-171450">
              <a:buFont typeface="Arial,Sans-Serif"/>
              <a:buChar char="•"/>
            </a:pPr>
            <a:r>
              <a:rPr lang="en-US" dirty="0"/>
              <a:t> Increase HCBS funding</a:t>
            </a:r>
            <a:endParaRPr lang="en-US" dirty="0">
              <a:cs typeface="Calibri"/>
            </a:endParaRPr>
          </a:p>
          <a:p>
            <a:pPr marL="457200" indent="-171450">
              <a:buFont typeface="Arial,Sans-Serif"/>
              <a:buChar char="•"/>
            </a:pPr>
            <a:r>
              <a:rPr lang="en-US" dirty="0"/>
              <a:t> Increases for funding for direct support professionals</a:t>
            </a:r>
            <a:endParaRPr lang="en-US" dirty="0">
              <a:cs typeface="Calibri"/>
            </a:endParaRPr>
          </a:p>
          <a:p>
            <a:pPr marL="457200" indent="-171450">
              <a:buFont typeface="Arial,Sans-Serif"/>
              <a:buChar char="•"/>
            </a:pPr>
            <a:r>
              <a:rPr lang="en-US" dirty="0"/>
              <a:t> Significant increases to SEAs and LEAs for IDEA instructional and support services</a:t>
            </a:r>
            <a:endParaRPr lang="en-US" dirty="0">
              <a:cs typeface="Calibri"/>
            </a:endParaRPr>
          </a:p>
          <a:p>
            <a:pPr marL="457200" indent="-171450">
              <a:buFont typeface="Arial,Sans-Serif"/>
              <a:buChar char="•"/>
            </a:pPr>
            <a:r>
              <a:rPr lang="en-US" dirty="0"/>
              <a:t> Flexibility and increases in funding for nutritional support to people with disabilities from SNAP and Meals on Wheels. </a:t>
            </a:r>
            <a:endParaRPr lang="en-US" dirty="0">
              <a:cs typeface="Calibri"/>
            </a:endParaRPr>
          </a:p>
          <a:p>
            <a:pPr marL="457200" indent="-171450">
              <a:buFont typeface="Arial,Sans-Serif"/>
              <a:buChar char="•"/>
            </a:pPr>
            <a:r>
              <a:rPr lang="en-US" dirty="0"/>
              <a:t>Much more: See CCD Letter </a:t>
            </a:r>
            <a:r>
              <a:rPr lang="en-US" dirty="0">
                <a:hlinkClick r:id="rId3"/>
              </a:rPr>
              <a:t>http://c-c-d.org/fichiers/FINAL-CCD-Asks-for-COVID-19-Package4.pdf</a:t>
            </a:r>
            <a:r>
              <a:rPr lang="en-US" dirty="0"/>
              <a:t> and CAP Letter </a:t>
            </a:r>
            <a:r>
              <a:rPr lang="en-US" dirty="0">
                <a:hlinkClick r:id="rId4"/>
              </a:rPr>
              <a:t>https://medicaid.publicrep.org/wp-content/uploads/2017/06/Disability-Community-Package-4-COVID-19-Asks.pdf</a:t>
            </a:r>
            <a:r>
              <a:rPr lang="en-US" dirty="0"/>
              <a:t> </a:t>
            </a:r>
            <a:endParaRPr lang="en-US" dirty="0">
              <a:cs typeface="Calibri"/>
            </a:endParaRPr>
          </a:p>
          <a:p>
            <a:pPr marL="742950" lvl="1" indent="-285750">
              <a:buFont typeface="Arial,Sans-Serif"/>
              <a:buChar char="•"/>
            </a:pPr>
            <a:r>
              <a:rPr lang="en-US" b="1" dirty="0"/>
              <a:t>All Dependent Children Count Act (HR 6420) </a:t>
            </a:r>
            <a:r>
              <a:rPr lang="en-US" dirty="0"/>
              <a:t>Uses 26 U.S. Code § 152.Dependent definition for qualifying child, or a qualifying relative. Would extend rebate to people who claim adult </a:t>
            </a:r>
            <a:r>
              <a:rPr lang="en-US" dirty="0" err="1"/>
              <a:t>dependants</a:t>
            </a:r>
            <a:r>
              <a:rPr lang="en-US" dirty="0"/>
              <a:t> who are permanently </a:t>
            </a:r>
            <a:r>
              <a:rPr lang="en-US" dirty="0" err="1"/>
              <a:t>disablited</a:t>
            </a:r>
            <a:r>
              <a:rPr lang="en-US" dirty="0"/>
              <a:t> for the CARES Act rebate. (Also includes students up to age 24, other relatives (parents), and more).</a:t>
            </a:r>
            <a:endParaRPr lang="en-US" dirty="0">
              <a:cs typeface="Calibri"/>
            </a:endParaRPr>
          </a:p>
          <a:p>
            <a:pPr marL="285750" lvl="2" indent="-285750">
              <a:buFont typeface="Calibri"/>
              <a:buChar char="•"/>
            </a:pPr>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124150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b="1" u="sng" dirty="0"/>
          </a:p>
          <a:p>
            <a:r>
              <a:rPr lang="en-US" dirty="0"/>
              <a:t>Passed last week: </a:t>
            </a:r>
            <a:br>
              <a:rPr lang="en-US" dirty="0">
                <a:cs typeface="+mn-lt"/>
              </a:rPr>
            </a:br>
            <a:r>
              <a:rPr lang="en-US" dirty="0"/>
              <a:t>$75B to hospitals and healthcare providers for COVID-19 related expenses and lost revenue; </a:t>
            </a:r>
            <a:endParaRPr lang="en-US" dirty="0">
              <a:cs typeface="Calibri"/>
            </a:endParaRPr>
          </a:p>
          <a:p>
            <a:r>
              <a:rPr lang="en-US" dirty="0"/>
              <a:t> </a:t>
            </a:r>
            <a:endParaRPr lang="en-US" dirty="0">
              <a:cs typeface="Calibri"/>
            </a:endParaRPr>
          </a:p>
          <a:p>
            <a:r>
              <a:rPr lang="en-US" dirty="0"/>
              <a:t>$25B to expand capacity for COVID-19 tests </a:t>
            </a:r>
          </a:p>
          <a:p>
            <a:r>
              <a:rPr lang="en-US" dirty="0"/>
              <a:t> </a:t>
            </a:r>
          </a:p>
          <a:p>
            <a:r>
              <a:rPr lang="en-US" dirty="0"/>
              <a:t>$6M for HHS Office of Inspector General for oversight activities. </a:t>
            </a:r>
            <a:endParaRPr lang="en-US" dirty="0">
              <a:cs typeface="Calibri"/>
            </a:endParaRPr>
          </a:p>
          <a:p>
            <a:r>
              <a:rPr lang="en-US" dirty="0"/>
              <a:t> </a:t>
            </a:r>
            <a:endParaRPr lang="en-US" dirty="0">
              <a:cs typeface="Calibri"/>
            </a:endParaRPr>
          </a:p>
          <a:p>
            <a:r>
              <a:rPr lang="en-US" dirty="0"/>
              <a:t>Requires plan from States, localities, territories, and tribes on how resources will be used for testing and easing COVID-19 community mitigation policies. </a:t>
            </a:r>
            <a:endParaRPr lang="en-US" dirty="0">
              <a:cs typeface="Calibri"/>
            </a:endParaRPr>
          </a:p>
          <a:p>
            <a:r>
              <a:rPr lang="en-US" dirty="0"/>
              <a:t> </a:t>
            </a:r>
            <a:endParaRPr lang="en-US" dirty="0">
              <a:cs typeface="Calibri"/>
            </a:endParaRPr>
          </a:p>
          <a:p>
            <a:r>
              <a:rPr lang="en-US" dirty="0"/>
              <a:t>Requires strategic plan related to providing assistance to States for increasing testing capacity. </a:t>
            </a:r>
            <a:endParaRPr lang="en-US" dirty="0">
              <a:cs typeface="Calibri"/>
            </a:endParaRPr>
          </a:p>
          <a:p>
            <a:r>
              <a:rPr lang="en-US" dirty="0"/>
              <a:t> </a:t>
            </a:r>
            <a:endParaRPr lang="en-US" dirty="0">
              <a:cs typeface="Calibri"/>
            </a:endParaRPr>
          </a:p>
          <a:p>
            <a:pPr marL="914400"/>
            <a:r>
              <a:rPr lang="en-US" dirty="0"/>
              <a:t> </a:t>
            </a:r>
            <a:r>
              <a:rPr lang="en-US" b="1" u="sng" dirty="0"/>
              <a:t>OVID 4</a:t>
            </a:r>
            <a:endParaRPr lang="en-US" dirty="0">
              <a:cs typeface="Calibri" panose="020F0502020204030204"/>
            </a:endParaRPr>
          </a:p>
          <a:p>
            <a:pPr marL="285750" indent="-285750">
              <a:buFont typeface="Arial,Sans-Serif"/>
              <a:buChar char="•"/>
            </a:pPr>
            <a:r>
              <a:rPr lang="en-US" dirty="0"/>
              <a:t>Disability Requests</a:t>
            </a:r>
            <a:endParaRPr lang="en-US" dirty="0">
              <a:cs typeface="Calibri"/>
            </a:endParaRPr>
          </a:p>
          <a:p>
            <a:pPr marL="457200" indent="-171450">
              <a:buFont typeface="Arial,Sans-Serif"/>
              <a:buChar char="•"/>
            </a:pPr>
            <a:r>
              <a:rPr lang="en-US" dirty="0"/>
              <a:t> DD Councils funding </a:t>
            </a:r>
            <a:endParaRPr lang="en-US" dirty="0">
              <a:cs typeface="Calibri"/>
            </a:endParaRPr>
          </a:p>
          <a:p>
            <a:pPr marL="457200" indent="-171450">
              <a:buFont typeface="Arial,Sans-Serif"/>
              <a:buChar char="•"/>
            </a:pPr>
            <a:r>
              <a:rPr lang="en-US" dirty="0"/>
              <a:t> Increases to Medicaid FMAP</a:t>
            </a:r>
            <a:endParaRPr lang="en-US" dirty="0">
              <a:cs typeface="Calibri"/>
            </a:endParaRPr>
          </a:p>
          <a:p>
            <a:pPr marL="457200" indent="-171450">
              <a:buFont typeface="Arial,Sans-Serif"/>
              <a:buChar char="•"/>
            </a:pPr>
            <a:r>
              <a:rPr lang="en-US" dirty="0"/>
              <a:t> Increase HCBS funding</a:t>
            </a:r>
            <a:endParaRPr lang="en-US" dirty="0">
              <a:cs typeface="Calibri"/>
            </a:endParaRPr>
          </a:p>
          <a:p>
            <a:pPr marL="457200" indent="-171450">
              <a:buFont typeface="Arial,Sans-Serif"/>
              <a:buChar char="•"/>
            </a:pPr>
            <a:r>
              <a:rPr lang="en-US" dirty="0"/>
              <a:t> Increases for funding for direct support professionals</a:t>
            </a:r>
            <a:endParaRPr lang="en-US" dirty="0">
              <a:cs typeface="Calibri"/>
            </a:endParaRPr>
          </a:p>
          <a:p>
            <a:pPr marL="457200" indent="-171450">
              <a:buFont typeface="Arial,Sans-Serif"/>
              <a:buChar char="•"/>
            </a:pPr>
            <a:r>
              <a:rPr lang="en-US" dirty="0"/>
              <a:t> Significant increases to SEAs and LEAs for IDEA instructional and support services</a:t>
            </a:r>
            <a:endParaRPr lang="en-US" dirty="0">
              <a:cs typeface="Calibri"/>
            </a:endParaRPr>
          </a:p>
          <a:p>
            <a:pPr marL="457200" indent="-171450">
              <a:buFont typeface="Arial,Sans-Serif"/>
              <a:buChar char="•"/>
            </a:pPr>
            <a:r>
              <a:rPr lang="en-US" dirty="0"/>
              <a:t> Flexibility and increases in funding for nutritional support to people with disabilities from SNAP and Meals on Wheels. </a:t>
            </a:r>
            <a:endParaRPr lang="en-US" dirty="0">
              <a:cs typeface="Calibri"/>
            </a:endParaRPr>
          </a:p>
          <a:p>
            <a:pPr marL="457200" indent="-171450">
              <a:buFont typeface="Arial,Sans-Serif"/>
              <a:buChar char="•"/>
            </a:pPr>
            <a:r>
              <a:rPr lang="en-US" dirty="0"/>
              <a:t>Much more: See CCD Letter </a:t>
            </a:r>
            <a:r>
              <a:rPr lang="en-US" dirty="0">
                <a:hlinkClick r:id="rId3"/>
              </a:rPr>
              <a:t>http://c-c-d.org/fichiers/FINAL-CCD-Asks-for-COVID-19-Package4.pdf</a:t>
            </a:r>
            <a:r>
              <a:rPr lang="en-US" dirty="0"/>
              <a:t> and CAP Letter </a:t>
            </a:r>
            <a:r>
              <a:rPr lang="en-US" dirty="0">
                <a:hlinkClick r:id="rId4"/>
              </a:rPr>
              <a:t>https://medicaid.publicrep.org/wp-content/uploads/2017/06/Disability-Community-Package-4-COVID-19-Asks.pdf</a:t>
            </a:r>
            <a:r>
              <a:rPr lang="en-US" dirty="0"/>
              <a:t> </a:t>
            </a:r>
            <a:endParaRPr lang="en-US" dirty="0">
              <a:cs typeface="Calibri"/>
            </a:endParaRPr>
          </a:p>
          <a:p>
            <a:pPr marL="742950" lvl="1" indent="-285750">
              <a:buFont typeface="Arial,Sans-Serif"/>
              <a:buChar char="•"/>
            </a:pPr>
            <a:r>
              <a:rPr lang="en-US" b="1" dirty="0"/>
              <a:t>All Dependent Children Count Act (HR 6420) </a:t>
            </a:r>
            <a:r>
              <a:rPr lang="en-US" dirty="0"/>
              <a:t>Uses 26 U.S. Code § 152.Dependent definition for qualifying child, or a qualifying relative. Would extend rebate to people who claim adult </a:t>
            </a:r>
            <a:r>
              <a:rPr lang="en-US" dirty="0" err="1"/>
              <a:t>dependants</a:t>
            </a:r>
            <a:r>
              <a:rPr lang="en-US" dirty="0"/>
              <a:t> who are permanently </a:t>
            </a:r>
            <a:r>
              <a:rPr lang="en-US" dirty="0" err="1"/>
              <a:t>disablited</a:t>
            </a:r>
            <a:r>
              <a:rPr lang="en-US" dirty="0"/>
              <a:t> for the CARES Act rebate. (Also includes students up to age 24, other relatives (parents), and more).</a:t>
            </a:r>
            <a:endParaRPr lang="en-US" dirty="0">
              <a:cs typeface="Calibri"/>
            </a:endParaRPr>
          </a:p>
          <a:p>
            <a:pPr marL="285750" lvl="2" indent="-285750">
              <a:buFont typeface="Calibri"/>
              <a:buChar char="•"/>
            </a:pPr>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282139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Sans-Serif"/>
              <a:buChar char="•"/>
            </a:pPr>
            <a:r>
              <a:rPr lang="en-US"/>
              <a:t>Information we need: </a:t>
            </a:r>
            <a:br>
              <a:rPr lang="en-US" dirty="0"/>
            </a:br>
            <a:r>
              <a:rPr lang="en-US"/>
              <a:t>Total amount of money awarded through grants</a:t>
            </a:r>
            <a:br>
              <a:rPr lang="en-US" dirty="0"/>
            </a:br>
            <a:r>
              <a:rPr lang="en-US"/>
              <a:t>Application process </a:t>
            </a:r>
            <a:br>
              <a:rPr lang="en-US" dirty="0"/>
            </a:br>
            <a:r>
              <a:rPr lang="en-US"/>
              <a:t>Names of grantees</a:t>
            </a:r>
            <a:endParaRPr lang="en-US" dirty="0"/>
          </a:p>
          <a:p>
            <a:pPr marL="0"/>
            <a:r>
              <a:rPr lang="en-US"/>
              <a:t>Areas of funding</a:t>
            </a:r>
            <a:endParaRPr lang="en-US" dirty="0"/>
          </a:p>
          <a:p>
            <a:pPr marL="0"/>
            <a:r>
              <a:rPr lang="en-US"/>
              <a:t>A compelling story from the grantee – what was impact (pictures, quotes)</a:t>
            </a:r>
            <a:endParaRPr lang="en-US" dirty="0"/>
          </a:p>
          <a:p>
            <a:pPr marL="0"/>
            <a:r>
              <a:rPr lang="en-US"/>
              <a:t>How long did it take to get money out the door</a:t>
            </a:r>
            <a:endParaRPr lang="en-US" dirty="0"/>
          </a:p>
          <a:p>
            <a:pPr marL="0"/>
            <a:r>
              <a:rPr lang="en-US"/>
              <a:t>·Accountability for these funds</a:t>
            </a:r>
            <a:endParaRPr lang="en-US" dirty="0"/>
          </a:p>
          <a:p>
            <a:pPr marL="0"/>
            <a:endParaRPr lang="en-US" dirty="0"/>
          </a:p>
          <a:p>
            <a:pPr marL="0" lvl="2"/>
            <a:endParaRPr lang="en-US" dirty="0">
              <a:cs typeface="Calibri"/>
            </a:endParaRPr>
          </a:p>
          <a:p>
            <a:pPr marL="285750" lvl="2" indent="-285750">
              <a:buFont typeface="Calibri"/>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4</a:t>
            </a:fld>
            <a:endParaRPr lang="en-US"/>
          </a:p>
        </p:txBody>
      </p:sp>
    </p:spTree>
    <p:extLst>
      <p:ext uri="{BB962C8B-B14F-4D97-AF65-F5344CB8AC3E}">
        <p14:creationId xmlns:p14="http://schemas.microsoft.com/office/powerpoint/2010/main" val="186691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a:t>Rebate checks are a unique opportunity for people with disabilities receiving Social Security income to spend extra funds to meet immediate needs and help stimulate the economy. But, there is a lot of confusion about the rebate and lack of information about its purpose.</a:t>
            </a:r>
            <a:endParaRPr lang="en-US" dirty="0">
              <a:cs typeface="Calibri"/>
            </a:endParaRPr>
          </a:p>
          <a:p>
            <a:pPr lvl="2"/>
            <a:endParaRPr lang="en-US" dirty="0">
              <a:cs typeface="Calibri"/>
            </a:endParaRPr>
          </a:p>
          <a:p>
            <a:pPr lvl="2"/>
            <a:r>
              <a:rPr lang="en-US">
                <a:cs typeface="Calibri"/>
              </a:rPr>
              <a:t>Program will focus on: </a:t>
            </a:r>
            <a:endParaRPr lang="en-US" dirty="0">
              <a:cs typeface="Calibri"/>
            </a:endParaRPr>
          </a:p>
          <a:p>
            <a:pPr lvl="2"/>
            <a:endParaRPr lang="en-US" dirty="0"/>
          </a:p>
          <a:p>
            <a:pPr marL="171450" indent="-171450">
              <a:buFont typeface="Arial"/>
              <a:buChar char="•"/>
            </a:pPr>
            <a:r>
              <a:rPr lang="en-US"/>
              <a:t>Rebates are extra money for people to spend the way they see fit so they can help support the economy. </a:t>
            </a:r>
            <a:endParaRPr lang="en-US" dirty="0"/>
          </a:p>
          <a:p>
            <a:pPr marL="628650" lvl="1" indent="-171450">
              <a:buFont typeface="Arial"/>
              <a:buChar char="•"/>
            </a:pPr>
            <a:r>
              <a:rPr lang="en-US"/>
              <a:t>What is rebate for people with disabilities who receive income from SSA? </a:t>
            </a:r>
            <a:endParaRPr lang="en-US" dirty="0"/>
          </a:p>
          <a:p>
            <a:pPr marL="1085850" lvl="2" indent="-171450">
              <a:buFont typeface="Arial"/>
              <a:buChar char="•"/>
            </a:pPr>
            <a:r>
              <a:rPr lang="en-US"/>
              <a:t>What – amounts</a:t>
            </a:r>
            <a:endParaRPr lang="en-US" dirty="0"/>
          </a:p>
          <a:p>
            <a:pPr marL="1085850" lvl="2" indent="-171450">
              <a:buFont typeface="Arial"/>
              <a:buChar char="•"/>
            </a:pPr>
            <a:r>
              <a:rPr lang="en-US"/>
              <a:t>Why – to pay for needs created by the emergency and stimulate economy</a:t>
            </a:r>
            <a:endParaRPr lang="en-US" dirty="0"/>
          </a:p>
          <a:p>
            <a:pPr marL="1085850" lvl="2" indent="-171450">
              <a:buFont typeface="Arial"/>
              <a:buChar char="•"/>
            </a:pPr>
            <a:r>
              <a:rPr lang="en-US"/>
              <a:t>When – now, website to check status </a:t>
            </a:r>
            <a:endParaRPr lang="en-US" dirty="0"/>
          </a:p>
          <a:p>
            <a:pPr marL="1085850" lvl="2" indent="-171450">
              <a:buFont typeface="Arial"/>
              <a:buChar char="•"/>
            </a:pPr>
            <a:r>
              <a:rPr lang="en-US"/>
              <a:t>Exceptions – dependents</a:t>
            </a:r>
            <a:endParaRPr lang="en-US" dirty="0"/>
          </a:p>
          <a:p>
            <a:pPr marL="628650" lvl="1" indent="-171450">
              <a:buFont typeface="Arial"/>
              <a:buChar char="•"/>
            </a:pPr>
            <a:r>
              <a:rPr lang="en-US"/>
              <a:t> How is this different from my regular payments from Social Security?</a:t>
            </a:r>
            <a:endParaRPr lang="en-US" dirty="0"/>
          </a:p>
          <a:p>
            <a:pPr marL="1085850" lvl="2" indent="-171450">
              <a:buFont typeface="Arial"/>
              <a:buChar char="•"/>
            </a:pPr>
            <a:r>
              <a:rPr lang="en-US"/>
              <a:t>Rebates are not a benefit. You are in charge of deciding how to spend the money. (Self-directed)</a:t>
            </a:r>
            <a:endParaRPr lang="en-US" dirty="0"/>
          </a:p>
          <a:p>
            <a:pPr marL="1085850" lvl="2" indent="-171450">
              <a:buFont typeface="Arial"/>
              <a:buChar char="•"/>
            </a:pPr>
            <a:r>
              <a:rPr lang="en-US"/>
              <a:t>It is not counted as income for benefits, but you must spend it in 12 months or it will count against you as an asset for benefits eligibility. </a:t>
            </a:r>
            <a:endParaRPr lang="en-US" dirty="0"/>
          </a:p>
          <a:p>
            <a:pPr marL="628650" lvl="1" indent="-171450">
              <a:buFont typeface="Arial"/>
              <a:buChar char="•"/>
            </a:pPr>
            <a:r>
              <a:rPr lang="en-US"/>
              <a:t>Who can help me if I have questions or do not receive a payment? </a:t>
            </a:r>
            <a:endParaRPr lang="en-US" dirty="0"/>
          </a:p>
          <a:p>
            <a:pPr marL="1085850" lvl="2" indent="-171450">
              <a:buFont typeface="Arial"/>
              <a:buChar char="•"/>
            </a:pPr>
            <a:r>
              <a:rPr lang="en-US"/>
              <a:t>IRS website</a:t>
            </a:r>
            <a:endParaRPr lang="en-US" dirty="0"/>
          </a:p>
          <a:p>
            <a:pPr marL="1085850" lvl="2" indent="-171450">
              <a:buFont typeface="Arial"/>
              <a:buChar char="•"/>
            </a:pPr>
            <a:r>
              <a:rPr lang="en-US"/>
              <a:t>Member of Congress district office</a:t>
            </a:r>
            <a:endParaRPr lang="en-US" dirty="0"/>
          </a:p>
          <a:p>
            <a:pPr marL="1085850" lvl="2" indent="-171450">
              <a:buFont typeface="Arial"/>
              <a:buChar char="•"/>
            </a:pPr>
            <a:r>
              <a:rPr lang="en-US"/>
              <a:t>DD Councils, P&amp;A?</a:t>
            </a:r>
            <a:endParaRPr lang="en-US" dirty="0"/>
          </a:p>
          <a:p>
            <a:pPr marL="171450" indent="-171450">
              <a:buFont typeface="Arial"/>
              <a:buChar char="•"/>
            </a:pPr>
            <a:r>
              <a:rPr lang="en-US"/>
              <a:t>You can spend rebates any way you want but this is a good opportunity to save.</a:t>
            </a:r>
            <a:endParaRPr lang="en-US" dirty="0"/>
          </a:p>
          <a:p>
            <a:pPr marL="628650" lvl="1" indent="-171450">
              <a:buFont typeface="Arial"/>
              <a:buChar char="•"/>
            </a:pPr>
            <a:r>
              <a:rPr lang="en-US"/>
              <a:t>Self-direction and the importance of supported decision making.</a:t>
            </a:r>
            <a:endParaRPr lang="en-US" dirty="0"/>
          </a:p>
          <a:p>
            <a:pPr marL="628650" lvl="1" indent="-171450">
              <a:buFont typeface="Arial"/>
              <a:buChar char="•"/>
            </a:pPr>
            <a:r>
              <a:rPr lang="en-US"/>
              <a:t>Examples of ways to spend the rebate? </a:t>
            </a:r>
            <a:endParaRPr lang="en-US" dirty="0"/>
          </a:p>
          <a:p>
            <a:pPr marL="1085850" lvl="2" indent="-171450">
              <a:buFont typeface="Arial"/>
              <a:buChar char="•"/>
            </a:pPr>
            <a:r>
              <a:rPr lang="en-US"/>
              <a:t>Spend on immediate wants or needs - e.g. devices to connect to telehealth</a:t>
            </a:r>
            <a:endParaRPr lang="en-US" dirty="0"/>
          </a:p>
          <a:p>
            <a:pPr marL="1085850" lvl="2" indent="-171450">
              <a:buFont typeface="Arial"/>
              <a:buChar char="•"/>
            </a:pPr>
            <a:r>
              <a:rPr lang="en-US"/>
              <a:t>Save for a rainy day (ABLE)</a:t>
            </a:r>
            <a:endParaRPr lang="en-US" dirty="0"/>
          </a:p>
          <a:p>
            <a:pPr marL="1085850" lvl="2" indent="-171450">
              <a:buFont typeface="Arial"/>
              <a:buChar char="•"/>
            </a:pPr>
            <a:r>
              <a:rPr lang="en-US"/>
              <a:t>Invest in future spending on big ticket items (ABLE) </a:t>
            </a:r>
            <a:endParaRPr lang="en-US" dirty="0"/>
          </a:p>
          <a:p>
            <a:pPr marL="171450" indent="-171450">
              <a:buFont typeface="Arial"/>
              <a:buChar char="•"/>
            </a:pPr>
            <a:r>
              <a:rPr lang="en-US"/>
              <a:t>How can families and caregivers support people deciding on how to use their rebate?</a:t>
            </a:r>
            <a:endParaRPr lang="en-US" dirty="0"/>
          </a:p>
          <a:p>
            <a:pPr marL="628650" lvl="1" indent="-171450">
              <a:buFont typeface="Arial"/>
              <a:buChar char="•"/>
            </a:pPr>
            <a:r>
              <a:rPr lang="en-US"/>
              <a:t>Participate in supported decision making for people with I/DD who get the rebate.</a:t>
            </a:r>
            <a:endParaRPr lang="en-US" dirty="0"/>
          </a:p>
          <a:p>
            <a:pPr marL="628650" lvl="1" indent="-171450">
              <a:buFont typeface="Arial"/>
              <a:buChar char="•"/>
            </a:pPr>
            <a:r>
              <a:rPr lang="en-US"/>
              <a:t>Consider investing their own rebates into ABLE accounts for their family members.</a:t>
            </a:r>
            <a:endParaRPr lang="en-US" dirty="0"/>
          </a:p>
          <a:p>
            <a:pPr marL="171450" indent="-171450">
              <a:buFont typeface="Arial"/>
              <a:buChar char="•"/>
            </a:pPr>
            <a:r>
              <a:rPr lang="en-US"/>
              <a:t>What is responsibility of representative payees and group homes to make sure rebates are spent?</a:t>
            </a:r>
            <a:endParaRPr lang="en-US" dirty="0"/>
          </a:p>
          <a:p>
            <a:pPr marL="628650" lvl="1" indent="-171450">
              <a:buFont typeface="Arial"/>
              <a:buChar char="•"/>
            </a:pPr>
            <a:r>
              <a:rPr lang="en-US"/>
              <a:t>Follow good fiduciary practices</a:t>
            </a:r>
            <a:endParaRPr lang="en-US" dirty="0"/>
          </a:p>
          <a:p>
            <a:pPr marL="628650" lvl="1" indent="-171450">
              <a:buFont typeface="Arial"/>
              <a:buChar char="•"/>
            </a:pPr>
            <a:r>
              <a:rPr lang="en-US"/>
              <a:t>Supported decision-making</a:t>
            </a:r>
            <a:endParaRPr lang="en-US" dirty="0"/>
          </a:p>
          <a:p>
            <a:pPr marL="628650" lvl="1" indent="-171450">
              <a:buFont typeface="Arial"/>
              <a:buChar char="•"/>
            </a:pPr>
            <a:r>
              <a:rPr lang="en-US"/>
              <a:t>ABLE to protect spend down issue</a:t>
            </a:r>
            <a:endParaRPr lang="en-US" dirty="0"/>
          </a:p>
          <a:p>
            <a:pPr lvl="1"/>
            <a:endParaRPr lang="en-US" dirty="0"/>
          </a:p>
          <a:p>
            <a:pPr lvl="1"/>
            <a:endParaRPr lang="en-US" dirty="0"/>
          </a:p>
          <a:p>
            <a:pPr lvl="1"/>
            <a:endParaRPr lang="en-US" dirty="0"/>
          </a:p>
          <a:p>
            <a:pPr lvl="2"/>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5</a:t>
            </a:fld>
            <a:endParaRPr lang="en-US"/>
          </a:p>
        </p:txBody>
      </p:sp>
    </p:spTree>
    <p:extLst>
      <p:ext uri="{BB962C8B-B14F-4D97-AF65-F5344CB8AC3E}">
        <p14:creationId xmlns:p14="http://schemas.microsoft.com/office/powerpoint/2010/main" val="2971636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0" lvl="2"/>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p>
          <a:p>
            <a:pPr marL="1200150" lvl="2" indent="-2857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6</a:t>
            </a:fld>
            <a:endParaRPr lang="en-US"/>
          </a:p>
        </p:txBody>
      </p:sp>
    </p:spTree>
    <p:extLst>
      <p:ext uri="{BB962C8B-B14F-4D97-AF65-F5344CB8AC3E}">
        <p14:creationId xmlns:p14="http://schemas.microsoft.com/office/powerpoint/2010/main" val="1575413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0" lvl="2"/>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p>
          <a:p>
            <a:pPr marL="1200150" lvl="2" indent="-2857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7</a:t>
            </a:fld>
            <a:endParaRPr lang="en-US"/>
          </a:p>
        </p:txBody>
      </p:sp>
    </p:spTree>
    <p:extLst>
      <p:ext uri="{BB962C8B-B14F-4D97-AF65-F5344CB8AC3E}">
        <p14:creationId xmlns:p14="http://schemas.microsoft.com/office/powerpoint/2010/main" val="927759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0" lvl="2"/>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p>
          <a:p>
            <a:pPr marL="1200150" lvl="2" indent="-2857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8</a:t>
            </a:fld>
            <a:endParaRPr lang="en-US"/>
          </a:p>
        </p:txBody>
      </p:sp>
    </p:spTree>
    <p:extLst>
      <p:ext uri="{BB962C8B-B14F-4D97-AF65-F5344CB8AC3E}">
        <p14:creationId xmlns:p14="http://schemas.microsoft.com/office/powerpoint/2010/main" val="4189421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0" lvl="2"/>
            <a:r>
              <a:rPr lang="en-US" dirty="0"/>
              <a:t>COVID-19 Emergency Supplemental Funding Packages Funding Directed to State, Local, Territorial, and Tribal Governments Money will be flowing to states, as part of recently passed federal emergency relief legislation to support COVID-19 response efforts. Consider the following as opportunities to build relationships with key partners and stakeholders in your state and leverage funds to meet the needs of people with disabilities. Sample messaging below to use and customize when contacting state and local partners. </a:t>
            </a:r>
          </a:p>
          <a:p>
            <a:pPr marL="1200150" lvl="2" indent="-2857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9</a:t>
            </a:fld>
            <a:endParaRPr lang="en-US"/>
          </a:p>
        </p:txBody>
      </p:sp>
    </p:spTree>
    <p:extLst>
      <p:ext uri="{BB962C8B-B14F-4D97-AF65-F5344CB8AC3E}">
        <p14:creationId xmlns:p14="http://schemas.microsoft.com/office/powerpoint/2010/main" val="235473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dicaid.publicrep.org/feature/covid-19-legislati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c-c-d.org/rubriques.php?rubpage=58" TargetMode="External"/><Relationship Id="rId5" Type="http://schemas.openxmlformats.org/officeDocument/2006/relationships/hyperlink" Target="https://upton.house.gov/uploadedfiles/cures_2.0_concept_paper_final.pdf" TargetMode="External"/><Relationship Id="rId4" Type="http://schemas.openxmlformats.org/officeDocument/2006/relationships/hyperlink" Target="http://r20.rs6.net/tn.jsp?f=001P1oHvH4jrNI0QzGaVd6nrHEA-fflbVHTxsPqQe7jbk7LOEb-U-W_5h4yT8OY-ccZ164fAC_eiK_5kvxUqnhZB0jiVTeYOnPcx7n5zD3M6jH1uhLbTsO1ftxs4A7vicbG5aatTA7Bw1DHRdLAOBl5kVHEQr3_UPSSS9wEIzeLYa4UirzQcUQMhYiqRekgLOOyZHYAQPpB1jOCY-4MEeRZ0g==&amp;c=hY45voIGuVbwMYc5AuBQ39OX1h18RAzWLbX-VP7SJ7flw55_gyqSlA==&amp;ch=8DaX2-B5gfwNQ4-pPF81C2zjI5_qKGzj51RRq9th06OBBpfHwzsdw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ms.gov/newsroom/press-releases/trump-administration-announces-new-nursing-homes-covid-19-transparency-effor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disabilityscoop.com/2020/04/28/devos-no-reason-waive-provisions-idea/28244/" TargetMode="External"/><Relationship Id="rId5" Type="http://schemas.openxmlformats.org/officeDocument/2006/relationships/hyperlink" Target="https://www.usda.gov/media/press-releases/2020/04/22/usda-increases-monthly-snap-benefits-40" TargetMode="External"/><Relationship Id="rId4" Type="http://schemas.openxmlformats.org/officeDocument/2006/relationships/hyperlink" Target="https://thehill.com/policy/finance/494655-irs-announces-deadline-for-social-security-va-recipients-to-get-stimul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urveygizmo.com/s3/5575239/DD-Council-s-COVID-19-Respons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mailto:eprangley@nacdd.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aucd.org/docs/urc/COVID_Funding.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aucd.org/docs/urc/COVID_Funding.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aucd.org/docs/urc/COVID_Funding.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cs typeface="Calibri Light"/>
              </a:rPr>
              <a:t>NACDD </a:t>
            </a:r>
            <a:br>
              <a:rPr lang="en-US" dirty="0">
                <a:cs typeface="Calibri Light"/>
              </a:rPr>
            </a:br>
            <a:r>
              <a:rPr lang="en-US" dirty="0">
                <a:cs typeface="Calibri Light"/>
              </a:rPr>
              <a:t>Policy Update</a:t>
            </a:r>
            <a:br>
              <a:rPr lang="en-US" dirty="0">
                <a:cs typeface="Calibri Light"/>
              </a:rPr>
            </a:br>
            <a:r>
              <a:rPr lang="en-US" dirty="0">
                <a:cs typeface="Calibri Light"/>
              </a:rPr>
              <a:t>April 30</a:t>
            </a:r>
            <a:endParaRPr lang="en-US" dirty="0"/>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106174" y="152400"/>
            <a:ext cx="397965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Legislative Update</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713118" y="856891"/>
            <a:ext cx="10880783" cy="65556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u="sng"/>
              <a:t>Paycheck Protection Program and Health Care Enhancement Act (COVID 3.5) passed.</a:t>
            </a:r>
            <a:endParaRPr lang="en-US" sz="2400" u="sng">
              <a:cs typeface="Calibri"/>
            </a:endParaRPr>
          </a:p>
          <a:p>
            <a:pPr marL="800100" lvl="1" indent="-342900">
              <a:buFont typeface="Arial"/>
              <a:buChar char="•"/>
            </a:pPr>
            <a:r>
              <a:rPr lang="en-US" sz="2400" dirty="0">
                <a:ea typeface="+mn-lt"/>
                <a:cs typeface="+mn-lt"/>
              </a:rPr>
              <a:t>Provides $483B for assistance to small businesses and health systems. Go to Center for Public Representation website for details on this and other COVID </a:t>
            </a:r>
            <a:r>
              <a:rPr lang="en-US" sz="2400">
                <a:ea typeface="+mn-lt"/>
                <a:cs typeface="+mn-lt"/>
              </a:rPr>
              <a:t>bills by clicking here: </a:t>
            </a:r>
            <a:r>
              <a:rPr lang="en-US" sz="2400">
                <a:ea typeface="+mn-lt"/>
                <a:cs typeface="+mn-lt"/>
                <a:hlinkClick r:id="rId3"/>
              </a:rPr>
              <a:t>https://medicaid.publicrep.org/feature/covid-19-legislation/</a:t>
            </a:r>
            <a:r>
              <a:rPr lang="en-US" sz="2400">
                <a:ea typeface="+mn-lt"/>
                <a:cs typeface="+mn-lt"/>
              </a:rPr>
              <a:t>.</a:t>
            </a:r>
          </a:p>
          <a:p>
            <a:r>
              <a:rPr lang="en-US" sz="2400" u="sng" dirty="0">
                <a:cs typeface="Calibri"/>
              </a:rPr>
              <a:t>CARES 2.0 </a:t>
            </a:r>
            <a:endParaRPr lang="en-US" sz="2400" dirty="0">
              <a:cs typeface="Calibri"/>
            </a:endParaRPr>
          </a:p>
          <a:p>
            <a:pPr>
              <a:buFont typeface="Arial"/>
              <a:buChar char="•"/>
            </a:pPr>
            <a:r>
              <a:rPr lang="en-US" sz="2400">
                <a:ea typeface="+mn-lt"/>
                <a:cs typeface="+mn-lt"/>
              </a:rPr>
              <a:t> Reps. Diana DeGette and Fred Upton </a:t>
            </a:r>
            <a:r>
              <a:rPr lang="en-US" sz="2400" dirty="0">
                <a:ea typeface="+mn-lt"/>
                <a:cs typeface="+mn-lt"/>
              </a:rPr>
              <a:t>released a </a:t>
            </a:r>
            <a:r>
              <a:rPr lang="en-US" sz="2400" u="sng" dirty="0">
                <a:ea typeface="+mn-lt"/>
                <a:cs typeface="+mn-lt"/>
                <a:hlinkClick r:id="rId4"/>
              </a:rPr>
              <a:t>concept paper </a:t>
            </a:r>
            <a:r>
              <a:rPr lang="en-US" sz="2400">
                <a:ea typeface="+mn-lt"/>
                <a:cs typeface="+mn-lt"/>
              </a:rPr>
              <a:t> for CARES 2.0 including sections on caregivers and "Rare Disease Support Program” to help familes.</a:t>
            </a:r>
            <a:r>
              <a:rPr lang="en-US" sz="2400" dirty="0">
                <a:ea typeface="+mn-lt"/>
                <a:cs typeface="+mn-lt"/>
              </a:rPr>
              <a:t> See  </a:t>
            </a:r>
            <a:r>
              <a:rPr lang="en-US" sz="2400" dirty="0">
                <a:ea typeface="+mn-lt"/>
                <a:cs typeface="+mn-lt"/>
                <a:hlinkClick r:id="rId5"/>
              </a:rPr>
              <a:t>https://upton.house.gov/uploadedfiles/cures_2.0_concept_paper_final.pdf</a:t>
            </a:r>
            <a:endParaRPr lang="en-US" sz="2400" dirty="0">
              <a:ea typeface="+mn-lt"/>
              <a:cs typeface="+mn-lt"/>
            </a:endParaRPr>
          </a:p>
          <a:p>
            <a:pPr>
              <a:buFont typeface="Arial"/>
              <a:buChar char="•"/>
            </a:pPr>
            <a:r>
              <a:rPr lang="en-US" sz="2400" dirty="0">
                <a:ea typeface="+mn-lt"/>
                <a:cs typeface="+mn-lt"/>
              </a:rPr>
              <a:t> 20</a:t>
            </a:r>
            <a:r>
              <a:rPr lang="en-US" sz="2400" dirty="0">
                <a:cs typeface="Calibri"/>
              </a:rPr>
              <a:t> Democratic Senators sent support letter for HCBS services to leadership. </a:t>
            </a:r>
            <a:endParaRPr lang="en-US" sz="2400" dirty="0">
              <a:ea typeface="+mn-lt"/>
              <a:cs typeface="+mn-lt"/>
            </a:endParaRPr>
          </a:p>
          <a:p>
            <a:pPr>
              <a:buFont typeface="Arial"/>
              <a:buChar char="•"/>
            </a:pPr>
            <a:r>
              <a:rPr lang="en-US" sz="2400" dirty="0">
                <a:ea typeface="+mn-lt"/>
                <a:cs typeface="+mn-lt"/>
              </a:rPr>
              <a:t> Timeline: Expect language by Friday from House Democrats. Senate</a:t>
            </a:r>
            <a:r>
              <a:rPr lang="en-US" sz="2400" dirty="0">
                <a:cs typeface="Calibri"/>
              </a:rPr>
              <a:t> in session May 5; House May 12.</a:t>
            </a:r>
          </a:p>
          <a:p>
            <a:pPr>
              <a:buFont typeface="Arial"/>
              <a:buChar char="•"/>
            </a:pPr>
            <a:r>
              <a:rPr lang="en-US" sz="2400" dirty="0">
                <a:cs typeface="Calibri"/>
              </a:rPr>
              <a:t> See</a:t>
            </a:r>
            <a:r>
              <a:rPr lang="en-US" sz="2400" dirty="0">
                <a:ea typeface="+mn-lt"/>
                <a:cs typeface="+mn-lt"/>
              </a:rPr>
              <a:t> disability community priorities go to CCD website here: </a:t>
            </a:r>
            <a:r>
              <a:rPr lang="en-US" sz="2400" dirty="0">
                <a:ea typeface="+mn-lt"/>
                <a:cs typeface="+mn-lt"/>
                <a:hlinkClick r:id="rId6"/>
              </a:rPr>
              <a:t>http://c-c-d.org/rubriques.php?rubpage=58</a:t>
            </a:r>
            <a:endParaRPr lang="en-US" sz="2400" dirty="0">
              <a:ea typeface="+mn-lt"/>
              <a:cs typeface="+mn-lt"/>
            </a:endParaRPr>
          </a:p>
          <a:p>
            <a:pPr marL="800100" lvl="1" indent="-342900">
              <a:buFont typeface="Arial,Sans-Serif"/>
              <a:buChar char="•"/>
            </a:pPr>
            <a:endParaRPr lang="en-US" sz="2400" dirty="0">
              <a:cs typeface="Calibri"/>
            </a:endParaRPr>
          </a:p>
          <a:p>
            <a:pPr marL="342900" indent="-342900">
              <a:buFont typeface="Arial"/>
              <a:buChar char="•"/>
            </a:pPr>
            <a:endParaRPr lang="en-US" sz="2000" dirty="0">
              <a:cs typeface="Calibri"/>
            </a:endParaRPr>
          </a:p>
          <a:p>
            <a:endParaRPr lang="en-US" sz="2000" dirty="0">
              <a:ea typeface="+mn-lt"/>
              <a:cs typeface="+mn-lt"/>
            </a:endParaRPr>
          </a:p>
          <a:p>
            <a:pPr marL="342900" indent="-342900">
              <a:buFont typeface="Arial"/>
              <a:buChar char="•"/>
            </a:pPr>
            <a:endParaRPr lang="en-US" sz="2000">
              <a:ea typeface="+mn-lt"/>
              <a:cs typeface="+mn-lt"/>
            </a:endParaRPr>
          </a:p>
        </p:txBody>
      </p:sp>
    </p:spTree>
    <p:extLst>
      <p:ext uri="{BB962C8B-B14F-4D97-AF65-F5344CB8AC3E}">
        <p14:creationId xmlns:p14="http://schemas.microsoft.com/office/powerpoint/2010/main" val="91175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3200401" y="152400"/>
            <a:ext cx="488542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ea typeface="+mn-lt"/>
                <a:cs typeface="+mn-lt"/>
              </a:rPr>
              <a:t>Administrative Update</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713118" y="856891"/>
            <a:ext cx="10880783" cy="71711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sz="2200"/>
              <a:t>CMS: Announced new requirement for nursing homes to give notice </a:t>
            </a:r>
            <a:r>
              <a:rPr lang="en-US" sz="2200">
                <a:ea typeface="+mn-lt"/>
                <a:cs typeface="+mn-lt"/>
              </a:rPr>
              <a:t>to residents and their families when there is a COVID-19 case and report that information to CDC, state and local </a:t>
            </a:r>
            <a:r>
              <a:rPr lang="en-US" sz="2200" dirty="0">
                <a:ea typeface="+mn-lt"/>
                <a:cs typeface="+mn-lt"/>
              </a:rPr>
              <a:t>authorities.</a:t>
            </a:r>
            <a:r>
              <a:rPr lang="en-US" sz="2200" dirty="0">
                <a:ea typeface="+mn-lt"/>
                <a:cs typeface="+mn-lt"/>
                <a:hlinkClick r:id="rId3"/>
              </a:rPr>
              <a:t>https://www.cms.gov/newsroom/press-releases/trump-administration-announces-new-nursing-homes-covid-19-transparency-effort</a:t>
            </a:r>
            <a:endParaRPr lang="en-US" sz="2200" dirty="0">
              <a:ea typeface="+mn-lt"/>
              <a:cs typeface="+mn-lt"/>
            </a:endParaRPr>
          </a:p>
          <a:p>
            <a:pPr marL="285750" indent="-285750">
              <a:buFont typeface="Arial,Sans-Serif"/>
              <a:buChar char="•"/>
            </a:pPr>
            <a:r>
              <a:rPr lang="en-US" sz="2200">
                <a:ea typeface="+mn-lt"/>
                <a:cs typeface="+mn-lt"/>
              </a:rPr>
              <a:t>Treasury Department: Announced deadline May 5 for Social Security beneficiaries who had not filed 2018 or 2019 tax returns and who have dependent children to use the non-filers web tool to inform the IRS of their children or it will be delayed a </a:t>
            </a:r>
            <a:r>
              <a:rPr lang="en-US" sz="2200" dirty="0">
                <a:ea typeface="+mn-lt"/>
                <a:cs typeface="+mn-lt"/>
              </a:rPr>
              <a:t>year.</a:t>
            </a:r>
            <a:r>
              <a:rPr lang="en-US" sz="2200" dirty="0">
                <a:ea typeface="+mn-lt"/>
                <a:cs typeface="+mn-lt"/>
                <a:hlinkClick r:id="rId4"/>
              </a:rPr>
              <a:t>https://thehill.com/policy/finance/494655-irs-announces-deadline-for-social-security-va-recipients-to-get-stimulus</a:t>
            </a:r>
          </a:p>
          <a:p>
            <a:pPr marL="285750" indent="-285750">
              <a:buFont typeface="Arial,Sans-Serif"/>
              <a:buChar char="•"/>
            </a:pPr>
            <a:r>
              <a:rPr lang="en-US" sz="2200">
                <a:ea typeface="+mn-lt"/>
                <a:cs typeface="+mn-lt"/>
              </a:rPr>
              <a:t>Agriculture: Announced emergency benefit increases </a:t>
            </a:r>
            <a:r>
              <a:rPr lang="en-US" sz="2200">
                <a:cs typeface="Calibri"/>
              </a:rPr>
              <a:t>for SNAP households. </a:t>
            </a:r>
            <a:r>
              <a:rPr lang="en-US" sz="2200" dirty="0">
                <a:ea typeface="+mn-lt"/>
                <a:cs typeface="+mn-lt"/>
                <a:hlinkClick r:id="rId5"/>
              </a:rPr>
              <a:t>https://www.usda.gov/media/press-releases/2020/04/22/usda-increases-monthly-snap-benefits-40</a:t>
            </a:r>
          </a:p>
          <a:p>
            <a:pPr marL="285750" indent="-285750">
              <a:buFont typeface="Arial,Sans-Serif"/>
              <a:buChar char="•"/>
            </a:pPr>
            <a:r>
              <a:rPr lang="en-US" sz="2200">
                <a:cs typeface="Calibri"/>
              </a:rPr>
              <a:t>Education: Announced </a:t>
            </a:r>
            <a:r>
              <a:rPr lang="en-US" sz="2200">
                <a:ea typeface="+mn-lt"/>
                <a:cs typeface="+mn-lt"/>
              </a:rPr>
              <a:t>that it is not requesting waiver authority for any of the core tenets of the IDEA or Section 504 of the Rehabilitation Act of 1973. </a:t>
            </a:r>
            <a:r>
              <a:rPr lang="en-US" sz="2200" dirty="0">
                <a:ea typeface="+mn-lt"/>
                <a:cs typeface="+mn-lt"/>
                <a:hlinkClick r:id="rId6"/>
              </a:rPr>
              <a:t>https://www.disabilityscoop.com/2020/04/28/devos-no-reason-waive-provisions-idea/28244/</a:t>
            </a:r>
            <a:endParaRPr lang="en-US" sz="2200" dirty="0">
              <a:ea typeface="+mn-lt"/>
              <a:cs typeface="+mn-lt"/>
            </a:endParaRPr>
          </a:p>
          <a:p>
            <a:pPr marL="342900" indent="-342900">
              <a:buFont typeface="Arial,Sans-Serif"/>
              <a:buChar char="•"/>
            </a:pPr>
            <a:endParaRPr lang="en-US" sz="2400" dirty="0">
              <a:ea typeface="+mn-lt"/>
              <a:cs typeface="+mn-lt"/>
            </a:endParaRPr>
          </a:p>
          <a:p>
            <a:endParaRPr lang="en-US" sz="2400" u="sng" dirty="0">
              <a:cs typeface="Calibri"/>
            </a:endParaRPr>
          </a:p>
          <a:p>
            <a:pPr marL="342900" indent="-342900">
              <a:buFont typeface="Arial"/>
              <a:buChar char="•"/>
            </a:pPr>
            <a:endParaRPr lang="en-US" sz="2000" dirty="0">
              <a:cs typeface="Calibri"/>
            </a:endParaRPr>
          </a:p>
          <a:p>
            <a:endParaRPr lang="en-US" sz="2000" dirty="0">
              <a:ea typeface="+mn-lt"/>
              <a:cs typeface="+mn-lt"/>
            </a:endParaRPr>
          </a:p>
          <a:p>
            <a:pPr marL="342900" indent="-342900">
              <a:buFont typeface="Arial"/>
              <a:buChar char="•"/>
            </a:pPr>
            <a:endParaRPr lang="en-US" sz="2000">
              <a:ea typeface="+mn-lt"/>
              <a:cs typeface="+mn-lt"/>
            </a:endParaRPr>
          </a:p>
        </p:txBody>
      </p:sp>
    </p:spTree>
    <p:extLst>
      <p:ext uri="{BB962C8B-B14F-4D97-AF65-F5344CB8AC3E}">
        <p14:creationId xmlns:p14="http://schemas.microsoft.com/office/powerpoint/2010/main" val="345770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3056628" y="454325"/>
            <a:ext cx="6078745"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cs typeface="Calibri" panose="020F0502020204030204"/>
              </a:rPr>
              <a:t>COVID 19 Stories Update</a:t>
            </a:r>
          </a:p>
        </p:txBody>
      </p:sp>
      <p:sp>
        <p:nvSpPr>
          <p:cNvPr id="2" name="TextBox 1">
            <a:extLst>
              <a:ext uri="{FF2B5EF4-FFF2-40B4-BE49-F238E27FC236}">
                <a16:creationId xmlns:a16="http://schemas.microsoft.com/office/drawing/2014/main" id="{010AD151-D55A-4245-899F-2BF953E6D6FD}"/>
              </a:ext>
            </a:extLst>
          </p:cNvPr>
          <p:cNvSpPr txBox="1"/>
          <p:nvPr/>
        </p:nvSpPr>
        <p:spPr>
          <a:xfrm>
            <a:off x="741872" y="1590137"/>
            <a:ext cx="1049259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Goal:</a:t>
            </a:r>
            <a:r>
              <a:rPr lang="en-US" sz="2400" dirty="0">
                <a:cs typeface="Calibri"/>
              </a:rPr>
              <a:t> Advocate to ACL and Congress that state DD Councils provide the mechanism to fill gaps in emergency response for people with I/DD and families.</a:t>
            </a:r>
          </a:p>
          <a:p>
            <a:endParaRPr lang="en-US" sz="2400" dirty="0">
              <a:ea typeface="+mn-lt"/>
              <a:cs typeface="+mn-lt"/>
            </a:endParaRPr>
          </a:p>
          <a:p>
            <a:pPr marL="285750" indent="-285750">
              <a:buFont typeface="Arial"/>
              <a:buChar char="•"/>
            </a:pPr>
            <a:r>
              <a:rPr lang="en-US" sz="2400" dirty="0">
                <a:ea typeface="+mn-lt"/>
                <a:cs typeface="+mn-lt"/>
              </a:rPr>
              <a:t>There are two ways councils can participate:</a:t>
            </a:r>
          </a:p>
          <a:p>
            <a:pPr marL="742950" lvl="1" indent="-285750">
              <a:buFont typeface="Arial"/>
              <a:buChar char="•"/>
            </a:pPr>
            <a:r>
              <a:rPr lang="en-US" sz="2400" dirty="0">
                <a:ea typeface="+mn-lt"/>
                <a:cs typeface="+mn-lt"/>
              </a:rPr>
              <a:t>Complete a survey at </a:t>
            </a:r>
            <a:r>
              <a:rPr lang="en-US" sz="2400" dirty="0">
                <a:ea typeface="+mn-lt"/>
                <a:cs typeface="+mn-lt"/>
                <a:hlinkClick r:id="rId3"/>
              </a:rPr>
              <a:t>https://www.surveygizmo.com/s3/5575239/DD-Council-s-COVID-19-Response\</a:t>
            </a:r>
            <a:endParaRPr lang="en-US" sz="2400" dirty="0">
              <a:ea typeface="+mn-lt"/>
              <a:cs typeface="+mn-lt"/>
            </a:endParaRPr>
          </a:p>
          <a:p>
            <a:pPr marL="742950" lvl="1" indent="-285750">
              <a:buFont typeface="Arial"/>
              <a:buChar char="•"/>
            </a:pPr>
            <a:r>
              <a:rPr lang="en-US" sz="2400" dirty="0">
                <a:ea typeface="+mn-lt"/>
                <a:cs typeface="+mn-lt"/>
              </a:rPr>
              <a:t>Send an email to </a:t>
            </a:r>
            <a:r>
              <a:rPr lang="en-US" sz="2400" dirty="0">
                <a:ea typeface="+mn-lt"/>
                <a:cs typeface="+mn-lt"/>
                <a:hlinkClick r:id="rId4"/>
              </a:rPr>
              <a:t>eprangley@nacdd.org</a:t>
            </a:r>
            <a:r>
              <a:rPr lang="en-US" sz="2400" dirty="0">
                <a:ea typeface="+mn-lt"/>
                <a:cs typeface="+mn-lt"/>
              </a:rPr>
              <a:t> if you’d prefer to answer these questions over the phone</a:t>
            </a:r>
          </a:p>
          <a:p>
            <a:pPr marL="342900" indent="-342900">
              <a:buFont typeface="Arial"/>
              <a:buChar char="•"/>
            </a:pPr>
            <a:r>
              <a:rPr lang="en-US" sz="2400">
                <a:ea typeface="+mn-lt"/>
                <a:cs typeface="+mn-lt"/>
              </a:rPr>
              <a:t>Kelly Friedlander </a:t>
            </a:r>
            <a:r>
              <a:rPr lang="en-US" sz="2400" dirty="0">
                <a:ea typeface="+mn-lt"/>
                <a:cs typeface="+mn-lt"/>
              </a:rPr>
              <a:t>and Erin Prangley will be following up and drafting report.</a:t>
            </a:r>
          </a:p>
          <a:p>
            <a:pPr marL="342900" indent="-342900">
              <a:buFont typeface="Arial"/>
              <a:buChar char="•"/>
            </a:pPr>
            <a:r>
              <a:rPr lang="en-US" sz="2400" b="1" u="sng" dirty="0">
                <a:ea typeface="+mn-lt"/>
                <a:cs typeface="+mn-lt"/>
              </a:rPr>
              <a:t>We are looking to collect this information by Friday, May 8</a:t>
            </a:r>
            <a:r>
              <a:rPr lang="en-US" sz="2400" b="1" u="sng" baseline="30000" dirty="0">
                <a:ea typeface="+mn-lt"/>
                <a:cs typeface="+mn-lt"/>
              </a:rPr>
              <a:t>th</a:t>
            </a:r>
            <a:r>
              <a:rPr lang="en-US" sz="2400" dirty="0">
                <a:ea typeface="+mn-lt"/>
                <a:cs typeface="+mn-lt"/>
              </a:rPr>
              <a:t>. </a:t>
            </a:r>
            <a:endParaRPr lang="en-US" sz="2400" dirty="0">
              <a:cs typeface="Calibri"/>
            </a:endParaRPr>
          </a:p>
        </p:txBody>
      </p:sp>
    </p:spTree>
    <p:extLst>
      <p:ext uri="{BB962C8B-B14F-4D97-AF65-F5344CB8AC3E}">
        <p14:creationId xmlns:p14="http://schemas.microsoft.com/office/powerpoint/2010/main" val="92919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2122099" y="454325"/>
            <a:ext cx="801968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cs typeface="Calibri"/>
              </a:rPr>
              <a:t>Rebates and ABLE "Program In a Box"</a:t>
            </a:r>
          </a:p>
        </p:txBody>
      </p:sp>
      <p:sp>
        <p:nvSpPr>
          <p:cNvPr id="5" name="TextBox 4">
            <a:extLst>
              <a:ext uri="{FF2B5EF4-FFF2-40B4-BE49-F238E27FC236}">
                <a16:creationId xmlns:a16="http://schemas.microsoft.com/office/drawing/2014/main" id="{5F74B59E-EDD6-4CC7-9F20-3917204EC298}"/>
              </a:ext>
            </a:extLst>
          </p:cNvPr>
          <p:cNvSpPr txBox="1"/>
          <p:nvPr/>
        </p:nvSpPr>
        <p:spPr>
          <a:xfrm>
            <a:off x="1288212" y="1158816"/>
            <a:ext cx="96155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4"/>
            <a:endParaRPr lang="en-US">
              <a:cs typeface="Calibri" panose="020F0502020204030204"/>
            </a:endParaRPr>
          </a:p>
        </p:txBody>
      </p:sp>
      <p:sp>
        <p:nvSpPr>
          <p:cNvPr id="2" name="TextBox 1">
            <a:extLst>
              <a:ext uri="{FF2B5EF4-FFF2-40B4-BE49-F238E27FC236}">
                <a16:creationId xmlns:a16="http://schemas.microsoft.com/office/drawing/2014/main" id="{F51DEB5E-EF96-4901-B483-9ECFE5473AA4}"/>
              </a:ext>
            </a:extLst>
          </p:cNvPr>
          <p:cNvSpPr txBox="1"/>
          <p:nvPr/>
        </p:nvSpPr>
        <p:spPr>
          <a:xfrm>
            <a:off x="756250" y="1245079"/>
            <a:ext cx="10866405"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ea typeface="+mn-lt"/>
                <a:cs typeface="+mn-lt"/>
              </a:rPr>
              <a:t>Goal of Project:</a:t>
            </a:r>
            <a:r>
              <a:rPr lang="en-US" sz="2400">
                <a:ea typeface="+mn-lt"/>
                <a:cs typeface="+mn-lt"/>
              </a:rPr>
              <a:t> NACDD/NDRN/NAST ABLE Committee members to create and produce materials for the state DD councils, ABLE plans and other interested parties can use to brand and customize their education and informational outreach to their disability communities.</a:t>
            </a:r>
            <a:endParaRPr lang="en-US" sz="2400" dirty="0">
              <a:cs typeface="Calibri"/>
            </a:endParaRPr>
          </a:p>
          <a:p>
            <a:pPr>
              <a:buFont typeface="Arial"/>
              <a:buChar char="•"/>
            </a:pPr>
            <a:endParaRPr lang="en-US" sz="2400" dirty="0">
              <a:cs typeface="Calibri"/>
            </a:endParaRPr>
          </a:p>
          <a:p>
            <a:r>
              <a:rPr lang="en-US" sz="2400" b="1">
                <a:ea typeface="+mn-lt"/>
                <a:cs typeface="+mn-lt"/>
              </a:rPr>
              <a:t>Timeline:</a:t>
            </a:r>
            <a:endParaRPr lang="en-US" sz="2400" dirty="0">
              <a:ea typeface="+mn-lt"/>
              <a:cs typeface="+mn-lt"/>
            </a:endParaRPr>
          </a:p>
          <a:p>
            <a:pPr marL="342900" indent="-342900">
              <a:buFont typeface="Arial"/>
              <a:buChar char="•"/>
            </a:pPr>
            <a:r>
              <a:rPr lang="en-US" sz="2400">
                <a:ea typeface="+mn-lt"/>
                <a:cs typeface="+mn-lt"/>
              </a:rPr>
              <a:t>May 11: NACDD/NDRN/NAST finalize Power point; Sample letters to editor/op eds; Social media messaging; Stimulus/ABLE FAQs. </a:t>
            </a:r>
          </a:p>
          <a:p>
            <a:pPr marL="342900" indent="-342900">
              <a:buFont typeface="Arial"/>
              <a:buChar char="•"/>
            </a:pPr>
            <a:r>
              <a:rPr lang="en-US" sz="2400">
                <a:ea typeface="+mn-lt"/>
                <a:cs typeface="+mn-lt"/>
              </a:rPr>
              <a:t>Week of May 18: Presentation to DD Councils during call and sign up.</a:t>
            </a:r>
            <a:r>
              <a:rPr lang="en-US" sz="2400" dirty="0">
                <a:ea typeface="+mn-lt"/>
                <a:cs typeface="+mn-lt"/>
              </a:rPr>
              <a:t> NAST ABLE Committee outreach on regular call. State programs and state advocacy organizations begin collaborations using the </a:t>
            </a:r>
            <a:r>
              <a:rPr lang="en-US" sz="2400">
                <a:ea typeface="+mn-lt"/>
                <a:cs typeface="+mn-lt"/>
              </a:rPr>
              <a:t>materials</a:t>
            </a:r>
          </a:p>
          <a:p>
            <a:pPr marL="342900" indent="-342900">
              <a:buFont typeface="Arial"/>
              <a:buChar char="•"/>
            </a:pPr>
            <a:r>
              <a:rPr lang="en-US" sz="2400">
                <a:ea typeface="+mn-lt"/>
                <a:cs typeface="+mn-lt"/>
              </a:rPr>
              <a:t>Week of May 25: Target date for state collaborations to begin outreach webinars and </a:t>
            </a:r>
            <a:r>
              <a:rPr lang="en-US" sz="2400" dirty="0">
                <a:ea typeface="+mn-lt"/>
                <a:cs typeface="+mn-lt"/>
              </a:rPr>
              <a:t>social media.  </a:t>
            </a:r>
            <a:endParaRPr lang="en-US" sz="2400">
              <a:cs typeface="Calibri"/>
            </a:endParaRPr>
          </a:p>
          <a:p>
            <a:pPr>
              <a:buFont typeface="Arial"/>
              <a:buChar char="•"/>
            </a:pPr>
            <a:endParaRPr lang="en-US" sz="2400" dirty="0">
              <a:cs typeface="Calibri"/>
            </a:endParaRPr>
          </a:p>
          <a:p>
            <a:pPr marL="457200" indent="-457200">
              <a:buFont typeface="Arial"/>
              <a:buChar char="•"/>
            </a:pPr>
            <a:endParaRPr lang="en-US" sz="2800" dirty="0">
              <a:cs typeface="Calibri"/>
            </a:endParaRPr>
          </a:p>
        </p:txBody>
      </p:sp>
    </p:spTree>
    <p:extLst>
      <p:ext uri="{BB962C8B-B14F-4D97-AF65-F5344CB8AC3E}">
        <p14:creationId xmlns:p14="http://schemas.microsoft.com/office/powerpoint/2010/main" val="184195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Box 3">
            <a:extLst>
              <a:ext uri="{FF2B5EF4-FFF2-40B4-BE49-F238E27FC236}">
                <a16:creationId xmlns:a16="http://schemas.microsoft.com/office/drawing/2014/main" id="{54B89752-1F49-41D1-A904-BF406CECAF29}"/>
              </a:ext>
            </a:extLst>
          </p:cNvPr>
          <p:cNvSpPr txBox="1"/>
          <p:nvPr/>
        </p:nvSpPr>
        <p:spPr>
          <a:xfrm>
            <a:off x="1047280" y="759805"/>
            <a:ext cx="10306520"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000">
                <a:solidFill>
                  <a:srgbClr val="FFFFFF"/>
                </a:solidFill>
                <a:latin typeface="+mj-lt"/>
                <a:ea typeface="+mj-ea"/>
                <a:cs typeface="+mj-cs"/>
              </a:rPr>
              <a:t>State Advocacy</a:t>
            </a:r>
          </a:p>
        </p:txBody>
      </p:sp>
      <p:pic>
        <p:nvPicPr>
          <p:cNvPr id="6" name="Picture 6" descr="A screenshot of a cell phone&#10;&#10;Description generated with very high confidence">
            <a:extLst>
              <a:ext uri="{FF2B5EF4-FFF2-40B4-BE49-F238E27FC236}">
                <a16:creationId xmlns:a16="http://schemas.microsoft.com/office/drawing/2014/main" id="{6FECA139-39FF-4BF3-95B7-45C6228AA989}"/>
              </a:ext>
            </a:extLst>
          </p:cNvPr>
          <p:cNvPicPr>
            <a:picLocks noChangeAspect="1"/>
          </p:cNvPicPr>
          <p:nvPr/>
        </p:nvPicPr>
        <p:blipFill>
          <a:blip r:embed="rId3"/>
          <a:stretch>
            <a:fillRect/>
          </a:stretch>
        </p:blipFill>
        <p:spPr>
          <a:xfrm>
            <a:off x="1604515" y="2376606"/>
            <a:ext cx="8752934" cy="3470637"/>
          </a:xfrm>
          <a:prstGeom prst="rect">
            <a:avLst/>
          </a:prstGeom>
        </p:spPr>
      </p:pic>
      <p:sp>
        <p:nvSpPr>
          <p:cNvPr id="9" name="TextBox 8">
            <a:extLst>
              <a:ext uri="{FF2B5EF4-FFF2-40B4-BE49-F238E27FC236}">
                <a16:creationId xmlns:a16="http://schemas.microsoft.com/office/drawing/2014/main" id="{EA4BFB7D-5831-4955-A35A-D05A7067C1B4}"/>
              </a:ext>
            </a:extLst>
          </p:cNvPr>
          <p:cNvSpPr txBox="1"/>
          <p:nvPr/>
        </p:nvSpPr>
        <p:spPr>
          <a:xfrm>
            <a:off x="2063691" y="5931200"/>
            <a:ext cx="8077199" cy="723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 algn="ctr">
              <a:lnSpc>
                <a:spcPct val="90000"/>
              </a:lnSpc>
              <a:spcAft>
                <a:spcPts val="600"/>
              </a:spcAft>
            </a:pPr>
            <a:r>
              <a:rPr lang="en-US" b="1" dirty="0">
                <a:ea typeface="+mn-lt"/>
                <a:cs typeface="+mn-lt"/>
              </a:rPr>
              <a:t>Example from A</a:t>
            </a:r>
            <a:r>
              <a:rPr lang="en-US" sz="2000" b="1" dirty="0">
                <a:ea typeface="+mn-lt"/>
                <a:cs typeface="+mn-lt"/>
              </a:rPr>
              <a:t>UCD COVID-19 Emergency Supplemental Funding Packages</a:t>
            </a:r>
            <a:endParaRPr lang="en-US" sz="2000">
              <a:ea typeface="+mn-lt"/>
              <a:cs typeface="+mn-lt"/>
            </a:endParaRPr>
          </a:p>
          <a:p>
            <a:pPr marL="57150" algn="ctr">
              <a:lnSpc>
                <a:spcPct val="90000"/>
              </a:lnSpc>
              <a:spcAft>
                <a:spcPts val="600"/>
              </a:spcAft>
            </a:pPr>
            <a:r>
              <a:rPr lang="en-US" sz="2000" dirty="0">
                <a:ea typeface="+mn-lt"/>
                <a:cs typeface="+mn-lt"/>
                <a:hlinkClick r:id="rId4"/>
              </a:rPr>
              <a:t>https://www.aucd.org/docs/urc/COVID_Funding.pdf</a:t>
            </a:r>
            <a:endParaRPr lang="en-US" sz="2000">
              <a:cs typeface="Calibri" panose="020F0502020204030204"/>
            </a:endParaRPr>
          </a:p>
        </p:txBody>
      </p:sp>
    </p:spTree>
    <p:extLst>
      <p:ext uri="{BB962C8B-B14F-4D97-AF65-F5344CB8AC3E}">
        <p14:creationId xmlns:p14="http://schemas.microsoft.com/office/powerpoint/2010/main" val="312234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Box 3">
            <a:extLst>
              <a:ext uri="{FF2B5EF4-FFF2-40B4-BE49-F238E27FC236}">
                <a16:creationId xmlns:a16="http://schemas.microsoft.com/office/drawing/2014/main" id="{54B89752-1F49-41D1-A904-BF406CECAF29}"/>
              </a:ext>
            </a:extLst>
          </p:cNvPr>
          <p:cNvSpPr txBox="1"/>
          <p:nvPr/>
        </p:nvSpPr>
        <p:spPr>
          <a:xfrm>
            <a:off x="1047280" y="759805"/>
            <a:ext cx="10306520"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000">
                <a:solidFill>
                  <a:srgbClr val="FFFFFF"/>
                </a:solidFill>
                <a:latin typeface="+mj-lt"/>
                <a:ea typeface="+mj-ea"/>
                <a:cs typeface="+mj-cs"/>
              </a:rPr>
              <a:t>State Advocacy</a:t>
            </a:r>
          </a:p>
        </p:txBody>
      </p:sp>
      <p:pic>
        <p:nvPicPr>
          <p:cNvPr id="3" name="Picture 4" descr="A picture containing photo, bird&#10;&#10;Description generated with very high confidence">
            <a:extLst>
              <a:ext uri="{FF2B5EF4-FFF2-40B4-BE49-F238E27FC236}">
                <a16:creationId xmlns:a16="http://schemas.microsoft.com/office/drawing/2014/main" id="{0AF62F90-5690-4CB8-8868-79CB79983AEC}"/>
              </a:ext>
            </a:extLst>
          </p:cNvPr>
          <p:cNvPicPr>
            <a:picLocks noChangeAspect="1"/>
          </p:cNvPicPr>
          <p:nvPr/>
        </p:nvPicPr>
        <p:blipFill>
          <a:blip r:embed="rId3"/>
          <a:stretch>
            <a:fillRect/>
          </a:stretch>
        </p:blipFill>
        <p:spPr>
          <a:xfrm>
            <a:off x="1288211" y="2774591"/>
            <a:ext cx="10075653" cy="3120366"/>
          </a:xfrm>
          <a:prstGeom prst="rect">
            <a:avLst/>
          </a:prstGeom>
        </p:spPr>
      </p:pic>
      <p:sp>
        <p:nvSpPr>
          <p:cNvPr id="6" name="TextBox 5">
            <a:extLst>
              <a:ext uri="{FF2B5EF4-FFF2-40B4-BE49-F238E27FC236}">
                <a16:creationId xmlns:a16="http://schemas.microsoft.com/office/drawing/2014/main" id="{CC3CAE98-4E0D-4DE4-BBDC-2DE3B92BB7D4}"/>
              </a:ext>
            </a:extLst>
          </p:cNvPr>
          <p:cNvSpPr txBox="1"/>
          <p:nvPr/>
        </p:nvSpPr>
        <p:spPr>
          <a:xfrm>
            <a:off x="2063691" y="5931200"/>
            <a:ext cx="8077199" cy="723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 algn="ctr">
              <a:lnSpc>
                <a:spcPct val="90000"/>
              </a:lnSpc>
              <a:spcAft>
                <a:spcPts val="600"/>
              </a:spcAft>
            </a:pPr>
            <a:r>
              <a:rPr lang="en-US" b="1" dirty="0">
                <a:ea typeface="+mn-lt"/>
                <a:cs typeface="+mn-lt"/>
              </a:rPr>
              <a:t>Example from A</a:t>
            </a:r>
            <a:r>
              <a:rPr lang="en-US" sz="2000" b="1" dirty="0">
                <a:ea typeface="+mn-lt"/>
                <a:cs typeface="+mn-lt"/>
              </a:rPr>
              <a:t>UCD COVID-19 Emergency Supplemental Funding Packages</a:t>
            </a:r>
            <a:endParaRPr lang="en-US" sz="2000">
              <a:ea typeface="+mn-lt"/>
              <a:cs typeface="+mn-lt"/>
            </a:endParaRPr>
          </a:p>
          <a:p>
            <a:pPr marL="57150" algn="ctr">
              <a:lnSpc>
                <a:spcPct val="90000"/>
              </a:lnSpc>
              <a:spcAft>
                <a:spcPts val="600"/>
              </a:spcAft>
            </a:pPr>
            <a:r>
              <a:rPr lang="en-US" sz="2000" dirty="0">
                <a:ea typeface="+mn-lt"/>
                <a:cs typeface="+mn-lt"/>
                <a:hlinkClick r:id="rId4"/>
              </a:rPr>
              <a:t>https://www.aucd.org/docs/urc/COVID_Funding.pdf</a:t>
            </a:r>
            <a:endParaRPr lang="en-US" sz="2000">
              <a:cs typeface="Calibri" panose="020F0502020204030204"/>
            </a:endParaRPr>
          </a:p>
        </p:txBody>
      </p:sp>
    </p:spTree>
    <p:extLst>
      <p:ext uri="{BB962C8B-B14F-4D97-AF65-F5344CB8AC3E}">
        <p14:creationId xmlns:p14="http://schemas.microsoft.com/office/powerpoint/2010/main" val="264152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Box 3">
            <a:extLst>
              <a:ext uri="{FF2B5EF4-FFF2-40B4-BE49-F238E27FC236}">
                <a16:creationId xmlns:a16="http://schemas.microsoft.com/office/drawing/2014/main" id="{54B89752-1F49-41D1-A904-BF406CECAF29}"/>
              </a:ext>
            </a:extLst>
          </p:cNvPr>
          <p:cNvSpPr txBox="1"/>
          <p:nvPr/>
        </p:nvSpPr>
        <p:spPr>
          <a:xfrm>
            <a:off x="1047280" y="759805"/>
            <a:ext cx="10306520"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000">
                <a:solidFill>
                  <a:srgbClr val="FFFFFF"/>
                </a:solidFill>
                <a:latin typeface="+mj-lt"/>
                <a:ea typeface="+mj-ea"/>
                <a:cs typeface="+mj-cs"/>
              </a:rPr>
              <a:t>State Advocacy</a:t>
            </a:r>
          </a:p>
        </p:txBody>
      </p:sp>
      <p:pic>
        <p:nvPicPr>
          <p:cNvPr id="2" name="Picture 4" descr="A picture containing table, holding&#10;&#10;Description generated with very high confidence">
            <a:extLst>
              <a:ext uri="{FF2B5EF4-FFF2-40B4-BE49-F238E27FC236}">
                <a16:creationId xmlns:a16="http://schemas.microsoft.com/office/drawing/2014/main" id="{3892A59A-7AFE-4AA0-BC4B-7B445CD8485C}"/>
              </a:ext>
            </a:extLst>
          </p:cNvPr>
          <p:cNvPicPr>
            <a:picLocks noChangeAspect="1"/>
          </p:cNvPicPr>
          <p:nvPr/>
        </p:nvPicPr>
        <p:blipFill>
          <a:blip r:embed="rId3"/>
          <a:stretch>
            <a:fillRect/>
          </a:stretch>
        </p:blipFill>
        <p:spPr>
          <a:xfrm>
            <a:off x="1360099" y="2843196"/>
            <a:ext cx="10435086" cy="2307418"/>
          </a:xfrm>
          <a:prstGeom prst="rect">
            <a:avLst/>
          </a:prstGeom>
        </p:spPr>
      </p:pic>
      <p:sp>
        <p:nvSpPr>
          <p:cNvPr id="6" name="TextBox 5">
            <a:extLst>
              <a:ext uri="{FF2B5EF4-FFF2-40B4-BE49-F238E27FC236}">
                <a16:creationId xmlns:a16="http://schemas.microsoft.com/office/drawing/2014/main" id="{798E3F79-85F7-495D-8E0D-405A2296AD50}"/>
              </a:ext>
            </a:extLst>
          </p:cNvPr>
          <p:cNvSpPr txBox="1"/>
          <p:nvPr/>
        </p:nvSpPr>
        <p:spPr>
          <a:xfrm>
            <a:off x="2063691" y="5931200"/>
            <a:ext cx="8077199" cy="723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 algn="ctr">
              <a:lnSpc>
                <a:spcPct val="90000"/>
              </a:lnSpc>
              <a:spcAft>
                <a:spcPts val="600"/>
              </a:spcAft>
            </a:pPr>
            <a:r>
              <a:rPr lang="en-US" b="1" dirty="0">
                <a:ea typeface="+mn-lt"/>
                <a:cs typeface="+mn-lt"/>
              </a:rPr>
              <a:t>Example from A</a:t>
            </a:r>
            <a:r>
              <a:rPr lang="en-US" sz="2000" b="1" dirty="0">
                <a:ea typeface="+mn-lt"/>
                <a:cs typeface="+mn-lt"/>
              </a:rPr>
              <a:t>UCD COVID-19 Emergency Supplemental Funding Packages</a:t>
            </a:r>
            <a:endParaRPr lang="en-US" sz="2000">
              <a:ea typeface="+mn-lt"/>
              <a:cs typeface="+mn-lt"/>
            </a:endParaRPr>
          </a:p>
          <a:p>
            <a:pPr marL="57150" algn="ctr">
              <a:lnSpc>
                <a:spcPct val="90000"/>
              </a:lnSpc>
              <a:spcAft>
                <a:spcPts val="600"/>
              </a:spcAft>
            </a:pPr>
            <a:r>
              <a:rPr lang="en-US" sz="2000" dirty="0">
                <a:ea typeface="+mn-lt"/>
                <a:cs typeface="+mn-lt"/>
                <a:hlinkClick r:id="rId4"/>
              </a:rPr>
              <a:t>https://www.aucd.org/docs/urc/COVID_Funding.pdf</a:t>
            </a:r>
            <a:endParaRPr lang="en-US" sz="2000">
              <a:cs typeface="Calibri" panose="020F0502020204030204"/>
            </a:endParaRPr>
          </a:p>
        </p:txBody>
      </p:sp>
    </p:spTree>
    <p:extLst>
      <p:ext uri="{BB962C8B-B14F-4D97-AF65-F5344CB8AC3E}">
        <p14:creationId xmlns:p14="http://schemas.microsoft.com/office/powerpoint/2010/main" val="80634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 name="TextBox 3">
            <a:extLst>
              <a:ext uri="{FF2B5EF4-FFF2-40B4-BE49-F238E27FC236}">
                <a16:creationId xmlns:a16="http://schemas.microsoft.com/office/drawing/2014/main" id="{54B89752-1F49-41D1-A904-BF406CECAF29}"/>
              </a:ext>
            </a:extLst>
          </p:cNvPr>
          <p:cNvSpPr txBox="1"/>
          <p:nvPr/>
        </p:nvSpPr>
        <p:spPr>
          <a:xfrm>
            <a:off x="1047280" y="759805"/>
            <a:ext cx="10306520"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000">
                <a:solidFill>
                  <a:srgbClr val="FFFFFF"/>
                </a:solidFill>
                <a:latin typeface="+mj-lt"/>
                <a:ea typeface="+mj-ea"/>
                <a:cs typeface="+mj-cs"/>
              </a:rPr>
              <a:t>State Advocacy</a:t>
            </a:r>
          </a:p>
        </p:txBody>
      </p:sp>
      <p:sp>
        <p:nvSpPr>
          <p:cNvPr id="5" name="TextBox 4">
            <a:extLst>
              <a:ext uri="{FF2B5EF4-FFF2-40B4-BE49-F238E27FC236}">
                <a16:creationId xmlns:a16="http://schemas.microsoft.com/office/drawing/2014/main" id="{5F74B59E-EDD6-4CC7-9F20-3917204EC298}"/>
              </a:ext>
            </a:extLst>
          </p:cNvPr>
          <p:cNvSpPr txBox="1"/>
          <p:nvPr/>
        </p:nvSpPr>
        <p:spPr>
          <a:xfrm>
            <a:off x="1424904" y="2494450"/>
            <a:ext cx="4053545" cy="356315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endParaRPr lang="en-US" sz="2000" b="1" dirty="0">
              <a:cs typeface="Calibri"/>
            </a:endParaRPr>
          </a:p>
          <a:p>
            <a:pPr>
              <a:lnSpc>
                <a:spcPct val="90000"/>
              </a:lnSpc>
              <a:spcAft>
                <a:spcPts val="600"/>
              </a:spcAft>
            </a:pPr>
            <a:endParaRPr lang="en-US" sz="2000">
              <a:cs typeface="Calibri" panose="020F0502020204030204"/>
            </a:endParaRP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endParaRPr lang="en-US" sz="2000"/>
          </a:p>
        </p:txBody>
      </p:sp>
      <p:sp>
        <p:nvSpPr>
          <p:cNvPr id="6" name="TextBox 5">
            <a:extLst>
              <a:ext uri="{FF2B5EF4-FFF2-40B4-BE49-F238E27FC236}">
                <a16:creationId xmlns:a16="http://schemas.microsoft.com/office/drawing/2014/main" id="{722F691B-7785-4E2A-A933-6E99BF0C1CAD}"/>
              </a:ext>
            </a:extLst>
          </p:cNvPr>
          <p:cNvSpPr txBox="1"/>
          <p:nvPr/>
        </p:nvSpPr>
        <p:spPr>
          <a:xfrm>
            <a:off x="1431985" y="2438401"/>
            <a:ext cx="9931879"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ea typeface="+mn-lt"/>
                <a:cs typeface="+mn-lt"/>
              </a:rPr>
              <a:t>Public Health and Social Services (COVID 3.5)</a:t>
            </a:r>
            <a:endParaRPr lang="en-US" sz="2800" b="1">
              <a:cs typeface="Calibri"/>
            </a:endParaRPr>
          </a:p>
          <a:p>
            <a:endParaRPr lang="en-US" sz="2400" dirty="0">
              <a:ea typeface="+mn-lt"/>
              <a:cs typeface="+mn-lt"/>
            </a:endParaRPr>
          </a:p>
          <a:p>
            <a:pPr>
              <a:buFont typeface="Arial"/>
              <a:buChar char="•"/>
            </a:pPr>
            <a:r>
              <a:rPr lang="en-US" sz="2400" dirty="0">
                <a:ea typeface="+mn-lt"/>
                <a:cs typeface="+mn-lt"/>
              </a:rPr>
              <a:t>$25,000,000,000, to remain available until expended for testing. Within 30 days after the date of enactment of this Act, the Governor or designee of each State, locality, territory, tribe, or tribal organization shall submit to the Secretary its plan for COVID–19.</a:t>
            </a:r>
          </a:p>
          <a:p>
            <a:pPr marL="285750" indent="-285750">
              <a:buFont typeface="Arial"/>
              <a:buChar char="•"/>
            </a:pPr>
            <a:r>
              <a:rPr lang="en-US" sz="2400" i="1" dirty="0">
                <a:ea typeface="+mn-lt"/>
                <a:cs typeface="+mn-lt"/>
              </a:rPr>
              <a:t>Advocacy, Capacity Building and Change: </a:t>
            </a:r>
          </a:p>
          <a:p>
            <a:pPr lvl="1"/>
            <a:r>
              <a:rPr lang="en-US" sz="2400" dirty="0">
                <a:ea typeface="+mn-lt"/>
                <a:cs typeface="+mn-lt"/>
              </a:rPr>
              <a:t>Contact Governor's office to offer recommendations and best practices for equitable testing protocols and distribution that is inclusive of people with disabilities. </a:t>
            </a:r>
            <a:endParaRPr lang="en-US" sz="2400">
              <a:cs typeface="Calibri" panose="020F0502020204030204"/>
            </a:endParaRPr>
          </a:p>
        </p:txBody>
      </p:sp>
    </p:spTree>
    <p:extLst>
      <p:ext uri="{BB962C8B-B14F-4D97-AF65-F5344CB8AC3E}">
        <p14:creationId xmlns:p14="http://schemas.microsoft.com/office/powerpoint/2010/main" val="2145395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Props1.xml><?xml version="1.0" encoding="utf-8"?>
<ds:datastoreItem xmlns:ds="http://schemas.openxmlformats.org/officeDocument/2006/customXml" ds:itemID="{5772963A-0220-41D6-B9B1-C736684CB0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9879FF-AB67-425D-94EA-6057DA49CB3F}">
  <ds:schemaRefs>
    <ds:schemaRef ds:uri="http://schemas.microsoft.com/sharepoint/v3/contenttype/forms"/>
  </ds:schemaRefs>
</ds:datastoreItem>
</file>

<file path=customXml/itemProps3.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docProps/app.xml><?xml version="1.0" encoding="utf-8"?>
<Properties xmlns="http://schemas.openxmlformats.org/officeDocument/2006/extended-properties" xmlns:vt="http://schemas.openxmlformats.org/officeDocument/2006/docPropsVTypes">
  <TotalTime>0</TotalTime>
  <Words>2182</Words>
  <Application>Microsoft Office PowerPoint</Application>
  <PresentationFormat>Widescreen</PresentationFormat>
  <Paragraphs>148</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Arial,Sans-Serif</vt:lpstr>
      <vt:lpstr>Calibri</vt:lpstr>
      <vt:lpstr>Calibri Light</vt:lpstr>
      <vt:lpstr>Office Theme</vt:lpstr>
      <vt:lpstr>1_Office Theme</vt:lpstr>
      <vt:lpstr>NACDD  Policy Update April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lastModifiedBy>Robin Troutman</cp:lastModifiedBy>
  <cp:revision>1490</cp:revision>
  <cp:lastPrinted>2017-11-16T14:55:44Z</cp:lastPrinted>
  <dcterms:created xsi:type="dcterms:W3CDTF">2016-02-23T16:23:37Z</dcterms:created>
  <dcterms:modified xsi:type="dcterms:W3CDTF">2020-04-30T20:47:55Z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