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21"/>
  </p:notesMasterIdLst>
  <p:sldIdLst>
    <p:sldId id="256" r:id="rId5"/>
    <p:sldId id="257" r:id="rId6"/>
    <p:sldId id="261" r:id="rId7"/>
    <p:sldId id="259" r:id="rId8"/>
    <p:sldId id="260" r:id="rId9"/>
    <p:sldId id="262" r:id="rId10"/>
    <p:sldId id="264" r:id="rId11"/>
    <p:sldId id="265" r:id="rId12"/>
    <p:sldId id="263" r:id="rId13"/>
    <p:sldId id="272" r:id="rId14"/>
    <p:sldId id="273" r:id="rId15"/>
    <p:sldId id="274" r:id="rId16"/>
    <p:sldId id="275" r:id="rId17"/>
    <p:sldId id="276" r:id="rId18"/>
    <p:sldId id="277" r:id="rId19"/>
    <p:sldId id="268" r:id="rId20"/>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6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0765E-336E-8B8E-807D-0EC9DDA579C4}" v="396" dt="2019-12-16T20:22:09.354"/>
    <p1510:client id="{AA48508E-8737-D231-06FF-C421AE0578E8}" v="410" dt="2019-12-16T20:39:55.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014" autoAdjust="0"/>
    <p:restoredTop sz="94660"/>
  </p:normalViewPr>
  <p:slideViewPr>
    <p:cSldViewPr snapToGrid="0">
      <p:cViewPr varScale="1">
        <p:scale>
          <a:sx n="121" d="100"/>
          <a:sy n="121" d="100"/>
        </p:scale>
        <p:origin x="132" y="174"/>
      </p:cViewPr>
      <p:guideLst/>
    </p:cSldViewPr>
  </p:slideViewPr>
  <p:notesTextViewPr>
    <p:cViewPr>
      <p:scale>
        <a:sx n="3" d="2"/>
        <a:sy n="3" d="2"/>
      </p:scale>
      <p:origin x="0" y="0"/>
    </p:cViewPr>
  </p:notesTextViewPr>
  <p:notesViewPr>
    <p:cSldViewPr snapToGrid="0">
      <p:cViewPr varScale="1">
        <p:scale>
          <a:sx n="97" d="100"/>
          <a:sy n="97" d="100"/>
        </p:scale>
        <p:origin x="355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Castillo-Epps" userId="S::acastillo-epps@nacdd.org::02ee17a4-49cf-448a-a01b-1c5804b26388" providerId="AD" clId="Web-{AA48508E-8737-D231-06FF-C421AE0578E8}"/>
    <pc:docChg chg="addSld modSld">
      <pc:chgData name="Angela Castillo-Epps" userId="S::acastillo-epps@nacdd.org::02ee17a4-49cf-448a-a01b-1c5804b26388" providerId="AD" clId="Web-{AA48508E-8737-D231-06FF-C421AE0578E8}" dt="2019-12-16T20:39:55.467" v="400" actId="14100"/>
      <pc:docMkLst>
        <pc:docMk/>
      </pc:docMkLst>
      <pc:sldChg chg="modSp">
        <pc:chgData name="Angela Castillo-Epps" userId="S::acastillo-epps@nacdd.org::02ee17a4-49cf-448a-a01b-1c5804b26388" providerId="AD" clId="Web-{AA48508E-8737-D231-06FF-C421AE0578E8}" dt="2019-12-16T20:26:47.634" v="148" actId="20577"/>
        <pc:sldMkLst>
          <pc:docMk/>
          <pc:sldMk cId="4067658076" sldId="257"/>
        </pc:sldMkLst>
        <pc:spChg chg="mod">
          <ac:chgData name="Angela Castillo-Epps" userId="S::acastillo-epps@nacdd.org::02ee17a4-49cf-448a-a01b-1c5804b26388" providerId="AD" clId="Web-{AA48508E-8737-D231-06FF-C421AE0578E8}" dt="2019-12-16T20:26:47.634" v="148" actId="20577"/>
          <ac:spMkLst>
            <pc:docMk/>
            <pc:sldMk cId="4067658076" sldId="257"/>
            <ac:spMk id="2" creationId="{BBE09D34-1C3E-402E-AA83-3D6248B7AE51}"/>
          </ac:spMkLst>
        </pc:spChg>
        <pc:spChg chg="mod">
          <ac:chgData name="Angela Castillo-Epps" userId="S::acastillo-epps@nacdd.org::02ee17a4-49cf-448a-a01b-1c5804b26388" providerId="AD" clId="Web-{AA48508E-8737-D231-06FF-C421AE0578E8}" dt="2019-12-16T20:24:51.866" v="59" actId="20577"/>
          <ac:spMkLst>
            <pc:docMk/>
            <pc:sldMk cId="4067658076" sldId="257"/>
            <ac:spMk id="4" creationId="{A8A7C26A-C886-4727-A6A9-CC4DB0505092}"/>
          </ac:spMkLst>
        </pc:spChg>
      </pc:sldChg>
      <pc:sldChg chg="addSp delSp modSp new">
        <pc:chgData name="Angela Castillo-Epps" userId="S::acastillo-epps@nacdd.org::02ee17a4-49cf-448a-a01b-1c5804b26388" providerId="AD" clId="Web-{AA48508E-8737-D231-06FF-C421AE0578E8}" dt="2019-12-16T20:35:30.554" v="330" actId="1076"/>
        <pc:sldMkLst>
          <pc:docMk/>
          <pc:sldMk cId="2220080279" sldId="258"/>
        </pc:sldMkLst>
        <pc:spChg chg="add mod">
          <ac:chgData name="Angela Castillo-Epps" userId="S::acastillo-epps@nacdd.org::02ee17a4-49cf-448a-a01b-1c5804b26388" providerId="AD" clId="Web-{AA48508E-8737-D231-06FF-C421AE0578E8}" dt="2019-12-16T20:35:30.554" v="330" actId="1076"/>
          <ac:spMkLst>
            <pc:docMk/>
            <pc:sldMk cId="2220080279" sldId="258"/>
            <ac:spMk id="274" creationId="{34428E0F-C112-429C-91C7-68254CCA54D3}"/>
          </ac:spMkLst>
        </pc:spChg>
        <pc:spChg chg="add mod">
          <ac:chgData name="Angela Castillo-Epps" userId="S::acastillo-epps@nacdd.org::02ee17a4-49cf-448a-a01b-1c5804b26388" providerId="AD" clId="Web-{AA48508E-8737-D231-06FF-C421AE0578E8}" dt="2019-12-16T20:32:40.003" v="290" actId="20577"/>
          <ac:spMkLst>
            <pc:docMk/>
            <pc:sldMk cId="2220080279" sldId="258"/>
            <ac:spMk id="275" creationId="{C3CB5DE7-F971-4671-885B-6089DDEDDC23}"/>
          </ac:spMkLst>
        </pc:spChg>
        <pc:spChg chg="add mod">
          <ac:chgData name="Angela Castillo-Epps" userId="S::acastillo-epps@nacdd.org::02ee17a4-49cf-448a-a01b-1c5804b26388" providerId="AD" clId="Web-{AA48508E-8737-D231-06FF-C421AE0578E8}" dt="2019-12-16T20:33:38.114" v="311"/>
          <ac:spMkLst>
            <pc:docMk/>
            <pc:sldMk cId="2220080279" sldId="258"/>
            <ac:spMk id="276" creationId="{989951F3-1AF2-4653-B13B-BB7542969B5F}"/>
          </ac:spMkLst>
        </pc:spChg>
        <pc:spChg chg="add mod">
          <ac:chgData name="Angela Castillo-Epps" userId="S::acastillo-epps@nacdd.org::02ee17a4-49cf-448a-a01b-1c5804b26388" providerId="AD" clId="Web-{AA48508E-8737-D231-06FF-C421AE0578E8}" dt="2019-12-16T20:34:13.381" v="328"/>
          <ac:spMkLst>
            <pc:docMk/>
            <pc:sldMk cId="2220080279" sldId="258"/>
            <ac:spMk id="277" creationId="{E9FB9CE7-9E9F-4D8E-814C-713AB251A47D}"/>
          </ac:spMkLst>
        </pc:spChg>
        <pc:graphicFrameChg chg="add del mod modGraphic">
          <ac:chgData name="Angela Castillo-Epps" userId="S::acastillo-epps@nacdd.org::02ee17a4-49cf-448a-a01b-1c5804b26388" providerId="AD" clId="Web-{AA48508E-8737-D231-06FF-C421AE0578E8}" dt="2019-12-16T20:31:21.469" v="256"/>
          <ac:graphicFrameMkLst>
            <pc:docMk/>
            <pc:sldMk cId="2220080279" sldId="258"/>
            <ac:graphicFrameMk id="2" creationId="{E8937B67-0F69-4BE5-A714-206BBC7D143D}"/>
          </ac:graphicFrameMkLst>
        </pc:graphicFrameChg>
      </pc:sldChg>
      <pc:sldChg chg="addSp delSp modSp new">
        <pc:chgData name="Angela Castillo-Epps" userId="S::acastillo-epps@nacdd.org::02ee17a4-49cf-448a-a01b-1c5804b26388" providerId="AD" clId="Web-{AA48508E-8737-D231-06FF-C421AE0578E8}" dt="2019-12-16T20:39:55.467" v="400" actId="14100"/>
        <pc:sldMkLst>
          <pc:docMk/>
          <pc:sldMk cId="4074231571" sldId="259"/>
        </pc:sldMkLst>
        <pc:spChg chg="mod">
          <ac:chgData name="Angela Castillo-Epps" userId="S::acastillo-epps@nacdd.org::02ee17a4-49cf-448a-a01b-1c5804b26388" providerId="AD" clId="Web-{AA48508E-8737-D231-06FF-C421AE0578E8}" dt="2019-12-16T20:36:45.119" v="365" actId="20577"/>
          <ac:spMkLst>
            <pc:docMk/>
            <pc:sldMk cId="4074231571" sldId="259"/>
            <ac:spMk id="2" creationId="{D53111DB-BF1D-447C-AA95-287E67931028}"/>
          </ac:spMkLst>
        </pc:spChg>
        <pc:spChg chg="del mod">
          <ac:chgData name="Angela Castillo-Epps" userId="S::acastillo-epps@nacdd.org::02ee17a4-49cf-448a-a01b-1c5804b26388" providerId="AD" clId="Web-{AA48508E-8737-D231-06FF-C421AE0578E8}" dt="2019-12-16T20:38:57.887" v="391"/>
          <ac:spMkLst>
            <pc:docMk/>
            <pc:sldMk cId="4074231571" sldId="259"/>
            <ac:spMk id="3" creationId="{A7460930-DB36-4332-8866-7E4A5597BE11}"/>
          </ac:spMkLst>
        </pc:spChg>
        <pc:spChg chg="del mod">
          <ac:chgData name="Angela Castillo-Epps" userId="S::acastillo-epps@nacdd.org::02ee17a4-49cf-448a-a01b-1c5804b26388" providerId="AD" clId="Web-{AA48508E-8737-D231-06FF-C421AE0578E8}" dt="2019-12-16T20:39:04.325" v="392"/>
          <ac:spMkLst>
            <pc:docMk/>
            <pc:sldMk cId="4074231571" sldId="259"/>
            <ac:spMk id="4" creationId="{C6B7643D-2358-476B-8909-AAB04090A436}"/>
          </ac:spMkLst>
        </pc:spChg>
        <pc:spChg chg="add mod">
          <ac:chgData name="Angela Castillo-Epps" userId="S::acastillo-epps@nacdd.org::02ee17a4-49cf-448a-a01b-1c5804b26388" providerId="AD" clId="Web-{AA48508E-8737-D231-06FF-C421AE0578E8}" dt="2019-12-16T20:39:39.701" v="398" actId="1076"/>
          <ac:spMkLst>
            <pc:docMk/>
            <pc:sldMk cId="4074231571" sldId="259"/>
            <ac:spMk id="6" creationId="{E8EC5671-4A7E-4EF1-8854-AB325DF3EA20}"/>
          </ac:spMkLst>
        </pc:spChg>
        <pc:spChg chg="add del mod">
          <ac:chgData name="Angela Castillo-Epps" userId="S::acastillo-epps@nacdd.org::02ee17a4-49cf-448a-a01b-1c5804b26388" providerId="AD" clId="Web-{AA48508E-8737-D231-06FF-C421AE0578E8}" dt="2019-12-16T20:37:25.260" v="376"/>
          <ac:spMkLst>
            <pc:docMk/>
            <pc:sldMk cId="4074231571" sldId="259"/>
            <ac:spMk id="8" creationId="{084A759E-5B88-4FE0-A988-AE4A7FA8B98A}"/>
          </ac:spMkLst>
        </pc:spChg>
        <pc:spChg chg="add mod">
          <ac:chgData name="Angela Castillo-Epps" userId="S::acastillo-epps@nacdd.org::02ee17a4-49cf-448a-a01b-1c5804b26388" providerId="AD" clId="Web-{AA48508E-8737-D231-06FF-C421AE0578E8}" dt="2019-12-16T20:39:42.154" v="399" actId="1076"/>
          <ac:spMkLst>
            <pc:docMk/>
            <pc:sldMk cId="4074231571" sldId="259"/>
            <ac:spMk id="10" creationId="{EFCB3ADA-5751-4499-8649-F4DE8F5D3491}"/>
          </ac:spMkLst>
        </pc:spChg>
        <pc:spChg chg="add mod">
          <ac:chgData name="Angela Castillo-Epps" userId="S::acastillo-epps@nacdd.org::02ee17a4-49cf-448a-a01b-1c5804b26388" providerId="AD" clId="Web-{AA48508E-8737-D231-06FF-C421AE0578E8}" dt="2019-12-16T20:39:55.467" v="400" actId="14100"/>
          <ac:spMkLst>
            <pc:docMk/>
            <pc:sldMk cId="4074231571" sldId="259"/>
            <ac:spMk id="12" creationId="{10FA67C1-557D-45F3-9C94-1E28C8CB5E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5FCD4AB7-731E-4AE6-8B5F-15BE7ACDDADF}" type="datetimeFigureOut">
              <a:rPr lang="en-US" smtClean="0"/>
              <a:t>1/9/2020</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0EFF475-0BF9-480E-92BA-B25638B47952}" type="slidenum">
              <a:rPr lang="en-US" smtClean="0"/>
              <a:t>‹#›</a:t>
            </a:fld>
            <a:endParaRPr lang="en-US" dirty="0"/>
          </a:p>
        </p:txBody>
      </p:sp>
    </p:spTree>
    <p:extLst>
      <p:ext uri="{BB962C8B-B14F-4D97-AF65-F5344CB8AC3E}">
        <p14:creationId xmlns:p14="http://schemas.microsoft.com/office/powerpoint/2010/main" val="268913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tatisticalatlas.com/United-States/Overvie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ationalcoreindicators.org/upload/core-indicators/NCI_AtAGlanceReport_1718_Final_May2019.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isabilitycompendium.org/sites/default/files/user-uploads/2018_Compendium_Accessible_AbobeReaderFriendly.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2.ed.gov/about/reports/annual/osep/2018/parts-b-c/40th-arc-for-idea.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ountyhealthrankings.org/reports/2019-county-health-rankings-key-findings-repor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1</a:t>
            </a:fld>
            <a:endParaRPr lang="en-US" dirty="0"/>
          </a:p>
        </p:txBody>
      </p:sp>
    </p:spTree>
    <p:extLst>
      <p:ext uri="{BB962C8B-B14F-4D97-AF65-F5344CB8AC3E}">
        <p14:creationId xmlns:p14="http://schemas.microsoft.com/office/powerpoint/2010/main" val="939432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didn’t have the chance to attend the most recent webinar from the Administration for Community Living/Office of Intellectual and Developmental Disabilities’ Longitudinal Data Projects of National Significance, the PowerPoint and webinar recording are both linked in the guide. This will cover State of the States, Residential Information Systems Project (RISP) and Competitive Employment State Data from Umass Boston. </a:t>
            </a:r>
            <a:endParaRPr lang="en-US" dirty="0" smtClean="0"/>
          </a:p>
          <a:p>
            <a:endParaRPr lang="en-US" dirty="0" smtClean="0"/>
          </a:p>
          <a:p>
            <a:r>
              <a:rPr lang="en-US" dirty="0" smtClean="0"/>
              <a:t>Check Resource </a:t>
            </a:r>
            <a:r>
              <a:rPr lang="en-US" smtClean="0"/>
              <a:t>for links. </a:t>
            </a:r>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10</a:t>
            </a:fld>
            <a:endParaRPr lang="en-US" dirty="0"/>
          </a:p>
        </p:txBody>
      </p:sp>
    </p:spTree>
    <p:extLst>
      <p:ext uri="{BB962C8B-B14F-4D97-AF65-F5344CB8AC3E}">
        <p14:creationId xmlns:p14="http://schemas.microsoft.com/office/powerpoint/2010/main" val="410491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US Census has many reports and publications that can support the CRA. The </a:t>
            </a:r>
            <a:r>
              <a:rPr lang="en-US" dirty="0" smtClean="0"/>
              <a:t>US Census data</a:t>
            </a:r>
            <a:r>
              <a:rPr lang="en-US" baseline="0" dirty="0" smtClean="0"/>
              <a:t> is </a:t>
            </a:r>
            <a:r>
              <a:rPr lang="en-US" dirty="0" smtClean="0"/>
              <a:t>used to generate the Statistical Atlas Overview. </a:t>
            </a:r>
            <a:r>
              <a:rPr lang="en-US" baseline="0" dirty="0" smtClean="0"/>
              <a:t>You may want to visit this page for demographics, income and education statistics and more.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defRPr/>
            </a:pPr>
            <a:r>
              <a:rPr lang="en-US" dirty="0"/>
              <a:t>Link: </a:t>
            </a:r>
            <a:r>
              <a:rPr lang="en-US" dirty="0">
                <a:hlinkClick r:id="rId3"/>
              </a:rPr>
              <a:t>https://</a:t>
            </a:r>
            <a:r>
              <a:rPr lang="en-US" dirty="0" smtClean="0">
                <a:hlinkClick r:id="rId3"/>
              </a:rPr>
              <a:t>statisticalatlas.com/United-States/Overview</a:t>
            </a: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11</a:t>
            </a:fld>
            <a:endParaRPr lang="en-US" dirty="0"/>
          </a:p>
        </p:txBody>
      </p:sp>
    </p:spTree>
    <p:extLst>
      <p:ext uri="{BB962C8B-B14F-4D97-AF65-F5344CB8AC3E}">
        <p14:creationId xmlns:p14="http://schemas.microsoft.com/office/powerpoint/2010/main" val="3107231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NCI At-A-Glance report was just published in May of 2019 and has the most recent data from in-person surveys. (Formerly referred to as Adult Consumer Surveys)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State Developmental Disability Service systems us these surveys to </a:t>
            </a:r>
            <a:r>
              <a:rPr lang="en-US" baseline="0" dirty="0" smtClean="0"/>
              <a:t>gather information about the satisfaction, quality of life, and critical life outcomes of the</a:t>
            </a:r>
            <a:r>
              <a:rPr lang="en-US" dirty="0" smtClean="0"/>
              <a:t> people </a:t>
            </a:r>
            <a:r>
              <a:rPr lang="en-US" baseline="0" dirty="0" smtClean="0"/>
              <a:t>they support</a:t>
            </a:r>
            <a:r>
              <a:rPr lang="en-US" dirty="0"/>
              <a:t>.</a:t>
            </a:r>
            <a:endParaRPr lang="en-US" dirty="0" smtClean="0"/>
          </a:p>
          <a:p>
            <a:endParaRPr lang="en-US" dirty="0" smtClean="0"/>
          </a:p>
          <a:p>
            <a:r>
              <a:rPr lang="en-US" dirty="0"/>
              <a:t>Link: </a:t>
            </a:r>
            <a:r>
              <a:rPr lang="en-US" dirty="0">
                <a:hlinkClick r:id="rId3"/>
              </a:rPr>
              <a:t>https://</a:t>
            </a:r>
            <a:r>
              <a:rPr lang="en-US" dirty="0" smtClean="0">
                <a:hlinkClick r:id="rId3"/>
              </a:rPr>
              <a:t>www.nationalcoreindicators.org/upload/core-indicators/NCI_AtAGlanceReport_1718_Final_May2019.pdf</a:t>
            </a:r>
            <a:r>
              <a:rPr lang="en-US" dirty="0" smtClean="0"/>
              <a:t> </a:t>
            </a:r>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12</a:t>
            </a:fld>
            <a:endParaRPr lang="en-US" dirty="0"/>
          </a:p>
        </p:txBody>
      </p:sp>
    </p:spTree>
    <p:extLst>
      <p:ext uri="{BB962C8B-B14F-4D97-AF65-F5344CB8AC3E}">
        <p14:creationId xmlns:p14="http://schemas.microsoft.com/office/powerpoint/2010/main" val="1468426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Annual Disability Statistics Compendium and its complement, the Annual Disability Statistics Supplement, are summaries of statistics about people with disabilities and about the government programs, which serve them. The Compendium presents key overall statistics on topics including the prevalence of disability, employment rates, participation in disability income and social insurance programs, as well as other statistics. </a:t>
            </a:r>
            <a:endParaRPr lang="en-US" dirty="0" smtClean="0"/>
          </a:p>
          <a:p>
            <a:endParaRPr lang="en-US" dirty="0"/>
          </a:p>
          <a:p>
            <a:r>
              <a:rPr lang="en-US" dirty="0"/>
              <a:t>Link: </a:t>
            </a:r>
            <a:r>
              <a:rPr lang="en-US" dirty="0">
                <a:hlinkClick r:id="rId3"/>
              </a:rPr>
              <a:t>https://</a:t>
            </a:r>
            <a:r>
              <a:rPr lang="en-US" dirty="0" smtClean="0">
                <a:hlinkClick r:id="rId3"/>
              </a:rPr>
              <a:t>disabilitycompendium.org/sites/default/files/user-uploads/2018_Compendium_Accessible_AbobeReaderFriendly.pdf</a:t>
            </a:r>
            <a:r>
              <a:rPr lang="en-US" dirty="0" smtClean="0"/>
              <a:t> </a:t>
            </a:r>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13</a:t>
            </a:fld>
            <a:endParaRPr lang="en-US" dirty="0"/>
          </a:p>
        </p:txBody>
      </p:sp>
    </p:spTree>
    <p:extLst>
      <p:ext uri="{BB962C8B-B14F-4D97-AF65-F5344CB8AC3E}">
        <p14:creationId xmlns:p14="http://schemas.microsoft.com/office/powerpoint/2010/main" val="1856248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to Congress continues to focus on IDEA results and accountability. The report is broken down into six major sections that summarize and analyze the implementation of IDEA at the national and state levels with US Dept. of Education findings as to what states are meeting the requirements of IDEA. Parts B and C, summary of Special Education research and a summary of national activities, which focus on the effectiveness of IDEA are also included. </a:t>
            </a:r>
            <a:endParaRPr lang="en-US" dirty="0" smtClean="0"/>
          </a:p>
          <a:p>
            <a:endParaRPr lang="en-US" dirty="0"/>
          </a:p>
          <a:p>
            <a:r>
              <a:rPr lang="en-US" dirty="0"/>
              <a:t>Link: </a:t>
            </a:r>
            <a:r>
              <a:rPr lang="en-US" dirty="0">
                <a:hlinkClick r:id="rId3"/>
              </a:rPr>
              <a:t>https://</a:t>
            </a:r>
            <a:r>
              <a:rPr lang="en-US" dirty="0" smtClean="0">
                <a:hlinkClick r:id="rId3"/>
              </a:rPr>
              <a:t>www2.ed.gov/about/reports/annual/osep/2018/parts-b-c/40th-arc-for-idea.pdf</a:t>
            </a:r>
            <a:r>
              <a:rPr lang="en-US" dirty="0" smtClean="0"/>
              <a:t> </a:t>
            </a:r>
            <a:endParaRPr lang="en-US" dirty="0"/>
          </a:p>
          <a:p>
            <a:r>
              <a:rPr lang="en-US" baseline="0" dirty="0" smtClean="0"/>
              <a:t> </a:t>
            </a:r>
          </a:p>
        </p:txBody>
      </p:sp>
      <p:sp>
        <p:nvSpPr>
          <p:cNvPr id="4" name="Slide Number Placeholder 3"/>
          <p:cNvSpPr>
            <a:spLocks noGrp="1"/>
          </p:cNvSpPr>
          <p:nvPr>
            <p:ph type="sldNum" sz="quarter" idx="10"/>
          </p:nvPr>
        </p:nvSpPr>
        <p:spPr/>
        <p:txBody>
          <a:bodyPr/>
          <a:lstStyle/>
          <a:p>
            <a:fld id="{30EFF475-0BF9-480E-92BA-B25638B47952}" type="slidenum">
              <a:rPr lang="en-US" smtClean="0"/>
              <a:t>14</a:t>
            </a:fld>
            <a:endParaRPr lang="en-US" dirty="0"/>
          </a:p>
        </p:txBody>
      </p:sp>
    </p:spTree>
    <p:extLst>
      <p:ext uri="{BB962C8B-B14F-4D97-AF65-F5344CB8AC3E}">
        <p14:creationId xmlns:p14="http://schemas.microsoft.com/office/powerpoint/2010/main" val="818738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annual County Health Rankings Key Findings Report uses</a:t>
            </a:r>
            <a:r>
              <a:rPr lang="en-US" sz="1200" b="0" i="0" u="none" strike="noStrike" kern="1200" baseline="0" dirty="0" smtClean="0">
                <a:solidFill>
                  <a:schemeClr val="tx1"/>
                </a:solidFill>
                <a:effectLst/>
                <a:latin typeface="+mn-lt"/>
                <a:ea typeface="+mn-ea"/>
                <a:cs typeface="+mn-cs"/>
              </a:rPr>
              <a:t> data charts/graphs and analysis to </a:t>
            </a:r>
            <a:r>
              <a:rPr lang="en-US" sz="1200" b="0" i="0" u="none" strike="noStrike" kern="1200" dirty="0" smtClean="0">
                <a:solidFill>
                  <a:schemeClr val="tx1"/>
                </a:solidFill>
                <a:effectLst/>
                <a:latin typeface="+mn-lt"/>
                <a:ea typeface="+mn-ea"/>
                <a:cs typeface="+mn-cs"/>
              </a:rPr>
              <a:t>measure vital health factors, including high school graduation rates, obesity, smoking, unemployment, access to healthy foods, the quality of air and water, income inequality, and teen births in nearly every county in America. The 2019 repor</a:t>
            </a:r>
            <a:r>
              <a:rPr lang="en-US" sz="1200" b="0" i="0" u="none" strike="noStrike" kern="1200" baseline="0" dirty="0" smtClean="0">
                <a:solidFill>
                  <a:schemeClr val="tx1"/>
                </a:solidFill>
                <a:effectLst/>
                <a:latin typeface="+mn-lt"/>
                <a:ea typeface="+mn-ea"/>
                <a:cs typeface="+mn-cs"/>
              </a:rPr>
              <a:t>t analyzes the connection between affordable housing and health. </a:t>
            </a:r>
            <a:r>
              <a:rPr lang="en-US" sz="1200" b="0" i="0" u="none" strike="noStrike" kern="1200" dirty="0" smtClean="0">
                <a:solidFill>
                  <a:schemeClr val="tx1"/>
                </a:solidFill>
                <a:effectLst/>
                <a:latin typeface="+mn-lt"/>
                <a:ea typeface="+mn-ea"/>
                <a:cs typeface="+mn-cs"/>
              </a:rPr>
              <a:t>The report also serves as a </a:t>
            </a:r>
            <a:r>
              <a:rPr lang="en-US" sz="1200" b="0" i="1" u="none" strike="noStrike" kern="1200" dirty="0" smtClean="0">
                <a:solidFill>
                  <a:schemeClr val="tx1"/>
                </a:solidFill>
                <a:effectLst/>
                <a:latin typeface="+mn-lt"/>
                <a:ea typeface="+mn-ea"/>
                <a:cs typeface="+mn-cs"/>
              </a:rPr>
              <a:t>call to action</a:t>
            </a:r>
            <a:r>
              <a:rPr lang="en-US" sz="1200" b="0" i="0" u="none" strike="noStrike" kern="1200" dirty="0" smtClean="0">
                <a:solidFill>
                  <a:schemeClr val="tx1"/>
                </a:solidFill>
                <a:effectLst/>
                <a:latin typeface="+mn-lt"/>
                <a:ea typeface="+mn-ea"/>
                <a:cs typeface="+mn-cs"/>
              </a:rPr>
              <a:t> for communities</a:t>
            </a:r>
            <a:r>
              <a:rPr lang="en-US" sz="1200" b="0" i="0" u="none" strike="noStrike" kern="1200" baseline="0" dirty="0" smtClean="0">
                <a:solidFill>
                  <a:schemeClr val="tx1"/>
                </a:solidFill>
                <a:effectLst/>
                <a:latin typeface="+mn-lt"/>
                <a:ea typeface="+mn-ea"/>
                <a:cs typeface="+mn-cs"/>
              </a:rPr>
              <a:t> and advocates so DD Councils may find this useful beyond just informing the CRA. </a:t>
            </a:r>
            <a:endParaRPr lang="en-US" sz="1200" b="0" i="0" u="none" strike="noStrike" kern="1200" baseline="0" dirty="0" smtClean="0">
              <a:solidFill>
                <a:schemeClr val="tx1"/>
              </a:solidFill>
              <a:effectLst/>
              <a:latin typeface="+mn-lt"/>
              <a:ea typeface="+mn-ea"/>
              <a:cs typeface="+mn-cs"/>
            </a:endParaRPr>
          </a:p>
          <a:p>
            <a:endParaRPr lang="en-US" dirty="0"/>
          </a:p>
          <a:p>
            <a:r>
              <a:rPr lang="en-US" dirty="0" smtClean="0"/>
              <a:t>Link to page wher</a:t>
            </a:r>
            <a:r>
              <a:rPr lang="en-US" dirty="0" smtClean="0"/>
              <a:t>e the report can be found: </a:t>
            </a:r>
            <a:r>
              <a:rPr lang="en-US" dirty="0">
                <a:hlinkClick r:id="rId3"/>
              </a:rPr>
              <a:t>https://</a:t>
            </a:r>
            <a:r>
              <a:rPr lang="en-US" dirty="0" smtClean="0">
                <a:hlinkClick r:id="rId3"/>
              </a:rPr>
              <a:t>www.countyhealthrankings.org/reports/2019-county-health-rankings-key-findings-report</a:t>
            </a:r>
            <a:r>
              <a:rPr lang="en-US" dirty="0" smtClean="0"/>
              <a:t> </a:t>
            </a:r>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15</a:t>
            </a:fld>
            <a:endParaRPr lang="en-US" dirty="0"/>
          </a:p>
        </p:txBody>
      </p:sp>
    </p:spTree>
    <p:extLst>
      <p:ext uri="{BB962C8B-B14F-4D97-AF65-F5344CB8AC3E}">
        <p14:creationId xmlns:p14="http://schemas.microsoft.com/office/powerpoint/2010/main" val="1573367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ITACC</a:t>
            </a:r>
            <a:r>
              <a:rPr lang="en-US" baseline="0" dirty="0" smtClean="0"/>
              <a:t> will continue to provide information to support DD Councils in developing the 2022-2026 State Plans. The ITACChelp.org website’s Five Year State Plan page will be periodically updated with new materials. Additional webinars on the CRA, developing state plan goals, objectives and expected outcomes will be conducted and two sessions at the TAI in July will also cover State Plan Development needs. Session content is still being determined. Of course, Sheryl and I area always here is you have questions. Feel free to contact us at any time. </a:t>
            </a:r>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16</a:t>
            </a:fld>
            <a:endParaRPr lang="en-US" dirty="0"/>
          </a:p>
        </p:txBody>
      </p:sp>
    </p:spTree>
    <p:extLst>
      <p:ext uri="{BB962C8B-B14F-4D97-AF65-F5344CB8AC3E}">
        <p14:creationId xmlns:p14="http://schemas.microsoft.com/office/powerpoint/2010/main" val="75681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2</a:t>
            </a:fld>
            <a:endParaRPr lang="en-US" dirty="0"/>
          </a:p>
        </p:txBody>
      </p:sp>
    </p:spTree>
    <p:extLst>
      <p:ext uri="{BB962C8B-B14F-4D97-AF65-F5344CB8AC3E}">
        <p14:creationId xmlns:p14="http://schemas.microsoft.com/office/powerpoint/2010/main" val="273926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guide is a combination of Developmental Disabilities Assistance and Bill of Rights Act content (DD Act), guidance on developing the state plan, resource links and examples. Three sections of the guide are color coded. The DD Act content is marked with an orange header, guidance is in blue and information about the state plan assurances has a purple header. </a:t>
            </a:r>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3</a:t>
            </a:fld>
            <a:endParaRPr lang="en-US" dirty="0"/>
          </a:p>
        </p:txBody>
      </p:sp>
    </p:spTree>
    <p:extLst>
      <p:ext uri="{BB962C8B-B14F-4D97-AF65-F5344CB8AC3E}">
        <p14:creationId xmlns:p14="http://schemas.microsoft.com/office/powerpoint/2010/main" val="375704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find out more information, there are green “find out more” icons throughout the guide that will link or direct you to either another section of the document or an outside source…for more information. </a:t>
            </a:r>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4</a:t>
            </a:fld>
            <a:endParaRPr lang="en-US" dirty="0"/>
          </a:p>
        </p:txBody>
      </p:sp>
    </p:spTree>
    <p:extLst>
      <p:ext uri="{BB962C8B-B14F-4D97-AF65-F5344CB8AC3E}">
        <p14:creationId xmlns:p14="http://schemas.microsoft.com/office/powerpoint/2010/main" val="319431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of contents includes an introduction section, “What doe the DD Act Say?” which will be outlined in orange. A Developing the State Plan section that includes six steps. Step 1) Generating a Timeline and Reviewing Progress includes two timelines and some basic information about assessing progress on the current five year state plan. Step 2) Data Collection and Analysis includes, Tips for Collecting Data, Review of Inter-agency Initiatives, Determining un-served and under-served populations, Collaboration, DD Council Member Involvement, Data Analysis and Presentation to Council Members. Step 3) Developing the Plan by Envisioning the Future includes, Strategies for Developing the Plan, and Prioritizing and Developing the Goals.  Step 4) Developing the Evaluation Plan includes, DD Act requirements with regard to the DD Council Annual Report and the types of information that should be included as part of the DD Council's evaluation plan for measuring progress on goals. </a:t>
            </a:r>
            <a:r>
              <a:rPr lang="en-US" dirty="0">
                <a:latin typeface="Calibri" panose="020F0502020204030204" pitchFamily="34" charset="0"/>
                <a:cs typeface="Calibri" panose="020F0502020204030204" pitchFamily="34" charset="0"/>
              </a:rPr>
              <a:t>Step 5) Public Review, includes the process that Councils engage in to ensure citizens of each State and Territory have the opportunity to review and comment on the draft State plan. </a:t>
            </a:r>
            <a:r>
              <a:rPr lang="en-US" dirty="0"/>
              <a:t>Step 6) Budget, includes DD Act information related to the budget and tips for filling out the proposed budget for the state plan. The final sections include the assurances and appendices. Remember – the appendices will include additional information on steps for developing the plan.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5</a:t>
            </a:fld>
            <a:endParaRPr lang="en-US" dirty="0"/>
          </a:p>
        </p:txBody>
      </p:sp>
    </p:spTree>
    <p:extLst>
      <p:ext uri="{BB962C8B-B14F-4D97-AF65-F5344CB8AC3E}">
        <p14:creationId xmlns:p14="http://schemas.microsoft.com/office/powerpoint/2010/main" val="212661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Appendix A-F includes additional information</a:t>
            </a:r>
            <a:r>
              <a:rPr lang="en-US" baseline="0" dirty="0" smtClean="0"/>
              <a:t> and resources with regard to,</a:t>
            </a:r>
            <a:r>
              <a:rPr lang="en-US" dirty="0" smtClean="0"/>
              <a:t> Planning </a:t>
            </a:r>
            <a:r>
              <a:rPr lang="en-US" dirty="0"/>
              <a:t>Tips and </a:t>
            </a:r>
            <a:r>
              <a:rPr lang="en-US" dirty="0" smtClean="0"/>
              <a:t>Information, DD Prevalence, Comprehensive </a:t>
            </a:r>
            <a:r>
              <a:rPr lang="en-US" dirty="0"/>
              <a:t>Rev. &amp; Analysis/General </a:t>
            </a:r>
            <a:r>
              <a:rPr lang="en-US" dirty="0" smtClean="0"/>
              <a:t>Resources, Goals</a:t>
            </a:r>
            <a:r>
              <a:rPr lang="en-US" dirty="0"/>
              <a:t>, Objectives and Outcomes with </a:t>
            </a:r>
            <a:r>
              <a:rPr lang="en-US" dirty="0" smtClean="0"/>
              <a:t>Examples, Logic </a:t>
            </a:r>
            <a:r>
              <a:rPr lang="en-US" dirty="0"/>
              <a:t>Models and </a:t>
            </a:r>
            <a:r>
              <a:rPr lang="en-US" dirty="0" smtClean="0"/>
              <a:t>Evaluation plans with examples, and the How </a:t>
            </a:r>
            <a:r>
              <a:rPr lang="en-US" dirty="0"/>
              <a:t>to calculate a Rate (per 100,000) </a:t>
            </a:r>
            <a:r>
              <a:rPr lang="en-US" dirty="0" smtClean="0"/>
              <a:t>formula. </a:t>
            </a:r>
            <a:endParaRPr lang="en-US" dirty="0"/>
          </a:p>
          <a:p>
            <a:r>
              <a:rPr lang="en-US" baseline="0" dirty="0" smtClean="0"/>
              <a:t>Any questions on how the guide is organized? Next we will review in more detail how the resources in the CRA section are divided.  </a:t>
            </a:r>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6</a:t>
            </a:fld>
            <a:endParaRPr lang="en-US" dirty="0"/>
          </a:p>
        </p:txBody>
      </p:sp>
    </p:spTree>
    <p:extLst>
      <p:ext uri="{BB962C8B-B14F-4D97-AF65-F5344CB8AC3E}">
        <p14:creationId xmlns:p14="http://schemas.microsoft.com/office/powerpoint/2010/main" val="75945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how the resources for the CRA section are broken down in your guide. Appendix</a:t>
            </a:r>
            <a:r>
              <a:rPr lang="en-US" dirty="0" smtClean="0"/>
              <a:t> B i</a:t>
            </a:r>
            <a:r>
              <a:rPr lang="en-US" baseline="0" dirty="0" smtClean="0"/>
              <a:t>ncludes DD prevalence rate data. OIDD shared that Councils can continue to use the 1.58% rate. If there are any changes in using this rate, we will be informed.  Appendix C,  CRA/general resources. This section includes State information, </a:t>
            </a:r>
            <a:r>
              <a:rPr lang="en-US" dirty="0" smtClean="0"/>
              <a:t>S</a:t>
            </a:r>
            <a:r>
              <a:rPr lang="en-US" baseline="0" dirty="0" smtClean="0"/>
              <a:t>tate/territory disability characteristics and demographic information. For even more specificity, Appendix</a:t>
            </a:r>
            <a:r>
              <a:rPr lang="en-US" dirty="0" smtClean="0"/>
              <a:t> C also </a:t>
            </a:r>
            <a:r>
              <a:rPr lang="en-US" baseline="0" dirty="0" smtClean="0"/>
              <a:t>covers </a:t>
            </a:r>
            <a:r>
              <a:rPr lang="en-US" dirty="0" smtClean="0"/>
              <a:t>the </a:t>
            </a:r>
            <a:r>
              <a:rPr lang="en-US" baseline="0" dirty="0" smtClean="0"/>
              <a:t>Portrait of the State Services </a:t>
            </a:r>
            <a:r>
              <a:rPr lang="en-US" dirty="0" smtClean="0"/>
              <a:t>sec</a:t>
            </a:r>
            <a:r>
              <a:rPr lang="en-US" baseline="0" dirty="0" smtClean="0"/>
              <a:t>tion of the CRA. These resources cover each area of emphasis. Lastly, Appendix</a:t>
            </a:r>
            <a:r>
              <a:rPr lang="en-US" dirty="0" smtClean="0"/>
              <a:t> C has links and information related to the </a:t>
            </a:r>
            <a:r>
              <a:rPr lang="en-US" baseline="0" dirty="0" smtClean="0"/>
              <a:t>Analysis of State Issues and Challenges, </a:t>
            </a:r>
            <a:r>
              <a:rPr lang="en-US" dirty="0"/>
              <a:t>which includes Waiting List </a:t>
            </a:r>
            <a:r>
              <a:rPr lang="en-US" dirty="0" smtClean="0"/>
              <a:t>information,</a:t>
            </a:r>
            <a:r>
              <a:rPr lang="en-US" baseline="0" dirty="0" smtClean="0"/>
              <a:t> Criteria for Eligibility of services and the</a:t>
            </a:r>
            <a:r>
              <a:rPr lang="en-US" dirty="0" smtClean="0"/>
              <a:t> Availability of</a:t>
            </a:r>
            <a:r>
              <a:rPr lang="en-US" baseline="0" dirty="0" smtClean="0"/>
              <a:t> Assistive </a:t>
            </a:r>
            <a:r>
              <a:rPr lang="en-US" dirty="0" smtClean="0"/>
              <a:t>T</a:t>
            </a:r>
            <a:r>
              <a:rPr lang="en-US" baseline="0" dirty="0" smtClean="0"/>
              <a:t>echnology</a:t>
            </a:r>
            <a:r>
              <a:rPr lang="en-US" dirty="0" smtClean="0"/>
              <a:t>.</a:t>
            </a:r>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7</a:t>
            </a:fld>
            <a:endParaRPr lang="en-US" dirty="0"/>
          </a:p>
        </p:txBody>
      </p:sp>
    </p:spTree>
    <p:extLst>
      <p:ext uri="{BB962C8B-B14F-4D97-AF65-F5344CB8AC3E}">
        <p14:creationId xmlns:p14="http://schemas.microsoft.com/office/powerpoint/2010/main" val="377468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guide, there </a:t>
            </a:r>
            <a:r>
              <a:rPr lang="en-US" baseline="0" dirty="0" smtClean="0"/>
              <a:t> are specific areas of emphasis marked with an asterisk. Those sections are REQUIRED to</a:t>
            </a:r>
            <a:r>
              <a:rPr lang="en-US" dirty="0" smtClean="0"/>
              <a:t> be included in</a:t>
            </a:r>
            <a:r>
              <a:rPr lang="en-US" baseline="0" dirty="0" smtClean="0"/>
              <a:t> the State Plan template in the ACL reporting system. Those without an asterisk are optional. IMPORTANT NOTE: If you are developing a goal around an area of emphasis that is considered “optional”, TA recommends including it in the CRA. As part of the rationale for goal selection, your Council will need to justify how it prioritized</a:t>
            </a:r>
            <a:r>
              <a:rPr lang="en-US" dirty="0" smtClean="0"/>
              <a:t> its </a:t>
            </a:r>
            <a:r>
              <a:rPr lang="en-US" baseline="0" dirty="0" smtClean="0"/>
              <a:t>goals and that rationale should link back to data and public input within the CRA section. </a:t>
            </a:r>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8</a:t>
            </a:fld>
            <a:endParaRPr lang="en-US" dirty="0"/>
          </a:p>
        </p:txBody>
      </p:sp>
    </p:spTree>
    <p:extLst>
      <p:ext uri="{BB962C8B-B14F-4D97-AF65-F5344CB8AC3E}">
        <p14:creationId xmlns:p14="http://schemas.microsoft.com/office/powerpoint/2010/main" val="267718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know the different sections of the guide and what is covered under each, let’s briefly review resources to inform the CRA section. </a:t>
            </a:r>
            <a:r>
              <a:rPr lang="en-US" dirty="0" smtClean="0"/>
              <a:t>There</a:t>
            </a:r>
            <a:r>
              <a:rPr lang="en-US" baseline="0" dirty="0" smtClean="0"/>
              <a:t> are many resources in the guide to inform the CRA, we are just going to highlight several main links and reports. </a:t>
            </a:r>
            <a:endParaRPr lang="en-US" dirty="0"/>
          </a:p>
        </p:txBody>
      </p:sp>
      <p:sp>
        <p:nvSpPr>
          <p:cNvPr id="4" name="Slide Number Placeholder 3"/>
          <p:cNvSpPr>
            <a:spLocks noGrp="1"/>
          </p:cNvSpPr>
          <p:nvPr>
            <p:ph type="sldNum" sz="quarter" idx="10"/>
          </p:nvPr>
        </p:nvSpPr>
        <p:spPr/>
        <p:txBody>
          <a:bodyPr/>
          <a:lstStyle/>
          <a:p>
            <a:fld id="{30EFF475-0BF9-480E-92BA-B25638B47952}" type="slidenum">
              <a:rPr lang="en-US" smtClean="0"/>
              <a:t>9</a:t>
            </a:fld>
            <a:endParaRPr lang="en-US" dirty="0"/>
          </a:p>
        </p:txBody>
      </p:sp>
    </p:spTree>
    <p:extLst>
      <p:ext uri="{BB962C8B-B14F-4D97-AF65-F5344CB8AC3E}">
        <p14:creationId xmlns:p14="http://schemas.microsoft.com/office/powerpoint/2010/main" val="328902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dirty="0"/>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1/9/2020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6206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0401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1/9/2020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7551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9348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1/9/2020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0982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dirty="0"/>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1/9/2020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702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1/9/2020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4967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2753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1/9/2020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6362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2545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dirty="0"/>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1/9/2020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978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dirty="0"/>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1/9/2020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280216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statisticalatlas.com/United-States/Overview"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nationalcoreindicators.org/upload/core-indicators/NCI_AtAGlanceReport_1718_Final_May2019.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disabilitycompendium.org/sites/default/files/user-uploads/2018_Compendium_Accessible_AbobeReaderFriendly.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2.ed.gov/about/reports/annual/osep/2018/parts-b-c/40th-arc-for-idea.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countyhealthrankings.org/reports/2019-county-health-rankings-key-findings-repor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mailto:acastillo-epps@nacdd.or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p:txBody>
          <a:bodyPr/>
          <a:lstStyle/>
          <a:p>
            <a:pPr algn="l"/>
            <a:r>
              <a:rPr lang="tr-TR" dirty="0">
                <a:cs typeface="Calibri Light" panose="020F0302020204030204"/>
              </a:rPr>
              <a:t>2022-2026 State Plan </a:t>
            </a:r>
            <a:r>
              <a:rPr lang="tr-TR" dirty="0" smtClean="0">
                <a:cs typeface="Calibri Light" panose="020F0302020204030204"/>
              </a:rPr>
              <a:t>Development</a:t>
            </a:r>
            <a:r>
              <a:rPr lang="en-US" dirty="0" smtClean="0">
                <a:cs typeface="Calibri Light" panose="020F0302020204030204"/>
              </a:rPr>
              <a:t> Resource</a:t>
            </a:r>
            <a:endParaRPr lang="tr-TR" dirty="0">
              <a:cs typeface="Calibri Light" panose="020F0302020204030204"/>
            </a:endParaRP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p:txBody>
          <a:bodyPr vert="horz" lIns="91440" tIns="0" rIns="91440" bIns="45720" rtlCol="0" anchor="t">
            <a:normAutofit/>
          </a:bodyPr>
          <a:lstStyle/>
          <a:p>
            <a:r>
              <a:rPr lang="tr-TR" sz="2000" b="1" i="1" dirty="0" err="1">
                <a:latin typeface="Calibri" panose="020F0502020204030204" pitchFamily="34" charset="0"/>
                <a:cs typeface="Calibri" panose="020F0502020204030204" pitchFamily="34" charset="0"/>
              </a:rPr>
              <a:t>With</a:t>
            </a:r>
            <a:r>
              <a:rPr lang="tr-TR" sz="2000" b="1" i="1" dirty="0">
                <a:latin typeface="Calibri" panose="020F0502020204030204" pitchFamily="34" charset="0"/>
                <a:cs typeface="Calibri" panose="020F0502020204030204" pitchFamily="34" charset="0"/>
              </a:rPr>
              <a:t> </a:t>
            </a:r>
            <a:r>
              <a:rPr lang="tr-TR" sz="2000" b="1" i="1" dirty="0" err="1">
                <a:latin typeface="Calibri" panose="020F0502020204030204" pitchFamily="34" charset="0"/>
                <a:cs typeface="Calibri" panose="020F0502020204030204" pitchFamily="34" charset="0"/>
              </a:rPr>
              <a:t>additional</a:t>
            </a:r>
            <a:r>
              <a:rPr lang="tr-TR" sz="2000" b="1" i="1" dirty="0">
                <a:latin typeface="Calibri" panose="020F0502020204030204" pitchFamily="34" charset="0"/>
                <a:cs typeface="Calibri" panose="020F0502020204030204" pitchFamily="34" charset="0"/>
              </a:rPr>
              <a:t> </a:t>
            </a:r>
            <a:r>
              <a:rPr lang="tr-TR" sz="2000" b="1" i="1" dirty="0" err="1">
                <a:latin typeface="Calibri" panose="020F0502020204030204" pitchFamily="34" charset="0"/>
                <a:cs typeface="Calibri" panose="020F0502020204030204" pitchFamily="34" charset="0"/>
              </a:rPr>
              <a:t>resources</a:t>
            </a:r>
            <a:r>
              <a:rPr lang="tr-TR" sz="2000" b="1" i="1" dirty="0">
                <a:latin typeface="Calibri" panose="020F0502020204030204" pitchFamily="34" charset="0"/>
                <a:cs typeface="Calibri" panose="020F0502020204030204" pitchFamily="34" charset="0"/>
              </a:rPr>
              <a:t> </a:t>
            </a:r>
            <a:r>
              <a:rPr lang="tr-TR" sz="2000" b="1" i="1" dirty="0" err="1">
                <a:latin typeface="Calibri" panose="020F0502020204030204" pitchFamily="34" charset="0"/>
                <a:cs typeface="Calibri" panose="020F0502020204030204" pitchFamily="34" charset="0"/>
              </a:rPr>
              <a:t>to</a:t>
            </a:r>
            <a:r>
              <a:rPr lang="tr-TR" sz="2000" b="1" i="1" dirty="0">
                <a:latin typeface="Calibri" panose="020F0502020204030204" pitchFamily="34" charset="0"/>
                <a:cs typeface="Calibri" panose="020F0502020204030204" pitchFamily="34" charset="0"/>
              </a:rPr>
              <a:t> </a:t>
            </a:r>
            <a:r>
              <a:rPr lang="tr-TR" sz="2000" b="1" i="1" dirty="0" err="1">
                <a:latin typeface="Calibri" panose="020F0502020204030204" pitchFamily="34" charset="0"/>
                <a:cs typeface="Calibri" panose="020F0502020204030204" pitchFamily="34" charset="0"/>
              </a:rPr>
              <a:t>support</a:t>
            </a:r>
            <a:r>
              <a:rPr lang="tr-TR" sz="2000" b="1" i="1" dirty="0">
                <a:latin typeface="Calibri" panose="020F0502020204030204" pitchFamily="34" charset="0"/>
                <a:cs typeface="Calibri" panose="020F0502020204030204" pitchFamily="34" charset="0"/>
              </a:rPr>
              <a:t> </a:t>
            </a:r>
            <a:r>
              <a:rPr lang="tr-TR" sz="2000" b="1" i="1" dirty="0" err="1">
                <a:latin typeface="Calibri" panose="020F0502020204030204" pitchFamily="34" charset="0"/>
                <a:cs typeface="Calibri" panose="020F0502020204030204" pitchFamily="34" charset="0"/>
              </a:rPr>
              <a:t>the</a:t>
            </a:r>
            <a:r>
              <a:rPr lang="tr-TR" sz="2000" b="1" i="1" dirty="0">
                <a:latin typeface="Calibri" panose="020F0502020204030204" pitchFamily="34" charset="0"/>
                <a:cs typeface="Calibri" panose="020F0502020204030204" pitchFamily="34" charset="0"/>
              </a:rPr>
              <a:t> </a:t>
            </a:r>
            <a:r>
              <a:rPr lang="tr-TR" sz="2000" b="1" i="1" dirty="0" err="1">
                <a:latin typeface="Calibri" panose="020F0502020204030204" pitchFamily="34" charset="0"/>
                <a:cs typeface="Calibri" panose="020F0502020204030204" pitchFamily="34" charset="0"/>
              </a:rPr>
              <a:t>Comprehensive</a:t>
            </a:r>
            <a:r>
              <a:rPr lang="tr-TR" sz="2000" b="1" i="1" dirty="0">
                <a:latin typeface="Calibri" panose="020F0502020204030204" pitchFamily="34" charset="0"/>
                <a:cs typeface="Calibri" panose="020F0502020204030204" pitchFamily="34" charset="0"/>
              </a:rPr>
              <a:t> </a:t>
            </a:r>
            <a:r>
              <a:rPr lang="tr-TR" sz="2000" b="1" i="1" dirty="0" err="1">
                <a:latin typeface="Calibri" panose="020F0502020204030204" pitchFamily="34" charset="0"/>
                <a:cs typeface="Calibri" panose="020F0502020204030204" pitchFamily="34" charset="0"/>
              </a:rPr>
              <a:t>Review</a:t>
            </a:r>
            <a:r>
              <a:rPr lang="tr-TR" sz="2000" b="1" i="1" dirty="0">
                <a:latin typeface="Calibri" panose="020F0502020204030204" pitchFamily="34" charset="0"/>
                <a:cs typeface="Calibri" panose="020F0502020204030204" pitchFamily="34" charset="0"/>
              </a:rPr>
              <a:t> &amp; Analysis</a:t>
            </a:r>
          </a:p>
        </p:txBody>
      </p:sp>
      <p:pic>
        <p:nvPicPr>
          <p:cNvPr id="4" name="Picture 4" descr="ITACC logo" title="ITACC">
            <a:extLst>
              <a:ext uri="{FF2B5EF4-FFF2-40B4-BE49-F238E27FC236}">
                <a16:creationId xmlns:a16="http://schemas.microsoft.com/office/drawing/2014/main" id="{2B688DCE-8C5C-4373-8495-0EC8FCB030D2}"/>
              </a:ext>
            </a:extLst>
          </p:cNvPr>
          <p:cNvPicPr>
            <a:picLocks noChangeAspect="1"/>
          </p:cNvPicPr>
          <p:nvPr/>
        </p:nvPicPr>
        <p:blipFill>
          <a:blip r:embed="rId3"/>
          <a:stretch>
            <a:fillRect/>
          </a:stretch>
        </p:blipFill>
        <p:spPr>
          <a:xfrm>
            <a:off x="8012080" y="2075504"/>
            <a:ext cx="2420584" cy="1260815"/>
          </a:xfrm>
          <a:prstGeom prst="rect">
            <a:avLst/>
          </a:prstGeom>
        </p:spPr>
      </p:pic>
    </p:spTree>
    <p:extLst>
      <p:ext uri="{BB962C8B-B14F-4D97-AF65-F5344CB8AC3E}">
        <p14:creationId xmlns:p14="http://schemas.microsoft.com/office/powerpoint/2010/main" val="426286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Highlighted Resources and reports</a:t>
            </a:r>
            <a:endParaRPr lang="en-US" dirty="0"/>
          </a:p>
        </p:txBody>
      </p:sp>
      <p:sp>
        <p:nvSpPr>
          <p:cNvPr id="3" name="Content Placeholder 2"/>
          <p:cNvSpPr>
            <a:spLocks noGrp="1"/>
          </p:cNvSpPr>
          <p:nvPr>
            <p:ph sz="half" idx="1"/>
          </p:nvPr>
        </p:nvSpPr>
        <p:spPr>
          <a:xfrm>
            <a:off x="5152408" y="1173678"/>
            <a:ext cx="6269591" cy="1577406"/>
          </a:xfrm>
        </p:spPr>
        <p:txBody>
          <a:bodyPr>
            <a:noAutofit/>
          </a:bodyPr>
          <a:lstStyle/>
          <a:p>
            <a:r>
              <a:rPr lang="en-US" sz="2400" b="1" dirty="0" smtClean="0">
                <a:latin typeface="Calibri" panose="020F0502020204030204" pitchFamily="34" charset="0"/>
                <a:cs typeface="Calibri" panose="020F0502020204030204" pitchFamily="34" charset="0"/>
              </a:rPr>
              <a:t>Longitudinal </a:t>
            </a:r>
            <a:r>
              <a:rPr lang="en-US" sz="2400" b="1" dirty="0">
                <a:latin typeface="Calibri" panose="020F0502020204030204" pitchFamily="34" charset="0"/>
                <a:cs typeface="Calibri" panose="020F0502020204030204" pitchFamily="34" charset="0"/>
              </a:rPr>
              <a:t>Data Projects of National Significance: Data for the DD Council’s 5-year plans. </a:t>
            </a:r>
            <a:endParaRPr lang="en-US" sz="2400" b="1" dirty="0" smtClean="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sz="half" idx="2"/>
          </p:nvPr>
        </p:nvPicPr>
        <p:blipFill>
          <a:blip r:embed="rId3"/>
          <a:stretch>
            <a:fillRect/>
          </a:stretch>
        </p:blipFill>
        <p:spPr>
          <a:xfrm>
            <a:off x="6163129" y="3216678"/>
            <a:ext cx="4248148" cy="31861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96585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Highlighted Resources and reports</a:t>
            </a:r>
            <a:endParaRPr lang="en-US" dirty="0"/>
          </a:p>
        </p:txBody>
      </p:sp>
      <p:sp>
        <p:nvSpPr>
          <p:cNvPr id="3" name="Content Placeholder 2"/>
          <p:cNvSpPr>
            <a:spLocks noGrp="1"/>
          </p:cNvSpPr>
          <p:nvPr>
            <p:ph sz="half" idx="1"/>
          </p:nvPr>
        </p:nvSpPr>
        <p:spPr>
          <a:xfrm>
            <a:off x="5089347" y="1093338"/>
            <a:ext cx="6269591" cy="1634095"/>
          </a:xfrm>
        </p:spPr>
        <p:txBody>
          <a:bodyPr>
            <a:noAutofit/>
          </a:bodyPr>
          <a:lstStyle/>
          <a:p>
            <a:r>
              <a:rPr lang="en-US" sz="2400" b="1" dirty="0">
                <a:latin typeface="Calibri" panose="020F0502020204030204" pitchFamily="34" charset="0"/>
                <a:cs typeface="Calibri" panose="020F0502020204030204" pitchFamily="34" charset="0"/>
                <a:hlinkClick r:id="rId3"/>
              </a:rPr>
              <a:t>Statistical Atlas Overview </a:t>
            </a:r>
            <a:r>
              <a:rPr lang="en-US" sz="2400" b="1" dirty="0" smtClean="0">
                <a:latin typeface="Calibri" panose="020F0502020204030204" pitchFamily="34" charset="0"/>
                <a:cs typeface="Calibri" panose="020F0502020204030204" pitchFamily="34" charset="0"/>
                <a:hlinkClick r:id="rId3"/>
              </a:rPr>
              <a:t>page</a:t>
            </a:r>
            <a:r>
              <a:rPr lang="en-US" sz="2400" b="1" dirty="0">
                <a:latin typeface="Calibri" panose="020F0502020204030204" pitchFamily="34" charset="0"/>
                <a:cs typeface="Calibri" panose="020F0502020204030204" pitchFamily="34" charset="0"/>
              </a:rPr>
              <a:t/>
            </a:r>
            <a:br>
              <a:rPr lang="en-US" sz="2400" b="1" dirty="0">
                <a:latin typeface="Calibri" panose="020F0502020204030204" pitchFamily="34" charset="0"/>
                <a:cs typeface="Calibri" panose="020F0502020204030204" pitchFamily="34" charset="0"/>
              </a:rPr>
            </a:br>
            <a:r>
              <a:rPr lang="en-US" sz="2400" b="1" dirty="0" smtClean="0">
                <a:latin typeface="Calibri" panose="020F0502020204030204" pitchFamily="34" charset="0"/>
                <a:cs typeface="Calibri" panose="020F0502020204030204" pitchFamily="34" charset="0"/>
              </a:rPr>
              <a:t>Demographics</a:t>
            </a:r>
            <a:r>
              <a:rPr lang="en-US" sz="2400" b="1" dirty="0">
                <a:latin typeface="Calibri" panose="020F0502020204030204" pitchFamily="34" charset="0"/>
                <a:cs typeface="Calibri" panose="020F0502020204030204" pitchFamily="34" charset="0"/>
              </a:rPr>
              <a:t>, Income and </a:t>
            </a:r>
            <a:r>
              <a:rPr lang="en-US" sz="2400" b="1" dirty="0" smtClean="0">
                <a:latin typeface="Calibri" panose="020F0502020204030204" pitchFamily="34" charset="0"/>
                <a:cs typeface="Calibri" panose="020F0502020204030204" pitchFamily="34" charset="0"/>
              </a:rPr>
              <a:t>Education (Data from the US Census)</a:t>
            </a:r>
            <a:br>
              <a:rPr lang="en-US" sz="2400" b="1" dirty="0" smtClean="0">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a:p>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65004" y="2865804"/>
            <a:ext cx="4718275" cy="3403346"/>
          </a:xfrm>
        </p:spPr>
      </p:pic>
    </p:spTree>
    <p:extLst>
      <p:ext uri="{BB962C8B-B14F-4D97-AF65-F5344CB8AC3E}">
        <p14:creationId xmlns:p14="http://schemas.microsoft.com/office/powerpoint/2010/main" val="1060857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Highlighted Resources and reports</a:t>
            </a:r>
            <a:endParaRPr lang="en-US" dirty="0"/>
          </a:p>
        </p:txBody>
      </p:sp>
      <p:sp>
        <p:nvSpPr>
          <p:cNvPr id="3" name="Content Placeholder 2"/>
          <p:cNvSpPr>
            <a:spLocks noGrp="1"/>
          </p:cNvSpPr>
          <p:nvPr>
            <p:ph sz="half" idx="1"/>
          </p:nvPr>
        </p:nvSpPr>
        <p:spPr>
          <a:xfrm>
            <a:off x="5047503" y="1383491"/>
            <a:ext cx="6516505" cy="956178"/>
          </a:xfrm>
        </p:spPr>
        <p:txBody>
          <a:bodyPr>
            <a:noAutofit/>
          </a:bodyPr>
          <a:lstStyle/>
          <a:p>
            <a:r>
              <a:rPr lang="en-US" sz="2400" b="1" dirty="0" smtClean="0">
                <a:latin typeface="Calibri" panose="020F0502020204030204" pitchFamily="34" charset="0"/>
                <a:cs typeface="Calibri" panose="020F0502020204030204" pitchFamily="34" charset="0"/>
                <a:hlinkClick r:id="rId3"/>
              </a:rPr>
              <a:t>National Core Indicators, At-A-Glance Report </a:t>
            </a:r>
            <a:r>
              <a:rPr lang="en-US" sz="2400" b="1" dirty="0" smtClean="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2017-2018</a:t>
            </a:r>
            <a:r>
              <a:rPr lang="en-US" sz="2400" b="1" dirty="0" smtClean="0">
                <a:latin typeface="Calibri" panose="020F0502020204030204" pitchFamily="34" charset="0"/>
                <a:cs typeface="Calibri" panose="020F0502020204030204" pitchFamily="34" charset="0"/>
              </a:rPr>
              <a:t>)</a:t>
            </a:r>
            <a:br>
              <a:rPr lang="en-US" sz="2400" b="1" dirty="0" smtClean="0">
                <a:latin typeface="Calibri" panose="020F0502020204030204" pitchFamily="34" charset="0"/>
                <a:cs typeface="Calibri" panose="020F0502020204030204" pitchFamily="34" charset="0"/>
              </a:rPr>
            </a:br>
            <a:r>
              <a:rPr lang="en-US" dirty="0"/>
              <a:t/>
            </a:r>
            <a:br>
              <a:rPr lang="en-US" dirty="0"/>
            </a:br>
            <a:endParaRPr lang="en-US" sz="2400" b="1" dirty="0">
              <a:latin typeface="Calibri" panose="020F0502020204030204" pitchFamily="34" charset="0"/>
              <a:cs typeface="Calibri" panose="020F0502020204030204" pitchFamily="34" charset="0"/>
            </a:endParaRPr>
          </a:p>
          <a:p>
            <a:pPr marL="0" indent="0">
              <a:buNone/>
            </a:pPr>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20732" y="2339669"/>
            <a:ext cx="3370045" cy="4258212"/>
          </a:xfrm>
        </p:spPr>
      </p:pic>
    </p:spTree>
    <p:extLst>
      <p:ext uri="{BB962C8B-B14F-4D97-AF65-F5344CB8AC3E}">
        <p14:creationId xmlns:p14="http://schemas.microsoft.com/office/powerpoint/2010/main" val="3056623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Highlighted Resources and reports</a:t>
            </a:r>
            <a:endParaRPr lang="en-US" dirty="0"/>
          </a:p>
        </p:txBody>
      </p:sp>
      <p:sp>
        <p:nvSpPr>
          <p:cNvPr id="3" name="Content Placeholder 2"/>
          <p:cNvSpPr>
            <a:spLocks noGrp="1"/>
          </p:cNvSpPr>
          <p:nvPr>
            <p:ph sz="half" idx="1"/>
          </p:nvPr>
        </p:nvSpPr>
        <p:spPr>
          <a:xfrm>
            <a:off x="5064436" y="1189444"/>
            <a:ext cx="6269591" cy="694536"/>
          </a:xfrm>
        </p:spPr>
        <p:txBody>
          <a:bodyPr>
            <a:noAutofit/>
          </a:bodyPr>
          <a:lstStyle/>
          <a:p>
            <a:r>
              <a:rPr lang="en-US" sz="2400" b="1" dirty="0">
                <a:solidFill>
                  <a:schemeClr val="dk1"/>
                </a:solidFill>
                <a:latin typeface="Calibri" panose="020F0502020204030204" pitchFamily="34" charset="0"/>
                <a:cs typeface="Calibri" panose="020F0502020204030204" pitchFamily="34" charset="0"/>
                <a:hlinkClick r:id="rId3"/>
              </a:rPr>
              <a:t>Annual Disability Statistics Compendium </a:t>
            </a:r>
            <a:r>
              <a:rPr lang="en-US" sz="2400" b="1" dirty="0" smtClean="0">
                <a:solidFill>
                  <a:schemeClr val="dk1"/>
                </a:solidFill>
                <a:latin typeface="Calibri" panose="020F0502020204030204" pitchFamily="34" charset="0"/>
                <a:cs typeface="Calibri" panose="020F0502020204030204" pitchFamily="34" charset="0"/>
                <a:hlinkClick r:id="rId3"/>
              </a:rPr>
              <a:t>2018</a:t>
            </a:r>
            <a:r>
              <a:rPr lang="en-US" sz="2400" b="1" dirty="0" smtClean="0">
                <a:solidFill>
                  <a:schemeClr val="dk1"/>
                </a:solidFill>
                <a:latin typeface="Calibri" panose="020F0502020204030204" pitchFamily="34" charset="0"/>
                <a:cs typeface="Calibri" panose="020F0502020204030204" pitchFamily="34" charset="0"/>
              </a:rPr>
              <a:t/>
            </a:r>
            <a:br>
              <a:rPr lang="en-US" sz="2400" b="1" dirty="0" smtClean="0">
                <a:solidFill>
                  <a:schemeClr val="dk1"/>
                </a:solidFill>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a:p>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58308" y="2191408"/>
            <a:ext cx="3481849" cy="4469368"/>
          </a:xfrm>
        </p:spPr>
      </p:pic>
    </p:spTree>
    <p:extLst>
      <p:ext uri="{BB962C8B-B14F-4D97-AF65-F5344CB8AC3E}">
        <p14:creationId xmlns:p14="http://schemas.microsoft.com/office/powerpoint/2010/main" val="2822181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Highlighted Resources and reports</a:t>
            </a:r>
            <a:endParaRPr lang="en-US" dirty="0"/>
          </a:p>
        </p:txBody>
      </p:sp>
      <p:sp>
        <p:nvSpPr>
          <p:cNvPr id="3" name="Content Placeholder 2"/>
          <p:cNvSpPr>
            <a:spLocks noGrp="1"/>
          </p:cNvSpPr>
          <p:nvPr>
            <p:ph sz="half" idx="1"/>
          </p:nvPr>
        </p:nvSpPr>
        <p:spPr>
          <a:xfrm>
            <a:off x="4812191" y="960121"/>
            <a:ext cx="6948886" cy="1356688"/>
          </a:xfrm>
        </p:spPr>
        <p:txBody>
          <a:bodyPr>
            <a:noAutofit/>
          </a:bodyPr>
          <a:lstStyle/>
          <a:p>
            <a:r>
              <a:rPr lang="en-US" sz="2400" b="1" dirty="0">
                <a:latin typeface="Calibri" panose="020F0502020204030204" pitchFamily="34" charset="0"/>
                <a:cs typeface="Calibri" panose="020F0502020204030204" pitchFamily="34" charset="0"/>
                <a:hlinkClick r:id="rId3"/>
              </a:rPr>
              <a:t>40</a:t>
            </a:r>
            <a:r>
              <a:rPr lang="en-US" sz="2400" b="1" baseline="30000" dirty="0">
                <a:latin typeface="Calibri" panose="020F0502020204030204" pitchFamily="34" charset="0"/>
                <a:cs typeface="Calibri" panose="020F0502020204030204" pitchFamily="34" charset="0"/>
                <a:hlinkClick r:id="rId3"/>
              </a:rPr>
              <a:t>TH</a:t>
            </a:r>
            <a:r>
              <a:rPr lang="en-US" sz="2400" b="1" dirty="0">
                <a:latin typeface="Calibri" panose="020F0502020204030204" pitchFamily="34" charset="0"/>
                <a:cs typeface="Calibri" panose="020F0502020204030204" pitchFamily="34" charset="0"/>
                <a:hlinkClick r:id="rId3"/>
              </a:rPr>
              <a:t> Annual Report to Congress </a:t>
            </a:r>
            <a:r>
              <a:rPr lang="en-US" sz="2400" b="1" dirty="0" smtClean="0">
                <a:latin typeface="Calibri" panose="020F0502020204030204" pitchFamily="34" charset="0"/>
                <a:cs typeface="Calibri" panose="020F0502020204030204" pitchFamily="34" charset="0"/>
              </a:rPr>
              <a:t> - on </a:t>
            </a:r>
            <a:r>
              <a:rPr lang="en-US" sz="2400" b="1" dirty="0">
                <a:latin typeface="Calibri" panose="020F0502020204030204" pitchFamily="34" charset="0"/>
                <a:cs typeface="Calibri" panose="020F0502020204030204" pitchFamily="34" charset="0"/>
              </a:rPr>
              <a:t>the Implementation of the Individuals with Disabilities Education Act </a:t>
            </a:r>
            <a:r>
              <a:rPr lang="en-US" sz="2400" b="1" dirty="0" smtClean="0">
                <a:latin typeface="Calibri" panose="020F0502020204030204" pitchFamily="34" charset="0"/>
                <a:cs typeface="Calibri" panose="020F0502020204030204" pitchFamily="34" charset="0"/>
              </a:rPr>
              <a:t>2018</a:t>
            </a:r>
            <a:r>
              <a:rPr lang="en-US" sz="2000" b="1" dirty="0" smtClean="0">
                <a:latin typeface="Calibri" panose="020F0502020204030204" pitchFamily="34" charset="0"/>
                <a:cs typeface="Calibri" panose="020F0502020204030204" pitchFamily="34" charset="0"/>
              </a:rPr>
              <a:t/>
            </a:r>
            <a:br>
              <a:rPr lang="en-US" sz="2000" b="1" dirty="0" smtClean="0">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72504" y="2478176"/>
            <a:ext cx="3028259" cy="3828030"/>
          </a:xfrm>
        </p:spPr>
      </p:pic>
    </p:spTree>
    <p:extLst>
      <p:ext uri="{BB962C8B-B14F-4D97-AF65-F5344CB8AC3E}">
        <p14:creationId xmlns:p14="http://schemas.microsoft.com/office/powerpoint/2010/main" val="850799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Highlighted Resources and reports</a:t>
            </a:r>
            <a:endParaRPr lang="en-US" dirty="0"/>
          </a:p>
        </p:txBody>
      </p:sp>
      <p:sp>
        <p:nvSpPr>
          <p:cNvPr id="3" name="Content Placeholder 2"/>
          <p:cNvSpPr>
            <a:spLocks noGrp="1"/>
          </p:cNvSpPr>
          <p:nvPr>
            <p:ph sz="half" idx="1"/>
          </p:nvPr>
        </p:nvSpPr>
        <p:spPr>
          <a:xfrm>
            <a:off x="4748920" y="856855"/>
            <a:ext cx="6269591" cy="1482814"/>
          </a:xfrm>
        </p:spPr>
        <p:txBody>
          <a:bodyPr>
            <a:noAutofit/>
          </a:bodyPr>
          <a:lstStyle/>
          <a:p>
            <a:r>
              <a:rPr lang="en-US" sz="2400" b="1" dirty="0">
                <a:solidFill>
                  <a:schemeClr val="dk1"/>
                </a:solidFill>
                <a:latin typeface="Calibri" panose="020F0502020204030204" pitchFamily="34" charset="0"/>
                <a:cs typeface="Calibri" panose="020F0502020204030204" pitchFamily="34" charset="0"/>
                <a:hlinkClick r:id="rId3"/>
              </a:rPr>
              <a:t>2019 County Health Rankings Key Findings </a:t>
            </a:r>
            <a:r>
              <a:rPr lang="en-US" sz="2400" b="1" dirty="0" smtClean="0">
                <a:solidFill>
                  <a:schemeClr val="dk1"/>
                </a:solidFill>
                <a:latin typeface="Calibri" panose="020F0502020204030204" pitchFamily="34" charset="0"/>
                <a:cs typeface="Calibri" panose="020F0502020204030204" pitchFamily="34" charset="0"/>
                <a:hlinkClick r:id="rId3"/>
              </a:rPr>
              <a:t>Report </a:t>
            </a:r>
            <a:r>
              <a:rPr lang="en-US" sz="2400" b="1" dirty="0" smtClean="0">
                <a:solidFill>
                  <a:schemeClr val="dk1"/>
                </a:solidFill>
                <a:latin typeface="Calibri" panose="020F0502020204030204" pitchFamily="34" charset="0"/>
                <a:cs typeface="Calibri" panose="020F0502020204030204" pitchFamily="34" charset="0"/>
              </a:rPr>
              <a:t>- University of Wisconsin Population Health Institute</a:t>
            </a:r>
            <a:br>
              <a:rPr lang="en-US" sz="2400" b="1" dirty="0" smtClean="0">
                <a:solidFill>
                  <a:schemeClr val="dk1"/>
                </a:solidFill>
                <a:latin typeface="Calibri" panose="020F0502020204030204" pitchFamily="34" charset="0"/>
                <a:cs typeface="Calibri" panose="020F0502020204030204" pitchFamily="34" charset="0"/>
              </a:rPr>
            </a:br>
            <a:r>
              <a:rPr lang="en-US" u="heavy" dirty="0"/>
              <a:t/>
            </a:r>
            <a:br>
              <a:rPr lang="en-US" u="heavy" dirty="0"/>
            </a:br>
            <a:endParaRPr lang="en-US" sz="2400" b="1" dirty="0">
              <a:latin typeface="Calibri" panose="020F0502020204030204" pitchFamily="34" charset="0"/>
              <a:cs typeface="Calibri" panose="020F0502020204030204" pitchFamily="34" charset="0"/>
            </a:endParaRPr>
          </a:p>
          <a:p>
            <a:endParaRPr lang="en-US" sz="2400" dirty="0"/>
          </a:p>
        </p:txBody>
      </p:sp>
      <p:pic>
        <p:nvPicPr>
          <p:cNvPr id="5" name="Content Placeholder 4"/>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b="14661"/>
          <a:stretch/>
        </p:blipFill>
        <p:spPr>
          <a:xfrm>
            <a:off x="6108175" y="2671428"/>
            <a:ext cx="3551082" cy="4008597"/>
          </a:xfrm>
          <a:ln>
            <a:solidFill>
              <a:schemeClr val="accent4">
                <a:lumMod val="50000"/>
              </a:schemeClr>
            </a:solidFill>
          </a:ln>
        </p:spPr>
      </p:pic>
    </p:spTree>
    <p:extLst>
      <p:ext uri="{BB962C8B-B14F-4D97-AF65-F5344CB8AC3E}">
        <p14:creationId xmlns:p14="http://schemas.microsoft.com/office/powerpoint/2010/main" val="566252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great information to come!</a:t>
            </a:r>
            <a:endParaRPr lang="en-US" b="1" dirty="0"/>
          </a:p>
        </p:txBody>
      </p:sp>
      <p:sp>
        <p:nvSpPr>
          <p:cNvPr id="3" name="Text Placeholder 2"/>
          <p:cNvSpPr>
            <a:spLocks noGrp="1"/>
          </p:cNvSpPr>
          <p:nvPr>
            <p:ph type="body" idx="1"/>
          </p:nvPr>
        </p:nvSpPr>
        <p:spPr>
          <a:solidFill>
            <a:schemeClr val="accent1"/>
          </a:solidFill>
        </p:spPr>
        <p:txBody>
          <a:bodyPr/>
          <a:lstStyle/>
          <a:p>
            <a:r>
              <a:rPr lang="en-US" dirty="0" smtClean="0">
                <a:solidFill>
                  <a:schemeClr val="bg1"/>
                </a:solidFill>
              </a:rPr>
              <a:t>FOR MORE INFORMATION</a:t>
            </a:r>
            <a:endParaRPr lang="en-US" dirty="0">
              <a:solidFill>
                <a:schemeClr val="bg1"/>
              </a:solidFill>
            </a:endParaRPr>
          </a:p>
        </p:txBody>
      </p:sp>
      <p:sp>
        <p:nvSpPr>
          <p:cNvPr id="4" name="Content Placeholder 3"/>
          <p:cNvSpPr>
            <a:spLocks noGrp="1"/>
          </p:cNvSpPr>
          <p:nvPr>
            <p:ph sz="half" idx="2"/>
          </p:nvPr>
        </p:nvSpPr>
        <p:spPr/>
        <p:txBody>
          <a:bodyPr>
            <a:noAutofit/>
          </a:bodyPr>
          <a:lstStyle/>
          <a:p>
            <a:r>
              <a:rPr lang="en-US" sz="2000" dirty="0" smtClean="0">
                <a:latin typeface="Calibri" panose="020F0502020204030204" pitchFamily="34" charset="0"/>
                <a:cs typeface="Calibri" panose="020F0502020204030204" pitchFamily="34" charset="0"/>
              </a:rPr>
              <a:t>ITACC Website, Five Year State Plan Page</a:t>
            </a:r>
          </a:p>
          <a:p>
            <a:r>
              <a:rPr lang="en-US" sz="2000" dirty="0" smtClean="0">
                <a:latin typeface="Calibri" panose="020F0502020204030204" pitchFamily="34" charset="0"/>
                <a:cs typeface="Calibri" panose="020F0502020204030204" pitchFamily="34" charset="0"/>
              </a:rPr>
              <a:t>NEW State Plan Development Resource Guide</a:t>
            </a:r>
          </a:p>
          <a:p>
            <a:r>
              <a:rPr lang="en-US" sz="2000" dirty="0" smtClean="0">
                <a:latin typeface="Calibri" panose="020F0502020204030204" pitchFamily="34" charset="0"/>
                <a:cs typeface="Calibri" panose="020F0502020204030204" pitchFamily="34" charset="0"/>
              </a:rPr>
              <a:t>Upcoming ITACC webinars on the CRA, Goals &amp; Objectives &amp; Expected Outcomes </a:t>
            </a:r>
          </a:p>
          <a:p>
            <a:r>
              <a:rPr lang="en-US" sz="2000" dirty="0" smtClean="0">
                <a:latin typeface="Calibri" panose="020F0502020204030204" pitchFamily="34" charset="0"/>
                <a:cs typeface="Calibri" panose="020F0502020204030204" pitchFamily="34" charset="0"/>
              </a:rPr>
              <a:t>Technical Assistance Institute, </a:t>
            </a:r>
            <a:r>
              <a:rPr lang="en-US" sz="2000" b="1" dirty="0" smtClean="0">
                <a:solidFill>
                  <a:schemeClr val="accent2"/>
                </a:solidFill>
                <a:latin typeface="Calibri" panose="020F0502020204030204" pitchFamily="34" charset="0"/>
                <a:cs typeface="Calibri" panose="020F0502020204030204" pitchFamily="34" charset="0"/>
              </a:rPr>
              <a:t>JULY 7-8, 2020 in DC</a:t>
            </a:r>
            <a:endParaRPr lang="en-US" sz="2000" b="1" dirty="0">
              <a:solidFill>
                <a:schemeClr val="accent2"/>
              </a:solidFill>
              <a:latin typeface="Calibri" panose="020F0502020204030204" pitchFamily="34" charset="0"/>
              <a:cs typeface="Calibri" panose="020F0502020204030204" pitchFamily="34" charset="0"/>
            </a:endParaRPr>
          </a:p>
        </p:txBody>
      </p:sp>
      <p:sp>
        <p:nvSpPr>
          <p:cNvPr id="5" name="Text Placeholder 4"/>
          <p:cNvSpPr>
            <a:spLocks noGrp="1"/>
          </p:cNvSpPr>
          <p:nvPr>
            <p:ph type="body" sz="quarter" idx="3"/>
          </p:nvPr>
        </p:nvSpPr>
        <p:spPr>
          <a:xfrm>
            <a:off x="5062300" y="3871638"/>
            <a:ext cx="6264414" cy="685800"/>
          </a:xfrm>
          <a:solidFill>
            <a:schemeClr val="accent1"/>
          </a:solidFill>
        </p:spPr>
        <p:txBody>
          <a:bodyPr/>
          <a:lstStyle/>
          <a:p>
            <a:r>
              <a:rPr lang="en-US" dirty="0" smtClean="0">
                <a:solidFill>
                  <a:schemeClr val="bg1"/>
                </a:solidFill>
              </a:rPr>
              <a:t>CONTACT ITACC STAFF</a:t>
            </a:r>
            <a:endParaRPr lang="en-US" dirty="0">
              <a:solidFill>
                <a:schemeClr val="bg1"/>
              </a:solidFill>
            </a:endParaRPr>
          </a:p>
        </p:txBody>
      </p:sp>
      <p:sp>
        <p:nvSpPr>
          <p:cNvPr id="6" name="Content Placeholder 5"/>
          <p:cNvSpPr>
            <a:spLocks noGrp="1"/>
          </p:cNvSpPr>
          <p:nvPr>
            <p:ph sz="quarter" idx="4"/>
          </p:nvPr>
        </p:nvSpPr>
        <p:spPr>
          <a:xfrm>
            <a:off x="5062300" y="4565484"/>
            <a:ext cx="6265588" cy="1704060"/>
          </a:xfrm>
        </p:spPr>
        <p:txBody>
          <a:bodyPr>
            <a:normAutofit/>
          </a:bodyPr>
          <a:lstStyle/>
          <a:p>
            <a:r>
              <a:rPr lang="en-US" sz="2000" dirty="0">
                <a:latin typeface="Calibri" panose="020F0502020204030204" pitchFamily="34" charset="0"/>
                <a:cs typeface="Calibri" panose="020F0502020204030204" pitchFamily="34" charset="0"/>
              </a:rPr>
              <a:t>Sheryl </a:t>
            </a:r>
            <a:r>
              <a:rPr lang="en-US" sz="2000" dirty="0" smtClean="0">
                <a:latin typeface="Calibri" panose="020F0502020204030204" pitchFamily="34" charset="0"/>
                <a:cs typeface="Calibri" panose="020F0502020204030204" pitchFamily="34" charset="0"/>
              </a:rPr>
              <a:t>Matney, Director </a:t>
            </a:r>
            <a:r>
              <a:rPr lang="en-US" sz="2000" dirty="0">
                <a:latin typeface="Calibri" panose="020F0502020204030204" pitchFamily="34" charset="0"/>
                <a:cs typeface="Calibri" panose="020F0502020204030204" pitchFamily="34" charset="0"/>
              </a:rPr>
              <a:t>of Technical Assistance</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202-506-5813 ext. 148 or </a:t>
            </a:r>
            <a:r>
              <a:rPr lang="en-US" sz="2000" dirty="0" smtClean="0">
                <a:latin typeface="Calibri" panose="020F0502020204030204" pitchFamily="34" charset="0"/>
                <a:cs typeface="Calibri" panose="020F0502020204030204" pitchFamily="34" charset="0"/>
                <a:hlinkClick r:id="rId3"/>
              </a:rPr>
              <a:t>smatney@nacdd.org</a:t>
            </a:r>
            <a:r>
              <a:rPr lang="en-US" sz="20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Angela </a:t>
            </a:r>
            <a:r>
              <a:rPr lang="en-US" sz="2000" dirty="0" smtClean="0">
                <a:latin typeface="Calibri" panose="020F0502020204030204" pitchFamily="34" charset="0"/>
                <a:cs typeface="Calibri" panose="020F0502020204030204" pitchFamily="34" charset="0"/>
              </a:rPr>
              <a:t>Castillo-Epps, Technical </a:t>
            </a:r>
            <a:r>
              <a:rPr lang="en-US" sz="2000" dirty="0">
                <a:latin typeface="Calibri" panose="020F0502020204030204" pitchFamily="34" charset="0"/>
                <a:cs typeface="Calibri" panose="020F0502020204030204" pitchFamily="34" charset="0"/>
              </a:rPr>
              <a:t>Assistance Specialist</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202-506-5813 ext. 100 or </a:t>
            </a:r>
            <a:r>
              <a:rPr lang="en-US" sz="2000" u="sng" dirty="0" smtClean="0">
                <a:latin typeface="Calibri" panose="020F0502020204030204" pitchFamily="34" charset="0"/>
                <a:cs typeface="Calibri" panose="020F0502020204030204" pitchFamily="34" charset="0"/>
                <a:hlinkClick r:id="rId3"/>
              </a:rPr>
              <a:t>acastillo-epps@nacdd.org</a:t>
            </a:r>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854798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09D34-1C3E-402E-AA83-3D6248B7AE51}"/>
              </a:ext>
            </a:extLst>
          </p:cNvPr>
          <p:cNvSpPr>
            <a:spLocks noGrp="1"/>
          </p:cNvSpPr>
          <p:nvPr>
            <p:ph type="title"/>
          </p:nvPr>
        </p:nvSpPr>
        <p:spPr/>
        <p:txBody>
          <a:bodyPr>
            <a:normAutofit/>
          </a:bodyPr>
          <a:lstStyle/>
          <a:p>
            <a:r>
              <a:rPr lang="en-US" b="1" dirty="0">
                <a:latin typeface="Calibri" panose="020F0502020204030204" pitchFamily="34" charset="0"/>
                <a:ea typeface="+mj-lt"/>
                <a:cs typeface="Calibri" panose="020F0502020204030204" pitchFamily="34" charset="0"/>
              </a:rPr>
              <a:t>Guide </a:t>
            </a:r>
            <a:r>
              <a:rPr lang="en-US" b="1" dirty="0" smtClean="0">
                <a:latin typeface="Calibri" panose="020F0502020204030204" pitchFamily="34" charset="0"/>
                <a:ea typeface="+mj-lt"/>
                <a:cs typeface="Calibri" panose="020F0502020204030204" pitchFamily="34" charset="0"/>
              </a:rPr>
              <a:t>is updated </a:t>
            </a:r>
            <a:r>
              <a:rPr lang="en-US" b="1" dirty="0">
                <a:latin typeface="Calibri" panose="020F0502020204030204" pitchFamily="34" charset="0"/>
                <a:ea typeface="+mj-lt"/>
                <a:cs typeface="Calibri" panose="020F0502020204030204" pitchFamily="34" charset="0"/>
              </a:rPr>
              <a:t>with new links, reports and information!</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BCABFDC-0AD9-4D43-87BB-ACB5E3233CAF}"/>
              </a:ext>
            </a:extLst>
          </p:cNvPr>
          <p:cNvSpPr>
            <a:spLocks noGrp="1"/>
          </p:cNvSpPr>
          <p:nvPr>
            <p:ph sz="half" idx="1"/>
          </p:nvPr>
        </p:nvSpPr>
        <p:spPr/>
        <p:txBody>
          <a:bodyPr vert="horz" lIns="91440" tIns="45720" rIns="91440" bIns="45720" rtlCol="0" anchor="t">
            <a:normAutofit/>
          </a:bodyPr>
          <a:lstStyle/>
          <a:p>
            <a:pPr marL="0" indent="0">
              <a:buNone/>
            </a:pPr>
            <a:r>
              <a:rPr lang="en-US" sz="2800" b="1" u="sng" dirty="0" smtClean="0">
                <a:solidFill>
                  <a:schemeClr val="accent1"/>
                </a:solidFill>
                <a:latin typeface="Calibri" panose="020F0502020204030204" pitchFamily="34" charset="0"/>
                <a:cs typeface="Calibri" panose="020F0502020204030204" pitchFamily="34" charset="0"/>
              </a:rPr>
              <a:t>Agenda</a:t>
            </a:r>
            <a:endParaRPr lang="en-US" sz="2800" b="1" u="sng" dirty="0">
              <a:solidFill>
                <a:schemeClr val="accent1"/>
              </a:solidFill>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Review </a:t>
            </a:r>
            <a:r>
              <a:rPr lang="en-US" sz="2800" dirty="0" smtClean="0">
                <a:latin typeface="Calibri" panose="020F0502020204030204" pitchFamily="34" charset="0"/>
                <a:cs typeface="Calibri" panose="020F0502020204030204" pitchFamily="34" charset="0"/>
              </a:rPr>
              <a:t>the layout of the guide </a:t>
            </a:r>
            <a:r>
              <a:rPr lang="en-US" sz="2800" dirty="0">
                <a:latin typeface="Calibri" panose="020F0502020204030204" pitchFamily="34" charset="0"/>
                <a:cs typeface="Calibri" panose="020F0502020204030204" pitchFamily="34" charset="0"/>
              </a:rPr>
              <a:t>to </a:t>
            </a:r>
            <a:r>
              <a:rPr lang="en-US" sz="2800" dirty="0" smtClean="0">
                <a:latin typeface="Calibri" panose="020F0502020204030204" pitchFamily="34" charset="0"/>
                <a:cs typeface="Calibri" panose="020F0502020204030204" pitchFamily="34" charset="0"/>
              </a:rPr>
              <a:t>understand how to find </a:t>
            </a:r>
            <a:r>
              <a:rPr lang="en-US" sz="2800" dirty="0">
                <a:latin typeface="Calibri" panose="020F0502020204030204" pitchFamily="34" charset="0"/>
                <a:cs typeface="Calibri" panose="020F0502020204030204" pitchFamily="34" charset="0"/>
              </a:rPr>
              <a:t>the information you need. </a:t>
            </a:r>
            <a:endParaRPr lang="en-US"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A8A7C26A-C886-4727-A6A9-CC4DB0505092}"/>
              </a:ext>
            </a:extLst>
          </p:cNvPr>
          <p:cNvSpPr>
            <a:spLocks noGrp="1"/>
          </p:cNvSpPr>
          <p:nvPr>
            <p:ph sz="half" idx="2"/>
          </p:nvPr>
        </p:nvSpPr>
        <p:spPr>
          <a:xfrm>
            <a:off x="5120878" y="3427796"/>
            <a:ext cx="6435307" cy="2383586"/>
          </a:xfrm>
        </p:spPr>
        <p:txBody>
          <a:bodyPr vert="horz" lIns="91440" tIns="45720" rIns="91440" bIns="45720" rtlCol="0" anchor="t">
            <a:normAutofit/>
          </a:bodyPr>
          <a:lstStyle/>
          <a:p>
            <a:r>
              <a:rPr lang="en-US" sz="2800" dirty="0">
                <a:latin typeface="Calibri" panose="020F0502020204030204" pitchFamily="34" charset="0"/>
                <a:cs typeface="Calibri" panose="020F0502020204030204" pitchFamily="34" charset="0"/>
              </a:rPr>
              <a:t>Review additional resources to inform the Council's Comprehensive Review and Analysis section. (CRA)</a:t>
            </a:r>
            <a:r>
              <a:rPr lang="en-US" sz="2800" dirty="0"/>
              <a:t> </a:t>
            </a:r>
          </a:p>
        </p:txBody>
      </p:sp>
    </p:spTree>
    <p:extLst>
      <p:ext uri="{BB962C8B-B14F-4D97-AF65-F5344CB8AC3E}">
        <p14:creationId xmlns:p14="http://schemas.microsoft.com/office/powerpoint/2010/main" val="4067658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11DB-BF1D-447C-AA95-287E67931028}"/>
              </a:ext>
            </a:extLst>
          </p:cNvPr>
          <p:cNvSpPr txBox="1">
            <a:spLocks/>
          </p:cNvSpPr>
          <p:nvPr/>
        </p:nvSpPr>
        <p:spPr>
          <a:xfrm>
            <a:off x="1051034" y="313983"/>
            <a:ext cx="9690538" cy="844916"/>
          </a:xfrm>
          <a:prstGeom prst="rect">
            <a:avLst/>
          </a:prstGeom>
          <a:solidFill>
            <a:schemeClr val="tx1"/>
          </a:solidFill>
        </p:spPr>
        <p:txBody>
          <a:bodyPr anchor="ctr">
            <a:normAutofit fontScale="97500"/>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n-US" sz="3600" b="1" dirty="0" smtClean="0">
                <a:solidFill>
                  <a:schemeClr val="bg1"/>
                </a:solidFill>
              </a:rPr>
              <a:t>Color Coded </a:t>
            </a:r>
            <a:r>
              <a:rPr lang="en-US" sz="3600" b="1" dirty="0">
                <a:solidFill>
                  <a:schemeClr val="bg1"/>
                </a:solidFill>
              </a:rPr>
              <a:t>S</a:t>
            </a:r>
            <a:r>
              <a:rPr lang="en-US" sz="3600" b="1" dirty="0" smtClean="0">
                <a:solidFill>
                  <a:schemeClr val="bg1"/>
                </a:solidFill>
              </a:rPr>
              <a:t>ection </a:t>
            </a:r>
            <a:r>
              <a:rPr lang="en-US" sz="3600" b="1" dirty="0">
                <a:solidFill>
                  <a:schemeClr val="bg1"/>
                </a:solidFill>
              </a:rPr>
              <a:t>H</a:t>
            </a:r>
            <a:r>
              <a:rPr lang="en-US" sz="3600" b="1" dirty="0" smtClean="0">
                <a:solidFill>
                  <a:schemeClr val="bg1"/>
                </a:solidFill>
              </a:rPr>
              <a:t>eaders to Organize </a:t>
            </a:r>
            <a:r>
              <a:rPr lang="en-US" sz="3600" b="1" dirty="0">
                <a:solidFill>
                  <a:schemeClr val="bg1"/>
                </a:solidFill>
              </a:rPr>
              <a:t>C</a:t>
            </a:r>
            <a:r>
              <a:rPr lang="en-US" sz="3600" b="1" dirty="0" smtClean="0">
                <a:solidFill>
                  <a:schemeClr val="bg1"/>
                </a:solidFill>
              </a:rPr>
              <a:t>ontent</a:t>
            </a:r>
            <a:endParaRPr lang="en-US" sz="3600" dirty="0">
              <a:solidFill>
                <a:schemeClr val="bg1"/>
              </a:solidFill>
            </a:endParaRPr>
          </a:p>
        </p:txBody>
      </p:sp>
      <p:grpSp>
        <p:nvGrpSpPr>
          <p:cNvPr id="3" name="Group 2" descr="DD Act Section 101 b and c" title="DD Act Section 101 b and c"/>
          <p:cNvGrpSpPr/>
          <p:nvPr/>
        </p:nvGrpSpPr>
        <p:grpSpPr>
          <a:xfrm>
            <a:off x="1047909" y="1640904"/>
            <a:ext cx="7570018" cy="1036386"/>
            <a:chOff x="0" y="0"/>
            <a:chExt cx="7172325" cy="876300"/>
          </a:xfrm>
        </p:grpSpPr>
        <p:grpSp>
          <p:nvGrpSpPr>
            <p:cNvPr id="4" name="Group 3"/>
            <p:cNvGrpSpPr/>
            <p:nvPr/>
          </p:nvGrpSpPr>
          <p:grpSpPr>
            <a:xfrm>
              <a:off x="0" y="0"/>
              <a:ext cx="7172325" cy="876300"/>
              <a:chOff x="0" y="0"/>
              <a:chExt cx="7172325" cy="876300"/>
            </a:xfrm>
          </p:grpSpPr>
          <p:sp>
            <p:nvSpPr>
              <p:cNvPr id="6" name="Rectangle 5"/>
              <p:cNvSpPr/>
              <p:nvPr/>
            </p:nvSpPr>
            <p:spPr>
              <a:xfrm>
                <a:off x="0" y="0"/>
                <a:ext cx="6810375" cy="295275"/>
              </a:xfrm>
              <a:prstGeom prst="rect">
                <a:avLst/>
              </a:prstGeom>
              <a:solidFill>
                <a:srgbClr val="FF99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7" name="Right Triangle 6"/>
              <p:cNvSpPr/>
              <p:nvPr/>
            </p:nvSpPr>
            <p:spPr>
              <a:xfrm rot="10800000">
                <a:off x="0" y="295275"/>
                <a:ext cx="673652" cy="581025"/>
              </a:xfrm>
              <a:prstGeom prst="rtTriangle">
                <a:avLst/>
              </a:prstGeom>
              <a:solidFill>
                <a:srgbClr val="CC66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8" name="Flowchart: Delay 7"/>
              <p:cNvSpPr/>
              <p:nvPr/>
            </p:nvSpPr>
            <p:spPr>
              <a:xfrm>
                <a:off x="6810375" y="0"/>
                <a:ext cx="361950" cy="295275"/>
              </a:xfrm>
              <a:prstGeom prst="flowChartDelay">
                <a:avLst/>
              </a:prstGeom>
              <a:solidFill>
                <a:srgbClr val="FF99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5" name="Text Box 2"/>
            <p:cNvSpPr txBox="1">
              <a:spLocks noChangeArrowheads="1"/>
            </p:cNvSpPr>
            <p:nvPr/>
          </p:nvSpPr>
          <p:spPr bwMode="auto">
            <a:xfrm>
              <a:off x="676893" y="296883"/>
              <a:ext cx="6198920" cy="579120"/>
            </a:xfrm>
            <a:prstGeom prst="rect">
              <a:avLst/>
            </a:prstGeom>
            <a:solidFill>
              <a:srgbClr val="FFC000">
                <a:lumMod val="20000"/>
                <a:lumOff val="80000"/>
              </a:srgbClr>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CC6600"/>
                  </a:solidFill>
                  <a:effectLst/>
                  <a:uLnTx/>
                  <a:uFillTx/>
                  <a:latin typeface="Georgia" panose="02040502050405020303" pitchFamily="18"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CC66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en-US" sz="2000" b="1" i="0" u="sng" strike="noStrike" kern="0" cap="none" spc="0" normalizeH="0" baseline="0" noProof="0" dirty="0">
                  <a:ln>
                    <a:noFill/>
                  </a:ln>
                  <a:solidFill>
                    <a:srgbClr val="CC6600"/>
                  </a:solidFill>
                  <a:effectLst/>
                  <a:uLnTx/>
                  <a:uFillTx/>
                  <a:latin typeface="Calibri" panose="020F0502020204030204" pitchFamily="34" charset="0"/>
                  <a:ea typeface="Calibri" panose="020F0502020204030204" pitchFamily="34" charset="0"/>
                  <a:cs typeface="Calibri" panose="020F0502020204030204" pitchFamily="34" charset="0"/>
                </a:rPr>
                <a:t>DD Act – Section 101(b) and (c)</a:t>
              </a: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9" name="Group 8"/>
          <p:cNvGrpSpPr/>
          <p:nvPr/>
        </p:nvGrpSpPr>
        <p:grpSpPr>
          <a:xfrm>
            <a:off x="1054757" y="3135423"/>
            <a:ext cx="7570018" cy="1036386"/>
            <a:chOff x="0" y="0"/>
            <a:chExt cx="7172325" cy="876300"/>
          </a:xfrm>
        </p:grpSpPr>
        <p:grpSp>
          <p:nvGrpSpPr>
            <p:cNvPr id="10" name="Group 9"/>
            <p:cNvGrpSpPr/>
            <p:nvPr/>
          </p:nvGrpSpPr>
          <p:grpSpPr>
            <a:xfrm>
              <a:off x="0" y="0"/>
              <a:ext cx="7172325" cy="876300"/>
              <a:chOff x="0" y="0"/>
              <a:chExt cx="7172325" cy="876300"/>
            </a:xfrm>
          </p:grpSpPr>
          <p:sp>
            <p:nvSpPr>
              <p:cNvPr id="12" name="Rectangle 11"/>
              <p:cNvSpPr/>
              <p:nvPr/>
            </p:nvSpPr>
            <p:spPr>
              <a:xfrm>
                <a:off x="0" y="0"/>
                <a:ext cx="6810375" cy="295275"/>
              </a:xfrm>
              <a:prstGeom prst="rect">
                <a:avLst/>
              </a:prstGeom>
              <a:solidFill>
                <a:srgbClr val="0070C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3" name="Right Triangle 12"/>
              <p:cNvSpPr/>
              <p:nvPr/>
            </p:nvSpPr>
            <p:spPr>
              <a:xfrm rot="10800000">
                <a:off x="0" y="295275"/>
                <a:ext cx="673652" cy="581025"/>
              </a:xfrm>
              <a:prstGeom prst="rtTriangle">
                <a:avLst/>
              </a:prstGeom>
              <a:solidFill>
                <a:srgbClr val="0070C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4" name="Flowchart: Delay 13"/>
              <p:cNvSpPr/>
              <p:nvPr/>
            </p:nvSpPr>
            <p:spPr>
              <a:xfrm>
                <a:off x="6810375" y="0"/>
                <a:ext cx="361950" cy="295275"/>
              </a:xfrm>
              <a:prstGeom prst="flowChartDelay">
                <a:avLst/>
              </a:prstGeom>
              <a:solidFill>
                <a:srgbClr val="0070C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11" name="Text Box 2" descr="Guidance for Developing the State Plan&#10;" title="Guidance for Developing the State Plan"/>
            <p:cNvSpPr txBox="1">
              <a:spLocks noChangeArrowheads="1"/>
            </p:cNvSpPr>
            <p:nvPr/>
          </p:nvSpPr>
          <p:spPr bwMode="auto">
            <a:xfrm>
              <a:off x="676893" y="296883"/>
              <a:ext cx="6198920" cy="579120"/>
            </a:xfrm>
            <a:prstGeom prst="rect">
              <a:avLst/>
            </a:prstGeom>
            <a:solidFill>
              <a:schemeClr val="accent4">
                <a:lumMod val="40000"/>
                <a:lumOff val="60000"/>
              </a:schemeClr>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CC6600"/>
                  </a:solidFill>
                  <a:effectLst/>
                  <a:uLnTx/>
                  <a:uFillTx/>
                  <a:latin typeface="Georgia" panose="02040502050405020303" pitchFamily="18"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CC6600"/>
                  </a:solidFill>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en-US" sz="2000" b="1" i="0" u="sng" strike="noStrike" kern="0" cap="none" spc="0" normalizeH="0" baseline="0" noProof="0" dirty="0" smtClean="0">
                  <a:ln>
                    <a:no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Guidance for </a:t>
              </a:r>
              <a:r>
                <a:rPr lang="en-US" sz="2000" b="1" u="sng" kern="0" dirty="0" smtClean="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Developing the State Plan</a:t>
              </a:r>
              <a:endParaRPr kumimoji="0" lang="en-US" sz="2000" b="0" i="0" u="sng" strike="noStrike" kern="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5" name="Group 14"/>
          <p:cNvGrpSpPr/>
          <p:nvPr/>
        </p:nvGrpSpPr>
        <p:grpSpPr>
          <a:xfrm>
            <a:off x="1132842" y="4629591"/>
            <a:ext cx="7807871" cy="1329895"/>
            <a:chOff x="0" y="0"/>
            <a:chExt cx="7172325" cy="876300"/>
          </a:xfrm>
        </p:grpSpPr>
        <p:grpSp>
          <p:nvGrpSpPr>
            <p:cNvPr id="16" name="Group 15"/>
            <p:cNvGrpSpPr/>
            <p:nvPr/>
          </p:nvGrpSpPr>
          <p:grpSpPr>
            <a:xfrm>
              <a:off x="0" y="0"/>
              <a:ext cx="7172325" cy="876300"/>
              <a:chOff x="0" y="0"/>
              <a:chExt cx="7172325" cy="876300"/>
            </a:xfrm>
          </p:grpSpPr>
          <p:sp>
            <p:nvSpPr>
              <p:cNvPr id="18" name="Rectangle 17"/>
              <p:cNvSpPr/>
              <p:nvPr/>
            </p:nvSpPr>
            <p:spPr>
              <a:xfrm>
                <a:off x="0" y="0"/>
                <a:ext cx="6810375" cy="295275"/>
              </a:xfrm>
              <a:prstGeom prst="rect">
                <a:avLst/>
              </a:prstGeom>
              <a:solidFill>
                <a:schemeClr val="accent3">
                  <a:lumMod val="5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9" name="Right Triangle 18"/>
              <p:cNvSpPr/>
              <p:nvPr/>
            </p:nvSpPr>
            <p:spPr>
              <a:xfrm rot="10800000">
                <a:off x="0" y="295275"/>
                <a:ext cx="673652" cy="581025"/>
              </a:xfrm>
              <a:prstGeom prst="rtTriangle">
                <a:avLst/>
              </a:prstGeom>
              <a:solidFill>
                <a:schemeClr val="accent3">
                  <a:lumMod val="5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0" name="Flowchart: Delay 19"/>
              <p:cNvSpPr/>
              <p:nvPr/>
            </p:nvSpPr>
            <p:spPr>
              <a:xfrm>
                <a:off x="6810375" y="0"/>
                <a:ext cx="361950" cy="295275"/>
              </a:xfrm>
              <a:prstGeom prst="flowChartDelay">
                <a:avLst/>
              </a:prstGeom>
              <a:solidFill>
                <a:schemeClr val="accent3">
                  <a:lumMod val="5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17" name="Text Box 2" descr="Information on Assurances&#10;" title="Information on Assurances"/>
            <p:cNvSpPr txBox="1">
              <a:spLocks noChangeArrowheads="1"/>
            </p:cNvSpPr>
            <p:nvPr/>
          </p:nvSpPr>
          <p:spPr bwMode="auto">
            <a:xfrm>
              <a:off x="676893" y="296883"/>
              <a:ext cx="6198920" cy="579120"/>
            </a:xfrm>
            <a:prstGeom prst="rect">
              <a:avLst/>
            </a:prstGeom>
            <a:solidFill>
              <a:schemeClr val="accent3">
                <a:lumMod val="40000"/>
                <a:lumOff val="60000"/>
              </a:schemeClr>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CC6600"/>
                  </a:solidFill>
                  <a:effectLst/>
                  <a:uLnTx/>
                  <a:uFillTx/>
                  <a:latin typeface="Georgia" panose="02040502050405020303" pitchFamily="18"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2000" b="1" i="0" u="none" strike="noStrike" kern="0" cap="none" spc="0" normalizeH="0" baseline="0" noProof="0" dirty="0">
                  <a:ln>
                    <a:noFill/>
                  </a:ln>
                  <a:solidFill>
                    <a:srgbClr val="CC66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sng" strike="noStrike" kern="0" cap="none" spc="0" normalizeH="0" baseline="0" noProof="0" dirty="0" smtClean="0">
                  <a:ln>
                    <a:noFill/>
                  </a:ln>
                  <a:solidFill>
                    <a:schemeClr val="accent3">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Information on Assurances</a:t>
              </a:r>
              <a:endParaRPr kumimoji="0" lang="en-US" sz="2000" b="0" i="0" u="sng" strike="noStrike" kern="0" cap="none" spc="0" normalizeH="0" baseline="0" noProof="0" dirty="0">
                <a:ln>
                  <a:noFill/>
                </a:ln>
                <a:solidFill>
                  <a:schemeClr val="accent3">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48290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Find out more icons in </a:t>
            </a:r>
            <a:r>
              <a:rPr lang="en-US" b="1" dirty="0" smtClean="0">
                <a:solidFill>
                  <a:srgbClr val="00B050"/>
                </a:solidFill>
                <a:latin typeface="Calibri" panose="020F0502020204030204" pitchFamily="34" charset="0"/>
                <a:cs typeface="Calibri" panose="020F0502020204030204" pitchFamily="34" charset="0"/>
              </a:rPr>
              <a:t>GREEN</a:t>
            </a:r>
            <a:endParaRPr lang="en-US" b="1" dirty="0">
              <a:solidFill>
                <a:srgbClr val="00B050"/>
              </a:solidFill>
              <a:latin typeface="Calibri" panose="020F0502020204030204" pitchFamily="34" charset="0"/>
              <a:cs typeface="Calibri" panose="020F0502020204030204" pitchFamily="34" charset="0"/>
            </a:endParaRPr>
          </a:p>
        </p:txBody>
      </p:sp>
      <p:pic>
        <p:nvPicPr>
          <p:cNvPr id="27" name="Picture 26" descr="Green button that says, Find out more" title="Find out mo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296" y="2840842"/>
            <a:ext cx="4437289" cy="1467718"/>
          </a:xfrm>
          <a:prstGeom prst="rect">
            <a:avLst/>
          </a:prstGeom>
        </p:spPr>
      </p:pic>
    </p:spTree>
    <p:extLst>
      <p:ext uri="{BB962C8B-B14F-4D97-AF65-F5344CB8AC3E}">
        <p14:creationId xmlns:p14="http://schemas.microsoft.com/office/powerpoint/2010/main" val="4074231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Table of Contents</a:t>
            </a:r>
            <a:endParaRPr lang="en-US" b="1" dirty="0">
              <a:latin typeface="Calibri" panose="020F0502020204030204" pitchFamily="34" charset="0"/>
              <a:cs typeface="Calibri" panose="020F0502020204030204" pitchFamily="34" charset="0"/>
            </a:endParaRPr>
          </a:p>
        </p:txBody>
      </p:sp>
      <p:graphicFrame>
        <p:nvGraphicFramePr>
          <p:cNvPr id="4" name="Content Placeholder 3" descr="Introduction, What does the DD Act Say?, Overview with steps 1-6, Generating a timeline and reviewing progress, data collection and analysis, developing the plan by envisioning the future, developing the evaluation plan, public review, budget, assurances and appendices&#10;&#10;" title="Table of contents one"/>
          <p:cNvGraphicFramePr>
            <a:graphicFrameLocks noGrp="1"/>
          </p:cNvGraphicFramePr>
          <p:nvPr>
            <p:ph idx="1"/>
            <p:extLst>
              <p:ext uri="{D42A27DB-BD31-4B8C-83A1-F6EECF244321}">
                <p14:modId xmlns:p14="http://schemas.microsoft.com/office/powerpoint/2010/main" val="1601433534"/>
              </p:ext>
            </p:extLst>
          </p:nvPr>
        </p:nvGraphicFramePr>
        <p:xfrm>
          <a:off x="4978901" y="390292"/>
          <a:ext cx="6281738" cy="6126480"/>
        </p:xfrm>
        <a:graphic>
          <a:graphicData uri="http://schemas.openxmlformats.org/drawingml/2006/table">
            <a:tbl>
              <a:tblPr firstRow="1" bandRow="1">
                <a:tableStyleId>{91EBBBCC-DAD2-459C-BE2E-F6DE35CF9A28}</a:tableStyleId>
              </a:tblPr>
              <a:tblGrid>
                <a:gridCol w="6281738">
                  <a:extLst>
                    <a:ext uri="{9D8B030D-6E8A-4147-A177-3AD203B41FA5}">
                      <a16:colId xmlns:a16="http://schemas.microsoft.com/office/drawing/2014/main" val="884213081"/>
                    </a:ext>
                  </a:extLst>
                </a:gridCol>
              </a:tblGrid>
              <a:tr h="364604">
                <a:tc>
                  <a:txBody>
                    <a:bodyPr/>
                    <a:lstStyle/>
                    <a:p>
                      <a:endParaRPr lang="en-US" dirty="0"/>
                    </a:p>
                  </a:txBody>
                  <a:tcPr/>
                </a:tc>
                <a:extLst>
                  <a:ext uri="{0D108BD9-81ED-4DB2-BD59-A6C34878D82A}">
                    <a16:rowId xmlns:a16="http://schemas.microsoft.com/office/drawing/2014/main" val="189256575"/>
                  </a:ext>
                </a:extLst>
              </a:tr>
              <a:tr h="370840">
                <a:tc>
                  <a:txBody>
                    <a:bodyPr/>
                    <a:lstStyle/>
                    <a:p>
                      <a:r>
                        <a:rPr lang="en-US" sz="2400" u="sng" dirty="0" smtClean="0">
                          <a:latin typeface="Calibri" panose="020F0502020204030204" pitchFamily="34" charset="0"/>
                          <a:cs typeface="Calibri" panose="020F0502020204030204" pitchFamily="34" charset="0"/>
                        </a:rPr>
                        <a:t>Introduction</a:t>
                      </a:r>
                      <a:endParaRPr lang="en-US" sz="2400" b="1" u="sng"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61295323"/>
                  </a:ext>
                </a:extLst>
              </a:tr>
              <a:tr h="370840">
                <a:tc>
                  <a:txBody>
                    <a:bodyPr/>
                    <a:lstStyle/>
                    <a:p>
                      <a:r>
                        <a:rPr lang="en-US" sz="2400" u="sng" dirty="0" smtClean="0">
                          <a:latin typeface="Calibri" panose="020F0502020204030204" pitchFamily="34" charset="0"/>
                          <a:cs typeface="Calibri" panose="020F0502020204030204" pitchFamily="34" charset="0"/>
                        </a:rPr>
                        <a:t>What does the DD Act Say?</a:t>
                      </a:r>
                      <a:endParaRPr lang="en-US" sz="2400" b="1" u="sng"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674593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u="sng" baseline="0" dirty="0" smtClean="0">
                          <a:latin typeface="Calibri" panose="020F0502020204030204" pitchFamily="34" charset="0"/>
                          <a:cs typeface="Calibri" panose="020F0502020204030204" pitchFamily="34" charset="0"/>
                        </a:rPr>
                        <a:t>Developing the State Plan, with Steps 1-6</a:t>
                      </a:r>
                      <a:endParaRPr lang="en-US" sz="2400" b="1" u="sng"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94656688"/>
                  </a:ext>
                </a:extLst>
              </a:tr>
              <a:tr h="370840">
                <a:tc>
                  <a:txBody>
                    <a:bodyPr/>
                    <a:lstStyle/>
                    <a:p>
                      <a:r>
                        <a:rPr lang="en-US" sz="2400" dirty="0" smtClean="0">
                          <a:latin typeface="Calibri" panose="020F0502020204030204" pitchFamily="34" charset="0"/>
                          <a:cs typeface="Calibri" panose="020F0502020204030204" pitchFamily="34" charset="0"/>
                        </a:rPr>
                        <a:t>Step 1) Generating</a:t>
                      </a:r>
                      <a:r>
                        <a:rPr lang="en-US" sz="2400" baseline="0" dirty="0" smtClean="0">
                          <a:latin typeface="Calibri" panose="020F0502020204030204" pitchFamily="34" charset="0"/>
                          <a:cs typeface="Calibri" panose="020F0502020204030204" pitchFamily="34" charset="0"/>
                        </a:rPr>
                        <a:t> a Timeline and Reviewing Progress</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13142144"/>
                  </a:ext>
                </a:extLst>
              </a:tr>
              <a:tr h="370840">
                <a:tc>
                  <a:txBody>
                    <a:bodyPr/>
                    <a:lstStyle/>
                    <a:p>
                      <a:r>
                        <a:rPr lang="en-US" sz="2400" dirty="0" smtClean="0">
                          <a:latin typeface="Calibri" panose="020F0502020204030204" pitchFamily="34" charset="0"/>
                          <a:cs typeface="Calibri" panose="020F0502020204030204" pitchFamily="34" charset="0"/>
                        </a:rPr>
                        <a:t>Step 2) Data Collection and Analysis</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01162252"/>
                  </a:ext>
                </a:extLst>
              </a:tr>
              <a:tr h="370840">
                <a:tc>
                  <a:txBody>
                    <a:bodyPr/>
                    <a:lstStyle/>
                    <a:p>
                      <a:r>
                        <a:rPr lang="en-US" sz="2400" dirty="0" smtClean="0">
                          <a:latin typeface="Calibri" panose="020F0502020204030204" pitchFamily="34" charset="0"/>
                          <a:cs typeface="Calibri" panose="020F0502020204030204" pitchFamily="34" charset="0"/>
                        </a:rPr>
                        <a:t>Step</a:t>
                      </a:r>
                      <a:r>
                        <a:rPr lang="en-US" sz="2400" baseline="0" dirty="0" smtClean="0">
                          <a:latin typeface="Calibri" panose="020F0502020204030204" pitchFamily="34" charset="0"/>
                          <a:cs typeface="Calibri" panose="020F0502020204030204" pitchFamily="34" charset="0"/>
                        </a:rPr>
                        <a:t> 3) </a:t>
                      </a:r>
                      <a:r>
                        <a:rPr lang="en-US" sz="2400" kern="1200" dirty="0" smtClean="0">
                          <a:effectLst/>
                          <a:latin typeface="Calibri" panose="020F0502020204030204" pitchFamily="34" charset="0"/>
                          <a:cs typeface="Calibri" panose="020F0502020204030204" pitchFamily="34" charset="0"/>
                        </a:rPr>
                        <a:t>Developing the Plan by Envisioning the Future</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60712524"/>
                  </a:ext>
                </a:extLst>
              </a:tr>
              <a:tr h="370840">
                <a:tc>
                  <a:txBody>
                    <a:bodyPr/>
                    <a:lstStyle/>
                    <a:p>
                      <a:r>
                        <a:rPr lang="en-US" sz="2400" dirty="0" smtClean="0">
                          <a:latin typeface="Calibri" panose="020F0502020204030204" pitchFamily="34" charset="0"/>
                          <a:cs typeface="Calibri" panose="020F0502020204030204" pitchFamily="34" charset="0"/>
                        </a:rPr>
                        <a:t>Step 4) Developing the Evaluation Plan </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20149794"/>
                  </a:ext>
                </a:extLst>
              </a:tr>
              <a:tr h="370840">
                <a:tc>
                  <a:txBody>
                    <a:bodyPr/>
                    <a:lstStyle/>
                    <a:p>
                      <a:r>
                        <a:rPr lang="en-US" sz="2400" dirty="0" smtClean="0">
                          <a:latin typeface="Calibri" panose="020F0502020204030204" pitchFamily="34" charset="0"/>
                          <a:cs typeface="Calibri" panose="020F0502020204030204" pitchFamily="34" charset="0"/>
                        </a:rPr>
                        <a:t>Step 5) Public</a:t>
                      </a:r>
                      <a:r>
                        <a:rPr lang="en-US" sz="2400" baseline="0" dirty="0" smtClean="0">
                          <a:latin typeface="Calibri" panose="020F0502020204030204" pitchFamily="34" charset="0"/>
                          <a:cs typeface="Calibri" panose="020F0502020204030204" pitchFamily="34" charset="0"/>
                        </a:rPr>
                        <a:t> Review</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1190557"/>
                  </a:ext>
                </a:extLst>
              </a:tr>
              <a:tr h="370840">
                <a:tc>
                  <a:txBody>
                    <a:bodyPr/>
                    <a:lstStyle/>
                    <a:p>
                      <a:r>
                        <a:rPr lang="en-US" sz="2400" dirty="0" smtClean="0">
                          <a:latin typeface="Calibri" panose="020F0502020204030204" pitchFamily="34" charset="0"/>
                          <a:cs typeface="Calibri" panose="020F0502020204030204" pitchFamily="34" charset="0"/>
                        </a:rPr>
                        <a:t>Step</a:t>
                      </a:r>
                      <a:r>
                        <a:rPr lang="en-US" sz="2400" baseline="0" dirty="0" smtClean="0">
                          <a:latin typeface="Calibri" panose="020F0502020204030204" pitchFamily="34" charset="0"/>
                          <a:cs typeface="Calibri" panose="020F0502020204030204" pitchFamily="34" charset="0"/>
                        </a:rPr>
                        <a:t> 6) Budget</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48485538"/>
                  </a:ext>
                </a:extLst>
              </a:tr>
              <a:tr h="370840">
                <a:tc>
                  <a:txBody>
                    <a:bodyPr/>
                    <a:lstStyle/>
                    <a:p>
                      <a:r>
                        <a:rPr lang="en-US" sz="2400" u="sng" dirty="0" smtClean="0">
                          <a:latin typeface="Calibri" panose="020F0502020204030204" pitchFamily="34" charset="0"/>
                          <a:cs typeface="Calibri" panose="020F0502020204030204" pitchFamily="34" charset="0"/>
                        </a:rPr>
                        <a:t>Assurances</a:t>
                      </a:r>
                      <a:r>
                        <a:rPr lang="en-US" sz="2400" dirty="0" smtClean="0">
                          <a:latin typeface="Calibri" panose="020F0502020204030204" pitchFamily="34" charset="0"/>
                          <a:cs typeface="Calibri" panose="020F0502020204030204" pitchFamily="34" charset="0"/>
                        </a:rPr>
                        <a:t> </a:t>
                      </a:r>
                      <a:endParaRPr lang="en-US" sz="24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3406993"/>
                  </a:ext>
                </a:extLst>
              </a:tr>
              <a:tr h="370840">
                <a:tc>
                  <a:txBody>
                    <a:bodyPr/>
                    <a:lstStyle/>
                    <a:p>
                      <a:r>
                        <a:rPr lang="en-US" sz="2400" u="sng" dirty="0" smtClean="0">
                          <a:latin typeface="Calibri" panose="020F0502020204030204" pitchFamily="34" charset="0"/>
                          <a:cs typeface="Calibri" panose="020F0502020204030204" pitchFamily="34" charset="0"/>
                        </a:rPr>
                        <a:t>Appendices</a:t>
                      </a:r>
                      <a:endParaRPr lang="en-US" sz="2400" b="1" u="sng"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75888333"/>
                  </a:ext>
                </a:extLst>
              </a:tr>
            </a:tbl>
          </a:graphicData>
        </a:graphic>
      </p:graphicFrame>
    </p:spTree>
    <p:extLst>
      <p:ext uri="{BB962C8B-B14F-4D97-AF65-F5344CB8AC3E}">
        <p14:creationId xmlns:p14="http://schemas.microsoft.com/office/powerpoint/2010/main" val="2843381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Appendices include…</a:t>
            </a:r>
            <a:endParaRPr lang="en-US" b="1"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9513442"/>
              </p:ext>
            </p:extLst>
          </p:nvPr>
        </p:nvGraphicFramePr>
        <p:xfrm>
          <a:off x="5168663" y="987346"/>
          <a:ext cx="6281738" cy="5181600"/>
        </p:xfrm>
        <a:graphic>
          <a:graphicData uri="http://schemas.openxmlformats.org/drawingml/2006/table">
            <a:tbl>
              <a:tblPr firstRow="1" bandRow="1">
                <a:tableStyleId>{91EBBBCC-DAD2-459C-BE2E-F6DE35CF9A28}</a:tableStyleId>
              </a:tblPr>
              <a:tblGrid>
                <a:gridCol w="6281738">
                  <a:extLst>
                    <a:ext uri="{9D8B030D-6E8A-4147-A177-3AD203B41FA5}">
                      <a16:colId xmlns:a16="http://schemas.microsoft.com/office/drawing/2014/main" val="884213081"/>
                    </a:ext>
                  </a:extLst>
                </a:gridCol>
              </a:tblGrid>
              <a:tr h="305573">
                <a:tc>
                  <a:txBody>
                    <a:bodyPr/>
                    <a:lstStyle/>
                    <a:p>
                      <a:endParaRPr lang="en-US" dirty="0"/>
                    </a:p>
                  </a:txBody>
                  <a:tcPr/>
                </a:tc>
                <a:extLst>
                  <a:ext uri="{0D108BD9-81ED-4DB2-BD59-A6C34878D82A}">
                    <a16:rowId xmlns:a16="http://schemas.microsoft.com/office/drawing/2014/main" val="1892565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998210" algn="r"/>
                        </a:tabLst>
                        <a:defRPr/>
                      </a:pPr>
                      <a:r>
                        <a:rPr lang="en-US" sz="2800" u="sng" dirty="0" smtClean="0">
                          <a:latin typeface="Calibri" panose="020F0502020204030204" pitchFamily="34" charset="0"/>
                          <a:cs typeface="Calibri" panose="020F0502020204030204" pitchFamily="34" charset="0"/>
                        </a:rPr>
                        <a:t>Appendix A:</a:t>
                      </a:r>
                      <a:r>
                        <a:rPr lang="en-US" sz="2800" dirty="0" smtClean="0">
                          <a:latin typeface="Calibri" panose="020F0502020204030204" pitchFamily="34" charset="0"/>
                          <a:cs typeface="Calibri" panose="020F0502020204030204" pitchFamily="34" charset="0"/>
                        </a:rPr>
                        <a:t> Planning Tips and Information</a:t>
                      </a:r>
                    </a:p>
                  </a:txBody>
                  <a:tcPr/>
                </a:tc>
                <a:extLst>
                  <a:ext uri="{0D108BD9-81ED-4DB2-BD59-A6C34878D82A}">
                    <a16:rowId xmlns:a16="http://schemas.microsoft.com/office/drawing/2014/main" val="848485538"/>
                  </a:ext>
                </a:extLst>
              </a:tr>
              <a:tr h="370840">
                <a:tc>
                  <a:txBody>
                    <a:bodyPr/>
                    <a:lstStyle/>
                    <a:p>
                      <a:r>
                        <a:rPr lang="en-US" sz="2800" u="sng" dirty="0" smtClean="0">
                          <a:latin typeface="Calibri" panose="020F0502020204030204" pitchFamily="34" charset="0"/>
                          <a:cs typeface="Calibri" panose="020F0502020204030204" pitchFamily="34" charset="0"/>
                        </a:rPr>
                        <a:t>Appendix B:</a:t>
                      </a:r>
                      <a:r>
                        <a:rPr lang="en-US" sz="2800" dirty="0" smtClean="0">
                          <a:latin typeface="Calibri" panose="020F0502020204030204" pitchFamily="34" charset="0"/>
                          <a:cs typeface="Calibri" panose="020F0502020204030204" pitchFamily="34" charset="0"/>
                        </a:rPr>
                        <a:t> DD Prevalence</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3406993"/>
                  </a:ext>
                </a:extLst>
              </a:tr>
              <a:tr h="370840">
                <a:tc>
                  <a:txBody>
                    <a:bodyPr/>
                    <a:lstStyle/>
                    <a:p>
                      <a:r>
                        <a:rPr lang="en-US" sz="2800" u="sng" dirty="0" smtClean="0">
                          <a:latin typeface="Calibri" panose="020F0502020204030204" pitchFamily="34" charset="0"/>
                          <a:cs typeface="Calibri" panose="020F0502020204030204" pitchFamily="34" charset="0"/>
                        </a:rPr>
                        <a:t>Appendix C:</a:t>
                      </a:r>
                      <a:r>
                        <a:rPr lang="en-US" sz="2800" u="sng" baseline="0" dirty="0" smtClean="0">
                          <a:latin typeface="Calibri" panose="020F0502020204030204" pitchFamily="34" charset="0"/>
                          <a:cs typeface="Calibri" panose="020F0502020204030204" pitchFamily="34" charset="0"/>
                        </a:rPr>
                        <a:t> </a:t>
                      </a:r>
                      <a:r>
                        <a:rPr lang="en-US" sz="2800" u="none" baseline="0" dirty="0" smtClean="0">
                          <a:latin typeface="Calibri" panose="020F0502020204030204" pitchFamily="34" charset="0"/>
                          <a:cs typeface="Calibri" panose="020F0502020204030204" pitchFamily="34" charset="0"/>
                        </a:rPr>
                        <a:t>Comprehensive Rev. &amp; Analysis/General Resources</a:t>
                      </a:r>
                      <a:endParaRPr lang="en-US" sz="2800" u="non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37681442"/>
                  </a:ext>
                </a:extLst>
              </a:tr>
              <a:tr h="370840">
                <a:tc>
                  <a:txBody>
                    <a:bodyPr/>
                    <a:lstStyle/>
                    <a:p>
                      <a:r>
                        <a:rPr lang="en-US" sz="2800" u="sng" kern="1200" dirty="0" smtClean="0">
                          <a:effectLst/>
                          <a:latin typeface="Calibri" panose="020F0502020204030204" pitchFamily="34" charset="0"/>
                          <a:cs typeface="Calibri" panose="020F0502020204030204" pitchFamily="34" charset="0"/>
                        </a:rPr>
                        <a:t>Appendix D:</a:t>
                      </a:r>
                      <a:r>
                        <a:rPr lang="en-US" sz="2800" kern="1200" dirty="0" smtClean="0">
                          <a:effectLst/>
                          <a:latin typeface="Calibri" panose="020F0502020204030204" pitchFamily="34" charset="0"/>
                          <a:cs typeface="Calibri" panose="020F0502020204030204" pitchFamily="34" charset="0"/>
                        </a:rPr>
                        <a:t> Goals, Objectives</a:t>
                      </a:r>
                      <a:r>
                        <a:rPr lang="en-US" sz="2800" kern="1200" baseline="0" dirty="0" smtClean="0">
                          <a:effectLst/>
                          <a:latin typeface="Calibri" panose="020F0502020204030204" pitchFamily="34" charset="0"/>
                          <a:cs typeface="Calibri" panose="020F0502020204030204" pitchFamily="34" charset="0"/>
                        </a:rPr>
                        <a:t> and </a:t>
                      </a:r>
                      <a:r>
                        <a:rPr lang="en-US" sz="2800" kern="1200" dirty="0" smtClean="0">
                          <a:effectLst/>
                          <a:latin typeface="Calibri" panose="020F0502020204030204" pitchFamily="34" charset="0"/>
                          <a:cs typeface="Calibri" panose="020F0502020204030204" pitchFamily="34" charset="0"/>
                        </a:rPr>
                        <a:t>Outcomes with Examples</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29361376"/>
                  </a:ext>
                </a:extLst>
              </a:tr>
              <a:tr h="370840">
                <a:tc>
                  <a:txBody>
                    <a:bodyPr/>
                    <a:lstStyle/>
                    <a:p>
                      <a:r>
                        <a:rPr lang="en-US" sz="2800" u="sng" kern="1200" dirty="0" smtClean="0">
                          <a:effectLst/>
                          <a:latin typeface="Calibri" panose="020F0502020204030204" pitchFamily="34" charset="0"/>
                          <a:cs typeface="Calibri" panose="020F0502020204030204" pitchFamily="34" charset="0"/>
                        </a:rPr>
                        <a:t>Appendix E:</a:t>
                      </a:r>
                      <a:r>
                        <a:rPr lang="en-US" sz="2800" kern="1200" dirty="0" smtClean="0">
                          <a:effectLst/>
                          <a:latin typeface="Calibri" panose="020F0502020204030204" pitchFamily="34" charset="0"/>
                          <a:cs typeface="Calibri" panose="020F0502020204030204" pitchFamily="34" charset="0"/>
                        </a:rPr>
                        <a:t> Logic Models and Evaluation</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12261759"/>
                  </a:ext>
                </a:extLst>
              </a:tr>
              <a:tr h="370840">
                <a:tc>
                  <a:txBody>
                    <a:bodyPr/>
                    <a:lstStyle/>
                    <a:p>
                      <a:r>
                        <a:rPr lang="en-US" sz="2800" u="sng" dirty="0" smtClean="0">
                          <a:latin typeface="Calibri" panose="020F0502020204030204" pitchFamily="34" charset="0"/>
                          <a:cs typeface="Calibri" panose="020F0502020204030204" pitchFamily="34" charset="0"/>
                        </a:rPr>
                        <a:t>Appendix</a:t>
                      </a:r>
                      <a:r>
                        <a:rPr lang="en-US" sz="2800" u="sng" baseline="0" dirty="0" smtClean="0">
                          <a:latin typeface="Calibri" panose="020F0502020204030204" pitchFamily="34" charset="0"/>
                          <a:cs typeface="Calibri" panose="020F0502020204030204" pitchFamily="34" charset="0"/>
                        </a:rPr>
                        <a:t> </a:t>
                      </a:r>
                      <a:r>
                        <a:rPr lang="en-US" sz="2800" u="none" baseline="0" dirty="0" smtClean="0">
                          <a:latin typeface="Calibri" panose="020F0502020204030204" pitchFamily="34" charset="0"/>
                          <a:cs typeface="Calibri" panose="020F0502020204030204" pitchFamily="34" charset="0"/>
                        </a:rPr>
                        <a:t>F: How to calculate a Rate (per 100,000) formula</a:t>
                      </a:r>
                      <a:endParaRPr lang="en-US" sz="2800" u="non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85935052"/>
                  </a:ext>
                </a:extLst>
              </a:tr>
            </a:tbl>
          </a:graphicData>
        </a:graphic>
      </p:graphicFrame>
    </p:spTree>
    <p:extLst>
      <p:ext uri="{BB962C8B-B14F-4D97-AF65-F5344CB8AC3E}">
        <p14:creationId xmlns:p14="http://schemas.microsoft.com/office/powerpoint/2010/main" val="2552727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CRA Resources broken down in the guide</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4897853" y="907106"/>
            <a:ext cx="6269591" cy="3902628"/>
          </a:xfrm>
        </p:spPr>
        <p:txBody>
          <a:bodyPr>
            <a:noAutofit/>
          </a:bodyPr>
          <a:lstStyle/>
          <a:p>
            <a:r>
              <a:rPr lang="en-US" sz="2400" b="1" u="sng" dirty="0" smtClean="0">
                <a:latin typeface="Calibri" panose="020F0502020204030204" pitchFamily="34" charset="0"/>
                <a:cs typeface="Calibri" panose="020F0502020204030204" pitchFamily="34" charset="0"/>
              </a:rPr>
              <a:t>(Appendix B) </a:t>
            </a:r>
            <a:r>
              <a:rPr lang="en-US" sz="2400" b="1" dirty="0" smtClean="0">
                <a:latin typeface="Calibri" panose="020F0502020204030204" pitchFamily="34" charset="0"/>
                <a:cs typeface="Calibri" panose="020F0502020204030204" pitchFamily="34" charset="0"/>
              </a:rPr>
              <a:t>DD PREVALENCE RATE</a:t>
            </a:r>
          </a:p>
          <a:p>
            <a:r>
              <a:rPr lang="en-US" sz="2400" b="1" u="sng" dirty="0" smtClean="0">
                <a:latin typeface="Calibri" panose="020F0502020204030204" pitchFamily="34" charset="0"/>
                <a:cs typeface="Calibri" panose="020F0502020204030204" pitchFamily="34" charset="0"/>
              </a:rPr>
              <a:t>(Appendix C) CRA General Resources</a:t>
            </a:r>
            <a:endParaRPr lang="en-US" sz="2400" b="1" dirty="0">
              <a:solidFill>
                <a:schemeClr val="accent6">
                  <a:lumMod val="75000"/>
                </a:schemeClr>
              </a:solidFill>
              <a:latin typeface="Calibri" panose="020F0502020204030204" pitchFamily="34" charset="0"/>
              <a:cs typeface="Calibri" panose="020F0502020204030204" pitchFamily="34" charset="0"/>
            </a:endParaRPr>
          </a:p>
          <a:p>
            <a:pPr marL="0" indent="0">
              <a:buNone/>
            </a:pPr>
            <a:r>
              <a:rPr lang="en-US" sz="2400" b="1" i="1" dirty="0" smtClean="0">
                <a:solidFill>
                  <a:schemeClr val="accent1">
                    <a:lumMod val="75000"/>
                  </a:schemeClr>
                </a:solidFill>
                <a:latin typeface="Calibri" panose="020F0502020204030204" pitchFamily="34" charset="0"/>
                <a:cs typeface="Calibri" panose="020F0502020204030204" pitchFamily="34" charset="0"/>
              </a:rPr>
              <a:t>State information, state disability characteristics &amp; demographic information. </a:t>
            </a:r>
          </a:p>
          <a:p>
            <a:pPr marL="0" indent="0">
              <a:buNone/>
            </a:pPr>
            <a:r>
              <a:rPr lang="en-US" sz="2400" b="1" dirty="0" smtClean="0">
                <a:latin typeface="Calibri" panose="020F0502020204030204" pitchFamily="34" charset="0"/>
                <a:cs typeface="Calibri" panose="020F0502020204030204" pitchFamily="34" charset="0"/>
              </a:rPr>
              <a:t>TERRITORY SPECIFIC DATA</a:t>
            </a:r>
          </a:p>
          <a:p>
            <a:pPr marL="0" indent="0">
              <a:buNone/>
            </a:pPr>
            <a:r>
              <a:rPr lang="en-US" sz="2400" b="1" dirty="0">
                <a:latin typeface="Calibri" panose="020F0502020204030204" pitchFamily="34" charset="0"/>
                <a:cs typeface="Calibri" panose="020F0502020204030204" pitchFamily="34" charset="0"/>
              </a:rPr>
              <a:t>PORTRAIT OF THE STATE </a:t>
            </a:r>
            <a:r>
              <a:rPr lang="en-US" sz="2400" b="1" dirty="0" smtClean="0">
                <a:latin typeface="Calibri" panose="020F0502020204030204" pitchFamily="34" charset="0"/>
                <a:cs typeface="Calibri" panose="020F0502020204030204" pitchFamily="34" charset="0"/>
              </a:rPr>
              <a:t>SERVICES</a:t>
            </a:r>
            <a:br>
              <a:rPr lang="en-US" sz="2400" b="1" dirty="0" smtClean="0">
                <a:latin typeface="Calibri" panose="020F0502020204030204" pitchFamily="34" charset="0"/>
                <a:cs typeface="Calibri" panose="020F0502020204030204" pitchFamily="34" charset="0"/>
              </a:rPr>
            </a:br>
            <a:r>
              <a:rPr lang="en-US" sz="2400" b="1" i="1" dirty="0" smtClean="0">
                <a:solidFill>
                  <a:schemeClr val="accent1">
                    <a:lumMod val="75000"/>
                  </a:schemeClr>
                </a:solidFill>
                <a:latin typeface="Calibri" panose="020F0502020204030204" pitchFamily="34" charset="0"/>
                <a:cs typeface="Calibri" panose="020F0502020204030204" pitchFamily="34" charset="0"/>
              </a:rPr>
              <a:t>Resources </a:t>
            </a:r>
            <a:r>
              <a:rPr lang="en-US" sz="2400" b="1" i="1" dirty="0">
                <a:solidFill>
                  <a:schemeClr val="accent1">
                    <a:lumMod val="75000"/>
                  </a:schemeClr>
                </a:solidFill>
                <a:latin typeface="Calibri" panose="020F0502020204030204" pitchFamily="34" charset="0"/>
                <a:cs typeface="Calibri" panose="020F0502020204030204" pitchFamily="34" charset="0"/>
              </a:rPr>
              <a:t>for each areas of emphasis </a:t>
            </a:r>
            <a:br>
              <a:rPr lang="en-US" sz="2400" b="1" i="1" dirty="0">
                <a:solidFill>
                  <a:schemeClr val="accent1">
                    <a:lumMod val="75000"/>
                  </a:schemeClr>
                </a:solidFill>
                <a:latin typeface="Calibri" panose="020F0502020204030204" pitchFamily="34" charset="0"/>
                <a:cs typeface="Calibri" panose="020F0502020204030204" pitchFamily="34" charset="0"/>
              </a:rPr>
            </a:br>
            <a:r>
              <a:rPr lang="en-US" sz="2400" b="1" dirty="0" smtClean="0">
                <a:latin typeface="Calibri" panose="020F0502020204030204" pitchFamily="34" charset="0"/>
                <a:cs typeface="Calibri" panose="020F0502020204030204" pitchFamily="34" charset="0"/>
              </a:rPr>
              <a:t>ANALYSIS OF STATE ISSUES AND CHALLENGES</a:t>
            </a:r>
            <a:r>
              <a:rPr lang="en-US" sz="2400" b="1" dirty="0">
                <a:latin typeface="Calibri" panose="020F0502020204030204" pitchFamily="34" charset="0"/>
                <a:cs typeface="Calibri" panose="020F0502020204030204" pitchFamily="34" charset="0"/>
              </a:rPr>
              <a:t/>
            </a:r>
            <a:br>
              <a:rPr lang="en-US" sz="2400" b="1" dirty="0">
                <a:latin typeface="Calibri" panose="020F0502020204030204" pitchFamily="34" charset="0"/>
                <a:cs typeface="Calibri" panose="020F0502020204030204" pitchFamily="34" charset="0"/>
              </a:rPr>
            </a:br>
            <a:r>
              <a:rPr lang="en-US" sz="2400" b="1" i="1" dirty="0">
                <a:solidFill>
                  <a:schemeClr val="accent1">
                    <a:lumMod val="75000"/>
                  </a:schemeClr>
                </a:solidFill>
                <a:latin typeface="Calibri" panose="020F0502020204030204" pitchFamily="34" charset="0"/>
                <a:cs typeface="Calibri" panose="020F0502020204030204" pitchFamily="34" charset="0"/>
              </a:rPr>
              <a:t>Waiting List </a:t>
            </a:r>
            <a:r>
              <a:rPr lang="en-US" sz="2400" b="1" i="1" dirty="0" smtClean="0">
                <a:solidFill>
                  <a:schemeClr val="accent1">
                    <a:lumMod val="75000"/>
                  </a:schemeClr>
                </a:solidFill>
                <a:latin typeface="Calibri" panose="020F0502020204030204" pitchFamily="34" charset="0"/>
                <a:cs typeface="Calibri" panose="020F0502020204030204" pitchFamily="34" charset="0"/>
              </a:rPr>
              <a:t>information, criteria </a:t>
            </a:r>
            <a:r>
              <a:rPr lang="en-US" sz="2400" b="1" i="1" dirty="0">
                <a:solidFill>
                  <a:schemeClr val="accent1">
                    <a:lumMod val="75000"/>
                  </a:schemeClr>
                </a:solidFill>
                <a:latin typeface="Calibri" panose="020F0502020204030204" pitchFamily="34" charset="0"/>
                <a:cs typeface="Calibri" panose="020F0502020204030204" pitchFamily="34" charset="0"/>
              </a:rPr>
              <a:t>for </a:t>
            </a:r>
            <a:r>
              <a:rPr lang="en-US" sz="2400" b="1" i="1" dirty="0" smtClean="0">
                <a:solidFill>
                  <a:schemeClr val="accent1">
                    <a:lumMod val="75000"/>
                  </a:schemeClr>
                </a:solidFill>
                <a:latin typeface="Calibri" panose="020F0502020204030204" pitchFamily="34" charset="0"/>
                <a:cs typeface="Calibri" panose="020F0502020204030204" pitchFamily="34" charset="0"/>
              </a:rPr>
              <a:t>eligibility </a:t>
            </a:r>
            <a:r>
              <a:rPr lang="en-US" sz="2400" b="1" i="1" dirty="0">
                <a:solidFill>
                  <a:schemeClr val="accent1">
                    <a:lumMod val="75000"/>
                  </a:schemeClr>
                </a:solidFill>
                <a:latin typeface="Calibri" panose="020F0502020204030204" pitchFamily="34" charset="0"/>
                <a:cs typeface="Calibri" panose="020F0502020204030204" pitchFamily="34" charset="0"/>
              </a:rPr>
              <a:t>of </a:t>
            </a:r>
            <a:r>
              <a:rPr lang="en-US" sz="2400" b="1" i="1" dirty="0" smtClean="0">
                <a:solidFill>
                  <a:schemeClr val="accent1">
                    <a:lumMod val="75000"/>
                  </a:schemeClr>
                </a:solidFill>
                <a:latin typeface="Calibri" panose="020F0502020204030204" pitchFamily="34" charset="0"/>
                <a:cs typeface="Calibri" panose="020F0502020204030204" pitchFamily="34" charset="0"/>
              </a:rPr>
              <a:t>services &amp; availability </a:t>
            </a:r>
            <a:r>
              <a:rPr lang="en-US" sz="2400" b="1" i="1" dirty="0">
                <a:solidFill>
                  <a:schemeClr val="accent1">
                    <a:lumMod val="75000"/>
                  </a:schemeClr>
                </a:solidFill>
                <a:latin typeface="Calibri" panose="020F0502020204030204" pitchFamily="34" charset="0"/>
                <a:cs typeface="Calibri" panose="020F0502020204030204" pitchFamily="34" charset="0"/>
              </a:rPr>
              <a:t>of Assistive </a:t>
            </a:r>
            <a:r>
              <a:rPr lang="en-US" sz="2400" b="1" i="1" dirty="0" smtClean="0">
                <a:solidFill>
                  <a:schemeClr val="accent1">
                    <a:lumMod val="75000"/>
                  </a:schemeClr>
                </a:solidFill>
                <a:latin typeface="Calibri" panose="020F0502020204030204" pitchFamily="34" charset="0"/>
                <a:cs typeface="Calibri" panose="020F0502020204030204" pitchFamily="34" charset="0"/>
              </a:rPr>
              <a:t>Technology</a:t>
            </a:r>
            <a:endParaRPr lang="en-US"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4994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Areas of Emphasis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5118447" y="1143345"/>
            <a:ext cx="6269591" cy="2129584"/>
          </a:xfrm>
        </p:spPr>
        <p:txBody>
          <a:bodyPr>
            <a:noAutofit/>
          </a:bodyPr>
          <a:lstStyle/>
          <a:p>
            <a:r>
              <a:rPr lang="en-US" sz="2000" b="1" dirty="0" smtClean="0">
                <a:latin typeface="Calibri" panose="020F0502020204030204" pitchFamily="34" charset="0"/>
                <a:cs typeface="Calibri" panose="020F0502020204030204" pitchFamily="34" charset="0"/>
              </a:rPr>
              <a:t>RECREATION (OPTIONAL)</a:t>
            </a:r>
          </a:p>
          <a:p>
            <a:r>
              <a:rPr lang="en-US" sz="2000" b="1" dirty="0" smtClean="0">
                <a:latin typeface="Calibri" panose="020F0502020204030204" pitchFamily="34" charset="0"/>
                <a:cs typeface="Calibri" panose="020F0502020204030204" pitchFamily="34" charset="0"/>
              </a:rPr>
              <a:t>TRANSPORTATION (OPTIONAL)</a:t>
            </a:r>
          </a:p>
          <a:p>
            <a:r>
              <a:rPr lang="en-US" sz="2000" b="1" dirty="0" smtClean="0">
                <a:latin typeface="Calibri" panose="020F0502020204030204" pitchFamily="34" charset="0"/>
                <a:cs typeface="Calibri" panose="020F0502020204030204" pitchFamily="34" charset="0"/>
              </a:rPr>
              <a:t>HOUSING (OPTIONAL)</a:t>
            </a:r>
          </a:p>
          <a:p>
            <a:r>
              <a:rPr lang="en-US" sz="2000" b="1" dirty="0" smtClean="0">
                <a:latin typeface="Calibri" panose="020F0502020204030204" pitchFamily="34" charset="0"/>
                <a:cs typeface="Calibri" panose="020F0502020204030204" pitchFamily="34" charset="0"/>
              </a:rPr>
              <a:t>CHILD CARE (OPTIONAL)</a:t>
            </a:r>
          </a:p>
          <a:p>
            <a:r>
              <a:rPr lang="en-US" sz="2000" b="1" dirty="0" smtClean="0">
                <a:latin typeface="Calibri" panose="020F0502020204030204" pitchFamily="34" charset="0"/>
                <a:cs typeface="Calibri" panose="020F0502020204030204" pitchFamily="34" charset="0"/>
              </a:rPr>
              <a:t>INTERAGENCY INITIATIVES (REQUIRED)*</a:t>
            </a:r>
            <a:endParaRPr lang="en-US" sz="2000" b="1"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5118447" y="3555121"/>
            <a:ext cx="6272022" cy="2101394"/>
          </a:xfrm>
        </p:spPr>
        <p:txBody>
          <a:bodyPr>
            <a:noAutofit/>
          </a:bodyPr>
          <a:lstStyle/>
          <a:p>
            <a:r>
              <a:rPr lang="en-US" sz="2000" b="1" dirty="0" smtClean="0">
                <a:latin typeface="Calibri" panose="020F0502020204030204" pitchFamily="34" charset="0"/>
                <a:cs typeface="Calibri" panose="020F0502020204030204" pitchFamily="34" charset="0"/>
              </a:rPr>
              <a:t>QUALITY ASSURANCE (OPTIONAL)</a:t>
            </a:r>
          </a:p>
          <a:p>
            <a:r>
              <a:rPr lang="en-US" sz="2000" b="1" dirty="0" smtClean="0">
                <a:latin typeface="Calibri" panose="020F0502020204030204" pitchFamily="34" charset="0"/>
                <a:cs typeface="Calibri" panose="020F0502020204030204" pitchFamily="34" charset="0"/>
              </a:rPr>
              <a:t>HEALTH CARE (REQUIRED)*</a:t>
            </a:r>
          </a:p>
          <a:p>
            <a:r>
              <a:rPr lang="en-US" sz="2000" b="1" dirty="0" smtClean="0">
                <a:latin typeface="Calibri" panose="020F0502020204030204" pitchFamily="34" charset="0"/>
                <a:cs typeface="Calibri" panose="020F0502020204030204" pitchFamily="34" charset="0"/>
              </a:rPr>
              <a:t>EDUCATION/EARLY </a:t>
            </a:r>
            <a:r>
              <a:rPr lang="en-US" sz="2000" b="1" dirty="0">
                <a:latin typeface="Calibri" panose="020F0502020204030204" pitchFamily="34" charset="0"/>
                <a:cs typeface="Calibri" panose="020F0502020204030204" pitchFamily="34" charset="0"/>
              </a:rPr>
              <a:t>INTERVENTION (OPTIONAL</a:t>
            </a:r>
            <a:r>
              <a:rPr lang="en-US" sz="2000" b="1" dirty="0" smtClean="0">
                <a:latin typeface="Calibri" panose="020F0502020204030204" pitchFamily="34" charset="0"/>
                <a:cs typeface="Calibri" panose="020F0502020204030204" pitchFamily="34" charset="0"/>
              </a:rPr>
              <a:t>)</a:t>
            </a:r>
          </a:p>
          <a:p>
            <a:r>
              <a:rPr lang="en-US" sz="2000" b="1" dirty="0" smtClean="0">
                <a:latin typeface="Calibri" panose="020F0502020204030204" pitchFamily="34" charset="0"/>
                <a:cs typeface="Calibri" panose="020F0502020204030204" pitchFamily="34" charset="0"/>
              </a:rPr>
              <a:t>EMPLOYMENT (REQUIRED)*</a:t>
            </a:r>
          </a:p>
          <a:p>
            <a:r>
              <a:rPr lang="en-US" sz="2000" b="1" dirty="0" smtClean="0">
                <a:latin typeface="Calibri" panose="020F0502020204030204" pitchFamily="34" charset="0"/>
                <a:cs typeface="Calibri" panose="020F0502020204030204" pitchFamily="34" charset="0"/>
              </a:rPr>
              <a:t>INFORMAL &amp; FORMAL SERVICES AND SUPPORTS (REQUIRED)*</a:t>
            </a:r>
            <a:endParaRPr lang="en-US" sz="2000" b="1"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665764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anose="020F0502020204030204" pitchFamily="34" charset="0"/>
                <a:cs typeface="Calibri" panose="020F0502020204030204" pitchFamily="34" charset="0"/>
              </a:rPr>
              <a:t>Resources to inform the CRA</a:t>
            </a:r>
            <a:endParaRPr lang="en-US"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normAutofit/>
          </a:bodyPr>
          <a:lstStyle/>
          <a:p>
            <a:r>
              <a:rPr lang="en-US" sz="2400" dirty="0" smtClean="0">
                <a:latin typeface="Calibri" panose="020F0502020204030204" pitchFamily="34" charset="0"/>
                <a:cs typeface="Calibri" panose="020F0502020204030204" pitchFamily="34" charset="0"/>
              </a:rPr>
              <a:t>Comprehensive Review and Analysis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9296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B1FD4-5E01-465B-84F2-A602987100B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60c9c75-9737-4a47-90d7-3192440b0b55"/>
    <ds:schemaRef ds:uri="7244ee07-bebb-4256-851d-8920eeb3e1b7"/>
    <ds:schemaRef ds:uri="http://www.w3.org/XML/1998/namespace"/>
  </ds:schemaRefs>
</ds:datastoreItem>
</file>

<file path=customXml/itemProps2.xml><?xml version="1.0" encoding="utf-8"?>
<ds:datastoreItem xmlns:ds="http://schemas.openxmlformats.org/officeDocument/2006/customXml" ds:itemID="{2790AA3B-BED6-44F6-8F3D-47D963AE05C6}">
  <ds:schemaRefs>
    <ds:schemaRef ds:uri="http://schemas.microsoft.com/sharepoint/v3/contenttype/forms"/>
  </ds:schemaRefs>
</ds:datastoreItem>
</file>

<file path=customXml/itemProps3.xml><?xml version="1.0" encoding="utf-8"?>
<ds:datastoreItem xmlns:ds="http://schemas.openxmlformats.org/officeDocument/2006/customXml" ds:itemID="{2F55B50A-C241-4793-A53B-C7966FA6BE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Atlas</Template>
  <TotalTime>1217</TotalTime>
  <Words>1719</Words>
  <Application>Microsoft Office PowerPoint</Application>
  <PresentationFormat>Widescreen</PresentationFormat>
  <Paragraphs>119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Calibri Light</vt:lpstr>
      <vt:lpstr>Georgia</vt:lpstr>
      <vt:lpstr>Rockwell</vt:lpstr>
      <vt:lpstr>Times New Roman</vt:lpstr>
      <vt:lpstr>Wingdings</vt:lpstr>
      <vt:lpstr>Atlas</vt:lpstr>
      <vt:lpstr>2022-2026 State Plan Development Resource</vt:lpstr>
      <vt:lpstr>Guide is updated with new links, reports and information!</vt:lpstr>
      <vt:lpstr>PowerPoint Presentation</vt:lpstr>
      <vt:lpstr>Find out more icons in GREEN</vt:lpstr>
      <vt:lpstr>Table of Contents</vt:lpstr>
      <vt:lpstr>Appendices include…</vt:lpstr>
      <vt:lpstr>CRA Resources broken down in the guide</vt:lpstr>
      <vt:lpstr>Areas of Emphasis</vt:lpstr>
      <vt:lpstr>Resources to inform the CRA</vt:lpstr>
      <vt:lpstr>Highlighted Resources and reports</vt:lpstr>
      <vt:lpstr>Highlighted Resources and reports</vt:lpstr>
      <vt:lpstr>Highlighted Resources and reports</vt:lpstr>
      <vt:lpstr>Highlighted Resources and reports</vt:lpstr>
      <vt:lpstr>Highlighted Resources and reports</vt:lpstr>
      <vt:lpstr>Highlighted Resources and reports</vt:lpstr>
      <vt:lpstr>More great information to 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Castillo-Epps</dc:creator>
  <cp:lastModifiedBy>Angela Castillo-Epps</cp:lastModifiedBy>
  <cp:revision>260</cp:revision>
  <cp:lastPrinted>2020-01-06T20:50:29Z</cp:lastPrinted>
  <dcterms:created xsi:type="dcterms:W3CDTF">2019-12-16T19:58:01Z</dcterms:created>
  <dcterms:modified xsi:type="dcterms:W3CDTF">2020-01-09T20:26:46Z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ies>
</file>