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9" r:id="rId5"/>
    <p:sldId id="260" r:id="rId6"/>
    <p:sldId id="261" r:id="rId7"/>
    <p:sldId id="262" r:id="rId8"/>
    <p:sldId id="263" r:id="rId9"/>
    <p:sldId id="264" r:id="rId10"/>
    <p:sldId id="265" r:id="rId11"/>
    <p:sldId id="267" r:id="rId12"/>
    <p:sldId id="268" r:id="rId13"/>
    <p:sldId id="274" r:id="rId14"/>
    <p:sldId id="273" r:id="rId15"/>
    <p:sldId id="275" r:id="rId16"/>
    <p:sldId id="276" r:id="rId17"/>
    <p:sldId id="277" r:id="rId18"/>
    <p:sldId id="278" r:id="rId19"/>
    <p:sldId id="279" r:id="rId20"/>
    <p:sldId id="280" r:id="rId21"/>
    <p:sldId id="281" r:id="rId22"/>
    <p:sldId id="282" r:id="rId23"/>
    <p:sldId id="283" r:id="rId24"/>
    <p:sldId id="284" r:id="rId25"/>
    <p:sldId id="285" r:id="rId26"/>
    <p:sldId id="288" r:id="rId27"/>
    <p:sldId id="289" r:id="rId28"/>
    <p:sldId id="287" r:id="rId29"/>
    <p:sldId id="290" r:id="rId30"/>
    <p:sldId id="291" r:id="rId31"/>
    <p:sldId id="292" r:id="rId32"/>
    <p:sldId id="286" r:id="rId33"/>
    <p:sldId id="293" r:id="rId34"/>
    <p:sldId id="294" r:id="rId35"/>
    <p:sldId id="295" r:id="rId36"/>
    <p:sldId id="296" r:id="rId37"/>
    <p:sldId id="298" r:id="rId38"/>
    <p:sldId id="297" r:id="rId39"/>
    <p:sldId id="299" r:id="rId40"/>
    <p:sldId id="300" r:id="rId41"/>
    <p:sldId id="301" r:id="rId42"/>
    <p:sldId id="302" r:id="rId43"/>
    <p:sldId id="303" r:id="rId44"/>
    <p:sldId id="312" r:id="rId45"/>
    <p:sldId id="307" r:id="rId46"/>
    <p:sldId id="304" r:id="rId47"/>
    <p:sldId id="308" r:id="rId48"/>
    <p:sldId id="311" r:id="rId49"/>
    <p:sldId id="310" r:id="rId50"/>
    <p:sldId id="309" r:id="rId51"/>
    <p:sldId id="313" r:id="rId52"/>
    <p:sldId id="314" r:id="rId53"/>
    <p:sldId id="315" r:id="rId54"/>
    <p:sldId id="316" r:id="rId55"/>
    <p:sldId id="317" r:id="rId56"/>
    <p:sldId id="318" r:id="rId57"/>
    <p:sldId id="31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F030"/>
    <a:srgbClr val="003366"/>
    <a:srgbClr val="336699"/>
    <a:srgbClr val="0000CC"/>
    <a:srgbClr val="0000FF"/>
    <a:srgbClr val="3333CC"/>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94660"/>
  </p:normalViewPr>
  <p:slideViewPr>
    <p:cSldViewPr snapToGrid="0">
      <p:cViewPr>
        <p:scale>
          <a:sx n="82" d="100"/>
          <a:sy n="82" d="100"/>
        </p:scale>
        <p:origin x="-78" y="-6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5B9544-1650-4680-9E92-346BD405C7C2}"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42361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9544-1650-4680-9E92-346BD405C7C2}"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133930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9544-1650-4680-9E92-346BD405C7C2}"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208539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5B9544-1650-4680-9E92-346BD405C7C2}"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126255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B9544-1650-4680-9E92-346BD405C7C2}"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328866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5B9544-1650-4680-9E92-346BD405C7C2}"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109809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5B9544-1650-4680-9E92-346BD405C7C2}" type="datetimeFigureOut">
              <a:rPr lang="en-US" smtClean="0"/>
              <a:pPr/>
              <a:t>7/15/2015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2154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5B9544-1650-4680-9E92-346BD405C7C2}" type="datetimeFigureOut">
              <a:rPr lang="en-US" smtClean="0"/>
              <a:pPr/>
              <a:t>7/15/2015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2136939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B9544-1650-4680-9E92-346BD405C7C2}" type="datetimeFigureOut">
              <a:rPr lang="en-US" smtClean="0"/>
              <a:pPr/>
              <a:t>7/15/2015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382039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B9544-1650-4680-9E92-346BD405C7C2}"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1776065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B9544-1650-4680-9E92-346BD405C7C2}"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BDCBF-2E0A-41ED-BB93-F7150BBF1ED5}" type="slidenum">
              <a:rPr lang="en-US" smtClean="0"/>
              <a:pPr/>
              <a:t>‹#›</a:t>
            </a:fld>
            <a:endParaRPr lang="en-US"/>
          </a:p>
        </p:txBody>
      </p:sp>
    </p:spTree>
    <p:extLst>
      <p:ext uri="{BB962C8B-B14F-4D97-AF65-F5344CB8AC3E}">
        <p14:creationId xmlns:p14="http://schemas.microsoft.com/office/powerpoint/2010/main" val="20230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alpha val="74902"/>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B9544-1650-4680-9E92-346BD405C7C2}" type="datetimeFigureOut">
              <a:rPr lang="en-US" smtClean="0"/>
              <a:pPr/>
              <a:t>7/15/2015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BDCBF-2E0A-41ED-BB93-F7150BBF1ED5}" type="slidenum">
              <a:rPr lang="en-US" smtClean="0"/>
              <a:pPr/>
              <a:t>‹#›</a:t>
            </a:fld>
            <a:endParaRPr lang="en-US"/>
          </a:p>
        </p:txBody>
      </p:sp>
    </p:spTree>
    <p:extLst>
      <p:ext uri="{BB962C8B-B14F-4D97-AF65-F5344CB8AC3E}">
        <p14:creationId xmlns:p14="http://schemas.microsoft.com/office/powerpoint/2010/main" val="445191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solidFill>
                  <a:schemeClr val="bg1"/>
                </a:solidFill>
                <a:latin typeface="Baskerville Old Face" panose="02020602080505020303" pitchFamily="18" charset="0"/>
              </a:rPr>
              <a:t>DD Network</a:t>
            </a:r>
            <a:br>
              <a:rPr lang="en-US" smtClean="0">
                <a:solidFill>
                  <a:schemeClr val="bg1"/>
                </a:solidFill>
                <a:latin typeface="Baskerville Old Face" panose="02020602080505020303" pitchFamily="18" charset="0"/>
              </a:rPr>
            </a:br>
            <a:r>
              <a:rPr lang="en-US" smtClean="0">
                <a:solidFill>
                  <a:schemeClr val="bg1"/>
                </a:solidFill>
                <a:latin typeface="Baskerville Old Face" panose="02020602080505020303" pitchFamily="18" charset="0"/>
              </a:rPr>
              <a:t>2015 </a:t>
            </a:r>
            <a:r>
              <a:rPr lang="en-US" dirty="0" smtClean="0">
                <a:solidFill>
                  <a:schemeClr val="bg1"/>
                </a:solidFill>
                <a:latin typeface="Baskerville Old Face" panose="02020602080505020303" pitchFamily="18" charset="0"/>
              </a:rPr>
              <a:t>Joint Needs Assessment Survey</a:t>
            </a:r>
            <a:endParaRPr lang="en-US" dirty="0">
              <a:solidFill>
                <a:schemeClr val="bg1"/>
              </a:solidFill>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pPr>
              <a:spcBef>
                <a:spcPct val="0"/>
              </a:spcBef>
            </a:pPr>
            <a:r>
              <a:rPr lang="en-US" sz="6000" dirty="0">
                <a:solidFill>
                  <a:schemeClr val="bg1"/>
                </a:solidFill>
                <a:latin typeface="Baskerville Old Face" panose="02020602080505020303" pitchFamily="18" charset="0"/>
                <a:ea typeface="+mj-ea"/>
                <a:cs typeface="+mj-cs"/>
              </a:rPr>
              <a:t>Preliminary Results</a:t>
            </a:r>
          </a:p>
        </p:txBody>
      </p:sp>
    </p:spTree>
    <p:extLst>
      <p:ext uri="{BB962C8B-B14F-4D97-AF65-F5344CB8AC3E}">
        <p14:creationId xmlns:p14="http://schemas.microsoft.com/office/powerpoint/2010/main" val="3939664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58724143"/>
              </p:ext>
            </p:extLst>
          </p:nvPr>
        </p:nvGraphicFramePr>
        <p:xfrm>
          <a:off x="1611085" y="862238"/>
          <a:ext cx="8186057" cy="4319361"/>
        </p:xfrm>
        <a:graphic>
          <a:graphicData uri="http://schemas.openxmlformats.org/drawingml/2006/table">
            <a:tbl>
              <a:tblPr>
                <a:tableStyleId>{5C22544A-7EE6-4342-B048-85BDC9FD1C3A}</a:tableStyleId>
              </a:tblPr>
              <a:tblGrid>
                <a:gridCol w="8186057"/>
              </a:tblGrid>
              <a:tr h="1176291">
                <a:tc>
                  <a:txBody>
                    <a:bodyPr/>
                    <a:lstStyle/>
                    <a:p>
                      <a:pPr algn="ctr" fontAlgn="b"/>
                      <a:r>
                        <a:rPr lang="en-US" sz="3600" u="none" strike="noStrike" dirty="0" smtClean="0">
                          <a:solidFill>
                            <a:srgbClr val="FFFF00"/>
                          </a:solidFill>
                          <a:effectLst/>
                          <a:latin typeface="Baskerville Old Face" panose="02020602080505020303" pitchFamily="18" charset="0"/>
                        </a:rPr>
                        <a:t>Top 3 areas in 2012</a:t>
                      </a:r>
                      <a:endParaRPr lang="en-US" sz="36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u="none" strike="noStrike" dirty="0" smtClean="0">
                          <a:solidFill>
                            <a:schemeClr val="bg1"/>
                          </a:solidFill>
                          <a:effectLst/>
                          <a:latin typeface="Baskerville Old Face" panose="02020602080505020303" pitchFamily="18" charset="0"/>
                        </a:rPr>
                        <a:t>Employment</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u="none" strike="noStrike" dirty="0" smtClean="0">
                          <a:solidFill>
                            <a:schemeClr val="bg1"/>
                          </a:solidFill>
                          <a:effectLst/>
                          <a:latin typeface="Baskerville Old Face" panose="02020602080505020303" pitchFamily="18" charset="0"/>
                        </a:rPr>
                        <a:t>Health Care/Wellness</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b="0" i="0" u="none" strike="noStrike" dirty="0" smtClean="0">
                          <a:solidFill>
                            <a:schemeClr val="bg1"/>
                          </a:solidFill>
                          <a:effectLst/>
                          <a:latin typeface="Baskerville Old Face" panose="02020602080505020303" pitchFamily="18" charset="0"/>
                        </a:rPr>
                        <a:t>Self-Advocacy</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21521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9114393"/>
              </p:ext>
            </p:extLst>
          </p:nvPr>
        </p:nvGraphicFramePr>
        <p:xfrm>
          <a:off x="1611085" y="862238"/>
          <a:ext cx="8186057" cy="4319361"/>
        </p:xfrm>
        <a:graphic>
          <a:graphicData uri="http://schemas.openxmlformats.org/drawingml/2006/table">
            <a:tbl>
              <a:tblPr>
                <a:tableStyleId>{5C22544A-7EE6-4342-B048-85BDC9FD1C3A}</a:tableStyleId>
              </a:tblPr>
              <a:tblGrid>
                <a:gridCol w="8186057"/>
              </a:tblGrid>
              <a:tr h="1176291">
                <a:tc>
                  <a:txBody>
                    <a:bodyPr/>
                    <a:lstStyle/>
                    <a:p>
                      <a:pPr algn="ctr" fontAlgn="b"/>
                      <a:r>
                        <a:rPr lang="en-US" sz="3600" u="none" strike="noStrike" dirty="0" smtClean="0">
                          <a:solidFill>
                            <a:srgbClr val="FFFF00"/>
                          </a:solidFill>
                          <a:effectLst/>
                          <a:latin typeface="Baskerville Old Face" panose="02020602080505020303" pitchFamily="18" charset="0"/>
                        </a:rPr>
                        <a:t>Top 3 areas in 2015</a:t>
                      </a:r>
                      <a:endParaRPr lang="en-US" sz="36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u="none" strike="noStrike" dirty="0" smtClean="0">
                          <a:solidFill>
                            <a:schemeClr val="bg1"/>
                          </a:solidFill>
                          <a:effectLst/>
                          <a:latin typeface="Baskerville Old Face" panose="02020602080505020303" pitchFamily="18" charset="0"/>
                        </a:rPr>
                        <a:t>Transportation</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u="none" strike="noStrike" dirty="0" smtClean="0">
                          <a:solidFill>
                            <a:schemeClr val="bg1"/>
                          </a:solidFill>
                          <a:effectLst/>
                          <a:latin typeface="Baskerville Old Face" panose="02020602080505020303" pitchFamily="18" charset="0"/>
                        </a:rPr>
                        <a:t>Employment</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1047690">
                <a:tc>
                  <a:txBody>
                    <a:bodyPr/>
                    <a:lstStyle/>
                    <a:p>
                      <a:pPr algn="ctr" fontAlgn="b"/>
                      <a:r>
                        <a:rPr lang="en-US" sz="3200" b="0" i="0" u="none" strike="noStrike" dirty="0" smtClean="0">
                          <a:solidFill>
                            <a:schemeClr val="bg1"/>
                          </a:solidFill>
                          <a:effectLst/>
                          <a:latin typeface="Baskerville Old Face" panose="02020602080505020303" pitchFamily="18" charset="0"/>
                        </a:rPr>
                        <a:t>Housing</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17031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8745636"/>
              </p:ext>
            </p:extLst>
          </p:nvPr>
        </p:nvGraphicFramePr>
        <p:xfrm>
          <a:off x="740229" y="441325"/>
          <a:ext cx="10711543" cy="5915932"/>
        </p:xfrm>
        <a:graphic>
          <a:graphicData uri="http://schemas.openxmlformats.org/drawingml/2006/table">
            <a:tbl>
              <a:tblPr>
                <a:tableStyleId>{5C22544A-7EE6-4342-B048-85BDC9FD1C3A}</a:tableStyleId>
              </a:tblPr>
              <a:tblGrid>
                <a:gridCol w="4220027"/>
                <a:gridCol w="1954106"/>
                <a:gridCol w="1447765"/>
                <a:gridCol w="1650276"/>
                <a:gridCol w="1439369"/>
              </a:tblGrid>
              <a:tr h="1129278">
                <a:tc>
                  <a:txBody>
                    <a:bodyPr/>
                    <a:lstStyle/>
                    <a:p>
                      <a:pPr algn="l" fontAlgn="b"/>
                      <a:r>
                        <a:rPr lang="en-US" sz="2400" u="none" strike="noStrike" dirty="0" smtClean="0">
                          <a:solidFill>
                            <a:schemeClr val="bg1"/>
                          </a:solidFill>
                          <a:effectLst/>
                          <a:latin typeface="Baskerville Old Face" panose="02020602080505020303" pitchFamily="18" charset="0"/>
                        </a:rPr>
                        <a:t>Areas of Need (n=496)</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Very High</a:t>
                      </a:r>
                      <a:endParaRPr lang="en-US" sz="2400" b="1" i="0" u="none" strike="noStrike" dirty="0" smtClean="0">
                        <a:solidFill>
                          <a:schemeClr val="bg1"/>
                        </a:solidFill>
                        <a:effectLst/>
                        <a:latin typeface="Baskerville Old Face" panose="02020602080505020303" pitchFamily="18" charset="0"/>
                      </a:endParaRPr>
                    </a:p>
                    <a:p>
                      <a:pPr algn="ctr" fontAlgn="b"/>
                      <a:r>
                        <a:rPr lang="en-US" sz="2400" u="none" strike="noStrike" dirty="0" smtClean="0">
                          <a:solidFill>
                            <a:schemeClr val="bg1"/>
                          </a:solidFill>
                          <a:effectLst/>
                          <a:latin typeface="Baskerville Old Face" panose="02020602080505020303" pitchFamily="18" charset="0"/>
                        </a:rPr>
                        <a:t>%</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High</a:t>
                      </a:r>
                      <a:endParaRPr lang="en-US" sz="2400" b="1" i="0" u="none" strike="noStrike" dirty="0" smtClean="0">
                        <a:solidFill>
                          <a:schemeClr val="bg1"/>
                        </a:solidFill>
                        <a:effectLst/>
                        <a:latin typeface="Baskerville Old Face" panose="02020602080505020303" pitchFamily="18" charset="0"/>
                      </a:endParaRPr>
                    </a:p>
                    <a:p>
                      <a:pPr algn="ctr" fontAlgn="b"/>
                      <a:r>
                        <a:rPr lang="en-US" sz="2400" u="none" strike="noStrike" dirty="0" smtClean="0">
                          <a:solidFill>
                            <a:schemeClr val="bg1"/>
                          </a:solidFill>
                          <a:effectLst/>
                          <a:latin typeface="Baskerville Old Face" panose="02020602080505020303" pitchFamily="18" charset="0"/>
                        </a:rPr>
                        <a:t>%</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Moderate</a:t>
                      </a:r>
                      <a:endParaRPr lang="en-US" sz="2400" b="1" i="0" u="none" strike="noStrike" dirty="0" smtClean="0">
                        <a:solidFill>
                          <a:schemeClr val="bg1"/>
                        </a:solidFill>
                        <a:effectLst/>
                        <a:latin typeface="Baskerville Old Face" panose="02020602080505020303" pitchFamily="18" charset="0"/>
                      </a:endParaRPr>
                    </a:p>
                    <a:p>
                      <a:pPr algn="ctr" fontAlgn="b"/>
                      <a:r>
                        <a:rPr lang="en-US" sz="2400" u="none" strike="noStrike" dirty="0" smtClean="0">
                          <a:solidFill>
                            <a:schemeClr val="bg1"/>
                          </a:solidFill>
                          <a:effectLst/>
                          <a:latin typeface="Baskerville Old Face" panose="02020602080505020303" pitchFamily="18" charset="0"/>
                        </a:rPr>
                        <a:t>%</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Low &amp; Very Low </a:t>
                      </a:r>
                      <a:endParaRPr lang="en-US" sz="2400" b="1" i="0" u="none" strike="noStrike" dirty="0" smtClean="0">
                        <a:solidFill>
                          <a:schemeClr val="bg1"/>
                        </a:solidFill>
                        <a:effectLst/>
                        <a:latin typeface="Baskerville Old Face" panose="02020602080505020303" pitchFamily="18" charset="0"/>
                      </a:endParaRPr>
                    </a:p>
                    <a:p>
                      <a:pPr algn="ctr" fontAlgn="b"/>
                      <a:r>
                        <a:rPr lang="en-US" sz="2400" u="none" strike="noStrike" dirty="0" smtClean="0">
                          <a:solidFill>
                            <a:schemeClr val="bg1"/>
                          </a:solidFill>
                          <a:effectLst/>
                          <a:latin typeface="Baskerville Old Face" panose="02020602080505020303" pitchFamily="18" charset="0"/>
                        </a:rPr>
                        <a:t>%</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Self-Advocacy</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39%</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36%</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22%</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755898">
                <a:tc>
                  <a:txBody>
                    <a:bodyPr/>
                    <a:lstStyle/>
                    <a:p>
                      <a:pPr algn="l" fontAlgn="b"/>
                      <a:r>
                        <a:rPr lang="en-US" sz="2400" u="none" strike="noStrike" dirty="0">
                          <a:solidFill>
                            <a:schemeClr val="bg1"/>
                          </a:solidFill>
                          <a:effectLst/>
                          <a:latin typeface="Baskerville Old Face" panose="02020602080505020303" pitchFamily="18" charset="0"/>
                        </a:rPr>
                        <a:t>Education &amp; Early / </a:t>
                      </a:r>
                      <a:r>
                        <a:rPr lang="en-US" sz="2400" u="none" strike="noStrike" dirty="0" smtClean="0">
                          <a:solidFill>
                            <a:schemeClr val="bg1"/>
                          </a:solidFill>
                          <a:effectLst/>
                          <a:latin typeface="Baskerville Old Face" panose="02020602080505020303" pitchFamily="18" charset="0"/>
                        </a:rPr>
                        <a:t>Intervention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4BF030"/>
                          </a:solidFill>
                          <a:effectLst/>
                          <a:latin typeface="Baskerville Old Face" panose="02020602080505020303" pitchFamily="18" charset="0"/>
                        </a:rPr>
                        <a:t>41%</a:t>
                      </a:r>
                      <a:endParaRPr lang="en-US" sz="2400" b="1" i="0" u="none" strike="noStrike" dirty="0">
                        <a:solidFill>
                          <a:srgbClr val="4BF03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35%</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20%</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Childcare</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4BF030"/>
                          </a:solidFill>
                          <a:effectLst/>
                          <a:latin typeface="Baskerville Old Face" panose="02020602080505020303" pitchFamily="18" charset="0"/>
                        </a:rPr>
                        <a:t>41%</a:t>
                      </a:r>
                      <a:endParaRPr lang="en-US" sz="2400" b="1" i="0" u="none" strike="noStrike" dirty="0">
                        <a:solidFill>
                          <a:srgbClr val="4BF03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34%</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21%</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4%</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Healthcare</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38%</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34%</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21%</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smtClean="0">
                          <a:solidFill>
                            <a:schemeClr val="bg1"/>
                          </a:solidFill>
                          <a:effectLst/>
                          <a:latin typeface="Baskerville Old Face" panose="02020602080505020303" pitchFamily="18" charset="0"/>
                        </a:rPr>
                        <a:t>7%</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a:solidFill>
                            <a:schemeClr val="bg1"/>
                          </a:solidFill>
                          <a:effectLst/>
                          <a:latin typeface="Baskerville Old Face" panose="02020602080505020303" pitchFamily="18" charset="0"/>
                        </a:rPr>
                        <a:t>Health &amp; Wellness  </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32%</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37%</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27%</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4%</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Employment</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FFFF00"/>
                          </a:solidFill>
                          <a:effectLst/>
                          <a:latin typeface="Baskerville Old Face" panose="02020602080505020303" pitchFamily="18" charset="0"/>
                        </a:rPr>
                        <a:t>46%</a:t>
                      </a:r>
                      <a:endParaRPr lang="en-US" sz="24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33%</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16%</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smtClean="0">
                          <a:solidFill>
                            <a:schemeClr val="bg1"/>
                          </a:solidFill>
                          <a:effectLst/>
                          <a:latin typeface="Baskerville Old Face" panose="02020602080505020303" pitchFamily="18" charset="0"/>
                        </a:rPr>
                        <a:t>5%</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Housing</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FFFF00"/>
                          </a:solidFill>
                          <a:effectLst/>
                          <a:latin typeface="Baskerville Old Face" panose="02020602080505020303" pitchFamily="18" charset="0"/>
                        </a:rPr>
                        <a:t>44%</a:t>
                      </a:r>
                      <a:endParaRPr lang="en-US" sz="24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33%</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18%</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smtClean="0">
                          <a:solidFill>
                            <a:schemeClr val="bg1"/>
                          </a:solidFill>
                          <a:effectLst/>
                          <a:latin typeface="Baskerville Old Face" panose="02020602080505020303" pitchFamily="18" charset="0"/>
                        </a:rPr>
                        <a:t>4%</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Transportation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FFFF00"/>
                          </a:solidFill>
                          <a:effectLst/>
                          <a:latin typeface="Baskerville Old Face" panose="02020602080505020303" pitchFamily="18" charset="0"/>
                        </a:rPr>
                        <a:t>48%</a:t>
                      </a:r>
                      <a:endParaRPr lang="en-US" sz="24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31%</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15%</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smtClean="0">
                          <a:solidFill>
                            <a:schemeClr val="bg1"/>
                          </a:solidFill>
                          <a:effectLst/>
                          <a:latin typeface="Baskerville Old Face" panose="02020602080505020303" pitchFamily="18" charset="0"/>
                        </a:rPr>
                        <a:t>6%</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38561">
                <a:tc>
                  <a:txBody>
                    <a:bodyPr/>
                    <a:lstStyle/>
                    <a:p>
                      <a:pPr algn="l" fontAlgn="b"/>
                      <a:r>
                        <a:rPr lang="en-US" sz="2400" u="none" strike="noStrike" dirty="0" smtClean="0">
                          <a:solidFill>
                            <a:schemeClr val="bg1"/>
                          </a:solidFill>
                          <a:effectLst/>
                          <a:latin typeface="Baskerville Old Face" panose="02020602080505020303" pitchFamily="18" charset="0"/>
                        </a:rPr>
                        <a:t>Recreation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36%</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37%</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23%</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3%</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522268">
                <a:tc>
                  <a:txBody>
                    <a:bodyPr/>
                    <a:lstStyle/>
                    <a:p>
                      <a:pPr algn="l" fontAlgn="b"/>
                      <a:r>
                        <a:rPr lang="en-US" sz="2400" u="none" strike="noStrike" dirty="0">
                          <a:solidFill>
                            <a:schemeClr val="bg1"/>
                          </a:solidFill>
                          <a:effectLst/>
                          <a:latin typeface="Baskerville Old Face" panose="02020602080505020303" pitchFamily="18" charset="0"/>
                        </a:rPr>
                        <a:t>Community </a:t>
                      </a:r>
                      <a:r>
                        <a:rPr lang="en-US" sz="2400" u="none" strike="noStrike" dirty="0" smtClean="0">
                          <a:solidFill>
                            <a:schemeClr val="bg1"/>
                          </a:solidFill>
                          <a:effectLst/>
                          <a:latin typeface="Baskerville Old Face" panose="02020602080505020303" pitchFamily="18" charset="0"/>
                        </a:rPr>
                        <a:t>Supports</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1" u="none" strike="noStrike" dirty="0">
                          <a:solidFill>
                            <a:srgbClr val="4BF030"/>
                          </a:solidFill>
                          <a:effectLst/>
                          <a:latin typeface="Baskerville Old Face" panose="02020602080505020303" pitchFamily="18" charset="0"/>
                        </a:rPr>
                        <a:t>43%</a:t>
                      </a:r>
                      <a:endParaRPr lang="en-US" sz="2400" b="1" i="0" u="none" strike="noStrike" dirty="0">
                        <a:solidFill>
                          <a:srgbClr val="4BF03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36%</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solidFill>
                            <a:schemeClr val="bg1"/>
                          </a:solidFill>
                          <a:effectLst/>
                          <a:latin typeface="Baskerville Old Face" panose="02020602080505020303" pitchFamily="18" charset="0"/>
                        </a:rPr>
                        <a:t>19%</a:t>
                      </a:r>
                      <a:endParaRPr lang="en-US" sz="2400" b="0" i="0" u="none" strike="noStrike">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solidFill>
                            <a:schemeClr val="bg1"/>
                          </a:solidFill>
                          <a:effectLst/>
                          <a:latin typeface="Baskerville Old Face" panose="02020602080505020303" pitchFamily="18" charset="0"/>
                        </a:rPr>
                        <a:t>1%</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89301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4400" dirty="0" smtClean="0">
                <a:solidFill>
                  <a:schemeClr val="bg1">
                    <a:lumMod val="95000"/>
                  </a:schemeClr>
                </a:solidFill>
                <a:latin typeface="Baskerville Old Face" panose="02020602080505020303" pitchFamily="18" charset="0"/>
              </a:rPr>
              <a:t>Respondents with DD/ID rated the areas very similar to other categories. They rated </a:t>
            </a:r>
            <a:r>
              <a:rPr lang="en-US" sz="4400" dirty="0" smtClean="0">
                <a:solidFill>
                  <a:srgbClr val="FFFF00"/>
                </a:solidFill>
                <a:latin typeface="Baskerville Old Face" panose="02020602080505020303" pitchFamily="18" charset="0"/>
              </a:rPr>
              <a:t>Health care and Health wellness slightly higher </a:t>
            </a:r>
            <a:r>
              <a:rPr lang="en-US" sz="4400" dirty="0" smtClean="0">
                <a:solidFill>
                  <a:schemeClr val="bg1">
                    <a:lumMod val="95000"/>
                  </a:schemeClr>
                </a:solidFill>
                <a:latin typeface="Baskerville Old Face" panose="02020602080505020303" pitchFamily="18" charset="0"/>
              </a:rPr>
              <a:t>than other categories of respondents</a:t>
            </a:r>
            <a:endParaRPr lang="en-US" sz="44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269962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28791999"/>
              </p:ext>
            </p:extLst>
          </p:nvPr>
        </p:nvGraphicFramePr>
        <p:xfrm>
          <a:off x="740228" y="441328"/>
          <a:ext cx="10624457" cy="6264271"/>
        </p:xfrm>
        <a:graphic>
          <a:graphicData uri="http://schemas.openxmlformats.org/drawingml/2006/table">
            <a:tbl>
              <a:tblPr>
                <a:tableStyleId>{5C22544A-7EE6-4342-B048-85BDC9FD1C3A}</a:tableStyleId>
              </a:tblPr>
              <a:tblGrid>
                <a:gridCol w="4426858"/>
                <a:gridCol w="2830285"/>
                <a:gridCol w="3367314"/>
              </a:tblGrid>
              <a:tr h="1195772">
                <a:tc>
                  <a:txBody>
                    <a:bodyPr/>
                    <a:lstStyle/>
                    <a:p>
                      <a:pPr algn="l" fontAlgn="b"/>
                      <a:r>
                        <a:rPr lang="en-US" sz="2400" u="none" strike="noStrike" dirty="0" smtClean="0">
                          <a:solidFill>
                            <a:schemeClr val="bg1"/>
                          </a:solidFill>
                          <a:effectLst/>
                          <a:latin typeface="Baskerville Old Face" panose="02020602080505020303" pitchFamily="18" charset="0"/>
                        </a:rPr>
                        <a:t>Areas of Need (n=496)</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Overall Mean</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u="none" strike="noStrike" dirty="0" smtClean="0">
                          <a:solidFill>
                            <a:schemeClr val="bg1"/>
                          </a:solidFill>
                          <a:effectLst/>
                          <a:latin typeface="Baskerville Old Face" panose="02020602080505020303" pitchFamily="18" charset="0"/>
                        </a:rPr>
                        <a:t>Overall</a:t>
                      </a:r>
                      <a:r>
                        <a:rPr lang="en-US" sz="2400" u="none" strike="noStrike" baseline="0" dirty="0" smtClean="0">
                          <a:solidFill>
                            <a:schemeClr val="bg1"/>
                          </a:solidFill>
                          <a:effectLst/>
                          <a:latin typeface="Baskerville Old Face" panose="02020602080505020303" pitchFamily="18" charset="0"/>
                        </a:rPr>
                        <a:t> Mean </a:t>
                      </a:r>
                    </a:p>
                    <a:p>
                      <a:pPr marL="0" marR="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baseline="0" dirty="0" smtClean="0">
                          <a:solidFill>
                            <a:schemeClr val="bg1"/>
                          </a:solidFill>
                          <a:effectLst/>
                          <a:latin typeface="Baskerville Old Face" panose="02020602080505020303" pitchFamily="18" charset="0"/>
                        </a:rPr>
                        <a:t>(people with DD/ID)</a:t>
                      </a:r>
                      <a:endParaRPr lang="en-US" sz="2400" b="1"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Self-Advocacy</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4.10</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4.09</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800407">
                <a:tc>
                  <a:txBody>
                    <a:bodyPr/>
                    <a:lstStyle/>
                    <a:p>
                      <a:pPr algn="l" fontAlgn="b"/>
                      <a:r>
                        <a:rPr lang="en-US" sz="2400" u="none" strike="noStrike" dirty="0">
                          <a:solidFill>
                            <a:schemeClr val="bg1"/>
                          </a:solidFill>
                          <a:effectLst/>
                          <a:latin typeface="Baskerville Old Face" panose="02020602080505020303" pitchFamily="18" charset="0"/>
                        </a:rPr>
                        <a:t>Education &amp; Early / </a:t>
                      </a:r>
                      <a:r>
                        <a:rPr lang="en-US" sz="2400" u="none" strike="noStrike" dirty="0" smtClean="0">
                          <a:solidFill>
                            <a:schemeClr val="bg1"/>
                          </a:solidFill>
                          <a:effectLst/>
                          <a:latin typeface="Baskerville Old Face" panose="02020602080505020303" pitchFamily="18" charset="0"/>
                        </a:rPr>
                        <a:t>Intervention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4.14</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4.13</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Childcare</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4.10</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4.07</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rgbClr val="FFFF00"/>
                          </a:solidFill>
                          <a:effectLst/>
                          <a:latin typeface="Baskerville Old Face" panose="02020602080505020303" pitchFamily="18" charset="0"/>
                        </a:rPr>
                        <a:t>Healthcare</a:t>
                      </a:r>
                      <a:endParaRPr lang="en-US" sz="2400" b="0"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rgbClr val="FFFF00"/>
                          </a:solidFill>
                          <a:effectLst/>
                          <a:latin typeface="Baskerville Old Face" panose="02020602080505020303" pitchFamily="18" charset="0"/>
                          <a:ea typeface="+mn-ea"/>
                          <a:cs typeface="+mn-cs"/>
                        </a:rPr>
                        <a:t>4.02</a:t>
                      </a:r>
                      <a:endParaRPr lang="en-US" sz="2400" b="0" i="0" u="none" strike="noStrike" kern="1200" dirty="0">
                        <a:solidFill>
                          <a:srgbClr val="FFFF00"/>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rgbClr val="FFFF00"/>
                          </a:solidFill>
                          <a:effectLst/>
                          <a:latin typeface="Baskerville Old Face" panose="02020602080505020303" pitchFamily="18" charset="0"/>
                        </a:rPr>
                        <a:t>4.16</a:t>
                      </a:r>
                      <a:endParaRPr lang="en-US" sz="2400" b="0"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a:solidFill>
                            <a:srgbClr val="FFFF00"/>
                          </a:solidFill>
                          <a:effectLst/>
                          <a:latin typeface="Baskerville Old Face" panose="02020602080505020303" pitchFamily="18" charset="0"/>
                        </a:rPr>
                        <a:t>Health &amp; Wellness  </a:t>
                      </a:r>
                      <a:endParaRPr lang="en-US" sz="2400" b="0"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rgbClr val="FFFF00"/>
                          </a:solidFill>
                          <a:effectLst/>
                          <a:latin typeface="Baskerville Old Face" panose="02020602080505020303" pitchFamily="18" charset="0"/>
                          <a:ea typeface="+mn-ea"/>
                          <a:cs typeface="+mn-cs"/>
                        </a:rPr>
                        <a:t>3.96</a:t>
                      </a:r>
                      <a:endParaRPr lang="en-US" sz="2400" b="0" i="0" u="none" strike="noStrike" kern="1200" dirty="0">
                        <a:solidFill>
                          <a:srgbClr val="FFFF00"/>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rgbClr val="FFFF00"/>
                          </a:solidFill>
                          <a:effectLst/>
                          <a:latin typeface="Baskerville Old Face" panose="02020602080505020303" pitchFamily="18" charset="0"/>
                        </a:rPr>
                        <a:t>4.1</a:t>
                      </a:r>
                      <a:endParaRPr lang="en-US" sz="2400" b="0" i="0" u="none" strike="noStrike" dirty="0">
                        <a:solidFill>
                          <a:srgbClr val="FFFF00"/>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Employment</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4.21</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4.16</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Housing</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4.16</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4.12</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Transportation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4.22</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4.16</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64384">
                <a:tc>
                  <a:txBody>
                    <a:bodyPr/>
                    <a:lstStyle/>
                    <a:p>
                      <a:pPr algn="l" fontAlgn="b"/>
                      <a:r>
                        <a:rPr lang="en-US" sz="2400" u="none" strike="noStrike" dirty="0" smtClean="0">
                          <a:solidFill>
                            <a:schemeClr val="bg1"/>
                          </a:solidFill>
                          <a:effectLst/>
                          <a:latin typeface="Baskerville Old Face" panose="02020602080505020303" pitchFamily="18" charset="0"/>
                        </a:rPr>
                        <a:t>Recreation</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4.05</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4.03</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553020">
                <a:tc>
                  <a:txBody>
                    <a:bodyPr/>
                    <a:lstStyle/>
                    <a:p>
                      <a:pPr algn="l" fontAlgn="b"/>
                      <a:r>
                        <a:rPr lang="en-US" sz="2400" u="none" strike="noStrike" dirty="0">
                          <a:solidFill>
                            <a:schemeClr val="bg1"/>
                          </a:solidFill>
                          <a:effectLst/>
                          <a:latin typeface="Baskerville Old Face" panose="02020602080505020303" pitchFamily="18" charset="0"/>
                        </a:rPr>
                        <a:t>Community </a:t>
                      </a:r>
                      <a:r>
                        <a:rPr lang="en-US" sz="2400" u="none" strike="noStrike" dirty="0" smtClean="0">
                          <a:solidFill>
                            <a:schemeClr val="bg1"/>
                          </a:solidFill>
                          <a:effectLst/>
                          <a:latin typeface="Baskerville Old Face" panose="02020602080505020303" pitchFamily="18" charset="0"/>
                        </a:rPr>
                        <a:t>Supports</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2400" b="0" i="0" u="none" strike="noStrike" kern="1200" dirty="0" smtClean="0">
                          <a:solidFill>
                            <a:schemeClr val="bg1"/>
                          </a:solidFill>
                          <a:effectLst/>
                          <a:latin typeface="Baskerville Old Face" panose="02020602080505020303" pitchFamily="18" charset="0"/>
                          <a:ea typeface="+mn-ea"/>
                          <a:cs typeface="+mn-cs"/>
                        </a:rPr>
                        <a:t>4.20</a:t>
                      </a:r>
                      <a:endParaRPr lang="en-US" sz="2400" b="0" i="0" u="none" strike="noStrike" kern="1200" dirty="0">
                        <a:solidFill>
                          <a:schemeClr val="bg1"/>
                        </a:solidFill>
                        <a:effectLst/>
                        <a:latin typeface="Baskerville Old Face" panose="02020602080505020303" pitchFamily="18" charset="0"/>
                        <a:ea typeface="+mn-ea"/>
                        <a:cs typeface="+mn-cs"/>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i="0" u="none" strike="noStrike" dirty="0" smtClean="0">
                          <a:solidFill>
                            <a:schemeClr val="bg1"/>
                          </a:solidFill>
                          <a:effectLst/>
                          <a:latin typeface="Baskerville Old Face" panose="02020602080505020303" pitchFamily="18" charset="0"/>
                        </a:rPr>
                        <a:t>4.10</a:t>
                      </a:r>
                      <a:endParaRPr lang="en-US" sz="24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890410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chemeClr val="bg1">
                    <a:lumMod val="95000"/>
                  </a:schemeClr>
                </a:solidFill>
                <a:latin typeface="Baskerville Old Face" panose="02020602080505020303" pitchFamily="18" charset="0"/>
              </a:rPr>
              <a:t>Exploring areas of very high need</a:t>
            </a:r>
            <a:endParaRPr lang="en-US" sz="44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413433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Transportation– Both a rural and urban issue</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770659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92500"/>
          </a:bodyPr>
          <a:lstStyle/>
          <a:p>
            <a:pPr marL="0" indent="0">
              <a:buNone/>
            </a:pPr>
            <a:r>
              <a:rPr lang="en-US" sz="4400" dirty="0" smtClean="0">
                <a:solidFill>
                  <a:schemeClr val="bg1">
                    <a:lumMod val="95000"/>
                  </a:schemeClr>
                </a:solidFill>
                <a:latin typeface="Baskerville Old Face" panose="02020602080505020303" pitchFamily="18" charset="0"/>
              </a:rPr>
              <a:t>Not enough public transportation that covers the entire Louisville area, therefore they again depend on natural supports to provide transportation, unless they just want to stay at home all day every day. Transportation needs to be built in to more ADTs, etc. as a service to make that opportunity possible to more people.</a:t>
            </a:r>
            <a:endParaRPr lang="en-US" sz="44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311929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a:solidFill>
                  <a:schemeClr val="bg1">
                    <a:lumMod val="95000"/>
                  </a:schemeClr>
                </a:solidFill>
                <a:latin typeface="Baskerville Old Face" panose="02020602080505020303" pitchFamily="18" charset="0"/>
              </a:rPr>
              <a:t>There are effectively no transportation at all in rural areas (i.e</a:t>
            </a:r>
            <a:r>
              <a:rPr lang="en-US" sz="4100" dirty="0" smtClean="0">
                <a:solidFill>
                  <a:schemeClr val="bg1">
                    <a:lumMod val="95000"/>
                  </a:schemeClr>
                </a:solidFill>
                <a:latin typeface="Baskerville Old Face" panose="02020602080505020303" pitchFamily="18" charset="0"/>
              </a:rPr>
              <a:t>., </a:t>
            </a:r>
            <a:r>
              <a:rPr lang="en-US" sz="4100" dirty="0">
                <a:solidFill>
                  <a:schemeClr val="bg1">
                    <a:lumMod val="95000"/>
                  </a:schemeClr>
                </a:solidFill>
                <a:latin typeface="Baskerville Old Face" panose="02020602080505020303" pitchFamily="18" charset="0"/>
              </a:rPr>
              <a:t>anywhere NOT Louisville, Lexington, and Northern KY) unless a consumer wants to go to an ADT, and no reimbursement for the people that provide any assistance. </a:t>
            </a:r>
          </a:p>
        </p:txBody>
      </p:sp>
    </p:spTree>
    <p:extLst>
      <p:ext uri="{BB962C8B-B14F-4D97-AF65-F5344CB8AC3E}">
        <p14:creationId xmlns:p14="http://schemas.microsoft.com/office/powerpoint/2010/main" val="1899219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Transportation– Restricted to certain times of the day and therefore limits choices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60268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anose="02020602080505020303" pitchFamily="18" charset="0"/>
              </a:rPr>
              <a:t>Responses</a:t>
            </a:r>
            <a:endParaRPr lang="en-US" dirty="0">
              <a:solidFill>
                <a:schemeClr val="bg1"/>
              </a:solidFill>
              <a:latin typeface="Baskerville Old Face" panose="02020602080505020303" pitchFamily="18" charset="0"/>
            </a:endParaRPr>
          </a:p>
        </p:txBody>
      </p:sp>
      <p:sp>
        <p:nvSpPr>
          <p:cNvPr id="3" name="Text Placeholder 2"/>
          <p:cNvSpPr>
            <a:spLocks noGrp="1"/>
          </p:cNvSpPr>
          <p:nvPr>
            <p:ph type="body" idx="1"/>
          </p:nvPr>
        </p:nvSpPr>
        <p:spPr/>
        <p:txBody>
          <a:bodyPr/>
          <a:lstStyle/>
          <a:p>
            <a:pPr algn="ctr"/>
            <a:r>
              <a:rPr lang="en-US" sz="4400" u="sng" dirty="0" smtClean="0">
                <a:solidFill>
                  <a:schemeClr val="bg1"/>
                </a:solidFill>
                <a:latin typeface="Baskerville Old Face" panose="02020602080505020303" pitchFamily="18" charset="0"/>
              </a:rPr>
              <a:t>2012</a:t>
            </a:r>
            <a:endParaRPr lang="en-US" sz="4400" u="sng" dirty="0">
              <a:solidFill>
                <a:schemeClr val="bg1"/>
              </a:solidFill>
              <a:latin typeface="Baskerville Old Face" panose="02020602080505020303" pitchFamily="18" charset="0"/>
            </a:endParaRPr>
          </a:p>
        </p:txBody>
      </p:sp>
      <p:sp>
        <p:nvSpPr>
          <p:cNvPr id="5" name="Text Placeholder 4"/>
          <p:cNvSpPr>
            <a:spLocks noGrp="1"/>
          </p:cNvSpPr>
          <p:nvPr>
            <p:ph type="body" sz="quarter" idx="3"/>
          </p:nvPr>
        </p:nvSpPr>
        <p:spPr/>
        <p:txBody>
          <a:bodyPr/>
          <a:lstStyle/>
          <a:p>
            <a:pPr algn="ctr"/>
            <a:r>
              <a:rPr lang="en-US" sz="4400" u="sng" dirty="0" smtClean="0">
                <a:solidFill>
                  <a:schemeClr val="bg1"/>
                </a:solidFill>
                <a:latin typeface="Baskerville Old Face" panose="02020602080505020303" pitchFamily="18" charset="0"/>
              </a:rPr>
              <a:t>2015</a:t>
            </a:r>
            <a:endParaRPr lang="en-US" sz="4400" u="sng" dirty="0">
              <a:solidFill>
                <a:schemeClr val="bg1"/>
              </a:solidFill>
              <a:latin typeface="Baskerville Old Face" panose="02020602080505020303" pitchFamily="18" charset="0"/>
            </a:endParaRPr>
          </a:p>
        </p:txBody>
      </p:sp>
      <p:sp>
        <p:nvSpPr>
          <p:cNvPr id="6" name="Content Placeholder 5"/>
          <p:cNvSpPr>
            <a:spLocks noGrp="1"/>
          </p:cNvSpPr>
          <p:nvPr>
            <p:ph sz="quarter" idx="4"/>
          </p:nvPr>
        </p:nvSpPr>
        <p:spPr/>
        <p:txBody>
          <a:bodyPr>
            <a:normAutofit/>
          </a:bodyPr>
          <a:lstStyle/>
          <a:p>
            <a:r>
              <a:rPr lang="en-US" sz="4400" dirty="0" smtClean="0">
                <a:solidFill>
                  <a:schemeClr val="bg1"/>
                </a:solidFill>
                <a:latin typeface="Baskerville Old Face" panose="02020602080505020303" pitchFamily="18" charset="0"/>
              </a:rPr>
              <a:t>496 completed the survey</a:t>
            </a:r>
          </a:p>
          <a:p>
            <a:r>
              <a:rPr lang="en-US" sz="4400" b="1" dirty="0" smtClean="0">
                <a:solidFill>
                  <a:srgbClr val="FFFF00"/>
                </a:solidFill>
                <a:latin typeface="Baskerville Old Face" panose="02020602080505020303" pitchFamily="18" charset="0"/>
              </a:rPr>
              <a:t>74</a:t>
            </a:r>
            <a:r>
              <a:rPr lang="en-US" sz="4400" dirty="0" smtClean="0">
                <a:solidFill>
                  <a:schemeClr val="bg1"/>
                </a:solidFill>
                <a:latin typeface="Baskerville Old Face" panose="02020602080505020303" pitchFamily="18" charset="0"/>
              </a:rPr>
              <a:t> -individuals with DD/ID</a:t>
            </a:r>
            <a:endParaRPr lang="en-US" sz="4400" dirty="0">
              <a:solidFill>
                <a:schemeClr val="bg1"/>
              </a:solidFill>
              <a:latin typeface="Baskerville Old Face" panose="02020602080505020303"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631473101"/>
              </p:ext>
            </p:extLst>
          </p:nvPr>
        </p:nvGraphicFramePr>
        <p:xfrm>
          <a:off x="391886" y="2505075"/>
          <a:ext cx="5490028" cy="3846285"/>
        </p:xfrm>
        <a:graphic>
          <a:graphicData uri="http://schemas.openxmlformats.org/drawingml/2006/table">
            <a:tbl>
              <a:tblPr firstRow="1">
                <a:tableStyleId>{5C22544A-7EE6-4342-B048-85BDC9FD1C3A}</a:tableStyleId>
              </a:tblPr>
              <a:tblGrid>
                <a:gridCol w="5490028"/>
              </a:tblGrid>
              <a:tr h="3846285">
                <a:tc>
                  <a:txBody>
                    <a:bodyPr/>
                    <a:lstStyle/>
                    <a:p>
                      <a:pPr marL="228600" indent="-228600" algn="l" defTabSz="914400" rtl="0" eaLnBrk="1" latinLnBrk="0" hangingPunct="1">
                        <a:lnSpc>
                          <a:spcPct val="90000"/>
                        </a:lnSpc>
                        <a:spcBef>
                          <a:spcPts val="1000"/>
                        </a:spcBef>
                        <a:buFont typeface="Arial" panose="020B0604020202020204" pitchFamily="34" charset="0"/>
                        <a:buChar char="•"/>
                      </a:pPr>
                      <a:r>
                        <a:rPr lang="en-US" sz="4400" b="0" kern="1200" dirty="0" smtClean="0">
                          <a:solidFill>
                            <a:schemeClr val="bg1"/>
                          </a:solidFill>
                          <a:latin typeface="Baskerville Old Face" panose="02020602080505020303" pitchFamily="18" charset="0"/>
                          <a:ea typeface="+mn-ea"/>
                          <a:cs typeface="+mn-cs"/>
                        </a:rPr>
                        <a:t>418 responses</a:t>
                      </a:r>
                    </a:p>
                    <a:p>
                      <a:pPr marL="228600" indent="-228600" algn="l" defTabSz="914400" rtl="0" eaLnBrk="1" latinLnBrk="0" hangingPunct="1">
                        <a:lnSpc>
                          <a:spcPct val="90000"/>
                        </a:lnSpc>
                        <a:spcBef>
                          <a:spcPts val="1000"/>
                        </a:spcBef>
                        <a:buFont typeface="Arial" panose="020B0604020202020204" pitchFamily="34" charset="0"/>
                        <a:buChar char="•"/>
                      </a:pPr>
                      <a:r>
                        <a:rPr lang="en-US" sz="4400" b="0" kern="1200" dirty="0" smtClean="0">
                          <a:solidFill>
                            <a:schemeClr val="bg1"/>
                          </a:solidFill>
                          <a:latin typeface="Baskerville Old Face" panose="02020602080505020303" pitchFamily="18" charset="0"/>
                          <a:ea typeface="+mn-ea"/>
                          <a:cs typeface="+mn-cs"/>
                        </a:rPr>
                        <a:t>24 -individuals with DD/ID</a:t>
                      </a:r>
                    </a:p>
                    <a:p>
                      <a:endParaRPr lang="en-US" dirty="0"/>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57603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85000" lnSpcReduction="20000"/>
          </a:bodyPr>
          <a:lstStyle/>
          <a:p>
            <a:pPr marL="0" indent="0">
              <a:buNone/>
            </a:pPr>
            <a:r>
              <a:rPr lang="en-US" sz="4100" dirty="0" smtClean="0">
                <a:solidFill>
                  <a:schemeClr val="bg1">
                    <a:lumMod val="95000"/>
                  </a:schemeClr>
                </a:solidFill>
                <a:latin typeface="Baskerville Old Face" panose="02020602080505020303" pitchFamily="18" charset="0"/>
              </a:rPr>
              <a:t>There is no such thing as 'transportation' for those who reside outside of Hopkinsville.  Period.  Perhaps my son would like to one day go to a horse race in Louisville?  or a baseball game in Nashville, TN?  Maybe he would like to hang out with friends at a volleyball game after school?  And I hear the plan is to build a skate park, he will miss out on that too!  He certainly will not be able to jump in the new waterpark or enjoy working out at YMCA...all in Hopkinsville.  See, the trip from Oak Grove, KY is 35-40 minute drive--one way. </a:t>
            </a: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82009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Transportation– limited timings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3372856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The area in which I live only have a cab service that runs Monday - Friday from 8:00-5:00. </a:t>
            </a:r>
          </a:p>
          <a:p>
            <a:pPr marL="0" indent="0">
              <a:buNone/>
            </a:pPr>
            <a:endParaRPr lang="en-US" sz="4100" dirty="0">
              <a:solidFill>
                <a:schemeClr val="bg1">
                  <a:lumMod val="95000"/>
                </a:schemeClr>
              </a:solidFill>
              <a:latin typeface="Baskerville Old Face" panose="02020602080505020303" pitchFamily="18" charset="0"/>
            </a:endParaRPr>
          </a:p>
          <a:p>
            <a:pPr marL="0" indent="0">
              <a:buNone/>
            </a:pPr>
            <a:r>
              <a:rPr lang="en-US" sz="4100" dirty="0">
                <a:solidFill>
                  <a:schemeClr val="bg1">
                    <a:lumMod val="95000"/>
                  </a:schemeClr>
                </a:solidFill>
                <a:latin typeface="Baskerville Old Face" panose="02020602080505020303" pitchFamily="18" charset="0"/>
              </a:rPr>
              <a:t>W</a:t>
            </a:r>
            <a:r>
              <a:rPr lang="en-US" sz="4100" dirty="0" smtClean="0">
                <a:solidFill>
                  <a:schemeClr val="bg1">
                    <a:lumMod val="95000"/>
                  </a:schemeClr>
                </a:solidFill>
                <a:latin typeface="Baskerville Old Face" panose="02020602080505020303" pitchFamily="18" charset="0"/>
              </a:rPr>
              <a:t>e have had repeated issues with late drop-offs, people getting home hours late.  not  being picked up. LKLP has proven to cause many issues.</a:t>
            </a:r>
          </a:p>
          <a:p>
            <a:pPr marL="0" indent="0">
              <a:buNone/>
            </a:pPr>
            <a:endParaRPr lang="en-US" sz="4100" dirty="0">
              <a:solidFill>
                <a:schemeClr val="bg1">
                  <a:lumMod val="95000"/>
                </a:schemeClr>
              </a:solidFill>
              <a:latin typeface="Baskerville Old Face" panose="02020602080505020303" pitchFamily="18" charset="0"/>
            </a:endParaRPr>
          </a:p>
          <a:p>
            <a:pPr marL="0" indent="0">
              <a:buNone/>
            </a:pP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3902732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Transportation– Accessibility</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0531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Specialized transportation is not reliable and public transportation not accessible</a:t>
            </a:r>
          </a:p>
          <a:p>
            <a:pPr marL="0" indent="0">
              <a:buNone/>
            </a:pPr>
            <a:endParaRPr lang="en-US" sz="4100" dirty="0" smtClean="0">
              <a:solidFill>
                <a:schemeClr val="bg1">
                  <a:lumMod val="95000"/>
                </a:schemeClr>
              </a:solidFill>
              <a:latin typeface="Baskerville Old Face" panose="02020602080505020303" pitchFamily="18" charset="0"/>
            </a:endParaRPr>
          </a:p>
          <a:p>
            <a:pPr marL="0" indent="0">
              <a:buNone/>
            </a:pPr>
            <a:r>
              <a:rPr lang="en-US" sz="4100" dirty="0" smtClean="0">
                <a:solidFill>
                  <a:schemeClr val="bg1">
                    <a:lumMod val="95000"/>
                  </a:schemeClr>
                </a:solidFill>
                <a:latin typeface="Baskerville Old Face" panose="02020602080505020303" pitchFamily="18" charset="0"/>
              </a:rPr>
              <a:t>Not enough accessible transportation options across the state.</a:t>
            </a:r>
          </a:p>
          <a:p>
            <a:pPr marL="0" indent="0">
              <a:buNone/>
            </a:pPr>
            <a:endParaRPr lang="en-US" sz="4100" dirty="0">
              <a:solidFill>
                <a:schemeClr val="bg1">
                  <a:lumMod val="95000"/>
                </a:schemeClr>
              </a:solidFill>
              <a:latin typeface="Baskerville Old Face" panose="02020602080505020303" pitchFamily="18" charset="0"/>
            </a:endParaRPr>
          </a:p>
          <a:p>
            <a:pPr marL="0" indent="0">
              <a:buNone/>
            </a:pP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2898058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Employment– Not enough employers are willing to give people with disabilities a chance</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983881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92500" lnSpcReduction="10000"/>
          </a:bodyPr>
          <a:lstStyle/>
          <a:p>
            <a:pPr marL="0" indent="0">
              <a:buNone/>
            </a:pPr>
            <a:r>
              <a:rPr lang="en-US" sz="4100" dirty="0" smtClean="0">
                <a:solidFill>
                  <a:schemeClr val="bg1">
                    <a:lumMod val="95000"/>
                  </a:schemeClr>
                </a:solidFill>
                <a:latin typeface="Baskerville Old Face" panose="02020602080505020303" pitchFamily="18" charset="0"/>
              </a:rPr>
              <a:t>If more businesses and employers were more open and receptive to job carving or even job shadowing, this would open up more opportunities for supported employment job sites or on the job training sites for individuals with disabilities.  If our communities and businesses could be more open minded or receptive of helping someone that can do one job tasks well then  I feel this would open up more opportunities for anyone with a disability. </a:t>
            </a:r>
          </a:p>
          <a:p>
            <a:pPr marL="0" indent="0">
              <a:buNone/>
            </a:pPr>
            <a:endParaRPr lang="en-US" sz="4100" dirty="0">
              <a:solidFill>
                <a:schemeClr val="bg1">
                  <a:lumMod val="95000"/>
                </a:schemeClr>
              </a:solidFill>
              <a:latin typeface="Baskerville Old Face" panose="02020602080505020303" pitchFamily="18" charset="0"/>
            </a:endParaRPr>
          </a:p>
          <a:p>
            <a:pPr marL="0" indent="0">
              <a:buNone/>
            </a:pP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153246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The advantages to productivity and workplace skills acquisition when employing individuals with disabilities is not in the forefront in employers minds, in the way that it should be, to create environments that are welcoming and informed.</a:t>
            </a:r>
            <a:endParaRPr lang="en-US" sz="4100" dirty="0">
              <a:solidFill>
                <a:schemeClr val="bg1">
                  <a:lumMod val="95000"/>
                </a:schemeClr>
              </a:solidFill>
              <a:latin typeface="Baskerville Old Face" panose="02020602080505020303" pitchFamily="18" charset="0"/>
            </a:endParaRPr>
          </a:p>
          <a:p>
            <a:pPr marL="0" indent="0">
              <a:buNone/>
            </a:pP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70850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Employment– Inefficient systems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561916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85000" lnSpcReduction="20000"/>
          </a:bodyPr>
          <a:lstStyle/>
          <a:p>
            <a:pPr marL="0" indent="0">
              <a:buNone/>
            </a:pPr>
            <a:r>
              <a:rPr lang="en-US" sz="4100" dirty="0" smtClean="0">
                <a:solidFill>
                  <a:schemeClr val="bg1">
                    <a:lumMod val="95000"/>
                  </a:schemeClr>
                </a:solidFill>
                <a:latin typeface="Baskerville Old Face" panose="02020602080505020303" pitchFamily="18" charset="0"/>
              </a:rPr>
              <a:t>The supportive employment agency is not effective in the areas where participants reside. There are a few who have accessed this and have been put off for long periods. With continued efforts in following up on getting this service, the point of contact usually distances themselves from agencies in that phone calls/emails are not being returned. It is disheartening for the participant who has that drive for employment. It has come to the point where other supportive employment programs outside a participant's area are being looked into.</a:t>
            </a: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06544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anose="02020602080505020303" pitchFamily="18" charset="0"/>
              </a:rPr>
              <a:t>2015 Respondent Demographics--Categories</a:t>
            </a:r>
            <a:endParaRPr lang="en-US" dirty="0">
              <a:solidFill>
                <a:schemeClr val="bg1"/>
              </a:solidFill>
              <a:latin typeface="Baskerville Old Face" panose="02020602080505020303"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4266785807"/>
              </p:ext>
            </p:extLst>
          </p:nvPr>
        </p:nvGraphicFramePr>
        <p:xfrm>
          <a:off x="1298713" y="1930400"/>
          <a:ext cx="9587001" cy="4304477"/>
        </p:xfrm>
        <a:graphic>
          <a:graphicData uri="http://schemas.openxmlformats.org/drawingml/2006/table">
            <a:tbl>
              <a:tblPr>
                <a:tableStyleId>{5C22544A-7EE6-4342-B048-85BDC9FD1C3A}</a:tableStyleId>
              </a:tblPr>
              <a:tblGrid>
                <a:gridCol w="7387832"/>
                <a:gridCol w="2199169"/>
              </a:tblGrid>
              <a:tr h="614804">
                <a:tc>
                  <a:txBody>
                    <a:bodyPr/>
                    <a:lstStyle/>
                    <a:p>
                      <a:pPr algn="l" fontAlgn="b"/>
                      <a:r>
                        <a:rPr lang="en-US" sz="2800" u="none" strike="noStrike" dirty="0">
                          <a:solidFill>
                            <a:schemeClr val="bg1"/>
                          </a:solidFill>
                          <a:effectLst/>
                          <a:latin typeface="Baskerville Old Face" panose="02020602080505020303" pitchFamily="18" charset="0"/>
                        </a:rPr>
                        <a:t>Category</a:t>
                      </a:r>
                      <a:endParaRPr lang="en-US" sz="28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b="1" i="0" u="none" strike="noStrike" dirty="0" smtClean="0">
                          <a:solidFill>
                            <a:schemeClr val="bg1"/>
                          </a:solidFill>
                          <a:effectLst/>
                          <a:latin typeface="Baskerville Old Face" panose="02020602080505020303" pitchFamily="18" charset="0"/>
                        </a:rPr>
                        <a:t>N</a:t>
                      </a:r>
                      <a:endParaRPr lang="en-US" sz="28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954670">
                <a:tc>
                  <a:txBody>
                    <a:bodyPr/>
                    <a:lstStyle/>
                    <a:p>
                      <a:pPr algn="l" fontAlgn="b"/>
                      <a:r>
                        <a:rPr lang="en-US" sz="2800" u="none" strike="noStrike" dirty="0">
                          <a:solidFill>
                            <a:schemeClr val="bg1"/>
                          </a:solidFill>
                          <a:effectLst/>
                          <a:latin typeface="Baskerville Old Face" panose="02020602080505020303" pitchFamily="18" charset="0"/>
                        </a:rPr>
                        <a:t>Individual with a developmental disability</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u="none" strike="noStrike" dirty="0">
                          <a:solidFill>
                            <a:schemeClr val="bg1"/>
                          </a:solidFill>
                          <a:effectLst/>
                          <a:latin typeface="Baskerville Old Face" panose="02020602080505020303" pitchFamily="18" charset="0"/>
                        </a:rPr>
                        <a:t>74</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275326">
                <a:tc>
                  <a:txBody>
                    <a:bodyPr/>
                    <a:lstStyle/>
                    <a:p>
                      <a:pPr algn="l" fontAlgn="b"/>
                      <a:r>
                        <a:rPr lang="en-US" sz="2800" u="none" strike="noStrike" dirty="0">
                          <a:solidFill>
                            <a:schemeClr val="bg1"/>
                          </a:solidFill>
                          <a:effectLst/>
                          <a:latin typeface="Baskerville Old Face" panose="02020602080505020303" pitchFamily="18" charset="0"/>
                        </a:rPr>
                        <a:t>Family member of an individual with a developmental disability</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u="none" strike="noStrike" dirty="0">
                          <a:solidFill>
                            <a:schemeClr val="bg1"/>
                          </a:solidFill>
                          <a:effectLst/>
                          <a:latin typeface="Baskerville Old Face" panose="02020602080505020303" pitchFamily="18" charset="0"/>
                        </a:rPr>
                        <a:t>164</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86559">
                <a:tc>
                  <a:txBody>
                    <a:bodyPr/>
                    <a:lstStyle/>
                    <a:p>
                      <a:pPr algn="l" fontAlgn="b"/>
                      <a:r>
                        <a:rPr lang="en-US" sz="2800" u="none" strike="noStrike" dirty="0">
                          <a:solidFill>
                            <a:schemeClr val="bg1"/>
                          </a:solidFill>
                          <a:effectLst/>
                          <a:latin typeface="Baskerville Old Face" panose="02020602080505020303" pitchFamily="18" charset="0"/>
                        </a:rPr>
                        <a:t>Service provider</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u="none" strike="noStrike" dirty="0">
                          <a:solidFill>
                            <a:schemeClr val="bg1"/>
                          </a:solidFill>
                          <a:effectLst/>
                          <a:latin typeface="Baskerville Old Face" panose="02020602080505020303" pitchFamily="18" charset="0"/>
                        </a:rPr>
                        <a:t>249</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86559">
                <a:tc>
                  <a:txBody>
                    <a:bodyPr/>
                    <a:lstStyle/>
                    <a:p>
                      <a:pPr algn="l" fontAlgn="b"/>
                      <a:r>
                        <a:rPr lang="en-US" sz="2800" u="none" strike="noStrike" dirty="0">
                          <a:solidFill>
                            <a:schemeClr val="bg1"/>
                          </a:solidFill>
                          <a:effectLst/>
                          <a:latin typeface="Baskerville Old Face" panose="02020602080505020303" pitchFamily="18" charset="0"/>
                        </a:rPr>
                        <a:t>Other (please specify)</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u="none" strike="noStrike" dirty="0">
                          <a:solidFill>
                            <a:schemeClr val="bg1"/>
                          </a:solidFill>
                          <a:effectLst/>
                          <a:latin typeface="Baskerville Old Face" panose="02020602080505020303" pitchFamily="18" charset="0"/>
                        </a:rPr>
                        <a:t>32</a:t>
                      </a:r>
                      <a:endParaRPr lang="en-US" sz="28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86559">
                <a:tc>
                  <a:txBody>
                    <a:bodyPr/>
                    <a:lstStyle/>
                    <a:p>
                      <a:pPr algn="l" fontAlgn="b"/>
                      <a:r>
                        <a:rPr lang="en-US" sz="2800" u="none" strike="noStrike" dirty="0" smtClean="0">
                          <a:solidFill>
                            <a:schemeClr val="bg1"/>
                          </a:solidFill>
                          <a:effectLst/>
                          <a:latin typeface="Baskerville Old Face" panose="02020602080505020303" pitchFamily="18" charset="0"/>
                        </a:rPr>
                        <a:t>Total</a:t>
                      </a:r>
                      <a:endParaRPr lang="en-US" sz="28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800" u="none" strike="noStrike" dirty="0">
                          <a:solidFill>
                            <a:schemeClr val="bg1"/>
                          </a:solidFill>
                          <a:effectLst/>
                          <a:latin typeface="Baskerville Old Face" panose="02020602080505020303" pitchFamily="18" charset="0"/>
                        </a:rPr>
                        <a:t>519</a:t>
                      </a:r>
                      <a:endParaRPr lang="en-US" sz="28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387011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Lack of Job Placement specialist who is familiar with persons with disabilities and how to work with them.</a:t>
            </a:r>
          </a:p>
          <a:p>
            <a:pPr marL="0" indent="0">
              <a:buNone/>
            </a:pPr>
            <a:r>
              <a:rPr lang="en-US" sz="4100" dirty="0">
                <a:solidFill>
                  <a:schemeClr val="bg1">
                    <a:lumMod val="95000"/>
                  </a:schemeClr>
                </a:solidFill>
                <a:latin typeface="Baskerville Old Face" panose="02020602080505020303" pitchFamily="18" charset="0"/>
              </a:rPr>
              <a:t>Not enough good Supported Employment program s available to support individuals.  / Individuals are kept in sheltered workshops that can work in the community.</a:t>
            </a:r>
          </a:p>
          <a:p>
            <a:pPr marL="0" indent="0">
              <a:buNone/>
            </a:pPr>
            <a:endParaRPr lang="en-US" sz="4100"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2499538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62500" lnSpcReduction="20000"/>
          </a:bodyPr>
          <a:lstStyle/>
          <a:p>
            <a:pPr marL="0" indent="0">
              <a:buNone/>
            </a:pPr>
            <a:r>
              <a:rPr lang="en-US" sz="4100" dirty="0" smtClean="0">
                <a:solidFill>
                  <a:schemeClr val="bg1">
                    <a:lumMod val="95000"/>
                  </a:schemeClr>
                </a:solidFill>
                <a:latin typeface="Baskerville Old Face" panose="02020602080505020303" pitchFamily="18" charset="0"/>
              </a:rPr>
              <a:t>The office of Voc. Rehab is a disaster-- they openly tell you that in the Lexington area there are " no good agencies" to help your adult child find employment. we have tried several agencies-- They were supposed to meet with him and develop a plan-- they had 5 min conversations, mostly on the phone that they turned in on reports that sounded like they spent hours with.  They were supposed to take him to observe a variety of work locations- never happened.. They were supposed to find him full time job opportunities-- there was never an interview, application or any activity whatsoever.  When we complained -- we were assigned another agency-- same result-- 3 times!!!! We wasted years trying-- My son finally gave up -- he is still underemployed.</a:t>
            </a:r>
          </a:p>
          <a:p>
            <a:pPr marL="0" indent="0">
              <a:buNone/>
            </a:pPr>
            <a:r>
              <a:rPr lang="en-US" sz="4100" dirty="0" smtClean="0">
                <a:solidFill>
                  <a:schemeClr val="bg1">
                    <a:lumMod val="95000"/>
                  </a:schemeClr>
                </a:solidFill>
                <a:latin typeface="Baskerville Old Face" panose="02020602080505020303" pitchFamily="18" charset="0"/>
              </a:rPr>
              <a:t>The </a:t>
            </a:r>
            <a:r>
              <a:rPr lang="en-US" sz="4100" dirty="0" err="1" smtClean="0">
                <a:solidFill>
                  <a:schemeClr val="bg1">
                    <a:lumMod val="95000"/>
                  </a:schemeClr>
                </a:solidFill>
                <a:latin typeface="Baskerville Old Face" panose="02020602080505020303" pitchFamily="18" charset="0"/>
              </a:rPr>
              <a:t>Voc</a:t>
            </a:r>
            <a:r>
              <a:rPr lang="en-US" sz="4100" dirty="0" smtClean="0">
                <a:solidFill>
                  <a:schemeClr val="bg1">
                    <a:lumMod val="95000"/>
                  </a:schemeClr>
                </a:solidFill>
                <a:latin typeface="Baskerville Old Face" panose="02020602080505020303" pitchFamily="18" charset="0"/>
              </a:rPr>
              <a:t> Rehab office needs to be redone-- Agencies should not be paid for just " meeting" with someone.  They should only be paid if they actually get the person an appropriate job!  These agencies are making money accomplishing absolutely nothing but handing in paperwork!</a:t>
            </a:r>
          </a:p>
        </p:txBody>
      </p:sp>
    </p:spTree>
    <p:extLst>
      <p:ext uri="{BB962C8B-B14F-4D97-AF65-F5344CB8AC3E}">
        <p14:creationId xmlns:p14="http://schemas.microsoft.com/office/powerpoint/2010/main" val="853578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Employment– Misconception about benefits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722143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92500"/>
          </a:bodyPr>
          <a:lstStyle/>
          <a:p>
            <a:pPr marL="0" indent="0">
              <a:buNone/>
            </a:pPr>
            <a:r>
              <a:rPr lang="en-US" sz="4100" dirty="0" smtClean="0">
                <a:solidFill>
                  <a:schemeClr val="bg1">
                    <a:lumMod val="95000"/>
                  </a:schemeClr>
                </a:solidFill>
                <a:latin typeface="Baskerville Old Face" panose="02020602080505020303" pitchFamily="18" charset="0"/>
              </a:rPr>
              <a:t>There is so much disinformation out there about the impact of wages on benefits that it may not be possible to have the truth accepted.  Medicaid has acted completely irresponsibly by failing to address the rate paid for supported employment in the Michelle P waiver.  Providers are reluctant to promote employment for people receiving services because it will reduce the amount they can bill for day training.</a:t>
            </a:r>
          </a:p>
        </p:txBody>
      </p:sp>
    </p:spTree>
    <p:extLst>
      <p:ext uri="{BB962C8B-B14F-4D97-AF65-F5344CB8AC3E}">
        <p14:creationId xmlns:p14="http://schemas.microsoft.com/office/powerpoint/2010/main" val="1941067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Housing– Accessibility</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518435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85000" lnSpcReduction="20000"/>
          </a:bodyPr>
          <a:lstStyle/>
          <a:p>
            <a:pPr marL="0" indent="0">
              <a:buNone/>
            </a:pPr>
            <a:r>
              <a:rPr lang="en-US" sz="4100" dirty="0" smtClean="0">
                <a:solidFill>
                  <a:schemeClr val="bg1">
                    <a:lumMod val="95000"/>
                  </a:schemeClr>
                </a:solidFill>
                <a:latin typeface="Baskerville Old Face" panose="02020602080505020303" pitchFamily="18" charset="0"/>
              </a:rPr>
              <a:t>Home ownership for people with developmental disabilities, or even renting a an apartment or home, versus living in an agency provided arrangement is still a very foreign concept in Kentucky.    Lack of knowledge about resources to assist people with home ownership, as well as lack of vision, are two critical challenges.    Educating builders about the need for more housing with universal design would also be helpful as finding accessible housing/rental units continues to be difficult except in segregated housing primarily for senior citizens of low income. </a:t>
            </a:r>
          </a:p>
        </p:txBody>
      </p:sp>
    </p:spTree>
    <p:extLst>
      <p:ext uri="{BB962C8B-B14F-4D97-AF65-F5344CB8AC3E}">
        <p14:creationId xmlns:p14="http://schemas.microsoft.com/office/powerpoint/2010/main" val="1640448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And HUD housing refuses to build a ramp for a regular unit if a person with a disability is living there. They do not want to install grab bars either. Very tight on HUD money for such things. </a:t>
            </a:r>
          </a:p>
        </p:txBody>
      </p:sp>
    </p:spTree>
    <p:extLst>
      <p:ext uri="{BB962C8B-B14F-4D97-AF65-F5344CB8AC3E}">
        <p14:creationId xmlns:p14="http://schemas.microsoft.com/office/powerpoint/2010/main" val="1872859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Modifying housing to ADA specifications is expensive.  It is rare to find houses that are already ADA accessible so modifications must be made in order for the individual with DD to be able to maneuver in their own household. </a:t>
            </a:r>
          </a:p>
        </p:txBody>
      </p:sp>
    </p:spTree>
    <p:extLst>
      <p:ext uri="{BB962C8B-B14F-4D97-AF65-F5344CB8AC3E}">
        <p14:creationId xmlns:p14="http://schemas.microsoft.com/office/powerpoint/2010/main" val="698573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Housing– Unsuitable alternatives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3868323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a:bodyPr>
          <a:lstStyle/>
          <a:p>
            <a:pPr marL="0" indent="0">
              <a:buNone/>
            </a:pPr>
            <a:r>
              <a:rPr lang="en-US" sz="4100" dirty="0" smtClean="0">
                <a:solidFill>
                  <a:schemeClr val="bg1">
                    <a:lumMod val="95000"/>
                  </a:schemeClr>
                </a:solidFill>
                <a:latin typeface="Baskerville Old Face" panose="02020602080505020303" pitchFamily="18" charset="0"/>
              </a:rPr>
              <a:t>Low cost housing tends to be in high crime areas. Not safe for those at risk for exploitation. . </a:t>
            </a:r>
          </a:p>
        </p:txBody>
      </p:sp>
    </p:spTree>
    <p:extLst>
      <p:ext uri="{BB962C8B-B14F-4D97-AF65-F5344CB8AC3E}">
        <p14:creationId xmlns:p14="http://schemas.microsoft.com/office/powerpoint/2010/main" val="394285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anose="02020602080505020303" pitchFamily="18" charset="0"/>
              </a:rPr>
              <a:t>2015 Respondent Demographics--Age</a:t>
            </a:r>
            <a:endParaRPr lang="en-US" dirty="0">
              <a:solidFill>
                <a:schemeClr val="bg1"/>
              </a:solidFill>
              <a:latin typeface="Baskerville Old Face" panose="02020602080505020303"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6985247"/>
              </p:ext>
            </p:extLst>
          </p:nvPr>
        </p:nvGraphicFramePr>
        <p:xfrm>
          <a:off x="493484" y="2554513"/>
          <a:ext cx="11205030" cy="3367316"/>
        </p:xfrm>
        <a:graphic>
          <a:graphicData uri="http://schemas.openxmlformats.org/drawingml/2006/table">
            <a:tbl>
              <a:tblPr>
                <a:tableStyleId>{5C22544A-7EE6-4342-B048-85BDC9FD1C3A}</a:tableStyleId>
              </a:tblPr>
              <a:tblGrid>
                <a:gridCol w="1361203"/>
                <a:gridCol w="2536844"/>
                <a:gridCol w="2623399"/>
                <a:gridCol w="2093978"/>
                <a:gridCol w="2589606"/>
              </a:tblGrid>
              <a:tr h="2017409">
                <a:tc>
                  <a:txBody>
                    <a:bodyPr/>
                    <a:lstStyle/>
                    <a:p>
                      <a:pPr algn="ctr" fontAlgn="b"/>
                      <a:r>
                        <a:rPr lang="en-US" sz="3600" u="none" strike="noStrike" dirty="0">
                          <a:solidFill>
                            <a:schemeClr val="bg1"/>
                          </a:solidFill>
                          <a:effectLst/>
                          <a:latin typeface="Baskerville Old Face" panose="02020602080505020303" pitchFamily="18" charset="0"/>
                        </a:rPr>
                        <a:t>Total</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0-17 </a:t>
                      </a:r>
                      <a:r>
                        <a:rPr lang="en-US" sz="3600" u="none" strike="noStrike" dirty="0" err="1" smtClean="0">
                          <a:solidFill>
                            <a:schemeClr val="bg1"/>
                          </a:solidFill>
                          <a:effectLst/>
                          <a:latin typeface="Baskerville Old Face" panose="02020602080505020303" pitchFamily="18" charset="0"/>
                        </a:rPr>
                        <a:t>yrs</a:t>
                      </a:r>
                      <a:endParaRPr lang="en-US" sz="3600" u="none" strike="noStrike" dirty="0" smtClean="0">
                        <a:solidFill>
                          <a:schemeClr val="bg1"/>
                        </a:solidFill>
                        <a:effectLst/>
                        <a:latin typeface="Baskerville Old Face" panose="02020602080505020303"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18-39 </a:t>
                      </a:r>
                      <a:r>
                        <a:rPr lang="en-US" sz="3600" u="none" strike="noStrike" dirty="0" err="1" smtClean="0">
                          <a:solidFill>
                            <a:schemeClr val="bg1"/>
                          </a:solidFill>
                          <a:effectLst/>
                          <a:latin typeface="Baskerville Old Face" panose="02020602080505020303" pitchFamily="18" charset="0"/>
                        </a:rPr>
                        <a:t>yrs</a:t>
                      </a:r>
                      <a:endParaRPr lang="en-US" sz="3600" b="1" i="0" u="none" strike="noStrike" dirty="0" smtClean="0">
                        <a:solidFill>
                          <a:schemeClr val="bg1"/>
                        </a:solidFill>
                        <a:effectLst/>
                        <a:latin typeface="Baskerville Old Face" panose="02020602080505020303" pitchFamily="18" charset="0"/>
                      </a:endParaRP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40-59 </a:t>
                      </a:r>
                      <a:r>
                        <a:rPr lang="en-US" sz="3600" u="none" strike="noStrike" dirty="0" err="1" smtClean="0">
                          <a:solidFill>
                            <a:schemeClr val="bg1"/>
                          </a:solidFill>
                          <a:effectLst/>
                          <a:latin typeface="Baskerville Old Face" panose="02020602080505020303" pitchFamily="18" charset="0"/>
                        </a:rPr>
                        <a:t>yrs</a:t>
                      </a:r>
                      <a:endParaRPr lang="en-US" sz="3600" b="1" i="0" u="none" strike="noStrike" dirty="0" smtClean="0">
                        <a:solidFill>
                          <a:schemeClr val="bg1"/>
                        </a:solidFill>
                        <a:effectLst/>
                        <a:latin typeface="Baskerville Old Face" panose="02020602080505020303" pitchFamily="18" charset="0"/>
                      </a:endParaRP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60-79 </a:t>
                      </a:r>
                      <a:r>
                        <a:rPr lang="en-US" sz="3600" u="none" strike="noStrike" dirty="0" err="1" smtClean="0">
                          <a:solidFill>
                            <a:schemeClr val="bg1"/>
                          </a:solidFill>
                          <a:effectLst/>
                          <a:latin typeface="Baskerville Old Face" panose="02020602080505020303" pitchFamily="18" charset="0"/>
                        </a:rPr>
                        <a:t>yrs</a:t>
                      </a:r>
                      <a:endParaRPr lang="en-US" sz="3600" b="1" i="0" u="none" strike="noStrike" dirty="0" smtClean="0">
                        <a:solidFill>
                          <a:schemeClr val="bg1"/>
                        </a:solidFill>
                        <a:effectLst/>
                        <a:latin typeface="Baskerville Old Face" panose="02020602080505020303" pitchFamily="18" charset="0"/>
                      </a:endParaRP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349907">
                <a:tc>
                  <a:txBody>
                    <a:bodyPr/>
                    <a:lstStyle/>
                    <a:p>
                      <a:pPr algn="ctr" fontAlgn="b">
                        <a:spcAft>
                          <a:spcPts val="1200"/>
                        </a:spcAft>
                      </a:pPr>
                      <a:r>
                        <a:rPr lang="en-US" sz="3600" u="none" strike="noStrike" dirty="0">
                          <a:solidFill>
                            <a:schemeClr val="bg1"/>
                          </a:solidFill>
                          <a:effectLst/>
                          <a:latin typeface="Baskerville Old Face" panose="02020602080505020303" pitchFamily="18" charset="0"/>
                        </a:rPr>
                        <a:t>523</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3 %</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35%</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b="1" u="none" strike="noStrike" dirty="0" smtClean="0">
                          <a:solidFill>
                            <a:srgbClr val="FFFF00"/>
                          </a:solidFill>
                          <a:effectLst/>
                          <a:latin typeface="Baskerville Old Face" panose="02020602080505020303" pitchFamily="18" charset="0"/>
                        </a:rPr>
                        <a:t>53%</a:t>
                      </a:r>
                      <a:endParaRPr lang="en-US" sz="3600" b="1" i="0" u="none" strike="noStrike" dirty="0">
                        <a:solidFill>
                          <a:srgbClr val="FFFF00"/>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9%</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3671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22085" y="1593398"/>
            <a:ext cx="10515600" cy="4351338"/>
          </a:xfrm>
        </p:spPr>
        <p:txBody>
          <a:bodyPr>
            <a:normAutofit fontScale="70000" lnSpcReduction="20000"/>
          </a:bodyPr>
          <a:lstStyle/>
          <a:p>
            <a:pPr marL="0" indent="0">
              <a:buNone/>
            </a:pPr>
            <a:r>
              <a:rPr lang="en-US" sz="4100" dirty="0" smtClean="0">
                <a:solidFill>
                  <a:schemeClr val="bg1">
                    <a:lumMod val="95000"/>
                  </a:schemeClr>
                </a:solidFill>
                <a:latin typeface="Baskerville Old Face" panose="02020602080505020303" pitchFamily="18" charset="0"/>
              </a:rPr>
              <a:t>Low cost housing tends to be in high crime areas. Not safe for those at risk for exploitation. </a:t>
            </a:r>
            <a:endParaRPr lang="en-US" sz="4100" dirty="0">
              <a:solidFill>
                <a:schemeClr val="bg1">
                  <a:lumMod val="95000"/>
                </a:schemeClr>
              </a:solidFill>
              <a:latin typeface="Baskerville Old Face" panose="02020602080505020303" pitchFamily="18" charset="0"/>
            </a:endParaRPr>
          </a:p>
          <a:p>
            <a:pPr marL="0" indent="0">
              <a:buNone/>
            </a:pPr>
            <a:endParaRPr lang="en-US" sz="4100" dirty="0" smtClean="0">
              <a:solidFill>
                <a:schemeClr val="bg1">
                  <a:lumMod val="95000"/>
                </a:schemeClr>
              </a:solidFill>
              <a:latin typeface="Baskerville Old Face" panose="02020602080505020303" pitchFamily="18" charset="0"/>
            </a:endParaRPr>
          </a:p>
          <a:p>
            <a:pPr marL="0" indent="0">
              <a:buNone/>
            </a:pPr>
            <a:r>
              <a:rPr lang="en-US" sz="4100" dirty="0" smtClean="0">
                <a:solidFill>
                  <a:schemeClr val="bg1">
                    <a:lumMod val="95000"/>
                  </a:schemeClr>
                </a:solidFill>
                <a:latin typeface="Baskerville Old Face" panose="02020602080505020303" pitchFamily="18" charset="0"/>
              </a:rPr>
              <a:t>It is substandard! I am in awe of some of the trailers being rented for up to 800 without proper plumbing, holes in the walls, improper insulation, running water and infested. People with disabilities either don't have an option or are afraid to report them. I have provided early intervention in these homes with snakes, squirrels and opossums frequenting the interior. The other options are low income housing apartments which separate individuals with limited to no transportation from their families. </a:t>
            </a:r>
          </a:p>
        </p:txBody>
      </p:sp>
    </p:spTree>
    <p:extLst>
      <p:ext uri="{BB962C8B-B14F-4D97-AF65-F5344CB8AC3E}">
        <p14:creationId xmlns:p14="http://schemas.microsoft.com/office/powerpoint/2010/main" val="3431748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Housing– Need support for caregivers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7445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64960" y="921885"/>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 I have no idea where to begin to look for housing for my disabled adult children-- we are paying ourselves for housing for our son. /  Our daughter who is more severe lives with us.  I don't know what will happen when we die. The group homes I have observed are not places I would want her to live.</a:t>
            </a:r>
          </a:p>
          <a:p>
            <a:pPr marL="0" indent="0">
              <a:buNone/>
            </a:pPr>
            <a:r>
              <a:rPr lang="en-US" dirty="0" smtClean="0">
                <a:solidFill>
                  <a:schemeClr val="bg1">
                    <a:lumMod val="95000"/>
                  </a:schemeClr>
                </a:solidFill>
                <a:latin typeface="Baskerville Old Face" panose="02020602080505020303" pitchFamily="18" charset="0"/>
              </a:rPr>
              <a:t>When I become too old to take care of my autistic son, I have no idea where to find a suitable group home.  What you see in the news looks horrible</a:t>
            </a:r>
          </a:p>
          <a:p>
            <a:pPr marL="0" indent="0">
              <a:buNone/>
            </a:pPr>
            <a:r>
              <a:rPr lang="en-US" dirty="0" smtClean="0">
                <a:solidFill>
                  <a:schemeClr val="bg1">
                    <a:lumMod val="95000"/>
                  </a:schemeClr>
                </a:solidFill>
                <a:latin typeface="Baskerville Old Face" panose="02020602080505020303" pitchFamily="18" charset="0"/>
              </a:rPr>
              <a:t>My son he is twelve at this point he is home with me but being an aware parent I wonder what my son will go through as he is older and I'm no longer around. My area which is more rural doesn't offer housing for disabled people like the city areas do and those are even scarce.</a:t>
            </a:r>
          </a:p>
        </p:txBody>
      </p:sp>
    </p:spTree>
    <p:extLst>
      <p:ext uri="{BB962C8B-B14F-4D97-AF65-F5344CB8AC3E}">
        <p14:creationId xmlns:p14="http://schemas.microsoft.com/office/powerpoint/2010/main" val="3496003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Housing– Long waiting list</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8316314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22110" y="1807710"/>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Long waiting lists to housing specific for disabled individuals. Limited access to lower level apartments</a:t>
            </a:r>
          </a:p>
          <a:p>
            <a:pPr marL="0" indent="0">
              <a:buNone/>
            </a:pPr>
            <a:r>
              <a:rPr lang="en-US" dirty="0" smtClean="0">
                <a:solidFill>
                  <a:schemeClr val="bg1">
                    <a:lumMod val="95000"/>
                  </a:schemeClr>
                </a:solidFill>
                <a:latin typeface="Baskerville Old Face" panose="02020602080505020303" pitchFamily="18" charset="0"/>
              </a:rPr>
              <a:t>I am being encouraged to be on a waiting list for housing for my son who is just now 12 years old. A 6+ year waiting list is much too long. Parents dedicate every waking hour to their children with disability, the support for these parents is nearly non-existent.</a:t>
            </a:r>
          </a:p>
        </p:txBody>
      </p:sp>
    </p:spTree>
    <p:extLst>
      <p:ext uri="{BB962C8B-B14F-4D97-AF65-F5344CB8AC3E}">
        <p14:creationId xmlns:p14="http://schemas.microsoft.com/office/powerpoint/2010/main" val="2165169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Healthcare– Lack of Appropriate Care</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41510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64998" y="1550535"/>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When my niece was at the Home of the Innocents, she was monitored closely and the staff took positive steps in preventative medical care. She was bathed daily too. Now that she's in a regular geriatric nursing home... at the age of 21, she gets bathed every 3 days, and they do not get her scalp clean or rinsed completely. The staff are 'learning' how to take care of her, because she is not their 'typical' geriatric patient. She has had belly and respiratory issues due to the staff not understanding her needs</a:t>
            </a: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31493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Healthcare– Accessibility</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9128001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64998" y="1550535"/>
            <a:ext cx="10515600" cy="4351338"/>
          </a:xfrm>
        </p:spPr>
        <p:txBody>
          <a:bodyPr>
            <a:noAutofit/>
          </a:bodyPr>
          <a:lstStyle/>
          <a:p>
            <a:pPr marL="0" indent="0">
              <a:buNone/>
            </a:pPr>
            <a:r>
              <a:rPr lang="en-US" dirty="0" err="1" smtClean="0">
                <a:solidFill>
                  <a:schemeClr val="bg1">
                    <a:lumMod val="95000"/>
                  </a:schemeClr>
                </a:solidFill>
                <a:latin typeface="Baskerville Old Face" panose="02020602080505020303" pitchFamily="18" charset="0"/>
              </a:rPr>
              <a:t>dr</a:t>
            </a:r>
            <a:r>
              <a:rPr lang="en-US" dirty="0" smtClean="0">
                <a:solidFill>
                  <a:schemeClr val="bg1">
                    <a:lumMod val="95000"/>
                  </a:schemeClr>
                </a:solidFill>
                <a:latin typeface="Baskerville Old Face" panose="02020602080505020303" pitchFamily="18" charset="0"/>
              </a:rPr>
              <a:t> exam rooms &amp; bathrooms aren't accessible. If you do not bring a family member with you they will not transfer you onto an exam table. They need adaptable equipment i.e. exam tables that raise/lower, foot stirrups, and need to know how to do modify exams to the person with a disability. </a:t>
            </a: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7164629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Healthcare– Few providers &amp; specialists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60712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anose="02020602080505020303" pitchFamily="18" charset="0"/>
              </a:rPr>
              <a:t>2015 Respondent Demographics--Sex</a:t>
            </a:r>
            <a:endParaRPr lang="en-US" dirty="0">
              <a:solidFill>
                <a:schemeClr val="bg1"/>
              </a:solidFill>
              <a:latin typeface="Baskerville Old Face" panose="02020602080505020303"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978927079"/>
              </p:ext>
            </p:extLst>
          </p:nvPr>
        </p:nvGraphicFramePr>
        <p:xfrm>
          <a:off x="1543051" y="2083252"/>
          <a:ext cx="9544048" cy="4245587"/>
        </p:xfrm>
        <a:graphic>
          <a:graphicData uri="http://schemas.openxmlformats.org/drawingml/2006/table">
            <a:tbl>
              <a:tblPr firstRow="1" firstCol="1" lastRow="1" lastCol="1">
                <a:tableStyleId>{5C22544A-7EE6-4342-B048-85BDC9FD1C3A}</a:tableStyleId>
              </a:tblPr>
              <a:tblGrid>
                <a:gridCol w="1992102"/>
                <a:gridCol w="3712637"/>
                <a:gridCol w="3839309"/>
              </a:tblGrid>
              <a:tr h="1545773">
                <a:tc>
                  <a:txBody>
                    <a:bodyPr/>
                    <a:lstStyle/>
                    <a:p>
                      <a:pPr algn="ctr" fontAlgn="b"/>
                      <a:r>
                        <a:rPr lang="en-US" sz="3600" u="none" strike="noStrike" dirty="0">
                          <a:solidFill>
                            <a:schemeClr val="bg1"/>
                          </a:solidFill>
                          <a:effectLst/>
                          <a:latin typeface="Baskerville Old Face" panose="02020602080505020303" pitchFamily="18" charset="0"/>
                        </a:rPr>
                        <a:t>Total</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Female*</a:t>
                      </a:r>
                    </a:p>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Male</a:t>
                      </a:r>
                      <a:endParaRPr lang="en-US" sz="3600" b="1" i="0" u="none" strike="noStrike" dirty="0" smtClean="0">
                        <a:solidFill>
                          <a:schemeClr val="bg1"/>
                        </a:solidFill>
                        <a:effectLst/>
                        <a:latin typeface="Baskerville Old Face" panose="02020602080505020303" pitchFamily="18" charset="0"/>
                      </a:endParaRP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349907">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516</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b="1" u="none" strike="noStrike" dirty="0" smtClean="0">
                          <a:solidFill>
                            <a:srgbClr val="FFFF00"/>
                          </a:solidFill>
                          <a:effectLst/>
                          <a:latin typeface="Baskerville Old Face" panose="02020602080505020303" pitchFamily="18" charset="0"/>
                        </a:rPr>
                        <a:t>82%</a:t>
                      </a:r>
                      <a:endParaRPr lang="en-US" sz="3600" b="1" i="0" u="none" strike="noStrike" dirty="0">
                        <a:solidFill>
                          <a:srgbClr val="FFFF00"/>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18%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1349907">
                <a:tc gridSpan="3">
                  <a:txBody>
                    <a:bodyPr/>
                    <a:lstStyle/>
                    <a:p>
                      <a:pPr algn="l" fontAlgn="b">
                        <a:spcAft>
                          <a:spcPts val="1200"/>
                        </a:spcAft>
                      </a:pPr>
                      <a:r>
                        <a:rPr lang="en-US" sz="3600" b="0" i="0" u="none" strike="noStrike" dirty="0" smtClean="0">
                          <a:solidFill>
                            <a:schemeClr val="bg1"/>
                          </a:solidFill>
                          <a:effectLst/>
                          <a:latin typeface="Baskerville Old Face" panose="02020602080505020303" pitchFamily="18" charset="0"/>
                        </a:rPr>
                        <a:t>*Most</a:t>
                      </a:r>
                      <a:r>
                        <a:rPr lang="en-US" sz="3600" b="0" i="0" u="none" strike="noStrike" baseline="0" dirty="0" smtClean="0">
                          <a:solidFill>
                            <a:schemeClr val="bg1"/>
                          </a:solidFill>
                          <a:effectLst/>
                          <a:latin typeface="Baskerville Old Face" panose="02020602080505020303" pitchFamily="18" charset="0"/>
                        </a:rPr>
                        <a:t> of the family members and service providers identified themselves as female</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spcAft>
                          <a:spcPts val="1200"/>
                        </a:spcAft>
                      </a:pPr>
                      <a:endParaRPr lang="en-US" sz="3600" b="1" i="0" u="none" strike="noStrike" dirty="0">
                        <a:solidFill>
                          <a:srgbClr val="FFFF00"/>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spcAft>
                          <a:spcPts val="1200"/>
                        </a:spcAft>
                      </a:pPr>
                      <a:endParaRPr lang="en-US" sz="3600" u="none" strike="noStrike" dirty="0" smtClean="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61508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50686" y="607559"/>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From our experience there is little available in care coordination. Most individuals have to travel over an hour or more for specialized care. </a:t>
            </a:r>
          </a:p>
          <a:p>
            <a:pPr marL="0" indent="0">
              <a:buNone/>
            </a:pPr>
            <a:endParaRPr lang="en-US" dirty="0">
              <a:solidFill>
                <a:schemeClr val="bg1">
                  <a:lumMod val="95000"/>
                </a:schemeClr>
              </a:solidFill>
              <a:latin typeface="Baskerville Old Face" panose="02020602080505020303" pitchFamily="18" charset="0"/>
            </a:endParaRPr>
          </a:p>
          <a:p>
            <a:pPr marL="0" indent="0">
              <a:buNone/>
            </a:pPr>
            <a:r>
              <a:rPr lang="en-US" dirty="0" smtClean="0">
                <a:solidFill>
                  <a:schemeClr val="bg1">
                    <a:lumMod val="95000"/>
                  </a:schemeClr>
                </a:solidFill>
                <a:latin typeface="Baskerville Old Face" panose="02020602080505020303" pitchFamily="18" charset="0"/>
              </a:rPr>
              <a:t>Need more providers who provide dental care</a:t>
            </a:r>
          </a:p>
          <a:p>
            <a:pPr marL="0" indent="0">
              <a:buNone/>
            </a:pPr>
            <a:endParaRPr lang="en-US" dirty="0">
              <a:solidFill>
                <a:schemeClr val="bg1">
                  <a:lumMod val="95000"/>
                </a:schemeClr>
              </a:solidFill>
              <a:latin typeface="Baskerville Old Face" panose="02020602080505020303" pitchFamily="18" charset="0"/>
            </a:endParaRPr>
          </a:p>
          <a:p>
            <a:pPr marL="0" indent="0">
              <a:buNone/>
            </a:pPr>
            <a:r>
              <a:rPr lang="en-US" dirty="0" smtClean="0">
                <a:solidFill>
                  <a:schemeClr val="bg1">
                    <a:lumMod val="95000"/>
                  </a:schemeClr>
                </a:solidFill>
                <a:latin typeface="Baskerville Old Face" panose="02020602080505020303" pitchFamily="18" charset="0"/>
              </a:rPr>
              <a:t>Limited access to adequate mental health assistance (services and therapy). Limited access to rehab services PT, ST and OT). </a:t>
            </a:r>
          </a:p>
          <a:p>
            <a:pPr marL="0" indent="0">
              <a:buNone/>
            </a:pPr>
            <a:endParaRPr lang="en-US" dirty="0">
              <a:solidFill>
                <a:schemeClr val="bg1">
                  <a:lumMod val="95000"/>
                </a:schemeClr>
              </a:solidFill>
              <a:latin typeface="Baskerville Old Face" panose="02020602080505020303" pitchFamily="18" charset="0"/>
            </a:endParaRPr>
          </a:p>
          <a:p>
            <a:pPr marL="0" indent="0">
              <a:buNone/>
            </a:pPr>
            <a:r>
              <a:rPr lang="en-US" dirty="0" smtClean="0">
                <a:solidFill>
                  <a:schemeClr val="bg1">
                    <a:lumMod val="95000"/>
                  </a:schemeClr>
                </a:solidFill>
                <a:latin typeface="Baskerville Old Face" panose="02020602080505020303" pitchFamily="18" charset="0"/>
              </a:rPr>
              <a:t>There are not many facilities that can provide  skilled nursing care for individuals who are 21, and older that have sub acute conditions. We need more Lee's Specialty Clinics for young adults so they can receive proper medical treatment &amp; therapies &amp; intervention crisis services counseling.</a:t>
            </a: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8255888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 &amp; Wellness– Not sufficiently emphasized</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317905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79273" y="1979159"/>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I think that some specific issues that are the folks with disabilities face in health and wellness is that there aren't enough doctors and or medical professionals who are well verse in understanding the different types of intellectual disabilities, so I think the health and wellness of the folks we serve gets put by the wayside</a:t>
            </a: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5032502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 &amp; Wellness– Need more awareness, training</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16698845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50686" y="1136197"/>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Accessibility to education of importance of health and wellness; accessibility to education and training on ways the individual can improve his/her health and overall well-being which includes the individual's direct support staff; coordinated care that looks at the underlying causes of behavior of individuals with I/DD which may be attributed to health and wellness issues before developing behavioral support plans as a reactive measure</a:t>
            </a:r>
          </a:p>
          <a:p>
            <a:pPr marL="0" indent="0">
              <a:buNone/>
            </a:pPr>
            <a:endParaRPr lang="en-US" dirty="0">
              <a:solidFill>
                <a:schemeClr val="bg1">
                  <a:lumMod val="95000"/>
                </a:schemeClr>
              </a:solidFill>
              <a:latin typeface="Baskerville Old Face" panose="02020602080505020303" pitchFamily="18" charset="0"/>
            </a:endParaRPr>
          </a:p>
          <a:p>
            <a:pPr marL="0" indent="0">
              <a:buNone/>
            </a:pPr>
            <a:r>
              <a:rPr lang="en-US" dirty="0" smtClean="0">
                <a:solidFill>
                  <a:schemeClr val="bg1">
                    <a:lumMod val="95000"/>
                  </a:schemeClr>
                </a:solidFill>
                <a:latin typeface="Baskerville Old Face" panose="02020602080505020303" pitchFamily="18" charset="0"/>
              </a:rPr>
              <a:t>Lack of knowledge about nutrition. Also there is a tendency for people to attempt to minimize the types and quantity of exercise that a person with disabilities can and should perform.</a:t>
            </a:r>
          </a:p>
          <a:p>
            <a:pPr marL="0" indent="0">
              <a:buNone/>
            </a:pP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4034403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0771" y="2928712"/>
            <a:ext cx="10515600" cy="4351338"/>
          </a:xfrm>
        </p:spPr>
        <p:txBody>
          <a:bodyPr>
            <a:normAutofit/>
          </a:bodyPr>
          <a:lstStyle/>
          <a:p>
            <a:pPr marL="0" indent="0">
              <a:buNone/>
            </a:pPr>
            <a:r>
              <a:rPr lang="en-US" sz="4400" dirty="0" smtClean="0">
                <a:solidFill>
                  <a:srgbClr val="FFFF00"/>
                </a:solidFill>
                <a:latin typeface="Baskerville Old Face" panose="02020602080505020303" pitchFamily="18" charset="0"/>
              </a:rPr>
              <a:t>Health &amp; Wellness– Needed to handle stress</a:t>
            </a:r>
            <a:endParaRPr lang="en-US" sz="4400"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1387625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79273" y="1979159"/>
            <a:ext cx="10515600" cy="4351338"/>
          </a:xfrm>
        </p:spPr>
        <p:txBody>
          <a:bodyPr>
            <a:noAutofit/>
          </a:bodyPr>
          <a:lstStyle/>
          <a:p>
            <a:pPr marL="0" indent="0">
              <a:buNone/>
            </a:pPr>
            <a:r>
              <a:rPr lang="en-US" dirty="0" smtClean="0">
                <a:solidFill>
                  <a:schemeClr val="bg1">
                    <a:lumMod val="95000"/>
                  </a:schemeClr>
                </a:solidFill>
                <a:latin typeface="Baskerville Old Face" panose="02020602080505020303" pitchFamily="18" charset="0"/>
              </a:rPr>
              <a:t>Stress effects those with disabilities just as it does all persons; access to meal planning - nutrition; access to activities that promote wellness (scholarships for gym memberships, counseling, meditation, massage, etc.).</a:t>
            </a:r>
          </a:p>
          <a:p>
            <a:pPr marL="0" indent="0">
              <a:buNone/>
            </a:pPr>
            <a:endParaRPr lang="en-US" dirty="0">
              <a:solidFill>
                <a:schemeClr val="bg1">
                  <a:lumMod val="95000"/>
                </a:schemeClr>
              </a:solidFill>
              <a:latin typeface="Baskerville Old Face" panose="02020602080505020303" pitchFamily="18" charset="0"/>
            </a:endParaRPr>
          </a:p>
        </p:txBody>
      </p:sp>
    </p:spTree>
    <p:extLst>
      <p:ext uri="{BB962C8B-B14F-4D97-AF65-F5344CB8AC3E}">
        <p14:creationId xmlns:p14="http://schemas.microsoft.com/office/powerpoint/2010/main" val="1373755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latin typeface="Baskerville Old Face" panose="02020602080505020303" pitchFamily="18" charset="0"/>
              </a:rPr>
              <a:t>Overall Thoughts and Reflections</a:t>
            </a:r>
            <a:endParaRPr lang="en-US" sz="4800" dirty="0">
              <a:solidFill>
                <a:schemeClr val="bg1"/>
              </a:solidFill>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r>
              <a:rPr lang="en-US" sz="4000" dirty="0" smtClean="0">
                <a:solidFill>
                  <a:schemeClr val="bg1"/>
                </a:solidFill>
                <a:latin typeface="Baskerville Old Face" panose="02020602080505020303" pitchFamily="18" charset="0"/>
              </a:rPr>
              <a:t>Do these </a:t>
            </a:r>
            <a:r>
              <a:rPr lang="en-US" sz="4000" dirty="0">
                <a:solidFill>
                  <a:schemeClr val="bg1"/>
                </a:solidFill>
                <a:latin typeface="Baskerville Old Face" panose="02020602080505020303" pitchFamily="18" charset="0"/>
              </a:rPr>
              <a:t>r</a:t>
            </a:r>
            <a:r>
              <a:rPr lang="en-US" sz="4000" dirty="0" smtClean="0">
                <a:solidFill>
                  <a:schemeClr val="bg1"/>
                </a:solidFill>
                <a:latin typeface="Baskerville Old Face" panose="02020602080505020303" pitchFamily="18" charset="0"/>
              </a:rPr>
              <a:t>esults and themes match your own experiences?</a:t>
            </a:r>
            <a:endParaRPr lang="en-US" sz="4000" dirty="0">
              <a:solidFill>
                <a:schemeClr val="bg1"/>
              </a:solidFill>
              <a:latin typeface="Baskerville Old Face" panose="020206020805050203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Baskerville Old Face" panose="02020602080505020303" pitchFamily="18" charset="0"/>
              </a:rPr>
              <a:t>2015 Respondent Demographics--Race</a:t>
            </a:r>
            <a:endParaRPr lang="en-US" dirty="0">
              <a:solidFill>
                <a:schemeClr val="bg1"/>
              </a:solidFill>
              <a:latin typeface="Baskerville Old Face" panose="02020602080505020303"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533928756"/>
              </p:ext>
            </p:extLst>
          </p:nvPr>
        </p:nvGraphicFramePr>
        <p:xfrm>
          <a:off x="493482" y="2554513"/>
          <a:ext cx="11248574" cy="3468916"/>
        </p:xfrm>
        <a:graphic>
          <a:graphicData uri="http://schemas.openxmlformats.org/drawingml/2006/table">
            <a:tbl>
              <a:tblPr firstRow="1" firstCol="1" lastRow="1" lastCol="1">
                <a:tableStyleId>{2D5ABB26-0587-4C30-8999-92F81FD0307C}</a:tableStyleId>
              </a:tblPr>
              <a:tblGrid>
                <a:gridCol w="1451432"/>
                <a:gridCol w="3637983"/>
                <a:gridCol w="3425194"/>
                <a:gridCol w="2733965"/>
              </a:tblGrid>
              <a:tr h="2078279">
                <a:tc>
                  <a:txBody>
                    <a:bodyPr/>
                    <a:lstStyle/>
                    <a:p>
                      <a:pPr algn="ctr" fontAlgn="b"/>
                      <a:r>
                        <a:rPr lang="en-US" sz="3600" u="none" strike="noStrike" dirty="0">
                          <a:solidFill>
                            <a:schemeClr val="bg1"/>
                          </a:solidFill>
                          <a:effectLst/>
                          <a:latin typeface="Baskerville Old Face" panose="02020602080505020303" pitchFamily="18" charset="0"/>
                        </a:rPr>
                        <a:t>Total</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White,</a:t>
                      </a:r>
                      <a:r>
                        <a:rPr lang="en-US" sz="3600" u="none" strike="noStrike" baseline="0" dirty="0" smtClean="0">
                          <a:solidFill>
                            <a:schemeClr val="bg1"/>
                          </a:solidFill>
                          <a:effectLst/>
                          <a:latin typeface="Baskerville Old Face" panose="02020602080505020303" pitchFamily="18" charset="0"/>
                        </a:rPr>
                        <a:t> non-Hispanic</a:t>
                      </a:r>
                      <a:endParaRPr lang="en-US" sz="3600" u="none" strike="noStrike" dirty="0" smtClean="0">
                        <a:solidFill>
                          <a:schemeClr val="bg1"/>
                        </a:solidFill>
                        <a:effectLst/>
                        <a:latin typeface="Baskerville Old Face" panose="02020602080505020303" pitchFamily="18" charset="0"/>
                      </a:endParaRPr>
                    </a:p>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African-American</a:t>
                      </a: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3600" u="none" strike="noStrike" dirty="0" smtClean="0">
                          <a:solidFill>
                            <a:schemeClr val="bg1"/>
                          </a:solidFill>
                          <a:effectLst/>
                          <a:latin typeface="Baskerville Old Face" panose="02020602080505020303" pitchFamily="18" charset="0"/>
                        </a:rPr>
                        <a:t>Other</a:t>
                      </a:r>
                    </a:p>
                    <a:p>
                      <a:pPr algn="ctr" fontAlgn="b"/>
                      <a:r>
                        <a:rPr lang="en-US" sz="3600" u="none" strike="noStrike" dirty="0" smtClean="0">
                          <a:solidFill>
                            <a:schemeClr val="bg1"/>
                          </a:solidFill>
                          <a:effectLst/>
                          <a:latin typeface="Baskerville Old Face" panose="02020602080505020303" pitchFamily="18" charset="0"/>
                        </a:rPr>
                        <a:t>%</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390637">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531</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89 %</a:t>
                      </a:r>
                      <a:endParaRPr lang="en-US" sz="3600" b="1"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8%</a:t>
                      </a: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fontAlgn="b">
                        <a:spcAft>
                          <a:spcPts val="1200"/>
                        </a:spcAft>
                      </a:pPr>
                      <a:r>
                        <a:rPr lang="en-US" sz="3600" u="none" strike="noStrike" dirty="0" smtClean="0">
                          <a:solidFill>
                            <a:schemeClr val="bg1"/>
                          </a:solidFill>
                          <a:effectLst/>
                          <a:latin typeface="Baskerville Old Face" panose="02020602080505020303" pitchFamily="18" charset="0"/>
                        </a:rPr>
                        <a:t>4%</a:t>
                      </a:r>
                      <a:endParaRPr lang="en-US" sz="3600" b="0" i="0" u="none" strike="noStrike" dirty="0">
                        <a:solidFill>
                          <a:schemeClr val="bg1"/>
                        </a:solidFill>
                        <a:effectLst/>
                        <a:latin typeface="Baskerville Old Face" panose="02020602080505020303" pitchFamily="18" charset="0"/>
                      </a:endParaRPr>
                    </a:p>
                  </a:txBody>
                  <a:tcPr marL="9525" marR="9525" marT="9525"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33206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248229" y="1617770"/>
            <a:ext cx="9667606" cy="4796763"/>
          </a:xfrm>
          <a:prstGeom prst="rect">
            <a:avLst/>
          </a:prstGeom>
        </p:spPr>
      </p:pic>
      <p:sp>
        <p:nvSpPr>
          <p:cNvPr id="3" name="Title 1"/>
          <p:cNvSpPr txBox="1">
            <a:spLocks/>
          </p:cNvSpPr>
          <p:nvPr/>
        </p:nvSpPr>
        <p:spPr>
          <a:xfrm>
            <a:off x="839788"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Baskerville Old Face" panose="02020602080505020303" pitchFamily="18" charset="0"/>
              </a:rPr>
              <a:t>2015 Respondent Demographics--Region</a:t>
            </a:r>
            <a:endParaRPr lang="en-US" dirty="0">
              <a:latin typeface="Baskerville Old Face" panose="02020602080505020303" pitchFamily="18" charset="0"/>
            </a:endParaRPr>
          </a:p>
        </p:txBody>
      </p:sp>
    </p:spTree>
    <p:extLst>
      <p:ext uri="{BB962C8B-B14F-4D97-AF65-F5344CB8AC3E}">
        <p14:creationId xmlns:p14="http://schemas.microsoft.com/office/powerpoint/2010/main" val="2854995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Baskerville Old Face" panose="02020602080505020303" pitchFamily="18" charset="0"/>
              </a:rPr>
              <a:t>Group </a:t>
            </a:r>
            <a:r>
              <a:rPr lang="en-US" dirty="0" smtClean="0">
                <a:solidFill>
                  <a:schemeClr val="bg1"/>
                </a:solidFill>
                <a:latin typeface="Baskerville Old Face" panose="02020602080505020303" pitchFamily="18" charset="0"/>
              </a:rPr>
              <a:t>Activity</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Baskerville Old Face" panose="02020602080505020303" pitchFamily="18" charset="0"/>
              </a:rPr>
              <a:t>The next slide is going to list the areas of need listed in the survey. Guess </a:t>
            </a:r>
            <a:r>
              <a:rPr lang="en-US" sz="4400" b="1" dirty="0" smtClean="0">
                <a:solidFill>
                  <a:srgbClr val="FFFF00"/>
                </a:solidFill>
                <a:latin typeface="Baskerville Old Face" panose="02020602080505020303" pitchFamily="18" charset="0"/>
              </a:rPr>
              <a:t>the top 3 areas </a:t>
            </a:r>
            <a:r>
              <a:rPr lang="en-US" sz="4400" dirty="0" smtClean="0">
                <a:solidFill>
                  <a:schemeClr val="bg1"/>
                </a:solidFill>
                <a:latin typeface="Baskerville Old Face" panose="02020602080505020303" pitchFamily="18" charset="0"/>
              </a:rPr>
              <a:t>that you think the respondents chose as areas of </a:t>
            </a:r>
            <a:r>
              <a:rPr lang="en-US" sz="4400" b="1" dirty="0" smtClean="0">
                <a:solidFill>
                  <a:srgbClr val="FFFF00"/>
                </a:solidFill>
                <a:latin typeface="Baskerville Old Face" panose="02020602080505020303" pitchFamily="18" charset="0"/>
              </a:rPr>
              <a:t>very high need</a:t>
            </a:r>
            <a:endParaRPr lang="en-US" sz="4400" b="1" dirty="0">
              <a:solidFill>
                <a:srgbClr val="FFFF00"/>
              </a:solidFill>
              <a:latin typeface="Baskerville Old Face" panose="02020602080505020303" pitchFamily="18" charset="0"/>
            </a:endParaRPr>
          </a:p>
        </p:txBody>
      </p:sp>
    </p:spTree>
    <p:extLst>
      <p:ext uri="{BB962C8B-B14F-4D97-AF65-F5344CB8AC3E}">
        <p14:creationId xmlns:p14="http://schemas.microsoft.com/office/powerpoint/2010/main" val="281887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36782671"/>
              </p:ext>
            </p:extLst>
          </p:nvPr>
        </p:nvGraphicFramePr>
        <p:xfrm>
          <a:off x="1611086" y="862239"/>
          <a:ext cx="8113486" cy="5523890"/>
        </p:xfrm>
        <a:graphic>
          <a:graphicData uri="http://schemas.openxmlformats.org/drawingml/2006/table">
            <a:tbl>
              <a:tblPr>
                <a:tableStyleId>{5C22544A-7EE6-4342-B048-85BDC9FD1C3A}</a:tableStyleId>
              </a:tblPr>
              <a:tblGrid>
                <a:gridCol w="8113486"/>
              </a:tblGrid>
              <a:tr h="453365">
                <a:tc>
                  <a:txBody>
                    <a:bodyPr/>
                    <a:lstStyle/>
                    <a:p>
                      <a:pPr algn="ctr" fontAlgn="b"/>
                      <a:r>
                        <a:rPr lang="en-US" sz="3600" u="none" strike="noStrike" dirty="0" smtClean="0">
                          <a:solidFill>
                            <a:srgbClr val="FFFF00"/>
                          </a:solidFill>
                          <a:effectLst/>
                          <a:latin typeface="Baskerville Old Face" panose="02020602080505020303" pitchFamily="18" charset="0"/>
                        </a:rPr>
                        <a:t>Areas</a:t>
                      </a:r>
                      <a:r>
                        <a:rPr lang="en-US" sz="3600" u="none" strike="noStrike" baseline="0" dirty="0" smtClean="0">
                          <a:solidFill>
                            <a:srgbClr val="FFFF00"/>
                          </a:solidFill>
                          <a:effectLst/>
                          <a:latin typeface="Baskerville Old Face" panose="02020602080505020303" pitchFamily="18" charset="0"/>
                        </a:rPr>
                        <a:t> of  Need</a:t>
                      </a:r>
                      <a:endParaRPr lang="en-US" sz="3600" b="1" i="0" u="none" strike="noStrike" dirty="0">
                        <a:solidFill>
                          <a:srgbClr val="FFFF00"/>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26110">
                <a:tc>
                  <a:txBody>
                    <a:bodyPr/>
                    <a:lstStyle/>
                    <a:p>
                      <a:pPr algn="l" fontAlgn="b"/>
                      <a:r>
                        <a:rPr lang="en-US" sz="3200" u="none" strike="noStrike" dirty="0">
                          <a:solidFill>
                            <a:schemeClr val="bg1"/>
                          </a:solidFill>
                          <a:effectLst/>
                          <a:latin typeface="Baskerville Old Face" panose="02020602080505020303" pitchFamily="18" charset="0"/>
                        </a:rPr>
                        <a:t>Self </a:t>
                      </a:r>
                      <a:r>
                        <a:rPr lang="en-US" sz="3200" u="none" strike="noStrike" dirty="0" smtClean="0">
                          <a:solidFill>
                            <a:schemeClr val="bg1"/>
                          </a:solidFill>
                          <a:effectLst/>
                          <a:latin typeface="Baskerville Old Face" panose="02020602080505020303" pitchFamily="18" charset="0"/>
                        </a:rPr>
                        <a:t>Advocacy</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a:solidFill>
                            <a:schemeClr val="bg1"/>
                          </a:solidFill>
                          <a:effectLst/>
                          <a:latin typeface="Baskerville Old Face" panose="02020602080505020303" pitchFamily="18" charset="0"/>
                        </a:rPr>
                        <a:t>Education &amp; Early </a:t>
                      </a:r>
                      <a:r>
                        <a:rPr lang="en-US" sz="3200" u="none" strike="noStrike" dirty="0" smtClean="0">
                          <a:solidFill>
                            <a:schemeClr val="bg1"/>
                          </a:solidFill>
                          <a:effectLst/>
                          <a:latin typeface="Baskerville Old Face" panose="02020602080505020303" pitchFamily="18" charset="0"/>
                        </a:rPr>
                        <a:t>Intervention</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Childcare</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Healthcare</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a:solidFill>
                            <a:schemeClr val="bg1"/>
                          </a:solidFill>
                          <a:effectLst/>
                          <a:latin typeface="Baskerville Old Face" panose="02020602080505020303" pitchFamily="18" charset="0"/>
                        </a:rPr>
                        <a:t>Health &amp; Wellness  </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Employment</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Housing</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Transportation</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Recreation</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r h="453365">
                <a:tc>
                  <a:txBody>
                    <a:bodyPr/>
                    <a:lstStyle/>
                    <a:p>
                      <a:pPr algn="l" fontAlgn="b"/>
                      <a:r>
                        <a:rPr lang="en-US" sz="3200" u="none" strike="noStrike" dirty="0" smtClean="0">
                          <a:solidFill>
                            <a:schemeClr val="bg1"/>
                          </a:solidFill>
                          <a:effectLst/>
                          <a:latin typeface="Baskerville Old Face" panose="02020602080505020303" pitchFamily="18" charset="0"/>
                        </a:rPr>
                        <a:t>Community</a:t>
                      </a:r>
                      <a:endParaRPr lang="en-US" sz="3200" b="0" i="0" u="none" strike="noStrike" dirty="0">
                        <a:solidFill>
                          <a:schemeClr val="bg1"/>
                        </a:solidFill>
                        <a:effectLst/>
                        <a:latin typeface="Baskerville Old Face" panose="02020602080505020303" pitchFamily="18" charset="0"/>
                      </a:endParaRPr>
                    </a:p>
                  </a:txBody>
                  <a:tcPr marL="8950" marR="8950" marT="8950" marB="0" anchor="b">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01201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TotalTime>
  <Words>2333</Words>
  <Application>Microsoft Office PowerPoint</Application>
  <PresentationFormat>Custom</PresentationFormat>
  <Paragraphs>238</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DD Network 2015 Joint Needs Assessment Survey</vt:lpstr>
      <vt:lpstr>Responses</vt:lpstr>
      <vt:lpstr>2015 Respondent Demographics--Categories</vt:lpstr>
      <vt:lpstr>2015 Respondent Demographics--Age</vt:lpstr>
      <vt:lpstr>2015 Respondent Demographics--Sex</vt:lpstr>
      <vt:lpstr>2015 Respondent Demographics--Race</vt:lpstr>
      <vt:lpstr>PowerPoint Presentation</vt:lpstr>
      <vt:lpstr>Group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Overall Thoughts and Reflections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Joint Needs Assessment Survey Results</dc:title>
  <dc:creator>Adams, Chithra</dc:creator>
  <cp:lastModifiedBy>Underwood, MaryLee (BHDID/Frankfort)</cp:lastModifiedBy>
  <cp:revision>31</cp:revision>
  <dcterms:created xsi:type="dcterms:W3CDTF">2015-07-10T19:45:00Z</dcterms:created>
  <dcterms:modified xsi:type="dcterms:W3CDTF">2015-07-15T20:49:01Z</dcterms:modified>
</cp:coreProperties>
</file>