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0" r:id="rId4"/>
    <p:sldId id="261" r:id="rId5"/>
    <p:sldId id="258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72" r:id="rId17"/>
    <p:sldId id="275" r:id="rId18"/>
    <p:sldId id="269" r:id="rId19"/>
    <p:sldId id="273" r:id="rId20"/>
    <p:sldId id="276" r:id="rId21"/>
    <p:sldId id="277" r:id="rId22"/>
    <p:sldId id="278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B61ED-73D8-4FDD-8D43-7B08AF2744C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134BF-6B78-482A-9EBE-E1F76DD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6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DA16-4559-4F37-9356-22CA8ADF5FBE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E57C-894F-4AED-AC5D-79D24FDC3980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1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8647-FA3F-4A33-9D01-559274A8E10C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4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7032-2979-49C1-A125-5C92A28B39E4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4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862C-FCA6-4873-8CE5-E5B13AAD26DF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4031-3F2B-4633-A55D-4F03C6BD591E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3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D840-97A7-4F67-A34E-9C1C9E8334E6}" type="datetime1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4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73F9-ECC3-4646-93D8-C63F2775C9C7}" type="datetime1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3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8F75-B21D-4ADB-967B-9BAFA49C04D0}" type="datetime1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3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E04E-ABCF-4805-B166-80AED46082BC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1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9757-DB44-450F-B3D4-BBAE7F3AF39E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6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BB4A7-D0FF-4DA5-AF3F-20A57E14C991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5FEBA-F2CC-4694-B510-C3FEC634D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tacchelp.org/wp-content/uploads/2014/09/TAI-2015-Council_Performance-Measures_revised_July-2015-for-print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castillo-epps@nacdd.org" TargetMode="External"/><Relationship Id="rId2" Type="http://schemas.openxmlformats.org/officeDocument/2006/relationships/hyperlink" Target="mailto:smatney@nacdd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673" y="2514600"/>
            <a:ext cx="7772400" cy="1162050"/>
          </a:xfrm>
        </p:spPr>
        <p:txBody>
          <a:bodyPr/>
          <a:lstStyle/>
          <a:p>
            <a:r>
              <a:rPr lang="en-US" dirty="0" smtClean="0"/>
              <a:t>State               Development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/>
          <a:p>
            <a:r>
              <a:rPr lang="en-US" dirty="0" smtClean="0"/>
              <a:t>Information and tips to develop the Annual Work Plan</a:t>
            </a:r>
            <a:endParaRPr lang="en-US" dirty="0"/>
          </a:p>
        </p:txBody>
      </p:sp>
      <p:pic>
        <p:nvPicPr>
          <p:cNvPr id="1027" name="Picture 3" descr="C:\Users\Sheryl Matney\AppData\Local\Microsoft\Windows\Temporary Internet Files\Content.IE5\J16FQUWY\pl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27" y="2514600"/>
            <a:ext cx="1676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93" y="228600"/>
            <a:ext cx="2423159" cy="1879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93" y="5727294"/>
            <a:ext cx="2423160" cy="8275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5E33-CFA3-4DA9-9BA1-126784D98B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Activities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This objective was focused on self-advocacy initiatives….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“</a:t>
            </a:r>
            <a:r>
              <a:rPr lang="en-US" sz="2400" b="1" dirty="0" smtClean="0">
                <a:solidFill>
                  <a:srgbClr val="C00000"/>
                </a:solidFill>
              </a:rPr>
              <a:t>Broadly specific”</a:t>
            </a:r>
            <a:endParaRPr lang="en-US" sz="2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Conduct </a:t>
            </a:r>
            <a:r>
              <a:rPr lang="en-US" sz="2400" dirty="0"/>
              <a:t>outreach events.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Maintain </a:t>
            </a:r>
            <a:r>
              <a:rPr lang="en-US" sz="2400" dirty="0"/>
              <a:t>a website and use social media to share info, knowledge and opportunities.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Develop </a:t>
            </a:r>
            <a:r>
              <a:rPr lang="en-US" sz="2400" dirty="0"/>
              <a:t>a quarterly newsletter to share advocacy information and strategies.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Provide </a:t>
            </a:r>
            <a:r>
              <a:rPr lang="en-US" sz="2400" dirty="0"/>
              <a:t>phone information and referral services to people with DD.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Produce </a:t>
            </a:r>
            <a:r>
              <a:rPr lang="en-US" sz="2400" dirty="0"/>
              <a:t>and share videos featuring self-advocates  advocacy experiences.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much or too little detail?</a:t>
            </a:r>
          </a:p>
          <a:p>
            <a:pPr lvl="1"/>
            <a:r>
              <a:rPr lang="en-US" dirty="0" smtClean="0"/>
              <a:t>The key is to provide AIDD with enough information so a reader can get a sense of the activities that will be undertaken for the objective.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Outputs are things that can be counted</a:t>
            </a:r>
          </a:p>
          <a:p>
            <a:pPr lvl="1"/>
            <a:r>
              <a:rPr lang="en-US" dirty="0" smtClean="0"/>
              <a:t>Common examples</a:t>
            </a:r>
            <a:endParaRPr lang="en-US" dirty="0"/>
          </a:p>
          <a:p>
            <a:pPr lvl="2"/>
            <a:r>
              <a:rPr lang="en-US" dirty="0" smtClean="0"/>
              <a:t>Number of participants;</a:t>
            </a:r>
          </a:p>
          <a:p>
            <a:pPr lvl="2"/>
            <a:r>
              <a:rPr lang="en-US" dirty="0" smtClean="0"/>
              <a:t>Number of meetings;</a:t>
            </a:r>
          </a:p>
          <a:p>
            <a:pPr lvl="2"/>
            <a:r>
              <a:rPr lang="en-US" dirty="0" smtClean="0"/>
              <a:t>Number of products;</a:t>
            </a:r>
          </a:p>
          <a:p>
            <a:pPr lvl="2"/>
            <a:r>
              <a:rPr lang="en-US" dirty="0" smtClean="0"/>
              <a:t>Number of activities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Look at the major activities – what can be counted?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6148" name="Picture 4" descr="C:\Users\Sheryl Matney\AppData\Local\Microsoft\Windows\INetCache\IE\XZGX5YT1\input-process-output-264594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1981200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 descr="C:\Users\Sheryl Matney\AppData\Local\Microsoft\Windows\INetCache\IE\A83V795K\tip-300x21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03377"/>
            <a:ext cx="9144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“Broadly specific” Major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Conduct outreach events.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a website and use social media to share info, knowledge and opportunities.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 quarterly newsletter to share advocacy information and strategies.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phone information and referral services to people with DD.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Produce and share videos featuring self-advocates  advocacy experiences.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4038600" cy="4678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Things you can count 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smtClean="0"/>
              <a:t>4 </a:t>
            </a:r>
            <a:r>
              <a:rPr lang="en-US" b="1" dirty="0"/>
              <a:t>outreach events will be held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1 </a:t>
            </a:r>
            <a:r>
              <a:rPr lang="en-US" b="1" dirty="0"/>
              <a:t>website and 24 social media posts will be maintained and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4 </a:t>
            </a:r>
            <a:r>
              <a:rPr lang="en-US" b="1" dirty="0"/>
              <a:t>newsletters will be developed and disseminated</a:t>
            </a:r>
            <a:r>
              <a:rPr lang="en-US" b="1" dirty="0" smtClean="0"/>
              <a:t>.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120 </a:t>
            </a:r>
            <a:r>
              <a:rPr lang="en-US" b="1" dirty="0"/>
              <a:t>people will receive information through the I&amp;R phone program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4 videos featuring 16 self-advocates will be produced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r>
              <a:rPr lang="en-US" dirty="0" smtClean="0"/>
              <a:t>What are outcomes?</a:t>
            </a:r>
          </a:p>
          <a:p>
            <a:pPr lvl="1"/>
            <a:r>
              <a:rPr lang="en-US" dirty="0" smtClean="0"/>
              <a:t>Outcomes are things a DD Council is trying to achieve and are the result of a major activity</a:t>
            </a:r>
          </a:p>
          <a:p>
            <a:pPr lvl="2"/>
            <a:r>
              <a:rPr lang="en-US" dirty="0" smtClean="0"/>
              <a:t>A change in knowledge;</a:t>
            </a:r>
          </a:p>
          <a:p>
            <a:pPr lvl="2"/>
            <a:r>
              <a:rPr lang="en-US" dirty="0" smtClean="0"/>
              <a:t>A change in skill level;</a:t>
            </a:r>
          </a:p>
          <a:p>
            <a:pPr lvl="2"/>
            <a:r>
              <a:rPr lang="en-US" dirty="0" smtClean="0"/>
              <a:t>A change in abilities;</a:t>
            </a:r>
          </a:p>
          <a:p>
            <a:pPr lvl="2"/>
            <a:r>
              <a:rPr lang="en-US" dirty="0" smtClean="0"/>
              <a:t>A change in attitudes;</a:t>
            </a:r>
          </a:p>
          <a:p>
            <a:pPr lvl="2"/>
            <a:r>
              <a:rPr lang="en-US" dirty="0" smtClean="0"/>
              <a:t>A change in practice;</a:t>
            </a:r>
          </a:p>
          <a:p>
            <a:pPr lvl="2"/>
            <a:r>
              <a:rPr lang="en-US" dirty="0" smtClean="0"/>
              <a:t>A change in policy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Use the logic model process to help determine  	outcomes</a:t>
            </a:r>
          </a:p>
        </p:txBody>
      </p:sp>
      <p:pic>
        <p:nvPicPr>
          <p:cNvPr id="11272" name="Picture 8" descr="C:\Users\Sheryl Matney\AppData\Local\Microsoft\Windows\INetCache\IE\XZGX5YT1\look---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2057400" cy="20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 descr="C:\Users\Sheryl Matney\AppData\Local\Microsoft\Windows\INetCache\IE\A83V795K\tip-300x21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9144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Expected </a:t>
            </a:r>
            <a:r>
              <a:rPr lang="en-US" dirty="0" smtClean="0"/>
              <a:t>Outcomes are what the DD Council expects to achieve as a result of doing something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This is </a:t>
            </a:r>
            <a:r>
              <a:rPr lang="en-US" u="sng" dirty="0" smtClean="0"/>
              <a:t>not the same thing </a:t>
            </a:r>
            <a:r>
              <a:rPr lang="en-US" dirty="0" smtClean="0"/>
              <a:t>as the targeted performance measure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	    </a:t>
            </a:r>
            <a:r>
              <a:rPr lang="en-US" sz="2400" dirty="0" smtClean="0">
                <a:solidFill>
                  <a:srgbClr val="002060"/>
                </a:solidFill>
              </a:rPr>
              <a:t>answer </a:t>
            </a:r>
            <a:r>
              <a:rPr lang="en-US" sz="2400" dirty="0">
                <a:solidFill>
                  <a:srgbClr val="002060"/>
                </a:solidFill>
              </a:rPr>
              <a:t>the question “if we do </a:t>
            </a:r>
            <a:r>
              <a:rPr lang="en-US" sz="2400" dirty="0" smtClean="0">
                <a:solidFill>
                  <a:srgbClr val="002060"/>
                </a:solidFill>
              </a:rPr>
              <a:t>“x” then [insert 		    expected outcome]</a:t>
            </a:r>
            <a:endParaRPr lang="en-US" dirty="0"/>
          </a:p>
        </p:txBody>
      </p:sp>
      <p:pic>
        <p:nvPicPr>
          <p:cNvPr id="8194" name="Picture 2" descr="C:\Users\Sheryl Matney\AppData\Local\Microsoft\Windows\INetCache\IE\A83V795K\tip-300x210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06463"/>
            <a:ext cx="9144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Outcomes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752600"/>
            <a:ext cx="4038600" cy="502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Things you expect to achieve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(outreach events) More people will be active participants in statewide self-advocacy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(website and social media)  People will have increased knowledge and access to SA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(newsletters)  People will have increased knowledge about and access to advocacy strategies, events and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People will use their knowledge to actively advocate for themselves, others, and to affect the service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(I&amp;R)  People will have increased access and information about issues that best meet their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(I&amp;R) people will use their information to access services, supports and other assistance</a:t>
            </a:r>
            <a:r>
              <a:rPr lang="en-US" b="1" dirty="0"/>
              <a:t>.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(videos)  People will have increased knowledge about the experiences of people with DD and involvement in advocacy efforts.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733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Things you can count </a:t>
            </a:r>
          </a:p>
          <a:p>
            <a:pPr marL="0" indent="0"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en-US" sz="1800" dirty="0" smtClean="0"/>
              <a:t>4 outreach events will be held.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1 website and 24 social media posts will be maintained and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4 newsletters will be developed and disseminated.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120 people will receive information through the I&amp;R phone program.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4 videos featuring 16 self-advocates will be produced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logical thought process tool</a:t>
            </a:r>
            <a:endParaRPr lang="en-US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1737" y="3848894"/>
            <a:ext cx="95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2737" y="3848894"/>
            <a:ext cx="95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4713"/>
            <a:ext cx="95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7200" y="1582340"/>
            <a:ext cx="815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Here is a logical thought process with prompts…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The purpose of </a:t>
            </a:r>
            <a:r>
              <a:rPr lang="en-US" dirty="0" smtClean="0"/>
              <a:t>[program or project]</a:t>
            </a:r>
          </a:p>
          <a:p>
            <a:endParaRPr lang="en-US" dirty="0" smtClean="0"/>
          </a:p>
          <a:p>
            <a:r>
              <a:rPr lang="en-US" b="1" dirty="0" smtClean="0"/>
              <a:t>Is to provide/produce </a:t>
            </a:r>
            <a:r>
              <a:rPr lang="en-US" dirty="0" smtClean="0"/>
              <a:t>[activities, products] </a:t>
            </a:r>
          </a:p>
          <a:p>
            <a:endParaRPr lang="en-US" dirty="0" smtClean="0"/>
          </a:p>
          <a:p>
            <a:r>
              <a:rPr lang="en-US" b="1" dirty="0" smtClean="0"/>
              <a:t>To/for</a:t>
            </a:r>
            <a:r>
              <a:rPr lang="en-US" dirty="0" smtClean="0"/>
              <a:t> [target audience]</a:t>
            </a:r>
          </a:p>
          <a:p>
            <a:endParaRPr lang="en-US" dirty="0" smtClean="0"/>
          </a:p>
          <a:p>
            <a:r>
              <a:rPr lang="en-US" b="1" dirty="0" smtClean="0"/>
              <a:t>So that they </a:t>
            </a:r>
            <a:r>
              <a:rPr lang="en-US" dirty="0" smtClean="0"/>
              <a:t>[short-term or immediate outcomes)</a:t>
            </a:r>
          </a:p>
          <a:p>
            <a:endParaRPr lang="en-US" dirty="0" smtClean="0"/>
          </a:p>
          <a:p>
            <a:r>
              <a:rPr lang="en-US" b="1" dirty="0" smtClean="0"/>
              <a:t>And will be able to </a:t>
            </a:r>
            <a:r>
              <a:rPr lang="en-US" dirty="0" smtClean="0"/>
              <a:t>[ outcomes, or application]</a:t>
            </a:r>
          </a:p>
          <a:p>
            <a:endParaRPr lang="en-US" dirty="0" smtClean="0"/>
          </a:p>
          <a:p>
            <a:r>
              <a:rPr lang="en-US" b="1" dirty="0" smtClean="0"/>
              <a:t>Resulting ultimately in </a:t>
            </a:r>
            <a:r>
              <a:rPr lang="en-US" dirty="0" smtClean="0"/>
              <a:t>[long-term outcomes, what the project/activity was trying to achieve)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3317" name="Picture 5" descr="C:\Users\Sheryl Matney\AppData\Local\Microsoft\Windows\INetCache\IE\QJ4UH5F6\gear-tool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3327"/>
            <a:ext cx="889015" cy="88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evaluation and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section identifies the ways the DD Council will “prove” outputs and outcomes – in other words, what documentation (evidence) is used to back up the results from the activity?</a:t>
            </a:r>
          </a:p>
          <a:p>
            <a:endParaRPr lang="en-US" dirty="0"/>
          </a:p>
          <a:p>
            <a:r>
              <a:rPr lang="en-US" dirty="0" smtClean="0"/>
              <a:t>Avoid being too general and align this section with the overall evaluation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&amp; Evaluation Example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Sign-in sheets for outreach events; Registration </a:t>
            </a:r>
            <a:r>
              <a:rPr lang="en-US" b="1" dirty="0"/>
              <a:t>forms of new </a:t>
            </a:r>
            <a:r>
              <a:rPr lang="en-US" b="1" dirty="0" smtClean="0"/>
              <a:t>self-advocacy organization members.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Collect analytics from “google” to determine user activity;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Surveys </a:t>
            </a:r>
            <a:r>
              <a:rPr lang="en-US" b="1" dirty="0"/>
              <a:t>to measure knowledge gained after events, newsletters, and I&amp;R </a:t>
            </a:r>
            <a:r>
              <a:rPr lang="en-US" b="1" dirty="0" smtClean="0"/>
              <a:t>services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Follow-up </a:t>
            </a:r>
            <a:r>
              <a:rPr lang="en-US" b="1" dirty="0"/>
              <a:t>surveys to measure </a:t>
            </a:r>
            <a:r>
              <a:rPr lang="en-US" b="1" u="sng" dirty="0"/>
              <a:t>use of knowledge </a:t>
            </a:r>
            <a:r>
              <a:rPr lang="en-US" b="1" dirty="0"/>
              <a:t>gained after events, newsletters, I&amp;R, and </a:t>
            </a:r>
            <a:r>
              <a:rPr lang="en-US" b="1" dirty="0" smtClean="0"/>
              <a:t>videos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Survey people who requested videos to determine impact and usage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1"/>
            <a:ext cx="4038600" cy="43434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Conduct outreach events.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a website and use social media to share info, knowledge and opportunities.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 quarterly newsletter to share advocacy information and strategies.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phone information and referral services to people with DD.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Produce and share videos featuring self-advocates  advocacy experiences.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2" descr="C:\Users\Sheryl Matney\AppData\Local\Microsoft\Windows\INetCache\IE\A83V795K\tip-300x210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85885"/>
            <a:ext cx="9144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5794968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The reader needs to get a sense of how data will be collected and how the data will be used to measure progress towards the goals/objectives; the data and evaluation information should correspond to the overall evaluation plan.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Work plan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annual work plan is designed to reflect the goal/objectives/activities that will be taken up by the DD Council during a particular fiscal year.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2291" name="Picture 3" descr="C:\Users\Sheryl Matney\AppData\Local\Microsoft\Windows\INetCache\IE\QJ4UH5F6\analisis_entorno_grupo_1_fundamento_2012-20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1752600" cy="18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Performance Measures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3706689" cy="419441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914400" y="5791200"/>
            <a:ext cx="73152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itacchelp.org/wp-content/uploads/2014/09/TAI-2015-Council_Performance-Measures_revised_July-2015-for-print.pdf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2" descr="C:\Users\Sheryl Matney\AppData\Local\Microsoft\Windows\INetCache\IE\A83V795K\tip-300x210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9144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38800" y="18288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may want to hold off on projecting performance targets; the Performance Measures Pilot Group recommended changes to AIDD to reduce and clarify the measures in late March, 2016.  As of today, we are waiting for their response.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Comments?</a:t>
            </a:r>
          </a:p>
          <a:p>
            <a:r>
              <a:rPr lang="en-US" dirty="0" smtClean="0"/>
              <a:t>Concerns?</a:t>
            </a:r>
          </a:p>
          <a:p>
            <a:endParaRPr lang="en-US" dirty="0"/>
          </a:p>
          <a:p>
            <a:r>
              <a:rPr lang="en-US" dirty="0" smtClean="0"/>
              <a:t>What else do you need?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ITACC Staff 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Sheryl Matney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smatney@nacdd.org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202-506-5813 ext. 148</a:t>
            </a:r>
          </a:p>
          <a:p>
            <a:pPr marL="0" indent="0">
              <a:buNone/>
            </a:pPr>
            <a:r>
              <a:rPr lang="en-US" dirty="0" smtClean="0"/>
              <a:t>334-268-0245 (direct line)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Angela Castillo-Epps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Acastillo-epps@nacdd.org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202-506-5813 ext.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included on the work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annual work plan asks for the following:</a:t>
            </a:r>
          </a:p>
          <a:p>
            <a:pPr lvl="1"/>
            <a:r>
              <a:rPr lang="en-US" dirty="0" smtClean="0"/>
              <a:t>Goal statement and expected outcomes (from template)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Areas of emphasis</a:t>
            </a:r>
          </a:p>
          <a:p>
            <a:pPr lvl="2"/>
            <a:r>
              <a:rPr lang="en-US" sz="2400" dirty="0" smtClean="0"/>
              <a:t>For the goal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dirty="0" smtClean="0"/>
              <a:t>Strategies to be used</a:t>
            </a:r>
          </a:p>
          <a:p>
            <a:pPr lvl="2"/>
            <a:r>
              <a:rPr lang="en-US" sz="2400" dirty="0" smtClean="0"/>
              <a:t>For the goal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...continued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 smtClean="0"/>
              <a:t>What the goal addresses</a:t>
            </a:r>
          </a:p>
          <a:p>
            <a:pPr marL="57150" indent="0">
              <a:buNone/>
            </a:pPr>
            <a:r>
              <a:rPr lang="en-US" sz="2400" dirty="0" smtClean="0"/>
              <a:t>Identify all the areas the goal is going to address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Collaborators</a:t>
            </a:r>
          </a:p>
          <a:p>
            <a:pPr marL="57150" indent="0">
              <a:buNone/>
            </a:pPr>
            <a:r>
              <a:rPr lang="en-US" sz="2400" dirty="0" smtClean="0"/>
              <a:t>Additional fields will be available to add as many planned collaborators as is needed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0386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annual work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Annual work plans will be required in this 5-Year cycle.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separate</a:t>
            </a:r>
            <a:r>
              <a:rPr lang="en-US" dirty="0" smtClean="0"/>
              <a:t> work plan is required for each year of the </a:t>
            </a:r>
            <a:r>
              <a:rPr lang="en-US" dirty="0" smtClean="0"/>
              <a:t>plan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Councils will submit Federal Fiscal Year (FFY) 17 and FFY 18 on August 15, 2016</a:t>
            </a:r>
          </a:p>
          <a:p>
            <a:pPr lvl="2"/>
            <a:r>
              <a:rPr lang="en-US" dirty="0" smtClean="0"/>
              <a:t>2 work plans</a:t>
            </a:r>
          </a:p>
          <a:p>
            <a:pPr lvl="3"/>
            <a:r>
              <a:rPr lang="en-US" dirty="0" smtClean="0"/>
              <a:t>FY 17 = Year 1 of State plan</a:t>
            </a:r>
          </a:p>
          <a:p>
            <a:pPr lvl="3"/>
            <a:r>
              <a:rPr lang="en-US" dirty="0" smtClean="0"/>
              <a:t>FY 18 = Year 2 of State plan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annual work plan will include the following:</a:t>
            </a:r>
          </a:p>
          <a:p>
            <a:pPr lvl="1"/>
            <a:r>
              <a:rPr lang="en-US" dirty="0" smtClean="0"/>
              <a:t>Goal Statement</a:t>
            </a:r>
          </a:p>
          <a:p>
            <a:pPr lvl="1"/>
            <a:r>
              <a:rPr lang="en-US" dirty="0" smtClean="0"/>
              <a:t>Expected Outcomes for the 5 year goal</a:t>
            </a:r>
          </a:p>
          <a:p>
            <a:pPr lvl="1"/>
            <a:r>
              <a:rPr lang="en-US" dirty="0" smtClean="0"/>
              <a:t>Objective</a:t>
            </a:r>
          </a:p>
          <a:p>
            <a:pPr marL="914400" lvl="2" indent="0">
              <a:buNone/>
            </a:pPr>
            <a:r>
              <a:rPr lang="en-US" dirty="0" smtClean="0"/>
              <a:t>For each objective, identify the following: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Major activities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Expected Outputs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Expected Outcome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Data Evaluation and Measurement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Targeted, projected performance measures</a:t>
            </a:r>
            <a:endParaRPr lang="en-US" dirty="0"/>
          </a:p>
        </p:txBody>
      </p:sp>
      <p:pic>
        <p:nvPicPr>
          <p:cNvPr id="9220" name="Picture 4" descr="C:\Users\Sheryl Matney\AppData\Local\Microsoft\Windows\INetCache\IE\QJ4UH5F6\Strateg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194378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objective portion of the form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8006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 should include a measurement of the work to be accomplished:</a:t>
            </a:r>
          </a:p>
          <a:p>
            <a:pPr lvl="1"/>
            <a:r>
              <a:rPr lang="en-US" dirty="0" smtClean="0"/>
              <a:t>Increase or decrease</a:t>
            </a:r>
          </a:p>
          <a:p>
            <a:pPr lvl="1"/>
            <a:r>
              <a:rPr lang="en-US" dirty="0" smtClean="0"/>
              <a:t>Number or percentile</a:t>
            </a:r>
          </a:p>
          <a:p>
            <a:pPr lvl="1"/>
            <a:r>
              <a:rPr lang="en-US" dirty="0" smtClean="0"/>
              <a:t>qualitative projections of the work (e.g. convening coalitions; researching state service models).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Major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each objective, identify the major activities that work towards accomplishing the goal</a:t>
            </a:r>
          </a:p>
          <a:p>
            <a:r>
              <a:rPr lang="en-US" dirty="0" smtClean="0"/>
              <a:t>Major activities can be correlated to the strategies identified.  </a:t>
            </a:r>
          </a:p>
          <a:p>
            <a:r>
              <a:rPr lang="en-US" dirty="0" smtClean="0"/>
              <a:t>Major activities are “broadly specific”</a:t>
            </a:r>
          </a:p>
          <a:p>
            <a:pPr lvl="1"/>
            <a:r>
              <a:rPr lang="en-US" dirty="0" smtClean="0"/>
              <a:t>When identifying major activities, you will need to think through the objective and how the activities will help the DD Council make progress towards the five year goal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C:\Users\Sheryl Matney\AppData\Local\Microsoft\Windows\INetCache\IE\QJ4UH5F6\pensando-2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181100" cy="17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EBA-F2CC-4694-B510-C3FEC634D1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1&quot;&gt;&lt;object type=&quot;1&quot; unique_id=&quot;10001&quot;&gt;&lt;object type=&quot;2&quot; unique_id=&quot;10690&quot;&gt;&lt;object type=&quot;3&quot; unique_id=&quot;10691&quot;&gt;&lt;property id=&quot;20148&quot; value=&quot;5&quot;/&gt;&lt;property id=&quot;20300&quot; value=&quot;Slide 1 - &amp;quot;State               Development&amp;amp;#x09;&amp;quot;&quot;/&gt;&lt;property id=&quot;20307&quot; value=&quot;257&quot;/&gt;&lt;/object&gt;&lt;object type=&quot;3&quot; unique_id=&quot;10692&quot;&gt;&lt;property id=&quot;20148&quot; value=&quot;5&quot;/&gt;&lt;property id=&quot;20300&quot; value=&quot;Slide 2 - &amp;quot;Annual Work plan - Overview&amp;quot;&quot;/&gt;&lt;property id=&quot;20307&quot; value=&quot;259&quot;/&gt;&lt;/object&gt;&lt;object type=&quot;3&quot; unique_id=&quot;10693&quot;&gt;&lt;property id=&quot;20148&quot; value=&quot;5&quot;/&gt;&lt;property id=&quot;20300&quot; value=&quot;Slide 3 - &amp;quot;What is included on the work plan?&amp;quot;&quot;/&gt;&lt;property id=&quot;20307&quot; value=&quot;260&quot;/&gt;&lt;/object&gt;&lt;object type=&quot;3&quot; unique_id=&quot;10694&quot;&gt;&lt;property id=&quot;20148&quot; value=&quot;5&quot;/&gt;&lt;property id=&quot;20300&quot; value=&quot;Slide 4 - &amp;quot;...continued&amp;quot;&quot;/&gt;&lt;property id=&quot;20307&quot; value=&quot;261&quot;/&gt;&lt;/object&gt;&lt;object type=&quot;3&quot; unique_id=&quot;10695&quot;&gt;&lt;property id=&quot;20148&quot; value=&quot;5&quot;/&gt;&lt;property id=&quot;20300&quot; value=&quot;Slide 5 - &amp;quot;The annual work plan&amp;quot;&quot;/&gt;&lt;property id=&quot;20307&quot; value=&quot;258&quot;/&gt;&lt;/object&gt;&lt;object type=&quot;3&quot; unique_id=&quot;10696&quot;&gt;&lt;property id=&quot;20148&quot; value=&quot;5&quot;/&gt;&lt;property id=&quot;20300&quot; value=&quot;Slide 6 - &amp;quot;The details&amp;quot;&quot;/&gt;&lt;property id=&quot;20307&quot; value=&quot;262&quot;/&gt;&lt;/object&gt;&lt;object type=&quot;3&quot; unique_id=&quot;10697&quot;&gt;&lt;property id=&quot;20148&quot; value=&quot;5&quot;/&gt;&lt;property id=&quot;20300&quot; value=&quot;Slide 7 - &amp;quot;The objective portion of the form&amp;quot;&quot;/&gt;&lt;property id=&quot;20307&quot; value=&quot;274&quot;/&gt;&lt;/object&gt;&lt;object type=&quot;3&quot; unique_id=&quot;10698&quot;&gt;&lt;property id=&quot;20148&quot; value=&quot;5&quot;/&gt;&lt;property id=&quot;20300&quot; value=&quot;Slide 8 - &amp;quot;Objectives&amp;quot;&quot;/&gt;&lt;property id=&quot;20307&quot; value=&quot;263&quot;/&gt;&lt;/object&gt;&lt;object type=&quot;3&quot; unique_id=&quot;10699&quot;&gt;&lt;property id=&quot;20148&quot; value=&quot;5&quot;/&gt;&lt;property id=&quot;20300&quot; value=&quot;Slide 9 - &amp;quot;Major Activities&amp;quot;&quot;/&gt;&lt;property id=&quot;20307&quot; value=&quot;264&quot;/&gt;&lt;/object&gt;&lt;object type=&quot;3&quot; unique_id=&quot;10700&quot;&gt;&lt;property id=&quot;20148&quot; value=&quot;5&quot;/&gt;&lt;property id=&quot;20300&quot; value=&quot;Slide 10 - &amp;quot;Major Activities Example&amp;quot;&quot;/&gt;&lt;property id=&quot;20307&quot; value=&quot;265&quot;/&gt;&lt;/object&gt;&lt;object type=&quot;3&quot; unique_id=&quot;10701&quot;&gt;&lt;property id=&quot;20148&quot; value=&quot;5&quot;/&gt;&lt;property id=&quot;20300&quot; value=&quot;Slide 11 - &amp;quot;Additional thoughts&amp;quot;&quot;/&gt;&lt;property id=&quot;20307&quot; value=&quot;266&quot;/&gt;&lt;/object&gt;&lt;object type=&quot;3&quot; unique_id=&quot;10702&quot;&gt;&lt;property id=&quot;20148&quot; value=&quot;5&quot;/&gt;&lt;property id=&quot;20300&quot; value=&quot;Slide 12 - &amp;quot;Outputs&amp;quot;&quot;/&gt;&lt;property id=&quot;20307&quot; value=&quot;267&quot;/&gt;&lt;/object&gt;&lt;object type=&quot;3&quot; unique_id=&quot;10703&quot;&gt;&lt;property id=&quot;20148&quot; value=&quot;5&quot;/&gt;&lt;property id=&quot;20300&quot; value=&quot;Slide 13 - &amp;quot;Outputs example&amp;quot;&quot;/&gt;&lt;property id=&quot;20307&quot; value=&quot;270&quot;/&gt;&lt;/object&gt;&lt;object type=&quot;3&quot; unique_id=&quot;10704&quot;&gt;&lt;property id=&quot;20148&quot; value=&quot;5&quot;/&gt;&lt;property id=&quot;20300&quot; value=&quot;Slide 14 - &amp;quot;Outcomes&amp;quot;&quot;/&gt;&lt;property id=&quot;20307&quot; value=&quot;268&quot;/&gt;&lt;/object&gt;&lt;object type=&quot;3&quot; unique_id=&quot;10705&quot;&gt;&lt;property id=&quot;20148&quot; value=&quot;5&quot;/&gt;&lt;property id=&quot;20300&quot; value=&quot;Slide 15 - &amp;quot;Expected Outcomes&amp;quot;&quot;/&gt;&lt;property id=&quot;20307&quot; value=&quot;271&quot;/&gt;&lt;/object&gt;&lt;object type=&quot;3&quot; unique_id=&quot;10706&quot;&gt;&lt;property id=&quot;20148&quot; value=&quot;5&quot;/&gt;&lt;property id=&quot;20300&quot; value=&quot;Slide 16 - &amp;quot;Expected Outcomes example&amp;quot;&quot;/&gt;&lt;property id=&quot;20307&quot; value=&quot;272&quot;/&gt;&lt;/object&gt;&lt;object type=&quot;3&quot; unique_id=&quot;10707&quot;&gt;&lt;property id=&quot;20148&quot; value=&quot;5&quot;/&gt;&lt;property id=&quot;20300&quot; value=&quot;Slide 18 - &amp;quot;Data evaluation and measurement&amp;quot;&quot;/&gt;&lt;property id=&quot;20307&quot; value=&quot;269&quot;/&gt;&lt;/object&gt;&lt;object type=&quot;3&quot; unique_id=&quot;10708&quot;&gt;&lt;property id=&quot;20148&quot; value=&quot;5&quot;/&gt;&lt;property id=&quot;20300&quot; value=&quot;Slide 19 - &amp;quot;Data &amp;amp; Evaluation Example&amp;amp;#x09;&amp;quot;&quot;/&gt;&lt;property id=&quot;20307&quot; value=&quot;273&quot;/&gt;&lt;/object&gt;&lt;object type=&quot;3&quot; unique_id=&quot;10709&quot;&gt;&lt;property id=&quot;20148&quot; value=&quot;5&quot;/&gt;&lt;property id=&quot;20300&quot; value=&quot;Slide 17 - &amp;quot;A logical thought process tool&amp;quot;&quot;/&gt;&lt;property id=&quot;20307&quot; value=&quot;275&quot;/&gt;&lt;/object&gt;&lt;object type=&quot;3&quot; unique_id=&quot;10794&quot;&gt;&lt;property id=&quot;20148&quot; value=&quot;5&quot;/&gt;&lt;property id=&quot;20300&quot; value=&quot;Slide 20 - &amp;quot;Draft Performance Measures&amp;quot;&quot;/&gt;&lt;property id=&quot;20307&quot; value=&quot;276&quot;/&gt;&lt;/object&gt;&lt;object type=&quot;3&quot; unique_id=&quot;11025&quot;&gt;&lt;property id=&quot;20148&quot; value=&quot;5&quot;/&gt;&lt;property id=&quot;20300&quot; value=&quot;Slide 21 - &amp;quot;Wrap Up?&amp;quot;&quot;/&gt;&lt;property id=&quot;20307&quot; value=&quot;277&quot;/&gt;&lt;/object&gt;&lt;object type=&quot;3&quot; unique_id=&quot;11026&quot;&gt;&lt;property id=&quot;20148&quot; value=&quot;5&quot;/&gt;&lt;property id=&quot;20300&quot; value=&quot;Slide 22 - &amp;quot;ITACC Staff Contact info&amp;quot;&quot;/&gt;&lt;property id=&quot;20307&quot; value=&quot;278&quot;/&gt;&lt;/object&gt;&lt;/object&gt;&lt;object type=&quot;8&quot; unique_id=&quot;107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1146</Words>
  <Application>Microsoft Office PowerPoint</Application>
  <PresentationFormat>On-screen Show (4:3)</PresentationFormat>
  <Paragraphs>186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State               Development </vt:lpstr>
      <vt:lpstr>Annual Work plan - Overview</vt:lpstr>
      <vt:lpstr>What is included on the work plan?</vt:lpstr>
      <vt:lpstr>...continued</vt:lpstr>
      <vt:lpstr>The annual work plan</vt:lpstr>
      <vt:lpstr>The details</vt:lpstr>
      <vt:lpstr>The objective portion of the form</vt:lpstr>
      <vt:lpstr>Objectives</vt:lpstr>
      <vt:lpstr>Major Activities</vt:lpstr>
      <vt:lpstr>Major Activities Example</vt:lpstr>
      <vt:lpstr>Additional thoughts</vt:lpstr>
      <vt:lpstr>Outputs</vt:lpstr>
      <vt:lpstr>Outputs example</vt:lpstr>
      <vt:lpstr>Outcomes</vt:lpstr>
      <vt:lpstr>Expected Outcomes</vt:lpstr>
      <vt:lpstr>Expected Outcomes example</vt:lpstr>
      <vt:lpstr>A logical thought process tool</vt:lpstr>
      <vt:lpstr>Data evaluation and measurement</vt:lpstr>
      <vt:lpstr>Data &amp; Evaluation Example </vt:lpstr>
      <vt:lpstr>Draft Performance Measures</vt:lpstr>
      <vt:lpstr>Wrap Up?</vt:lpstr>
      <vt:lpstr>ITACC Staff Contact info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              Development</dc:title>
  <dc:creator>Sheryl Matney</dc:creator>
  <cp:lastModifiedBy>Sheryl Matney</cp:lastModifiedBy>
  <cp:revision>21</cp:revision>
  <cp:lastPrinted>2016-04-19T19:03:52Z</cp:lastPrinted>
  <dcterms:created xsi:type="dcterms:W3CDTF">2016-04-19T14:55:20Z</dcterms:created>
  <dcterms:modified xsi:type="dcterms:W3CDTF">2016-04-19T19:04:51Z</dcterms:modified>
</cp:coreProperties>
</file>